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322" r:id="rId3"/>
    <p:sldId id="258" r:id="rId4"/>
    <p:sldId id="257" r:id="rId5"/>
    <p:sldId id="313" r:id="rId6"/>
    <p:sldId id="314" r:id="rId7"/>
    <p:sldId id="261" r:id="rId8"/>
    <p:sldId id="323" r:id="rId9"/>
    <p:sldId id="260" r:id="rId10"/>
    <p:sldId id="292" r:id="rId11"/>
  </p:sldIdLst>
  <p:sldSz cx="9144000" cy="5143500" type="screen16x9"/>
  <p:notesSz cx="6858000" cy="9144000"/>
  <p:embeddedFontLst>
    <p:embeddedFont>
      <p:font typeface="Inconsolata" panose="020B0604020202020204" charset="0"/>
      <p:regular r:id="rId13"/>
      <p:bold r:id="rId14"/>
    </p:embeddedFont>
    <p:embeddedFont>
      <p:font typeface="Arial Black" panose="020B0A04020102020204" pitchFamily="34" charset="0"/>
      <p:bold r:id="rId15"/>
    </p:embeddedFont>
    <p:embeddedFont>
      <p:font typeface="Nanum Gothic Coding" panose="020B0604020202020204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4274C-5C6E-4024-A878-8616DD713E0B}">
  <a:tblStyle styleId="{2BF4274C-5C6E-4024-A878-8616DD713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f09ae2a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f09ae2a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f02034b7c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f02034b7c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48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f02034b7c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f02034b7c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f083bc97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f083bc97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f02034b7c2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f02034b7c2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f083bc97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f083bc97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2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f02034b7c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f02034b7c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f083bc9723_0_25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f083bc9723_0_25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10" name="Google Shape;10;p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6901000" y="1193288"/>
            <a:ext cx="1777515" cy="1777515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57600" y="206025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145819" y="102164"/>
            <a:ext cx="8767240" cy="4896955"/>
            <a:chOff x="145819" y="102164"/>
            <a:chExt cx="8767240" cy="4896955"/>
          </a:xfrm>
        </p:grpSpPr>
        <p:sp>
          <p:nvSpPr>
            <p:cNvPr id="33" name="Google Shape;33;p2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4297" y="4367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47951" y="6485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83825" y="22057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649301" y="16588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0702" y="341346"/>
            <a:ext cx="6760618" cy="3481398"/>
            <a:chOff x="713200" y="589525"/>
            <a:chExt cx="7717600" cy="4222435"/>
          </a:xfrm>
        </p:grpSpPr>
        <p:sp>
          <p:nvSpPr>
            <p:cNvPr id="54" name="Google Shape;54;p2"/>
            <p:cNvSpPr/>
            <p:nvPr/>
          </p:nvSpPr>
          <p:spPr>
            <a:xfrm>
              <a:off x="713200" y="589525"/>
              <a:ext cx="7717600" cy="4222435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78051" y="634999"/>
              <a:ext cx="7577235" cy="4127750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1080913" y="810375"/>
            <a:ext cx="6220200" cy="1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410513" y="2688375"/>
            <a:ext cx="3561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8_1_1">
    <p:bg>
      <p:bgPr>
        <a:solidFill>
          <a:schemeClr val="dk2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5"/>
          <p:cNvSpPr/>
          <p:nvPr/>
        </p:nvSpPr>
        <p:spPr>
          <a:xfrm>
            <a:off x="6705275" y="31700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1374" name="Google Shape;1374;p3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5"/>
          <p:cNvGrpSpPr/>
          <p:nvPr/>
        </p:nvGrpSpPr>
        <p:grpSpPr>
          <a:xfrm>
            <a:off x="7025500" y="4602163"/>
            <a:ext cx="1421653" cy="335929"/>
            <a:chOff x="6415900" y="203575"/>
            <a:chExt cx="1421653" cy="335929"/>
          </a:xfrm>
        </p:grpSpPr>
        <p:sp>
          <p:nvSpPr>
            <p:cNvPr id="1390" name="Google Shape;1390;p35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5"/>
          <p:cNvGrpSpPr/>
          <p:nvPr/>
        </p:nvGrpSpPr>
        <p:grpSpPr>
          <a:xfrm>
            <a:off x="497113" y="750938"/>
            <a:ext cx="8149787" cy="3641614"/>
            <a:chOff x="500750" y="1065025"/>
            <a:chExt cx="8149787" cy="3641614"/>
          </a:xfrm>
        </p:grpSpPr>
        <p:grpSp>
          <p:nvGrpSpPr>
            <p:cNvPr id="1397" name="Google Shape;1397;p35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1398" name="Google Shape;1398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401" name="Google Shape;1401;p35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402" name="Google Shape;1402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07" name="Google Shape;1407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10" name="Google Shape;1410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173200" y="2602600"/>
            <a:ext cx="2015113" cy="2015113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70" name="Google Shape;70;p3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83" name="Google Shape;83;p3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810700" y="341350"/>
            <a:ext cx="5538199" cy="3481386"/>
            <a:chOff x="810700" y="341350"/>
            <a:chExt cx="5538199" cy="3481386"/>
          </a:xfrm>
        </p:grpSpPr>
        <p:sp>
          <p:nvSpPr>
            <p:cNvPr id="101" name="Google Shape;101;p3"/>
            <p:cNvSpPr/>
            <p:nvPr/>
          </p:nvSpPr>
          <p:spPr>
            <a:xfrm>
              <a:off x="810700" y="341350"/>
              <a:ext cx="5538199" cy="348138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57238" y="378843"/>
              <a:ext cx="5437472" cy="3403319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7238" y="381925"/>
              <a:ext cx="5437472" cy="278063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48430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766523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09633" y="459991"/>
              <a:ext cx="129440" cy="121929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809633" y="491218"/>
              <a:ext cx="129440" cy="103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481233" y="419416"/>
              <a:ext cx="215661" cy="203077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17686" y="581819"/>
              <a:ext cx="142755" cy="103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044176" y="1927500"/>
            <a:ext cx="402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117" name="Google Shape;117;p4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500750" y="983825"/>
            <a:ext cx="8149767" cy="3799005"/>
            <a:chOff x="500750" y="983825"/>
            <a:chExt cx="8149767" cy="3799005"/>
          </a:xfrm>
        </p:grpSpPr>
        <p:grpSp>
          <p:nvGrpSpPr>
            <p:cNvPr id="133" name="Google Shape;133;p4"/>
            <p:cNvGrpSpPr/>
            <p:nvPr/>
          </p:nvGrpSpPr>
          <p:grpSpPr>
            <a:xfrm>
              <a:off x="500750" y="983825"/>
              <a:ext cx="8149767" cy="3799005"/>
              <a:chOff x="500750" y="983825"/>
              <a:chExt cx="8149767" cy="379900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500750" y="983825"/>
                <a:ext cx="8149767" cy="3799005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80507" y="1065556"/>
                <a:ext cx="7983481" cy="3641748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965076" y="1129780"/>
                <a:ext cx="302230" cy="30223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4"/>
            <p:cNvSpPr/>
            <p:nvPr/>
          </p:nvSpPr>
          <p:spPr>
            <a:xfrm>
              <a:off x="543713" y="1028100"/>
              <a:ext cx="8063846" cy="271476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38" name="Google Shape;138;p4"/>
            <p:cNvGrpSpPr/>
            <p:nvPr/>
          </p:nvGrpSpPr>
          <p:grpSpPr>
            <a:xfrm>
              <a:off x="7838000" y="1065600"/>
              <a:ext cx="726325" cy="196476"/>
              <a:chOff x="8689262" y="361063"/>
              <a:chExt cx="726325" cy="196476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4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4" name="Google Shape;144;p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713225" y="1467900"/>
            <a:ext cx="77175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0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1041650" y="244775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 rot="10800000" flipH="1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302" name="Google Shape;302;p9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318" name="Google Shape;318;p9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1652900" y="983813"/>
            <a:ext cx="5838193" cy="3175867"/>
            <a:chOff x="1652900" y="983813"/>
            <a:chExt cx="5838193" cy="3175867"/>
          </a:xfrm>
        </p:grpSpPr>
        <p:grpSp>
          <p:nvGrpSpPr>
            <p:cNvPr id="325" name="Google Shape;325;p9"/>
            <p:cNvGrpSpPr/>
            <p:nvPr/>
          </p:nvGrpSpPr>
          <p:grpSpPr>
            <a:xfrm>
              <a:off x="1652900" y="983813"/>
              <a:ext cx="5838193" cy="3175867"/>
              <a:chOff x="2557425" y="275400"/>
              <a:chExt cx="5838193" cy="317586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614550" y="325858"/>
                <a:ext cx="5723924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9"/>
            <p:cNvGrpSpPr/>
            <p:nvPr/>
          </p:nvGrpSpPr>
          <p:grpSpPr>
            <a:xfrm>
              <a:off x="6664025" y="1075100"/>
              <a:ext cx="726325" cy="196476"/>
              <a:chOff x="8689262" y="361063"/>
              <a:chExt cx="726325" cy="196476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335" name="Google Shape;335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337;p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2549400" y="1647613"/>
            <a:ext cx="4045200" cy="8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1"/>
          </p:nvPr>
        </p:nvSpPr>
        <p:spPr>
          <a:xfrm>
            <a:off x="2549400" y="24516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3"/>
          <p:cNvGrpSpPr/>
          <p:nvPr/>
        </p:nvGrpSpPr>
        <p:grpSpPr>
          <a:xfrm>
            <a:off x="91300" y="4011550"/>
            <a:ext cx="1827660" cy="431872"/>
            <a:chOff x="4213100" y="2995550"/>
            <a:chExt cx="1827660" cy="431872"/>
          </a:xfrm>
        </p:grpSpPr>
        <p:sp>
          <p:nvSpPr>
            <p:cNvPr id="408" name="Google Shape;408;p13"/>
            <p:cNvSpPr/>
            <p:nvPr/>
          </p:nvSpPr>
          <p:spPr>
            <a:xfrm>
              <a:off x="5608888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824764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912892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124972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213100" y="3211426"/>
              <a:ext cx="428199" cy="122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428976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3"/>
          <p:cNvGrpSpPr/>
          <p:nvPr/>
        </p:nvGrpSpPr>
        <p:grpSpPr>
          <a:xfrm flipH="1">
            <a:off x="5443111" y="17"/>
            <a:ext cx="3684221" cy="2466198"/>
            <a:chOff x="5010250" y="1493475"/>
            <a:chExt cx="1392900" cy="932400"/>
          </a:xfrm>
        </p:grpSpPr>
        <p:sp>
          <p:nvSpPr>
            <p:cNvPr id="415" name="Google Shape;415;p1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3"/>
          <p:cNvGrpSpPr/>
          <p:nvPr/>
        </p:nvGrpSpPr>
        <p:grpSpPr>
          <a:xfrm>
            <a:off x="500762" y="981365"/>
            <a:ext cx="8149785" cy="3801458"/>
            <a:chOff x="500762" y="981365"/>
            <a:chExt cx="8149785" cy="3801458"/>
          </a:xfrm>
        </p:grpSpPr>
        <p:grpSp>
          <p:nvGrpSpPr>
            <p:cNvPr id="431" name="Google Shape;431;p13"/>
            <p:cNvGrpSpPr/>
            <p:nvPr/>
          </p:nvGrpSpPr>
          <p:grpSpPr>
            <a:xfrm>
              <a:off x="500762" y="981365"/>
              <a:ext cx="8149785" cy="3801458"/>
              <a:chOff x="713200" y="589525"/>
              <a:chExt cx="7717600" cy="4222435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713200" y="589525"/>
                <a:ext cx="7717600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739964" y="949471"/>
                <a:ext cx="7660821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39964" y="620525"/>
                <a:ext cx="7660821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7818052" y="1048484"/>
              <a:ext cx="744266" cy="193054"/>
              <a:chOff x="7436638" y="703541"/>
              <a:chExt cx="893799" cy="246305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8084122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7762311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811524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811524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7436638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478250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13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"/>
          </p:nvPr>
        </p:nvSpPr>
        <p:spPr>
          <a:xfrm>
            <a:off x="767701" y="2050072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ubTitle" idx="2"/>
          </p:nvPr>
        </p:nvSpPr>
        <p:spPr>
          <a:xfrm>
            <a:off x="3308730" y="2050067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subTitle" idx="3"/>
          </p:nvPr>
        </p:nvSpPr>
        <p:spPr>
          <a:xfrm>
            <a:off x="767701" y="3618715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4"/>
          </p:nvPr>
        </p:nvSpPr>
        <p:spPr>
          <a:xfrm>
            <a:off x="3308727" y="3618713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5"/>
          </p:nvPr>
        </p:nvSpPr>
        <p:spPr>
          <a:xfrm>
            <a:off x="767694" y="2412079"/>
            <a:ext cx="25392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6"/>
          </p:nvPr>
        </p:nvSpPr>
        <p:spPr>
          <a:xfrm>
            <a:off x="3308728" y="2412074"/>
            <a:ext cx="25374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7"/>
          </p:nvPr>
        </p:nvSpPr>
        <p:spPr>
          <a:xfrm>
            <a:off x="769577" y="3983528"/>
            <a:ext cx="25392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subTitle" idx="8"/>
          </p:nvPr>
        </p:nvSpPr>
        <p:spPr>
          <a:xfrm>
            <a:off x="3310610" y="3983526"/>
            <a:ext cx="25374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9" hasCustomPrompt="1"/>
          </p:nvPr>
        </p:nvSpPr>
        <p:spPr>
          <a:xfrm>
            <a:off x="768638" y="1398800"/>
            <a:ext cx="2539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13" hasCustomPrompt="1"/>
          </p:nvPr>
        </p:nvSpPr>
        <p:spPr>
          <a:xfrm>
            <a:off x="3309666" y="1401925"/>
            <a:ext cx="25374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68613" y="2982170"/>
            <a:ext cx="2539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5" hasCustomPrompt="1"/>
          </p:nvPr>
        </p:nvSpPr>
        <p:spPr>
          <a:xfrm>
            <a:off x="3309662" y="2982166"/>
            <a:ext cx="2537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6"/>
          </p:nvPr>
        </p:nvSpPr>
        <p:spPr>
          <a:xfrm>
            <a:off x="5846130" y="2050068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17"/>
          </p:nvPr>
        </p:nvSpPr>
        <p:spPr>
          <a:xfrm>
            <a:off x="5846125" y="3618712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8"/>
          </p:nvPr>
        </p:nvSpPr>
        <p:spPr>
          <a:xfrm>
            <a:off x="5846133" y="2412075"/>
            <a:ext cx="25356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9"/>
          </p:nvPr>
        </p:nvSpPr>
        <p:spPr>
          <a:xfrm>
            <a:off x="5848013" y="3983525"/>
            <a:ext cx="25356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0" hasCustomPrompt="1"/>
          </p:nvPr>
        </p:nvSpPr>
        <p:spPr>
          <a:xfrm>
            <a:off x="5847066" y="1401950"/>
            <a:ext cx="2535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1" hasCustomPrompt="1"/>
          </p:nvPr>
        </p:nvSpPr>
        <p:spPr>
          <a:xfrm>
            <a:off x="5847083" y="2982167"/>
            <a:ext cx="2535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2"/>
          <p:cNvSpPr/>
          <p:nvPr/>
        </p:nvSpPr>
        <p:spPr>
          <a:xfrm>
            <a:off x="6600575" y="119540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1" name="Google Shape;1241;p32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1242" name="Google Shape;1242;p3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2"/>
          <p:cNvGrpSpPr/>
          <p:nvPr/>
        </p:nvGrpSpPr>
        <p:grpSpPr>
          <a:xfrm flipH="1">
            <a:off x="151743" y="102164"/>
            <a:ext cx="8837515" cy="4896955"/>
            <a:chOff x="145819" y="102164"/>
            <a:chExt cx="8837515" cy="4896955"/>
          </a:xfrm>
        </p:grpSpPr>
        <p:sp>
          <p:nvSpPr>
            <p:cNvPr id="1263" name="Google Shape;1263;p32"/>
            <p:cNvSpPr/>
            <p:nvPr/>
          </p:nvSpPr>
          <p:spPr>
            <a:xfrm>
              <a:off x="971297" y="4748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1025375" y="1146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8695551" y="1913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8502825" y="39583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8954101" y="21160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1191687" y="397113"/>
            <a:ext cx="6760618" cy="4349267"/>
            <a:chOff x="713198" y="589530"/>
            <a:chExt cx="7717600" cy="5275036"/>
          </a:xfrm>
        </p:grpSpPr>
        <p:sp>
          <p:nvSpPr>
            <p:cNvPr id="1282" name="Google Shape;1282;p32"/>
            <p:cNvSpPr/>
            <p:nvPr/>
          </p:nvSpPr>
          <p:spPr>
            <a:xfrm>
              <a:off x="713198" y="589530"/>
              <a:ext cx="7717600" cy="527503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778049" y="646340"/>
              <a:ext cx="7577235" cy="5156747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32"/>
          <p:cNvSpPr txBox="1"/>
          <p:nvPr/>
        </p:nvSpPr>
        <p:spPr>
          <a:xfrm flipH="1">
            <a:off x="2077775" y="3632013"/>
            <a:ext cx="49998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1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94" name="Google Shape;1294;p32"/>
          <p:cNvSpPr txBox="1">
            <a:spLocks noGrp="1"/>
          </p:cNvSpPr>
          <p:nvPr>
            <p:ph type="title"/>
          </p:nvPr>
        </p:nvSpPr>
        <p:spPr>
          <a:xfrm>
            <a:off x="2579863" y="767938"/>
            <a:ext cx="39843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"/>
          <p:cNvSpPr txBox="1">
            <a:spLocks noGrp="1"/>
          </p:cNvSpPr>
          <p:nvPr>
            <p:ph type="subTitle" idx="1"/>
          </p:nvPr>
        </p:nvSpPr>
        <p:spPr>
          <a:xfrm>
            <a:off x="2254063" y="1844038"/>
            <a:ext cx="46359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8">
    <p:bg>
      <p:bgPr>
        <a:solidFill>
          <a:schemeClr val="dk2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3"/>
          <p:cNvGrpSpPr/>
          <p:nvPr/>
        </p:nvGrpSpPr>
        <p:grpSpPr>
          <a:xfrm rot="10800000" flipH="1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1298" name="Google Shape;1298;p3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33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1314" name="Google Shape;1314;p33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33"/>
          <p:cNvSpPr/>
          <p:nvPr/>
        </p:nvSpPr>
        <p:spPr>
          <a:xfrm>
            <a:off x="6532725" y="1708629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1" name="Google Shape;1321;p33"/>
          <p:cNvGrpSpPr/>
          <p:nvPr/>
        </p:nvGrpSpPr>
        <p:grpSpPr>
          <a:xfrm>
            <a:off x="1576388" y="750938"/>
            <a:ext cx="5991215" cy="3641614"/>
            <a:chOff x="1582063" y="1065025"/>
            <a:chExt cx="5991215" cy="3641614"/>
          </a:xfrm>
        </p:grpSpPr>
        <p:grpSp>
          <p:nvGrpSpPr>
            <p:cNvPr id="1322" name="Google Shape;1322;p33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33"/>
            <p:cNvGrpSpPr/>
            <p:nvPr/>
          </p:nvGrpSpPr>
          <p:grpSpPr>
            <a:xfrm>
              <a:off x="6755625" y="1144150"/>
              <a:ext cx="726325" cy="196476"/>
              <a:chOff x="8689262" y="361063"/>
              <a:chExt cx="726325" cy="196476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3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332" name="Google Shape;1332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3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335" name="Google Shape;1335;p3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8_1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4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1339" name="Google Shape;1339;p34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4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1352" name="Google Shape;1352;p34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34"/>
          <p:cNvSpPr/>
          <p:nvPr/>
        </p:nvSpPr>
        <p:spPr>
          <a:xfrm>
            <a:off x="-2000" y="4433825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4"/>
          <p:cNvSpPr/>
          <p:nvPr/>
        </p:nvSpPr>
        <p:spPr>
          <a:xfrm>
            <a:off x="1409912" y="768250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9"/>
          <p:cNvSpPr txBox="1">
            <a:spLocks noGrp="1"/>
          </p:cNvSpPr>
          <p:nvPr>
            <p:ph type="ctrTitle"/>
          </p:nvPr>
        </p:nvSpPr>
        <p:spPr>
          <a:xfrm>
            <a:off x="1079645" y="737430"/>
            <a:ext cx="6220200" cy="1674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Arial Black" panose="020B0A04020102020204" pitchFamily="34" charset="0"/>
              </a:rPr>
              <a:t>Operating System Final Project</a:t>
            </a:r>
            <a:endParaRPr sz="1600" dirty="0">
              <a:latin typeface="Arial Black" panose="020B0A04020102020204" pitchFamily="34" charset="0"/>
            </a:endParaRPr>
          </a:p>
        </p:txBody>
      </p:sp>
      <p:sp>
        <p:nvSpPr>
          <p:cNvPr id="1423" name="Google Shape;1423;p39"/>
          <p:cNvSpPr txBox="1">
            <a:spLocks noGrp="1"/>
          </p:cNvSpPr>
          <p:nvPr>
            <p:ph type="subTitle" idx="1"/>
          </p:nvPr>
        </p:nvSpPr>
        <p:spPr>
          <a:xfrm>
            <a:off x="2410513" y="2999075"/>
            <a:ext cx="3561000" cy="75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Tabinda Hassan</a:t>
            </a:r>
            <a:endParaRPr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SAP-46374</a:t>
            </a:r>
          </a:p>
        </p:txBody>
      </p:sp>
      <p:grpSp>
        <p:nvGrpSpPr>
          <p:cNvPr id="1424" name="Google Shape;1424;p39"/>
          <p:cNvGrpSpPr/>
          <p:nvPr/>
        </p:nvGrpSpPr>
        <p:grpSpPr>
          <a:xfrm rot="3750900">
            <a:off x="1468685" y="3398609"/>
            <a:ext cx="644403" cy="1061717"/>
            <a:chOff x="1279175" y="2762450"/>
            <a:chExt cx="644426" cy="1061755"/>
          </a:xfrm>
        </p:grpSpPr>
        <p:sp>
          <p:nvSpPr>
            <p:cNvPr id="1425" name="Google Shape;1425;p39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39"/>
          <p:cNvSpPr/>
          <p:nvPr/>
        </p:nvSpPr>
        <p:spPr>
          <a:xfrm>
            <a:off x="0" y="2999075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39"/>
          <p:cNvSpPr/>
          <p:nvPr/>
        </p:nvSpPr>
        <p:spPr>
          <a:xfrm>
            <a:off x="9282501" y="1614751"/>
            <a:ext cx="29234" cy="21937"/>
          </a:xfrm>
          <a:custGeom>
            <a:avLst/>
            <a:gdLst/>
            <a:ahLst/>
            <a:cxnLst/>
            <a:rect l="l" t="t" r="r" b="b"/>
            <a:pathLst>
              <a:path w="609" h="457" extrusionOk="0">
                <a:moveTo>
                  <a:pt x="305" y="1"/>
                </a:moveTo>
                <a:cubicBezTo>
                  <a:pt x="1" y="1"/>
                  <a:pt x="1" y="457"/>
                  <a:pt x="305" y="457"/>
                </a:cubicBezTo>
                <a:cubicBezTo>
                  <a:pt x="608" y="457"/>
                  <a:pt x="608" y="1"/>
                  <a:pt x="3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423;p39"/>
          <p:cNvSpPr txBox="1">
            <a:spLocks/>
          </p:cNvSpPr>
          <p:nvPr/>
        </p:nvSpPr>
        <p:spPr>
          <a:xfrm>
            <a:off x="3030347" y="2220176"/>
            <a:ext cx="2318795" cy="6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18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/>
            <a:r>
              <a:rPr lang="en-US" sz="3200" b="1" dirty="0" smtClean="0"/>
              <a:t>(Linux)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75"/>
          <p:cNvSpPr txBox="1">
            <a:spLocks noGrp="1"/>
          </p:cNvSpPr>
          <p:nvPr>
            <p:ph type="title"/>
          </p:nvPr>
        </p:nvSpPr>
        <p:spPr>
          <a:xfrm>
            <a:off x="2672413" y="1179065"/>
            <a:ext cx="3984300" cy="2251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 dirty="0"/>
          </a:p>
        </p:txBody>
      </p:sp>
      <p:sp>
        <p:nvSpPr>
          <p:cNvPr id="3128" name="Google Shape;3128;p75"/>
          <p:cNvSpPr/>
          <p:nvPr/>
        </p:nvSpPr>
        <p:spPr>
          <a:xfrm>
            <a:off x="6656713" y="4235088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2" name="Google Shape;3142;p75"/>
          <p:cNvGrpSpPr/>
          <p:nvPr/>
        </p:nvGrpSpPr>
        <p:grpSpPr>
          <a:xfrm rot="-3750900" flipH="1">
            <a:off x="7400910" y="2019797"/>
            <a:ext cx="644403" cy="1061717"/>
            <a:chOff x="1279175" y="2762450"/>
            <a:chExt cx="644426" cy="1061755"/>
          </a:xfrm>
        </p:grpSpPr>
        <p:sp>
          <p:nvSpPr>
            <p:cNvPr id="3143" name="Google Shape;3143;p75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5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67930" y="3714186"/>
            <a:ext cx="4593265" cy="4749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2;p39"/>
          <p:cNvSpPr txBox="1">
            <a:spLocks/>
          </p:cNvSpPr>
          <p:nvPr/>
        </p:nvSpPr>
        <p:spPr>
          <a:xfrm>
            <a:off x="1129264" y="1283234"/>
            <a:ext cx="4945471" cy="167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60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anum Gothic Coding"/>
              <a:buNone/>
              <a:defRPr sz="36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Files Backup</a:t>
            </a:r>
            <a:br>
              <a:rPr lang="en-US" sz="4800" dirty="0" smtClean="0">
                <a:latin typeface="Arial Black" panose="020B0A04020102020204" pitchFamily="34" charset="0"/>
              </a:rPr>
            </a:br>
            <a:r>
              <a:rPr lang="en-US" sz="4800" dirty="0" smtClean="0">
                <a:latin typeface="Arial Black" panose="020B0A04020102020204" pitchFamily="34" charset="0"/>
              </a:rPr>
              <a:t>Utility System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pic>
        <p:nvPicPr>
          <p:cNvPr id="2" name="Picture 1" descr="Are Backup Image Files more Fragile than just Having Copies of All th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54" y="2777311"/>
            <a:ext cx="2591243" cy="207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9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1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66" name="Google Shape;1566;p41"/>
          <p:cNvSpPr txBox="1">
            <a:spLocks noGrp="1"/>
          </p:cNvSpPr>
          <p:nvPr>
            <p:ph type="subTitle" idx="1"/>
          </p:nvPr>
        </p:nvSpPr>
        <p:spPr>
          <a:xfrm>
            <a:off x="753096" y="2347727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</a:t>
            </a:r>
            <a:endParaRPr dirty="0"/>
          </a:p>
        </p:txBody>
      </p:sp>
      <p:sp>
        <p:nvSpPr>
          <p:cNvPr id="1567" name="Google Shape;1567;p41"/>
          <p:cNvSpPr txBox="1">
            <a:spLocks noGrp="1"/>
          </p:cNvSpPr>
          <p:nvPr>
            <p:ph type="subTitle" idx="2"/>
          </p:nvPr>
        </p:nvSpPr>
        <p:spPr>
          <a:xfrm>
            <a:off x="3294125" y="2347722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sp>
        <p:nvSpPr>
          <p:cNvPr id="1568" name="Google Shape;1568;p41"/>
          <p:cNvSpPr txBox="1">
            <a:spLocks noGrp="1"/>
          </p:cNvSpPr>
          <p:nvPr>
            <p:ph type="subTitle" idx="3"/>
          </p:nvPr>
        </p:nvSpPr>
        <p:spPr>
          <a:xfrm>
            <a:off x="2468487" y="3698311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Shell Scripting</a:t>
            </a:r>
            <a:endParaRPr dirty="0"/>
          </a:p>
        </p:txBody>
      </p:sp>
      <p:sp>
        <p:nvSpPr>
          <p:cNvPr id="1569" name="Google Shape;1569;p41"/>
          <p:cNvSpPr txBox="1">
            <a:spLocks noGrp="1"/>
          </p:cNvSpPr>
          <p:nvPr>
            <p:ph type="subTitle" idx="4"/>
          </p:nvPr>
        </p:nvSpPr>
        <p:spPr>
          <a:xfrm>
            <a:off x="5009513" y="3698309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sp>
        <p:nvSpPr>
          <p:cNvPr id="1574" name="Google Shape;1574;p41"/>
          <p:cNvSpPr txBox="1">
            <a:spLocks noGrp="1"/>
          </p:cNvSpPr>
          <p:nvPr>
            <p:ph type="title" idx="9"/>
          </p:nvPr>
        </p:nvSpPr>
        <p:spPr>
          <a:xfrm>
            <a:off x="754033" y="1696455"/>
            <a:ext cx="2539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5" name="Google Shape;1575;p41"/>
          <p:cNvSpPr txBox="1">
            <a:spLocks noGrp="1"/>
          </p:cNvSpPr>
          <p:nvPr>
            <p:ph type="title" idx="13"/>
          </p:nvPr>
        </p:nvSpPr>
        <p:spPr>
          <a:xfrm>
            <a:off x="3295061" y="1699580"/>
            <a:ext cx="25374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76" name="Google Shape;1576;p41"/>
          <p:cNvSpPr txBox="1">
            <a:spLocks noGrp="1"/>
          </p:cNvSpPr>
          <p:nvPr>
            <p:ph type="title" idx="14"/>
          </p:nvPr>
        </p:nvSpPr>
        <p:spPr>
          <a:xfrm>
            <a:off x="2469399" y="3061766"/>
            <a:ext cx="2539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77" name="Google Shape;1577;p41"/>
          <p:cNvSpPr txBox="1">
            <a:spLocks noGrp="1"/>
          </p:cNvSpPr>
          <p:nvPr>
            <p:ph type="title" idx="15"/>
          </p:nvPr>
        </p:nvSpPr>
        <p:spPr>
          <a:xfrm>
            <a:off x="5010448" y="3061762"/>
            <a:ext cx="2537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78" name="Google Shape;1578;p41"/>
          <p:cNvSpPr txBox="1">
            <a:spLocks noGrp="1"/>
          </p:cNvSpPr>
          <p:nvPr>
            <p:ph type="subTitle" idx="16"/>
          </p:nvPr>
        </p:nvSpPr>
        <p:spPr>
          <a:xfrm>
            <a:off x="5831525" y="2347723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Bash Introduction</a:t>
            </a:r>
            <a:endParaRPr dirty="0"/>
          </a:p>
        </p:txBody>
      </p:sp>
      <p:sp>
        <p:nvSpPr>
          <p:cNvPr id="1582" name="Google Shape;1582;p41"/>
          <p:cNvSpPr txBox="1">
            <a:spLocks noGrp="1"/>
          </p:cNvSpPr>
          <p:nvPr>
            <p:ph type="title" idx="20"/>
          </p:nvPr>
        </p:nvSpPr>
        <p:spPr>
          <a:xfrm>
            <a:off x="5832461" y="1699605"/>
            <a:ext cx="2535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84" name="Google Shape;1584;p41"/>
          <p:cNvGrpSpPr/>
          <p:nvPr/>
        </p:nvGrpSpPr>
        <p:grpSpPr>
          <a:xfrm rot="-2113278">
            <a:off x="8246998" y="3266096"/>
            <a:ext cx="573880" cy="945523"/>
            <a:chOff x="1279175" y="2762450"/>
            <a:chExt cx="644426" cy="1061755"/>
          </a:xfrm>
        </p:grpSpPr>
        <p:sp>
          <p:nvSpPr>
            <p:cNvPr id="1585" name="Google Shape;1585;p41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1558" name="Google Shape;1558;p40"/>
          <p:cNvGrpSpPr/>
          <p:nvPr/>
        </p:nvGrpSpPr>
        <p:grpSpPr>
          <a:xfrm rot="-7406951">
            <a:off x="6365005" y="371153"/>
            <a:ext cx="573930" cy="945606"/>
            <a:chOff x="1279175" y="2762450"/>
            <a:chExt cx="644426" cy="1061755"/>
          </a:xfrm>
        </p:grpSpPr>
        <p:sp>
          <p:nvSpPr>
            <p:cNvPr id="1559" name="Google Shape;1559;p40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434" y="1618537"/>
            <a:ext cx="73249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project develops a user-friendly </a:t>
            </a:r>
            <a:r>
              <a:rPr lang="en-US" sz="1600" b="1" dirty="0"/>
              <a:t>File Backup Utility </a:t>
            </a:r>
            <a:r>
              <a:rPr lang="en-US" sz="1600" dirty="0"/>
              <a:t>for secure and efficient data </a:t>
            </a:r>
            <a:r>
              <a:rPr lang="en-US" sz="1600" dirty="0" smtClean="0"/>
              <a:t>storage by providing:</a:t>
            </a:r>
            <a:endParaRPr lang="en-US" sz="1600" dirty="0"/>
          </a:p>
        </p:txBody>
      </p:sp>
      <p:sp>
        <p:nvSpPr>
          <p:cNvPr id="7" name="Text Placeholder 3"/>
          <p:cNvSpPr txBox="1">
            <a:spLocks noChangeArrowheads="1"/>
          </p:cNvSpPr>
          <p:nvPr/>
        </p:nvSpPr>
        <p:spPr bwMode="auto">
          <a:xfrm>
            <a:off x="1702053" y="2571755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Storing Files in Backup</a:t>
            </a:r>
            <a:endParaRPr lang="en-US" sz="1600" b="1" dirty="0"/>
          </a:p>
        </p:txBody>
      </p:sp>
      <p:sp>
        <p:nvSpPr>
          <p:cNvPr id="8" name="Text Placeholder 3"/>
          <p:cNvSpPr txBox="1">
            <a:spLocks noChangeArrowheads="1"/>
          </p:cNvSpPr>
          <p:nvPr/>
        </p:nvSpPr>
        <p:spPr bwMode="auto">
          <a:xfrm>
            <a:off x="5089873" y="3448028"/>
            <a:ext cx="2806996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Delete Files From Backup</a:t>
            </a:r>
            <a:endParaRPr lang="en-US" sz="1600" b="1" dirty="0"/>
          </a:p>
        </p:txBody>
      </p:sp>
      <p:sp>
        <p:nvSpPr>
          <p:cNvPr id="9" name="Text Placeholder 3"/>
          <p:cNvSpPr txBox="1">
            <a:spLocks noChangeArrowheads="1"/>
          </p:cNvSpPr>
          <p:nvPr/>
        </p:nvSpPr>
        <p:spPr bwMode="auto">
          <a:xfrm>
            <a:off x="5125737" y="2580418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/>
              <a:t>Intuitive Design</a:t>
            </a:r>
          </a:p>
        </p:txBody>
      </p:sp>
      <p:sp>
        <p:nvSpPr>
          <p:cNvPr id="10" name="Text Placeholder 3"/>
          <p:cNvSpPr txBox="1">
            <a:spLocks noChangeArrowheads="1"/>
          </p:cNvSpPr>
          <p:nvPr/>
        </p:nvSpPr>
        <p:spPr bwMode="auto">
          <a:xfrm>
            <a:off x="1702053" y="3448028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Restore Files Back</a:t>
            </a: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r>
              <a:rPr lang="en-US" sz="1600" dirty="0"/>
              <a:t>This project aims to help users </a:t>
            </a:r>
            <a:r>
              <a:rPr lang="en-US" sz="1600" b="1" dirty="0"/>
              <a:t>protect their important files</a:t>
            </a:r>
            <a:r>
              <a:rPr lang="en-US" sz="1600" dirty="0"/>
              <a:t> by automating the backup process. It allows users to easily </a:t>
            </a:r>
            <a:r>
              <a:rPr lang="en-US" sz="1600" b="1" dirty="0"/>
              <a:t>back </a:t>
            </a:r>
            <a:r>
              <a:rPr lang="en-US" sz="1600" b="1" dirty="0" smtClean="0"/>
              <a:t>up and restore files </a:t>
            </a:r>
            <a:r>
              <a:rPr lang="en-US" sz="1600" dirty="0" smtClean="0"/>
              <a:t>to </a:t>
            </a:r>
            <a:r>
              <a:rPr lang="en-US" sz="1600" dirty="0"/>
              <a:t>ensure data safety and quick recovery in case of data loss</a:t>
            </a:r>
            <a:r>
              <a:rPr lang="en-US" sz="1600" dirty="0" smtClean="0"/>
              <a:t>.</a:t>
            </a:r>
          </a:p>
          <a:p>
            <a:pPr marL="152400" indent="0" algn="just">
              <a:buNone/>
            </a:pPr>
            <a:endParaRPr lang="en-US" sz="1600" dirty="0"/>
          </a:p>
          <a:p>
            <a:pPr marL="152400" indent="0" algn="just">
              <a:buNone/>
            </a:pPr>
            <a:r>
              <a:rPr lang="en-US" sz="1600" b="1" dirty="0"/>
              <a:t>Main Goals:</a:t>
            </a:r>
            <a:endParaRPr lang="en-US" sz="1600" dirty="0"/>
          </a:p>
          <a:p>
            <a:pPr algn="just"/>
            <a:r>
              <a:rPr lang="en-US" sz="1600" b="1" dirty="0"/>
              <a:t>Protect Files:</a:t>
            </a:r>
            <a:r>
              <a:rPr lang="en-US" sz="1600" dirty="0"/>
              <a:t> Prevent data loss from accidents or system failures.</a:t>
            </a:r>
          </a:p>
          <a:p>
            <a:pPr algn="just"/>
            <a:r>
              <a:rPr lang="en-US" sz="1600" b="1" dirty="0" smtClean="0"/>
              <a:t>Easy </a:t>
            </a:r>
            <a:r>
              <a:rPr lang="en-US" sz="1600" b="1" dirty="0"/>
              <a:t>Restoration:</a:t>
            </a:r>
            <a:r>
              <a:rPr lang="en-US" sz="1600" dirty="0"/>
              <a:t> Quickly restore files when needed.</a:t>
            </a:r>
          </a:p>
          <a:p>
            <a:pPr algn="just"/>
            <a:r>
              <a:rPr lang="en-US" sz="1600" b="1" dirty="0"/>
              <a:t>User-Friendly:</a:t>
            </a:r>
            <a:r>
              <a:rPr lang="en-US" sz="1600" dirty="0"/>
              <a:t> Simple interface for managing backups.</a:t>
            </a:r>
          </a:p>
          <a:p>
            <a:pPr algn="just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2991" y="1467900"/>
            <a:ext cx="7459668" cy="3011400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1400" dirty="0" err="1"/>
              <a:t>Git</a:t>
            </a:r>
            <a:r>
              <a:rPr lang="en-US" sz="1400" dirty="0"/>
              <a:t> Bash is a command-line interface that provides a </a:t>
            </a:r>
            <a:r>
              <a:rPr lang="en-US" sz="1400" b="1" dirty="0"/>
              <a:t>Unix-like environment on Windows</a:t>
            </a:r>
            <a:r>
              <a:rPr lang="en-US" sz="1400" dirty="0"/>
              <a:t>, allowing users to run </a:t>
            </a:r>
            <a:r>
              <a:rPr lang="en-US" sz="1400" b="1" dirty="0" err="1"/>
              <a:t>Git</a:t>
            </a:r>
            <a:r>
              <a:rPr lang="en-US" sz="1400" b="1" dirty="0"/>
              <a:t> and Unix commands</a:t>
            </a:r>
            <a:r>
              <a:rPr lang="en-US" sz="1400" dirty="0"/>
              <a:t>. It is especially useful for projects involving </a:t>
            </a:r>
            <a:r>
              <a:rPr lang="en-US" sz="1400" b="1" dirty="0"/>
              <a:t>version control</a:t>
            </a:r>
            <a:r>
              <a:rPr lang="en-US" sz="1400" dirty="0"/>
              <a:t> or </a:t>
            </a:r>
            <a:r>
              <a:rPr lang="en-US" sz="1400" b="1" dirty="0"/>
              <a:t>shell scripting</a:t>
            </a:r>
            <a:r>
              <a:rPr lang="en-US" sz="1400" dirty="0"/>
              <a:t>.</a:t>
            </a:r>
          </a:p>
          <a:p>
            <a:pPr marL="152400" indent="0" algn="just">
              <a:buNone/>
            </a:pPr>
            <a:r>
              <a:rPr lang="en-US" sz="1400" dirty="0"/>
              <a:t>For this project, </a:t>
            </a:r>
            <a:r>
              <a:rPr lang="en-US" sz="1400" dirty="0" err="1"/>
              <a:t>Git</a:t>
            </a:r>
            <a:r>
              <a:rPr lang="en-US" sz="1400" dirty="0"/>
              <a:t> Bash was used to implement and run the </a:t>
            </a:r>
            <a:r>
              <a:rPr lang="en-US" sz="1400" b="1" dirty="0"/>
              <a:t>File Backup Utility</a:t>
            </a:r>
            <a:r>
              <a:rPr lang="en-US" sz="1400" dirty="0"/>
              <a:t> due to its ability to efficiently execute </a:t>
            </a:r>
            <a:r>
              <a:rPr lang="en-US" sz="1400" b="1" dirty="0"/>
              <a:t>Bash scripts</a:t>
            </a:r>
            <a:r>
              <a:rPr lang="en-US" sz="1400" dirty="0"/>
              <a:t> and handle </a:t>
            </a:r>
            <a:r>
              <a:rPr lang="en-US" sz="1400" b="1" dirty="0"/>
              <a:t>file management tasks</a:t>
            </a:r>
            <a:r>
              <a:rPr lang="en-US" sz="1400" dirty="0"/>
              <a:t> like copying, creating, and scheduling backups in a Windows environment.</a:t>
            </a:r>
          </a:p>
          <a:p>
            <a:pPr marL="152400" indent="0" algn="just">
              <a:buNone/>
            </a:pPr>
            <a:r>
              <a:rPr lang="en-US" sz="1400" b="1" dirty="0"/>
              <a:t>Key Features of </a:t>
            </a:r>
            <a:r>
              <a:rPr lang="en-US" sz="1400" b="1" dirty="0" err="1"/>
              <a:t>Git</a:t>
            </a:r>
            <a:r>
              <a:rPr lang="en-US" sz="1400" b="1" dirty="0"/>
              <a:t> Bash:</a:t>
            </a:r>
            <a:endParaRPr lang="en-US" sz="1400" dirty="0"/>
          </a:p>
          <a:p>
            <a:pPr algn="just"/>
            <a:r>
              <a:rPr lang="en-US" sz="1400" b="1" dirty="0"/>
              <a:t>Unix-Like Shell on Windows:</a:t>
            </a:r>
            <a:r>
              <a:rPr lang="en-US" sz="1400" dirty="0"/>
              <a:t> Supports common Unix commands.</a:t>
            </a:r>
          </a:p>
          <a:p>
            <a:pPr algn="just"/>
            <a:r>
              <a:rPr lang="en-US" sz="1400" b="1" dirty="0" err="1"/>
              <a:t>Git</a:t>
            </a:r>
            <a:r>
              <a:rPr lang="en-US" sz="1400" b="1" dirty="0"/>
              <a:t> Integration:</a:t>
            </a:r>
            <a:r>
              <a:rPr lang="en-US" sz="1400" dirty="0"/>
              <a:t> Efficient version control management.</a:t>
            </a:r>
          </a:p>
          <a:p>
            <a:pPr algn="just"/>
            <a:r>
              <a:rPr lang="en-US" sz="1400" b="1" dirty="0"/>
              <a:t>Bash Scripting:</a:t>
            </a:r>
            <a:r>
              <a:rPr lang="en-US" sz="1400" dirty="0"/>
              <a:t> Run complex scripts for automation.</a:t>
            </a:r>
          </a:p>
          <a:p>
            <a:pPr algn="just"/>
            <a:r>
              <a:rPr lang="en-US" sz="1400" b="1" dirty="0"/>
              <a:t>Cross-Platform Compatibility:</a:t>
            </a:r>
            <a:r>
              <a:rPr lang="en-US" sz="1400" dirty="0"/>
              <a:t> Works on both Windows and Linux environments.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4"/>
          <p:cNvSpPr txBox="1">
            <a:spLocks noGrp="1"/>
          </p:cNvSpPr>
          <p:nvPr>
            <p:ph type="title"/>
          </p:nvPr>
        </p:nvSpPr>
        <p:spPr>
          <a:xfrm>
            <a:off x="2180804" y="1275907"/>
            <a:ext cx="4723270" cy="536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 Black" panose="020B0A04020102020204" pitchFamily="34" charset="0"/>
              </a:rPr>
              <a:t>Shell Scripting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1690" name="Google Shape;1690;p44"/>
          <p:cNvSpPr txBox="1">
            <a:spLocks noGrp="1"/>
          </p:cNvSpPr>
          <p:nvPr>
            <p:ph type="subTitle" idx="1"/>
          </p:nvPr>
        </p:nvSpPr>
        <p:spPr>
          <a:xfrm>
            <a:off x="1947388" y="1723712"/>
            <a:ext cx="5190101" cy="2215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/>
              <a:t>Shell </a:t>
            </a:r>
            <a:r>
              <a:rPr lang="en-US" sz="1400" dirty="0" smtClean="0"/>
              <a:t>scripts automate repetitive tasks, making workflows more efficient.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/>
              <a:t>Allows the execution of a series of commands in sequence.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/>
              <a:t>Useful for tasks like creating, copying, and deleting files or directories.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/>
              <a:t>Can automate tasks to run at specified times (e.g., scheduled backups).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/>
              <a:t>Provides the ability to customize and manage system environments.</a:t>
            </a:r>
            <a:endParaRPr sz="1400" dirty="0"/>
          </a:p>
        </p:txBody>
      </p:sp>
      <p:grpSp>
        <p:nvGrpSpPr>
          <p:cNvPr id="1691" name="Google Shape;1691;p44"/>
          <p:cNvGrpSpPr/>
          <p:nvPr/>
        </p:nvGrpSpPr>
        <p:grpSpPr>
          <a:xfrm>
            <a:off x="7291551" y="3672716"/>
            <a:ext cx="1420971" cy="1152002"/>
            <a:chOff x="6806125" y="2999329"/>
            <a:chExt cx="1749594" cy="1705514"/>
          </a:xfrm>
        </p:grpSpPr>
        <p:sp>
          <p:nvSpPr>
            <p:cNvPr id="1692" name="Google Shape;1692;p44"/>
            <p:cNvSpPr/>
            <p:nvPr/>
          </p:nvSpPr>
          <p:spPr>
            <a:xfrm>
              <a:off x="6806125" y="2999329"/>
              <a:ext cx="1749594" cy="1705514"/>
            </a:xfrm>
            <a:custGeom>
              <a:avLst/>
              <a:gdLst/>
              <a:ahLst/>
              <a:cxnLst/>
              <a:rect l="l" t="t" r="r" b="b"/>
              <a:pathLst>
                <a:path w="49455" h="48209" extrusionOk="0">
                  <a:moveTo>
                    <a:pt x="1" y="1"/>
                  </a:moveTo>
                  <a:lnTo>
                    <a:pt x="1" y="48208"/>
                  </a:lnTo>
                  <a:lnTo>
                    <a:pt x="49455" y="48208"/>
                  </a:lnTo>
                  <a:lnTo>
                    <a:pt x="49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6826573" y="3019777"/>
              <a:ext cx="1708698" cy="1665679"/>
            </a:xfrm>
            <a:custGeom>
              <a:avLst/>
              <a:gdLst/>
              <a:ahLst/>
              <a:cxnLst/>
              <a:rect l="l" t="t" r="r" b="b"/>
              <a:pathLst>
                <a:path w="48299" h="47083" extrusionOk="0">
                  <a:moveTo>
                    <a:pt x="0" y="0"/>
                  </a:moveTo>
                  <a:lnTo>
                    <a:pt x="0" y="47083"/>
                  </a:lnTo>
                  <a:lnTo>
                    <a:pt x="48299" y="47083"/>
                  </a:lnTo>
                  <a:lnTo>
                    <a:pt x="48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8434121" y="3012242"/>
              <a:ext cx="107583" cy="1679688"/>
            </a:xfrm>
            <a:custGeom>
              <a:avLst/>
              <a:gdLst/>
              <a:ahLst/>
              <a:cxnLst/>
              <a:rect l="l" t="t" r="r" b="b"/>
              <a:pathLst>
                <a:path w="3041" h="47479" fill="none" extrusionOk="0">
                  <a:moveTo>
                    <a:pt x="1" y="0"/>
                  </a:moveTo>
                  <a:lnTo>
                    <a:pt x="3040" y="0"/>
                  </a:lnTo>
                  <a:lnTo>
                    <a:pt x="3040" y="47478"/>
                  </a:lnTo>
                  <a:lnTo>
                    <a:pt x="1" y="47478"/>
                  </a:ln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8463165" y="3038031"/>
              <a:ext cx="49493" cy="37677"/>
            </a:xfrm>
            <a:custGeom>
              <a:avLst/>
              <a:gdLst/>
              <a:ahLst/>
              <a:cxnLst/>
              <a:rect l="l" t="t" r="r" b="b"/>
              <a:pathLst>
                <a:path w="1399" h="1065" extrusionOk="0">
                  <a:moveTo>
                    <a:pt x="700" y="1"/>
                  </a:moveTo>
                  <a:lnTo>
                    <a:pt x="0" y="1065"/>
                  </a:lnTo>
                  <a:lnTo>
                    <a:pt x="1399" y="1065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8434121" y="3106874"/>
              <a:ext cx="107583" cy="35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1" y="0"/>
                  </a:moveTo>
                  <a:lnTo>
                    <a:pt x="304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8463165" y="4625167"/>
              <a:ext cx="49493" cy="36616"/>
            </a:xfrm>
            <a:custGeom>
              <a:avLst/>
              <a:gdLst/>
              <a:ahLst/>
              <a:cxnLst/>
              <a:rect l="l" t="t" r="r" b="b"/>
              <a:pathLst>
                <a:path w="1399" h="1035" extrusionOk="0">
                  <a:moveTo>
                    <a:pt x="0" y="1"/>
                  </a:moveTo>
                  <a:lnTo>
                    <a:pt x="700" y="1034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8434121" y="4592904"/>
              <a:ext cx="107583" cy="35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3040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4"/>
          <p:cNvGrpSpPr/>
          <p:nvPr/>
        </p:nvGrpSpPr>
        <p:grpSpPr>
          <a:xfrm>
            <a:off x="7696502" y="3938724"/>
            <a:ext cx="611070" cy="619986"/>
            <a:chOff x="2115375" y="3396150"/>
            <a:chExt cx="827136" cy="827136"/>
          </a:xfrm>
        </p:grpSpPr>
        <p:sp>
          <p:nvSpPr>
            <p:cNvPr id="1700" name="Google Shape;1700;p44"/>
            <p:cNvSpPr/>
            <p:nvPr/>
          </p:nvSpPr>
          <p:spPr>
            <a:xfrm>
              <a:off x="2115375" y="3396150"/>
              <a:ext cx="827136" cy="827136"/>
            </a:xfrm>
            <a:custGeom>
              <a:avLst/>
              <a:gdLst/>
              <a:ahLst/>
              <a:cxnLst/>
              <a:rect l="l" t="t" r="r" b="b"/>
              <a:pathLst>
                <a:path w="10487" h="10487" fill="none" extrusionOk="0">
                  <a:moveTo>
                    <a:pt x="10487" y="5228"/>
                  </a:moveTo>
                  <a:cubicBezTo>
                    <a:pt x="10487" y="8146"/>
                    <a:pt x="8116" y="10487"/>
                    <a:pt x="5228" y="10487"/>
                  </a:cubicBezTo>
                  <a:cubicBezTo>
                    <a:pt x="2341" y="10487"/>
                    <a:pt x="0" y="8146"/>
                    <a:pt x="0" y="5228"/>
                  </a:cubicBezTo>
                  <a:cubicBezTo>
                    <a:pt x="0" y="2341"/>
                    <a:pt x="2341" y="0"/>
                    <a:pt x="5228" y="0"/>
                  </a:cubicBezTo>
                  <a:cubicBezTo>
                    <a:pt x="8116" y="0"/>
                    <a:pt x="10487" y="2341"/>
                    <a:pt x="10487" y="5228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2271146" y="3892409"/>
              <a:ext cx="520322" cy="189452"/>
            </a:xfrm>
            <a:custGeom>
              <a:avLst/>
              <a:gdLst/>
              <a:ahLst/>
              <a:cxnLst/>
              <a:rect l="l" t="t" r="r" b="b"/>
              <a:pathLst>
                <a:path w="6597" h="2402" fill="none" extrusionOk="0">
                  <a:moveTo>
                    <a:pt x="1" y="0"/>
                  </a:moveTo>
                  <a:cubicBezTo>
                    <a:pt x="457" y="1429"/>
                    <a:pt x="1733" y="2402"/>
                    <a:pt x="3284" y="2402"/>
                  </a:cubicBezTo>
                  <a:cubicBezTo>
                    <a:pt x="4803" y="2402"/>
                    <a:pt x="6141" y="1429"/>
                    <a:pt x="6597" y="0"/>
                  </a:cubicBezTo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2311923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9" y="1673"/>
                  </a:cubicBezTo>
                  <a:cubicBezTo>
                    <a:pt x="274" y="1673"/>
                    <a:pt x="1" y="1308"/>
                    <a:pt x="1" y="852"/>
                  </a:cubicBezTo>
                  <a:cubicBezTo>
                    <a:pt x="1" y="396"/>
                    <a:pt x="274" y="1"/>
                    <a:pt x="609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649966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8" y="1673"/>
                  </a:cubicBezTo>
                  <a:cubicBezTo>
                    <a:pt x="274" y="1673"/>
                    <a:pt x="0" y="1308"/>
                    <a:pt x="0" y="852"/>
                  </a:cubicBezTo>
                  <a:cubicBezTo>
                    <a:pt x="0" y="396"/>
                    <a:pt x="274" y="1"/>
                    <a:pt x="608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689;p44"/>
          <p:cNvSpPr txBox="1">
            <a:spLocks/>
          </p:cNvSpPr>
          <p:nvPr/>
        </p:nvSpPr>
        <p:spPr>
          <a:xfrm>
            <a:off x="2180804" y="368051"/>
            <a:ext cx="4723270" cy="53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 Coding"/>
              <a:buNone/>
              <a:defRPr sz="4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Language Used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grpSp>
        <p:nvGrpSpPr>
          <p:cNvPr id="1558" name="Google Shape;1558;p40"/>
          <p:cNvGrpSpPr/>
          <p:nvPr/>
        </p:nvGrpSpPr>
        <p:grpSpPr>
          <a:xfrm rot="-7406951">
            <a:off x="6365005" y="371153"/>
            <a:ext cx="573930" cy="945606"/>
            <a:chOff x="1279175" y="2762450"/>
            <a:chExt cx="644426" cy="1061755"/>
          </a:xfrm>
        </p:grpSpPr>
        <p:sp>
          <p:nvSpPr>
            <p:cNvPr id="1559" name="Google Shape;1559;p40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 Placeholder 3"/>
          <p:cNvSpPr txBox="1">
            <a:spLocks noChangeArrowheads="1"/>
          </p:cNvSpPr>
          <p:nvPr/>
        </p:nvSpPr>
        <p:spPr bwMode="auto">
          <a:xfrm>
            <a:off x="3119727" y="1833590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Storing Files in Backup</a:t>
            </a:r>
            <a:endParaRPr lang="en-US" sz="1600" b="1" dirty="0"/>
          </a:p>
        </p:txBody>
      </p:sp>
      <p:sp>
        <p:nvSpPr>
          <p:cNvPr id="8" name="Text Placeholder 3"/>
          <p:cNvSpPr txBox="1">
            <a:spLocks noChangeArrowheads="1"/>
          </p:cNvSpPr>
          <p:nvPr/>
        </p:nvSpPr>
        <p:spPr bwMode="auto">
          <a:xfrm>
            <a:off x="3119727" y="3923788"/>
            <a:ext cx="2806996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Delete Files From Backup</a:t>
            </a:r>
            <a:endParaRPr lang="en-US" sz="1600" b="1" dirty="0"/>
          </a:p>
        </p:txBody>
      </p:sp>
      <p:sp>
        <p:nvSpPr>
          <p:cNvPr id="9" name="Text Placeholder 3"/>
          <p:cNvSpPr txBox="1">
            <a:spLocks noChangeArrowheads="1"/>
          </p:cNvSpPr>
          <p:nvPr/>
        </p:nvSpPr>
        <p:spPr bwMode="auto">
          <a:xfrm>
            <a:off x="3119727" y="2521020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Backup Size</a:t>
            </a:r>
            <a:endParaRPr lang="en-US" sz="1600" b="1" dirty="0"/>
          </a:p>
        </p:txBody>
      </p:sp>
      <p:sp>
        <p:nvSpPr>
          <p:cNvPr id="10" name="Text Placeholder 3"/>
          <p:cNvSpPr txBox="1">
            <a:spLocks noChangeArrowheads="1"/>
          </p:cNvSpPr>
          <p:nvPr/>
        </p:nvSpPr>
        <p:spPr bwMode="auto">
          <a:xfrm>
            <a:off x="3119727" y="3222404"/>
            <a:ext cx="2735268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consolata"/>
              <a:buAutoNum type="arabicPeriod"/>
              <a:defRPr sz="10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 algn="ctr">
              <a:buNone/>
            </a:pPr>
            <a:r>
              <a:rPr lang="en-US" sz="1600" b="1" dirty="0" smtClean="0"/>
              <a:t>Restore Files Back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31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05;p75"/>
          <p:cNvSpPr txBox="1">
            <a:spLocks noGrp="1"/>
          </p:cNvSpPr>
          <p:nvPr>
            <p:ph type="title"/>
          </p:nvPr>
        </p:nvSpPr>
        <p:spPr>
          <a:xfrm>
            <a:off x="1219296" y="1072740"/>
            <a:ext cx="4678229" cy="2251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Any Question?</a:t>
            </a:r>
            <a:endParaRPr sz="5400" dirty="0"/>
          </a:p>
        </p:txBody>
      </p:sp>
      <p:pic>
        <p:nvPicPr>
          <p:cNvPr id="2" name="Picture 1" descr="Free illustration: Question, Question Mark, Response - Free Image 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25" y="1805356"/>
            <a:ext cx="2778642" cy="2778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Monday Retro Style Campaign by Slidesgo">
  <a:themeElements>
    <a:clrScheme name="Simple Light">
      <a:dk1>
        <a:srgbClr val="000000"/>
      </a:dk1>
      <a:lt1>
        <a:srgbClr val="FFFFFF"/>
      </a:lt1>
      <a:dk2>
        <a:srgbClr val="4375C9"/>
      </a:dk2>
      <a:lt2>
        <a:srgbClr val="9729F3"/>
      </a:lt2>
      <a:accent1>
        <a:srgbClr val="EACE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342</Words>
  <Application>Microsoft Office PowerPoint</Application>
  <PresentationFormat>On-screen Show (16:9)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Inconsolata</vt:lpstr>
      <vt:lpstr>Open Sans</vt:lpstr>
      <vt:lpstr>Roboto Condensed Light</vt:lpstr>
      <vt:lpstr>Arial Black</vt:lpstr>
      <vt:lpstr>Nanum Gothic Coding</vt:lpstr>
      <vt:lpstr>Cyber Monday Retro Style Campaign by Slidesgo</vt:lpstr>
      <vt:lpstr>Operating System Final Project</vt:lpstr>
      <vt:lpstr>PowerPoint Presentation</vt:lpstr>
      <vt:lpstr>TABLE OF CONTENTS</vt:lpstr>
      <vt:lpstr>Introduction</vt:lpstr>
      <vt:lpstr>Purpose</vt:lpstr>
      <vt:lpstr>Bash Introduction</vt:lpstr>
      <vt:lpstr>Shell Scripting</vt:lpstr>
      <vt:lpstr>Features</vt:lpstr>
      <vt:lpstr>Any Question?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Backup Utility System</dc:title>
  <cp:lastModifiedBy>TABINDA HASSAN</cp:lastModifiedBy>
  <cp:revision>37</cp:revision>
  <dcterms:modified xsi:type="dcterms:W3CDTF">2024-12-03T05:07:33Z</dcterms:modified>
</cp:coreProperties>
</file>