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75" r:id="rId11"/>
    <p:sldId id="276" r:id="rId12"/>
    <p:sldId id="277" r:id="rId13"/>
    <p:sldId id="278" r:id="rId14"/>
    <p:sldId id="279"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74453AB-AD20-4AFE-9AE9-56372AF9952D}"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520FCC-3881-4D7B-AAFD-93B63F667B51}" type="slidenum">
              <a:rPr lang="en-IN" smtClean="0"/>
              <a:t>‹#›</a:t>
            </a:fld>
            <a:endParaRPr lang="en-IN"/>
          </a:p>
        </p:txBody>
      </p:sp>
    </p:spTree>
    <p:extLst>
      <p:ext uri="{BB962C8B-B14F-4D97-AF65-F5344CB8AC3E}">
        <p14:creationId xmlns:p14="http://schemas.microsoft.com/office/powerpoint/2010/main" val="37515384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4453AB-AD20-4AFE-9AE9-56372AF9952D}"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20FCC-3881-4D7B-AAFD-93B63F667B51}" type="slidenum">
              <a:rPr lang="en-IN" smtClean="0"/>
              <a:t>‹#›</a:t>
            </a:fld>
            <a:endParaRPr lang="en-IN"/>
          </a:p>
        </p:txBody>
      </p:sp>
    </p:spTree>
    <p:extLst>
      <p:ext uri="{BB962C8B-B14F-4D97-AF65-F5344CB8AC3E}">
        <p14:creationId xmlns:p14="http://schemas.microsoft.com/office/powerpoint/2010/main" val="266191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4453AB-AD20-4AFE-9AE9-56372AF9952D}"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20FCC-3881-4D7B-AAFD-93B63F667B51}" type="slidenum">
              <a:rPr lang="en-IN" smtClean="0"/>
              <a:t>‹#›</a:t>
            </a:fld>
            <a:endParaRPr lang="en-IN"/>
          </a:p>
        </p:txBody>
      </p:sp>
    </p:spTree>
    <p:extLst>
      <p:ext uri="{BB962C8B-B14F-4D97-AF65-F5344CB8AC3E}">
        <p14:creationId xmlns:p14="http://schemas.microsoft.com/office/powerpoint/2010/main" val="429573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4453AB-AD20-4AFE-9AE9-56372AF9952D}"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520FCC-3881-4D7B-AAFD-93B63F667B51}" type="slidenum">
              <a:rPr lang="en-IN" smtClean="0"/>
              <a:t>‹#›</a:t>
            </a:fld>
            <a:endParaRPr lang="en-IN"/>
          </a:p>
        </p:txBody>
      </p:sp>
    </p:spTree>
    <p:extLst>
      <p:ext uri="{BB962C8B-B14F-4D97-AF65-F5344CB8AC3E}">
        <p14:creationId xmlns:p14="http://schemas.microsoft.com/office/powerpoint/2010/main" val="3749584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E74453AB-AD20-4AFE-9AE9-56372AF9952D}"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520FCC-3881-4D7B-AAFD-93B63F667B51}" type="slidenum">
              <a:rPr lang="en-IN" smtClean="0"/>
              <a:t>‹#›</a:t>
            </a:fld>
            <a:endParaRPr lang="en-IN"/>
          </a:p>
        </p:txBody>
      </p:sp>
    </p:spTree>
    <p:extLst>
      <p:ext uri="{BB962C8B-B14F-4D97-AF65-F5344CB8AC3E}">
        <p14:creationId xmlns:p14="http://schemas.microsoft.com/office/powerpoint/2010/main" val="11991694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E74453AB-AD20-4AFE-9AE9-56372AF9952D}" type="datetimeFigureOut">
              <a:rPr lang="en-IN" smtClean="0"/>
              <a:t>08-12-2022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6520FCC-3881-4D7B-AAFD-93B63F667B51}" type="slidenum">
              <a:rPr lang="en-IN" smtClean="0"/>
              <a:t>‹#›</a:t>
            </a:fld>
            <a:endParaRPr lang="en-IN"/>
          </a:p>
        </p:txBody>
      </p:sp>
    </p:spTree>
    <p:extLst>
      <p:ext uri="{BB962C8B-B14F-4D97-AF65-F5344CB8AC3E}">
        <p14:creationId xmlns:p14="http://schemas.microsoft.com/office/powerpoint/2010/main" val="3995910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E74453AB-AD20-4AFE-9AE9-56372AF9952D}"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520FCC-3881-4D7B-AAFD-93B63F667B51}"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05898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4453AB-AD20-4AFE-9AE9-56372AF9952D}"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520FCC-3881-4D7B-AAFD-93B63F667B51}" type="slidenum">
              <a:rPr lang="en-IN" smtClean="0"/>
              <a:t>‹#›</a:t>
            </a:fld>
            <a:endParaRPr lang="en-IN"/>
          </a:p>
        </p:txBody>
      </p:sp>
    </p:spTree>
    <p:extLst>
      <p:ext uri="{BB962C8B-B14F-4D97-AF65-F5344CB8AC3E}">
        <p14:creationId xmlns:p14="http://schemas.microsoft.com/office/powerpoint/2010/main" val="123840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4453AB-AD20-4AFE-9AE9-56372AF9952D}"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520FCC-3881-4D7B-AAFD-93B63F667B51}" type="slidenum">
              <a:rPr lang="en-IN" smtClean="0"/>
              <a:t>‹#›</a:t>
            </a:fld>
            <a:endParaRPr lang="en-IN"/>
          </a:p>
        </p:txBody>
      </p:sp>
    </p:spTree>
    <p:extLst>
      <p:ext uri="{BB962C8B-B14F-4D97-AF65-F5344CB8AC3E}">
        <p14:creationId xmlns:p14="http://schemas.microsoft.com/office/powerpoint/2010/main" val="1118186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E74453AB-AD20-4AFE-9AE9-56372AF9952D}" type="datetimeFigureOut">
              <a:rPr lang="en-IN" smtClean="0"/>
              <a:t>08-12-2022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06520FCC-3881-4D7B-AAFD-93B63F667B51}" type="slidenum">
              <a:rPr lang="en-IN" smtClean="0"/>
              <a:t>‹#›</a:t>
            </a:fld>
            <a:endParaRPr lang="en-IN"/>
          </a:p>
        </p:txBody>
      </p:sp>
    </p:spTree>
    <p:extLst>
      <p:ext uri="{BB962C8B-B14F-4D97-AF65-F5344CB8AC3E}">
        <p14:creationId xmlns:p14="http://schemas.microsoft.com/office/powerpoint/2010/main" val="312540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74453AB-AD20-4AFE-9AE9-56372AF9952D}" type="datetimeFigureOut">
              <a:rPr lang="en-IN" smtClean="0"/>
              <a:t>08-12-2022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06520FCC-3881-4D7B-AAFD-93B63F667B51}" type="slidenum">
              <a:rPr lang="en-IN" smtClean="0"/>
              <a:t>‹#›</a:t>
            </a:fld>
            <a:endParaRPr lang="en-IN"/>
          </a:p>
        </p:txBody>
      </p:sp>
    </p:spTree>
    <p:extLst>
      <p:ext uri="{BB962C8B-B14F-4D97-AF65-F5344CB8AC3E}">
        <p14:creationId xmlns:p14="http://schemas.microsoft.com/office/powerpoint/2010/main" val="3245580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74453AB-AD20-4AFE-9AE9-56372AF9952D}" type="datetimeFigureOut">
              <a:rPr lang="en-IN" smtClean="0"/>
              <a:t>08-12-2022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6520FCC-3881-4D7B-AAFD-93B63F667B51}" type="slidenum">
              <a:rPr lang="en-IN" smtClean="0"/>
              <a:t>‹#›</a:t>
            </a:fld>
            <a:endParaRPr lang="en-IN"/>
          </a:p>
        </p:txBody>
      </p:sp>
    </p:spTree>
    <p:extLst>
      <p:ext uri="{BB962C8B-B14F-4D97-AF65-F5344CB8AC3E}">
        <p14:creationId xmlns:p14="http://schemas.microsoft.com/office/powerpoint/2010/main" val="116154996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smtClean="0">
                <a:solidFill>
                  <a:srgbClr val="002060"/>
                </a:solidFill>
                <a:latin typeface="Times New Roman" panose="02020603050405020304" pitchFamily="18" charset="0"/>
                <a:cs typeface="Times New Roman" panose="02020603050405020304" pitchFamily="18" charset="0"/>
              </a:rPr>
              <a:t>KONKAN KRUSHI BAZAAR</a:t>
            </a:r>
            <a:endParaRPr lang="en-IN" b="1" i="1"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247184" y="5316538"/>
            <a:ext cx="2842846" cy="547931"/>
          </a:xfrm>
        </p:spPr>
        <p:txBody>
          <a:bodyPr>
            <a:normAutofit/>
          </a:bodyPr>
          <a:lstStyle/>
          <a:p>
            <a:r>
              <a:rPr lang="en-IN" sz="1600" b="1" dirty="0" smtClean="0">
                <a:solidFill>
                  <a:srgbClr val="002060"/>
                </a:solidFill>
                <a:latin typeface="Times New Roman" panose="02020603050405020304" pitchFamily="18" charset="0"/>
                <a:cs typeface="Times New Roman" panose="02020603050405020304" pitchFamily="18" charset="0"/>
              </a:rPr>
              <a:t>BY: TABISH SHAMIM NAIK</a:t>
            </a:r>
            <a:endParaRPr lang="en-IN" sz="16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619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IN" b="1" i="1" dirty="0" smtClean="0">
                <a:solidFill>
                  <a:srgbClr val="002060"/>
                </a:solidFill>
                <a:latin typeface="Times New Roman" panose="02020603050405020304" pitchFamily="18" charset="0"/>
                <a:cs typeface="Times New Roman" panose="02020603050405020304" pitchFamily="18" charset="0"/>
              </a:rPr>
              <a:t>SELECT * FROM MARKETDATE_INFO</a:t>
            </a:r>
            <a:endParaRPr lang="en-IN" b="1" i="1" dirty="0">
              <a:solidFill>
                <a:srgbClr val="00206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2332" y="2638425"/>
            <a:ext cx="6330460" cy="3982183"/>
          </a:xfrm>
        </p:spPr>
      </p:pic>
    </p:spTree>
    <p:extLst>
      <p:ext uri="{BB962C8B-B14F-4D97-AF65-F5344CB8AC3E}">
        <p14:creationId xmlns:p14="http://schemas.microsoft.com/office/powerpoint/2010/main" val="2059184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8189" y="753676"/>
            <a:ext cx="7729728" cy="1188720"/>
          </a:xfrm>
        </p:spPr>
        <p:style>
          <a:lnRef idx="2">
            <a:schemeClr val="accent2">
              <a:shade val="50000"/>
            </a:schemeClr>
          </a:lnRef>
          <a:fillRef idx="1">
            <a:schemeClr val="accent2"/>
          </a:fillRef>
          <a:effectRef idx="0">
            <a:schemeClr val="accent2"/>
          </a:effectRef>
          <a:fontRef idx="minor">
            <a:schemeClr val="lt1"/>
          </a:fontRef>
        </p:style>
        <p:txBody>
          <a:bodyPr/>
          <a:lstStyle/>
          <a:p>
            <a:r>
              <a:rPr lang="en-IN" b="1" i="1" dirty="0">
                <a:solidFill>
                  <a:srgbClr val="002060"/>
                </a:solidFill>
                <a:latin typeface="Times New Roman" panose="02020603050405020304" pitchFamily="18" charset="0"/>
                <a:cs typeface="Times New Roman" panose="02020603050405020304" pitchFamily="18" charset="0"/>
              </a:rPr>
              <a:t>SELECT * FROM </a:t>
            </a:r>
            <a:r>
              <a:rPr lang="en-IN" b="1" i="1" dirty="0" smtClean="0">
                <a:solidFill>
                  <a:srgbClr val="002060"/>
                </a:solidFill>
                <a:latin typeface="Times New Roman" panose="02020603050405020304" pitchFamily="18" charset="0"/>
                <a:cs typeface="Times New Roman" panose="02020603050405020304" pitchFamily="18" charset="0"/>
              </a:rPr>
              <a:t>VENDOR_BOOTH</a:t>
            </a:r>
            <a:endParaRPr lang="en-IN" dirty="0">
              <a:solidFill>
                <a:srgbClr val="00206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9751" y="2506662"/>
            <a:ext cx="5294480"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507" y="3776670"/>
            <a:ext cx="4201955" cy="1455546"/>
          </a:xfrm>
          <a:prstGeom prst="rect">
            <a:avLst/>
          </a:prstGeom>
        </p:spPr>
      </p:pic>
    </p:spTree>
    <p:extLst>
      <p:ext uri="{BB962C8B-B14F-4D97-AF65-F5344CB8AC3E}">
        <p14:creationId xmlns:p14="http://schemas.microsoft.com/office/powerpoint/2010/main" val="143226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IN" b="1" i="1" dirty="0">
                <a:solidFill>
                  <a:srgbClr val="002060"/>
                </a:solidFill>
                <a:latin typeface="Times New Roman" panose="02020603050405020304" pitchFamily="18" charset="0"/>
                <a:cs typeface="Times New Roman" panose="02020603050405020304" pitchFamily="18" charset="0"/>
              </a:rPr>
              <a:t>SELECT * FROM </a:t>
            </a:r>
            <a:r>
              <a:rPr lang="en-IN" b="1" i="1" dirty="0" smtClean="0">
                <a:solidFill>
                  <a:srgbClr val="002060"/>
                </a:solidFill>
                <a:latin typeface="Times New Roman" panose="02020603050405020304" pitchFamily="18" charset="0"/>
                <a:cs typeface="Times New Roman" panose="02020603050405020304" pitchFamily="18" charset="0"/>
              </a:rPr>
              <a:t>PRODUCTS</a:t>
            </a:r>
            <a:endParaRPr lang="en-IN" dirty="0">
              <a:solidFill>
                <a:srgbClr val="00206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9237" y="2638425"/>
            <a:ext cx="6822831" cy="4026144"/>
          </a:xfrm>
        </p:spPr>
      </p:pic>
    </p:spTree>
    <p:extLst>
      <p:ext uri="{BB962C8B-B14F-4D97-AF65-F5344CB8AC3E}">
        <p14:creationId xmlns:p14="http://schemas.microsoft.com/office/powerpoint/2010/main" val="3297907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IN" b="1" i="1" dirty="0">
                <a:solidFill>
                  <a:srgbClr val="002060"/>
                </a:solidFill>
                <a:latin typeface="Times New Roman" panose="02020603050405020304" pitchFamily="18" charset="0"/>
                <a:cs typeface="Times New Roman" panose="02020603050405020304" pitchFamily="18" charset="0"/>
              </a:rPr>
              <a:t>SELECT * FROM </a:t>
            </a:r>
            <a:r>
              <a:rPr lang="en-IN" b="1" i="1" dirty="0" smtClean="0">
                <a:solidFill>
                  <a:srgbClr val="002060"/>
                </a:solidFill>
                <a:latin typeface="Times New Roman" panose="02020603050405020304" pitchFamily="18" charset="0"/>
                <a:cs typeface="Times New Roman" panose="02020603050405020304" pitchFamily="18" charset="0"/>
              </a:rPr>
              <a:t>CUSTOMER_INFO</a:t>
            </a:r>
            <a:endParaRPr lang="en-IN" dirty="0">
              <a:solidFill>
                <a:srgbClr val="00206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9577" y="2638425"/>
            <a:ext cx="6471138" cy="3903052"/>
          </a:xfrm>
        </p:spPr>
      </p:pic>
    </p:spTree>
    <p:extLst>
      <p:ext uri="{BB962C8B-B14F-4D97-AF65-F5344CB8AC3E}">
        <p14:creationId xmlns:p14="http://schemas.microsoft.com/office/powerpoint/2010/main" val="266684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628" y="639377"/>
            <a:ext cx="7729728" cy="1188720"/>
          </a:xfrm>
        </p:spPr>
        <p:style>
          <a:lnRef idx="2">
            <a:schemeClr val="accent2">
              <a:shade val="50000"/>
            </a:schemeClr>
          </a:lnRef>
          <a:fillRef idx="1">
            <a:schemeClr val="accent2"/>
          </a:fillRef>
          <a:effectRef idx="0">
            <a:schemeClr val="accent2"/>
          </a:effectRef>
          <a:fontRef idx="minor">
            <a:schemeClr val="lt1"/>
          </a:fontRef>
        </p:style>
        <p:txBody>
          <a:bodyPr/>
          <a:lstStyle/>
          <a:p>
            <a:r>
              <a:rPr lang="en-IN" b="1" i="1" dirty="0">
                <a:solidFill>
                  <a:srgbClr val="002060"/>
                </a:solidFill>
                <a:latin typeface="Times New Roman" panose="02020603050405020304" pitchFamily="18" charset="0"/>
                <a:cs typeface="Times New Roman" panose="02020603050405020304" pitchFamily="18" charset="0"/>
              </a:rPr>
              <a:t>SELECT * FROM </a:t>
            </a:r>
            <a:r>
              <a:rPr lang="en-IN" b="1" i="1" dirty="0" smtClean="0">
                <a:solidFill>
                  <a:srgbClr val="002060"/>
                </a:solidFill>
                <a:latin typeface="Times New Roman" panose="02020603050405020304" pitchFamily="18" charset="0"/>
                <a:cs typeface="Times New Roman" panose="02020603050405020304" pitchFamily="18" charset="0"/>
              </a:rPr>
              <a:t>CUSTOMER_PURCHASE</a:t>
            </a:r>
            <a:endParaRPr lang="en-IN" dirty="0">
              <a:solidFill>
                <a:srgbClr val="00206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885" y="2248892"/>
            <a:ext cx="5166946"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340" y="2248892"/>
            <a:ext cx="5158154" cy="4351338"/>
          </a:xfrm>
          <a:prstGeom prst="rect">
            <a:avLst/>
          </a:prstGeom>
        </p:spPr>
      </p:pic>
    </p:spTree>
    <p:extLst>
      <p:ext uri="{BB962C8B-B14F-4D97-AF65-F5344CB8AC3E}">
        <p14:creationId xmlns:p14="http://schemas.microsoft.com/office/powerpoint/2010/main" val="1011600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b="1" i="1" dirty="0" smtClean="0">
                <a:solidFill>
                  <a:srgbClr val="002060"/>
                </a:solidFill>
                <a:latin typeface="Times New Roman" panose="02020603050405020304" pitchFamily="18" charset="0"/>
                <a:cs typeface="Times New Roman" panose="02020603050405020304" pitchFamily="18" charset="0"/>
              </a:rPr>
              <a:t>SUBQUERIES</a:t>
            </a:r>
            <a:endParaRPr lang="en-IN" b="1" i="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31136" y="2470990"/>
            <a:ext cx="7729728" cy="579941"/>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IF WE HAVE TO FIND THE VENDOR’S DETAILS WHO BEEN THEIR IN MARKET ON DATE 2022-05-02</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174930"/>
            <a:ext cx="10058400" cy="3480847"/>
          </a:xfrm>
          <a:prstGeom prst="rect">
            <a:avLst/>
          </a:prstGeom>
        </p:spPr>
      </p:pic>
    </p:spTree>
    <p:extLst>
      <p:ext uri="{BB962C8B-B14F-4D97-AF65-F5344CB8AC3E}">
        <p14:creationId xmlns:p14="http://schemas.microsoft.com/office/powerpoint/2010/main" val="2997670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b="1" i="1" dirty="0">
                <a:solidFill>
                  <a:srgbClr val="002060"/>
                </a:solidFill>
                <a:latin typeface="Times New Roman" panose="02020603050405020304" pitchFamily="18" charset="0"/>
                <a:cs typeface="Times New Roman" panose="02020603050405020304" pitchFamily="18" charset="0"/>
              </a:rPr>
              <a:t>SUBQUERIES</a:t>
            </a:r>
            <a:endParaRPr lang="en-IN" dirty="0"/>
          </a:p>
        </p:txBody>
      </p:sp>
      <p:sp>
        <p:nvSpPr>
          <p:cNvPr id="3" name="Content Placeholder 2"/>
          <p:cNvSpPr>
            <a:spLocks noGrp="1"/>
          </p:cNvSpPr>
          <p:nvPr>
            <p:ph idx="1"/>
          </p:nvPr>
        </p:nvSpPr>
        <p:spPr>
          <a:xfrm>
            <a:off x="2231136" y="2470991"/>
            <a:ext cx="7729728" cy="660764"/>
          </a:xfrm>
        </p:spPr>
        <p:txBody>
          <a:bodyPr/>
          <a:lstStyle/>
          <a:p>
            <a:r>
              <a:rPr lang="en-US" dirty="0" smtClean="0">
                <a:latin typeface="Times New Roman" panose="02020603050405020304" pitchFamily="18" charset="0"/>
                <a:cs typeface="Times New Roman" panose="02020603050405020304" pitchFamily="18" charset="0"/>
              </a:rPr>
              <a:t>IF WE WANT TO FIND THE PRODUCTS DETAILS VENDOR NO 16 BEEN SELLING </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1" y="3298808"/>
            <a:ext cx="10058398" cy="3269046"/>
          </a:xfrm>
          <a:prstGeom prst="rect">
            <a:avLst/>
          </a:prstGeom>
        </p:spPr>
      </p:pic>
    </p:spTree>
    <p:extLst>
      <p:ext uri="{BB962C8B-B14F-4D97-AF65-F5344CB8AC3E}">
        <p14:creationId xmlns:p14="http://schemas.microsoft.com/office/powerpoint/2010/main" val="26744184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b="1" i="1" dirty="0">
                <a:solidFill>
                  <a:srgbClr val="002060"/>
                </a:solidFill>
                <a:latin typeface="Times New Roman" panose="02020603050405020304" pitchFamily="18" charset="0"/>
                <a:cs typeface="Times New Roman" panose="02020603050405020304" pitchFamily="18" charset="0"/>
              </a:rPr>
              <a:t>SUBQUERIES</a:t>
            </a:r>
            <a:endParaRPr lang="en-IN" dirty="0"/>
          </a:p>
        </p:txBody>
      </p:sp>
      <p:sp>
        <p:nvSpPr>
          <p:cNvPr id="3" name="Content Placeholder 2"/>
          <p:cNvSpPr>
            <a:spLocks noGrp="1"/>
          </p:cNvSpPr>
          <p:nvPr>
            <p:ph idx="1"/>
          </p:nvPr>
        </p:nvSpPr>
        <p:spPr>
          <a:xfrm>
            <a:off x="2231136" y="2479782"/>
            <a:ext cx="7729728" cy="627147"/>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IF WE WANT TO FIND THE DETAILS OF CUSTOMERS WHO  BUY THE PRODUCTS ABOVE COST 1000</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590" y="3265191"/>
            <a:ext cx="10058400" cy="3109232"/>
          </a:xfrm>
          <a:prstGeom prst="rect">
            <a:avLst/>
          </a:prstGeom>
        </p:spPr>
      </p:pic>
    </p:spTree>
    <p:extLst>
      <p:ext uri="{BB962C8B-B14F-4D97-AF65-F5344CB8AC3E}">
        <p14:creationId xmlns:p14="http://schemas.microsoft.com/office/powerpoint/2010/main" val="25732764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b="1" i="1" dirty="0">
                <a:solidFill>
                  <a:srgbClr val="002060"/>
                </a:solidFill>
                <a:latin typeface="Times New Roman" panose="02020603050405020304" pitchFamily="18" charset="0"/>
                <a:cs typeface="Times New Roman" panose="02020603050405020304" pitchFamily="18" charset="0"/>
              </a:rPr>
              <a:t>SUBQUERIES</a:t>
            </a:r>
            <a:endParaRPr lang="en-IN" dirty="0"/>
          </a:p>
        </p:txBody>
      </p:sp>
      <p:sp>
        <p:nvSpPr>
          <p:cNvPr id="3" name="Content Placeholder 2"/>
          <p:cNvSpPr>
            <a:spLocks noGrp="1"/>
          </p:cNvSpPr>
          <p:nvPr>
            <p:ph idx="1"/>
          </p:nvPr>
        </p:nvSpPr>
        <p:spPr>
          <a:xfrm>
            <a:off x="2231136" y="2523745"/>
            <a:ext cx="7729728" cy="667864"/>
          </a:xfrm>
        </p:spPr>
        <p:txBody>
          <a:bodyPr/>
          <a:lstStyle/>
          <a:p>
            <a:r>
              <a:rPr lang="en-US" dirty="0" smtClean="0">
                <a:latin typeface="Times New Roman" panose="02020603050405020304" pitchFamily="18" charset="0"/>
                <a:cs typeface="Times New Roman" panose="02020603050405020304" pitchFamily="18" charset="0"/>
              </a:rPr>
              <a:t>IF WE WANT TO FIND THE MARKET DATE WHEN THE PRODUCT ‘RATNA’ BEEN SELL </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375254"/>
            <a:ext cx="10058400" cy="3007961"/>
          </a:xfrm>
          <a:prstGeom prst="rect">
            <a:avLst/>
          </a:prstGeom>
        </p:spPr>
      </p:pic>
    </p:spTree>
    <p:extLst>
      <p:ext uri="{BB962C8B-B14F-4D97-AF65-F5344CB8AC3E}">
        <p14:creationId xmlns:p14="http://schemas.microsoft.com/office/powerpoint/2010/main" val="1893075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b="1" i="1" dirty="0" smtClean="0">
                <a:solidFill>
                  <a:srgbClr val="002060"/>
                </a:solidFill>
                <a:latin typeface="Times New Roman" panose="02020603050405020304" pitchFamily="18" charset="0"/>
                <a:cs typeface="Times New Roman" panose="02020603050405020304" pitchFamily="18" charset="0"/>
              </a:rPr>
              <a:t>JOINS</a:t>
            </a:r>
            <a:endParaRPr lang="en-IN" b="1" i="1" dirty="0">
              <a:solidFill>
                <a:srgbClr val="00206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31136" y="2479430"/>
            <a:ext cx="7731125" cy="4132385"/>
          </a:xfrm>
        </p:spPr>
      </p:pic>
    </p:spTree>
    <p:extLst>
      <p:ext uri="{BB962C8B-B14F-4D97-AF65-F5344CB8AC3E}">
        <p14:creationId xmlns:p14="http://schemas.microsoft.com/office/powerpoint/2010/main" val="4256826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836" y="929522"/>
            <a:ext cx="7729728" cy="1188720"/>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US" b="1" i="1" dirty="0" smtClean="0">
                <a:solidFill>
                  <a:srgbClr val="002060"/>
                </a:solidFill>
                <a:latin typeface="Times New Roman" panose="02020603050405020304" pitchFamily="18" charset="0"/>
                <a:cs typeface="Times New Roman" panose="02020603050405020304" pitchFamily="18" charset="0"/>
              </a:rPr>
              <a:t>INTRODUCTION</a:t>
            </a:r>
            <a:endParaRPr lang="en-IN" b="1" i="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dirty="0">
                <a:latin typeface="Times New Roman" panose="02020603050405020304" pitchFamily="18" charset="0"/>
                <a:cs typeface="Times New Roman" panose="02020603050405020304" pitchFamily="18" charset="0"/>
              </a:rPr>
              <a:t>MY PROJECT IS TO COMPUTERIZE THE MARKET TO MANAGE A DATA SO THAT WE CAN GET TO KNOW AT WHAT TIME THE MARKET GET START ON PARTICULAR DATE AT WHAT TIME IT CLOSE HOW MANY VENDORS WAS THERE AT PERTICULAR DATE HOW MANY CUSTOMERS REACH OUT TO MARKET .WE CAN ALSO GET TO KNOW WHICH PRODUCT SELL MOST .HOW MANY TRANSACTION BEEN DONE ON PARTICULAR DATE.HOW WAS THE SCENARIO OF MARKET THROUGH OUT THE WEEK. THIS CAN REPLACE ALL PAPER WORKS.THIS CAN ALSO BE USE TO ANALYSE THE MARKET CONDITION TO MAKE IT BETTER IN FUTURE WHICH IN RETURNS HELP FOR BOTH VENDORS AND CUSTOMERS.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665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b="1" i="1" dirty="0">
                <a:solidFill>
                  <a:srgbClr val="002060"/>
                </a:solidFill>
                <a:latin typeface="Times New Roman" panose="02020603050405020304" pitchFamily="18" charset="0"/>
                <a:cs typeface="Times New Roman" panose="02020603050405020304" pitchFamily="18" charset="0"/>
              </a:rPr>
              <a:t>JOINS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30438" y="2655278"/>
            <a:ext cx="7731125" cy="4079630"/>
          </a:xfrm>
        </p:spPr>
      </p:pic>
    </p:spTree>
    <p:extLst>
      <p:ext uri="{BB962C8B-B14F-4D97-AF65-F5344CB8AC3E}">
        <p14:creationId xmlns:p14="http://schemas.microsoft.com/office/powerpoint/2010/main" val="37899099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6451" y="630585"/>
            <a:ext cx="7729728" cy="1188720"/>
          </a:xfrm>
        </p:spPr>
        <p:style>
          <a:lnRef idx="2">
            <a:schemeClr val="accent2">
              <a:shade val="50000"/>
            </a:schemeClr>
          </a:lnRef>
          <a:fillRef idx="1">
            <a:schemeClr val="accent2"/>
          </a:fillRef>
          <a:effectRef idx="0">
            <a:schemeClr val="accent2"/>
          </a:effectRef>
          <a:fontRef idx="minor">
            <a:schemeClr val="lt1"/>
          </a:fontRef>
        </p:style>
        <p:txBody>
          <a:bodyPr/>
          <a:lstStyle/>
          <a:p>
            <a:r>
              <a:rPr lang="en-US" b="1" i="1">
                <a:solidFill>
                  <a:srgbClr val="002060"/>
                </a:solidFill>
                <a:latin typeface="Times New Roman" panose="02020603050405020304" pitchFamily="18" charset="0"/>
                <a:cs typeface="Times New Roman" panose="02020603050405020304" pitchFamily="18" charset="0"/>
              </a:rPr>
              <a:t>JOINS</a:t>
            </a:r>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87060" y="2040548"/>
            <a:ext cx="8651631" cy="4606437"/>
          </a:xfrm>
        </p:spPr>
      </p:pic>
    </p:spTree>
    <p:extLst>
      <p:ext uri="{BB962C8B-B14F-4D97-AF65-F5344CB8AC3E}">
        <p14:creationId xmlns:p14="http://schemas.microsoft.com/office/powerpoint/2010/main" val="895676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b="1" i="1" dirty="0">
                <a:solidFill>
                  <a:srgbClr val="002060"/>
                </a:solidFill>
                <a:latin typeface="Times New Roman" panose="02020603050405020304" pitchFamily="18" charset="0"/>
                <a:cs typeface="Times New Roman" panose="02020603050405020304" pitchFamily="18" charset="0"/>
              </a:rPr>
              <a:t>JOINS</a:t>
            </a:r>
            <a:endParaRPr lang="en-IN"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31136" y="2598962"/>
            <a:ext cx="7731125" cy="3872176"/>
          </a:xfrm>
        </p:spPr>
      </p:pic>
    </p:spTree>
    <p:extLst>
      <p:ext uri="{BB962C8B-B14F-4D97-AF65-F5344CB8AC3E}">
        <p14:creationId xmlns:p14="http://schemas.microsoft.com/office/powerpoint/2010/main" val="17175317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b="1" i="1" dirty="0">
                <a:solidFill>
                  <a:srgbClr val="002060"/>
                </a:solidFill>
                <a:latin typeface="Times New Roman" panose="02020603050405020304" pitchFamily="18" charset="0"/>
                <a:cs typeface="Times New Roman" panose="02020603050405020304" pitchFamily="18" charset="0"/>
              </a:rPr>
              <a:t>JOINS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9739" y="2523393"/>
            <a:ext cx="7731125" cy="3807069"/>
          </a:xfrm>
        </p:spPr>
      </p:pic>
    </p:spTree>
    <p:extLst>
      <p:ext uri="{BB962C8B-B14F-4D97-AF65-F5344CB8AC3E}">
        <p14:creationId xmlns:p14="http://schemas.microsoft.com/office/powerpoint/2010/main" val="1679502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b="1" i="1" dirty="0" smtClean="0">
                <a:solidFill>
                  <a:srgbClr val="002060"/>
                </a:solidFill>
                <a:latin typeface="Times New Roman" panose="02020603050405020304" pitchFamily="18" charset="0"/>
                <a:cs typeface="Times New Roman" panose="02020603050405020304" pitchFamily="18" charset="0"/>
              </a:rPr>
              <a:t>VIEWS</a:t>
            </a:r>
            <a:endParaRPr lang="en-IN" b="1" i="1" dirty="0">
              <a:solidFill>
                <a:srgbClr val="00206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0438" y="2690446"/>
            <a:ext cx="7731125" cy="3851031"/>
          </a:xfrm>
        </p:spPr>
      </p:pic>
    </p:spTree>
    <p:extLst>
      <p:ext uri="{BB962C8B-B14F-4D97-AF65-F5344CB8AC3E}">
        <p14:creationId xmlns:p14="http://schemas.microsoft.com/office/powerpoint/2010/main" val="649561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541"/>
            <a:ext cx="10515600" cy="768618"/>
          </a:xfrm>
        </p:spPr>
        <p:style>
          <a:lnRef idx="3">
            <a:schemeClr val="lt1"/>
          </a:lnRef>
          <a:fillRef idx="1">
            <a:schemeClr val="accent2"/>
          </a:fillRef>
          <a:effectRef idx="1">
            <a:schemeClr val="accent2"/>
          </a:effectRef>
          <a:fontRef idx="minor">
            <a:schemeClr val="lt1"/>
          </a:fontRef>
        </p:style>
        <p:txBody>
          <a:bodyPr/>
          <a:lstStyle/>
          <a:p>
            <a:r>
              <a:rPr lang="en-US" b="1" i="1" dirty="0" smtClean="0">
                <a:solidFill>
                  <a:srgbClr val="002060"/>
                </a:solidFill>
                <a:latin typeface="Times New Roman" panose="02020603050405020304" pitchFamily="18" charset="0"/>
                <a:cs typeface="Times New Roman" panose="02020603050405020304" pitchFamily="18" charset="0"/>
              </a:rPr>
              <a:t>ER DIAGRAM</a:t>
            </a:r>
            <a:endParaRPr lang="en-IN" b="1" i="1"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4849878"/>
              </p:ext>
            </p:extLst>
          </p:nvPr>
        </p:nvGraphicFramePr>
        <p:xfrm>
          <a:off x="619855" y="1345175"/>
          <a:ext cx="1769703" cy="2003710"/>
        </p:xfrm>
        <a:graphic>
          <a:graphicData uri="http://schemas.openxmlformats.org/drawingml/2006/table">
            <a:tbl>
              <a:tblPr firstRow="1" bandRow="1">
                <a:tableStyleId>{073A0DAA-6AF3-43AB-8588-CEC1D06C72B9}</a:tableStyleId>
              </a:tblPr>
              <a:tblGrid>
                <a:gridCol w="1769703">
                  <a:extLst>
                    <a:ext uri="{9D8B030D-6E8A-4147-A177-3AD203B41FA5}">
                      <a16:colId xmlns:a16="http://schemas.microsoft.com/office/drawing/2014/main" val="3330112669"/>
                    </a:ext>
                  </a:extLst>
                </a:gridCol>
              </a:tblGrid>
              <a:tr h="327310">
                <a:tc>
                  <a:txBody>
                    <a:bodyPr/>
                    <a:lstStyle/>
                    <a:p>
                      <a:pPr algn="ctr"/>
                      <a:r>
                        <a:rPr lang="en-US" sz="1400" dirty="0" smtClean="0">
                          <a:latin typeface="Times New Roman" panose="02020603050405020304" pitchFamily="18" charset="0"/>
                          <a:cs typeface="Times New Roman" panose="02020603050405020304" pitchFamily="18" charset="0"/>
                        </a:rPr>
                        <a:t>VENDOR_BOOTH</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23420494"/>
                  </a:ext>
                </a:extLst>
              </a:tr>
              <a:tr h="327310">
                <a:tc>
                  <a:txBody>
                    <a:bodyPr/>
                    <a:lstStyle/>
                    <a:p>
                      <a:pPr algn="ctr"/>
                      <a:r>
                        <a:rPr lang="en-US" sz="1600" dirty="0" smtClean="0">
                          <a:latin typeface="Times New Roman" panose="02020603050405020304" pitchFamily="18" charset="0"/>
                          <a:cs typeface="Times New Roman" panose="02020603050405020304" pitchFamily="18" charset="0"/>
                        </a:rPr>
                        <a:t>Vendor_id (PK)</a:t>
                      </a:r>
                    </a:p>
                  </a:txBody>
                  <a:tcPr/>
                </a:tc>
                <a:extLst>
                  <a:ext uri="{0D108BD9-81ED-4DB2-BD59-A6C34878D82A}">
                    <a16:rowId xmlns:a16="http://schemas.microsoft.com/office/drawing/2014/main" val="3489538785"/>
                  </a:ext>
                </a:extLst>
              </a:tr>
              <a:tr h="327310">
                <a:tc>
                  <a:txBody>
                    <a:bodyPr/>
                    <a:lstStyle/>
                    <a:p>
                      <a:pPr algn="ctr"/>
                      <a:r>
                        <a:rPr lang="en-US" sz="1600" dirty="0" smtClean="0">
                          <a:latin typeface="Times New Roman" panose="02020603050405020304" pitchFamily="18" charset="0"/>
                          <a:cs typeface="Times New Roman" panose="02020603050405020304" pitchFamily="18" charset="0"/>
                        </a:rPr>
                        <a:t>Vendor_name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71052186"/>
                  </a:ext>
                </a:extLst>
              </a:tr>
              <a:tr h="327310">
                <a:tc>
                  <a:txBody>
                    <a:bodyPr/>
                    <a:lstStyle/>
                    <a:p>
                      <a:pPr algn="ctr"/>
                      <a:r>
                        <a:rPr lang="en-US" sz="1600" dirty="0" smtClean="0">
                          <a:latin typeface="Times New Roman" panose="02020603050405020304" pitchFamily="18" charset="0"/>
                          <a:cs typeface="Times New Roman" panose="02020603050405020304" pitchFamily="18" charset="0"/>
                        </a:rPr>
                        <a:t>Vendor_type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53977071"/>
                  </a:ext>
                </a:extLst>
              </a:tr>
              <a:tr h="327310">
                <a:tc>
                  <a:txBody>
                    <a:bodyPr/>
                    <a:lstStyle/>
                    <a:p>
                      <a:pPr algn="ctr"/>
                      <a:r>
                        <a:rPr lang="en-US" sz="1600" dirty="0" smtClean="0">
                          <a:latin typeface="Times New Roman" panose="02020603050405020304" pitchFamily="18" charset="0"/>
                          <a:cs typeface="Times New Roman" panose="02020603050405020304" pitchFamily="18" charset="0"/>
                        </a:rPr>
                        <a:t>Booth_no</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2153345"/>
                  </a:ext>
                </a:extLst>
              </a:tr>
              <a:tr h="327310">
                <a:tc>
                  <a:txBody>
                    <a:bodyPr/>
                    <a:lstStyle/>
                    <a:p>
                      <a:pPr algn="ctr"/>
                      <a:r>
                        <a:rPr lang="en-US" sz="1600" dirty="0" smtClean="0">
                          <a:latin typeface="Times New Roman" panose="02020603050405020304" pitchFamily="18" charset="0"/>
                          <a:cs typeface="Times New Roman" panose="02020603050405020304" pitchFamily="18" charset="0"/>
                        </a:rPr>
                        <a:t>Marketdate (FK)</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062146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2361663"/>
              </p:ext>
            </p:extLst>
          </p:nvPr>
        </p:nvGraphicFramePr>
        <p:xfrm>
          <a:off x="400049" y="4303037"/>
          <a:ext cx="2014905" cy="2229595"/>
        </p:xfrm>
        <a:graphic>
          <a:graphicData uri="http://schemas.openxmlformats.org/drawingml/2006/table">
            <a:tbl>
              <a:tblPr firstRow="1" bandRow="1">
                <a:tableStyleId>{073A0DAA-6AF3-43AB-8588-CEC1D06C72B9}</a:tableStyleId>
              </a:tblPr>
              <a:tblGrid>
                <a:gridCol w="2014905">
                  <a:extLst>
                    <a:ext uri="{9D8B030D-6E8A-4147-A177-3AD203B41FA5}">
                      <a16:colId xmlns:a16="http://schemas.microsoft.com/office/drawing/2014/main" val="2258473784"/>
                    </a:ext>
                  </a:extLst>
                </a:gridCol>
              </a:tblGrid>
              <a:tr h="365098">
                <a:tc>
                  <a:txBody>
                    <a:bodyPr/>
                    <a:lstStyle/>
                    <a:p>
                      <a:pPr algn="ctr"/>
                      <a:r>
                        <a:rPr lang="en-US" sz="1400" dirty="0" smtClean="0">
                          <a:latin typeface="Times New Roman" panose="02020603050405020304" pitchFamily="18" charset="0"/>
                          <a:cs typeface="Times New Roman" panose="02020603050405020304" pitchFamily="18" charset="0"/>
                        </a:rPr>
                        <a:t>MARKETDATE_INFO</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49442371"/>
                  </a:ext>
                </a:extLst>
              </a:tr>
              <a:tr h="365098">
                <a:tc>
                  <a:txBody>
                    <a:bodyPr/>
                    <a:lstStyle/>
                    <a:p>
                      <a:pPr algn="ctr"/>
                      <a:r>
                        <a:rPr lang="en-US" sz="1600" dirty="0" smtClean="0">
                          <a:latin typeface="Times New Roman" panose="02020603050405020304" pitchFamily="18" charset="0"/>
                          <a:cs typeface="Times New Roman" panose="02020603050405020304" pitchFamily="18" charset="0"/>
                        </a:rPr>
                        <a:t>Marketdate (PK)</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7953468"/>
                  </a:ext>
                </a:extLst>
              </a:tr>
              <a:tr h="404105">
                <a:tc>
                  <a:txBody>
                    <a:bodyPr/>
                    <a:lstStyle/>
                    <a:p>
                      <a:pPr algn="ctr"/>
                      <a:r>
                        <a:rPr lang="en-US" sz="1600" dirty="0" smtClean="0">
                          <a:latin typeface="Times New Roman" panose="02020603050405020304" pitchFamily="18" charset="0"/>
                          <a:cs typeface="Times New Roman" panose="02020603050405020304" pitchFamily="18" charset="0"/>
                        </a:rPr>
                        <a:t>Market_day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7377523"/>
                  </a:ext>
                </a:extLst>
              </a:tr>
              <a:tr h="365098">
                <a:tc>
                  <a:txBody>
                    <a:bodyPr/>
                    <a:lstStyle/>
                    <a:p>
                      <a:pPr algn="ctr"/>
                      <a:r>
                        <a:rPr lang="en-US" sz="1600" dirty="0" smtClean="0">
                          <a:latin typeface="Times New Roman" panose="02020603050405020304" pitchFamily="18" charset="0"/>
                          <a:cs typeface="Times New Roman" panose="02020603050405020304" pitchFamily="18" charset="0"/>
                        </a:rPr>
                        <a:t>Market_week</a:t>
                      </a:r>
                    </a:p>
                  </a:txBody>
                  <a:tcPr/>
                </a:tc>
                <a:extLst>
                  <a:ext uri="{0D108BD9-81ED-4DB2-BD59-A6C34878D82A}">
                    <a16:rowId xmlns:a16="http://schemas.microsoft.com/office/drawing/2014/main" val="3935925713"/>
                  </a:ext>
                </a:extLst>
              </a:tr>
              <a:tr h="365098">
                <a:tc>
                  <a:txBody>
                    <a:bodyPr/>
                    <a:lstStyle/>
                    <a:p>
                      <a:pPr algn="ctr"/>
                      <a:r>
                        <a:rPr lang="en-US" sz="1600" dirty="0" smtClean="0">
                          <a:latin typeface="Times New Roman" panose="02020603050405020304" pitchFamily="18" charset="0"/>
                          <a:cs typeface="Times New Roman" panose="02020603050405020304" pitchFamily="18" charset="0"/>
                        </a:rPr>
                        <a:t>Startime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55040550"/>
                  </a:ext>
                </a:extLst>
              </a:tr>
              <a:tr h="365098">
                <a:tc>
                  <a:txBody>
                    <a:bodyPr/>
                    <a:lstStyle/>
                    <a:p>
                      <a:pPr algn="ctr"/>
                      <a:r>
                        <a:rPr lang="en-US" sz="1600" dirty="0" smtClean="0">
                          <a:latin typeface="Times New Roman" panose="02020603050405020304" pitchFamily="18" charset="0"/>
                          <a:cs typeface="Times New Roman" panose="02020603050405020304" pitchFamily="18" charset="0"/>
                        </a:rPr>
                        <a:t>Endtime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52243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57002524"/>
              </p:ext>
            </p:extLst>
          </p:nvPr>
        </p:nvGraphicFramePr>
        <p:xfrm>
          <a:off x="9152791" y="1825625"/>
          <a:ext cx="1744980" cy="2225040"/>
        </p:xfrm>
        <a:graphic>
          <a:graphicData uri="http://schemas.openxmlformats.org/drawingml/2006/table">
            <a:tbl>
              <a:tblPr firstRow="1" bandRow="1">
                <a:tableStyleId>{073A0DAA-6AF3-43AB-8588-CEC1D06C72B9}</a:tableStyleId>
              </a:tblPr>
              <a:tblGrid>
                <a:gridCol w="1744980">
                  <a:extLst>
                    <a:ext uri="{9D8B030D-6E8A-4147-A177-3AD203B41FA5}">
                      <a16:colId xmlns:a16="http://schemas.microsoft.com/office/drawing/2014/main" val="3179894167"/>
                    </a:ext>
                  </a:extLst>
                </a:gridCol>
              </a:tblGrid>
              <a:tr h="370840">
                <a:tc>
                  <a:txBody>
                    <a:bodyPr/>
                    <a:lstStyle/>
                    <a:p>
                      <a:pPr algn="ctr"/>
                      <a:r>
                        <a:rPr lang="en-US" sz="1400" dirty="0" smtClean="0">
                          <a:latin typeface="Times New Roman" panose="02020603050405020304" pitchFamily="18" charset="0"/>
                          <a:cs typeface="Times New Roman" panose="02020603050405020304" pitchFamily="18" charset="0"/>
                        </a:rPr>
                        <a:t>PRODUCTS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1341379"/>
                  </a:ext>
                </a:extLst>
              </a:tr>
              <a:tr h="370840">
                <a:tc>
                  <a:txBody>
                    <a:bodyPr/>
                    <a:lstStyle/>
                    <a:p>
                      <a:pPr algn="ctr"/>
                      <a:r>
                        <a:rPr lang="en-US" sz="1600" dirty="0" smtClean="0">
                          <a:latin typeface="Times New Roman" panose="02020603050405020304" pitchFamily="18" charset="0"/>
                          <a:cs typeface="Times New Roman" panose="02020603050405020304" pitchFamily="18" charset="0"/>
                        </a:rPr>
                        <a:t>Product_id (PK)</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83728483"/>
                  </a:ext>
                </a:extLst>
              </a:tr>
              <a:tr h="370840">
                <a:tc>
                  <a:txBody>
                    <a:bodyPr/>
                    <a:lstStyle/>
                    <a:p>
                      <a:pPr algn="ctr"/>
                      <a:r>
                        <a:rPr lang="en-US" sz="1600" dirty="0" smtClean="0">
                          <a:latin typeface="Times New Roman" panose="02020603050405020304" pitchFamily="18" charset="0"/>
                          <a:cs typeface="Times New Roman" panose="02020603050405020304" pitchFamily="18" charset="0"/>
                        </a:rPr>
                        <a:t>Product_name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43407250"/>
                  </a:ext>
                </a:extLst>
              </a:tr>
              <a:tr h="370840">
                <a:tc>
                  <a:txBody>
                    <a:bodyPr/>
                    <a:lstStyle/>
                    <a:p>
                      <a:pPr algn="ctr"/>
                      <a:r>
                        <a:rPr lang="en-US" sz="1600" dirty="0" smtClean="0">
                          <a:latin typeface="Times New Roman" panose="02020603050405020304" pitchFamily="18" charset="0"/>
                          <a:cs typeface="Times New Roman" panose="02020603050405020304" pitchFamily="18" charset="0"/>
                        </a:rPr>
                        <a:t>Category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04179849"/>
                  </a:ext>
                </a:extLst>
              </a:tr>
              <a:tr h="370840">
                <a:tc>
                  <a:txBody>
                    <a:bodyPr/>
                    <a:lstStyle/>
                    <a:p>
                      <a:pPr algn="ctr"/>
                      <a:r>
                        <a:rPr lang="en-US" sz="1600" dirty="0" smtClean="0">
                          <a:latin typeface="Times New Roman" panose="02020603050405020304" pitchFamily="18" charset="0"/>
                          <a:cs typeface="Times New Roman" panose="02020603050405020304" pitchFamily="18" charset="0"/>
                        </a:rPr>
                        <a:t>Priceperkg</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3453251"/>
                  </a:ext>
                </a:extLst>
              </a:tr>
              <a:tr h="370840">
                <a:tc>
                  <a:txBody>
                    <a:bodyPr/>
                    <a:lstStyle/>
                    <a:p>
                      <a:pPr algn="ctr"/>
                      <a:r>
                        <a:rPr lang="en-US" sz="1600" dirty="0" smtClean="0">
                          <a:latin typeface="Times New Roman" panose="02020603050405020304" pitchFamily="18" charset="0"/>
                          <a:cs typeface="Times New Roman" panose="02020603050405020304" pitchFamily="18" charset="0"/>
                        </a:rPr>
                        <a:t>Vendor_id (FK)</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300692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72367439"/>
              </p:ext>
            </p:extLst>
          </p:nvPr>
        </p:nvGraphicFramePr>
        <p:xfrm>
          <a:off x="9152791" y="4681445"/>
          <a:ext cx="1855178" cy="1852687"/>
        </p:xfrm>
        <a:graphic>
          <a:graphicData uri="http://schemas.openxmlformats.org/drawingml/2006/table">
            <a:tbl>
              <a:tblPr firstRow="1" bandRow="1">
                <a:tableStyleId>{073A0DAA-6AF3-43AB-8588-CEC1D06C72B9}</a:tableStyleId>
              </a:tblPr>
              <a:tblGrid>
                <a:gridCol w="1855178">
                  <a:extLst>
                    <a:ext uri="{9D8B030D-6E8A-4147-A177-3AD203B41FA5}">
                      <a16:colId xmlns:a16="http://schemas.microsoft.com/office/drawing/2014/main" val="2323744001"/>
                    </a:ext>
                  </a:extLst>
                </a:gridCol>
              </a:tblGrid>
              <a:tr h="369327">
                <a:tc>
                  <a:txBody>
                    <a:bodyPr/>
                    <a:lstStyle/>
                    <a:p>
                      <a:pPr algn="ctr"/>
                      <a:r>
                        <a:rPr lang="en-US" sz="1400" dirty="0" smtClean="0">
                          <a:latin typeface="Times New Roman" panose="02020603050405020304" pitchFamily="18" charset="0"/>
                          <a:cs typeface="Times New Roman" panose="02020603050405020304" pitchFamily="18" charset="0"/>
                        </a:rPr>
                        <a:t>CUSTOMER_INFO</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859696"/>
                  </a:ext>
                </a:extLst>
              </a:tr>
              <a:tr h="370840">
                <a:tc>
                  <a:txBody>
                    <a:bodyPr/>
                    <a:lstStyle/>
                    <a:p>
                      <a:pPr algn="ctr"/>
                      <a:r>
                        <a:rPr lang="en-US" sz="1600" dirty="0" smtClean="0">
                          <a:latin typeface="Times New Roman" panose="02020603050405020304" pitchFamily="18" charset="0"/>
                          <a:cs typeface="Times New Roman" panose="02020603050405020304" pitchFamily="18" charset="0"/>
                        </a:rPr>
                        <a:t>Customer_id (PK)</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892907"/>
                  </a:ext>
                </a:extLst>
              </a:tr>
              <a:tr h="370840">
                <a:tc>
                  <a:txBody>
                    <a:bodyPr/>
                    <a:lstStyle/>
                    <a:p>
                      <a:pPr algn="ctr"/>
                      <a:r>
                        <a:rPr lang="en-US" sz="1600" dirty="0" smtClean="0">
                          <a:latin typeface="Times New Roman" panose="02020603050405020304" pitchFamily="18" charset="0"/>
                          <a:cs typeface="Times New Roman" panose="02020603050405020304" pitchFamily="18" charset="0"/>
                        </a:rPr>
                        <a:t>Customer_name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06621526"/>
                  </a:ext>
                </a:extLst>
              </a:tr>
              <a:tr h="370840">
                <a:tc>
                  <a:txBody>
                    <a:bodyPr/>
                    <a:lstStyle/>
                    <a:p>
                      <a:pPr algn="ctr"/>
                      <a:r>
                        <a:rPr lang="en-US" sz="1600" dirty="0" smtClean="0">
                          <a:latin typeface="Times New Roman" panose="02020603050405020304" pitchFamily="18" charset="0"/>
                          <a:cs typeface="Times New Roman" panose="02020603050405020304" pitchFamily="18" charset="0"/>
                        </a:rPr>
                        <a:t>Address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45911568"/>
                  </a:ext>
                </a:extLst>
              </a:tr>
              <a:tr h="370840">
                <a:tc>
                  <a:txBody>
                    <a:bodyPr/>
                    <a:lstStyle/>
                    <a:p>
                      <a:pPr algn="ctr"/>
                      <a:r>
                        <a:rPr lang="en-US" sz="1600" dirty="0" smtClean="0">
                          <a:latin typeface="Times New Roman" panose="02020603050405020304" pitchFamily="18" charset="0"/>
                          <a:cs typeface="Times New Roman" panose="02020603050405020304" pitchFamily="18" charset="0"/>
                        </a:rPr>
                        <a:t>Cell_no</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003065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19723180"/>
              </p:ext>
            </p:extLst>
          </p:nvPr>
        </p:nvGraphicFramePr>
        <p:xfrm>
          <a:off x="4508006" y="2781546"/>
          <a:ext cx="2306032" cy="3296283"/>
        </p:xfrm>
        <a:graphic>
          <a:graphicData uri="http://schemas.openxmlformats.org/drawingml/2006/table">
            <a:tbl>
              <a:tblPr firstRow="1" bandRow="1">
                <a:tableStyleId>{073A0DAA-6AF3-43AB-8588-CEC1D06C72B9}</a:tableStyleId>
              </a:tblPr>
              <a:tblGrid>
                <a:gridCol w="2306032">
                  <a:extLst>
                    <a:ext uri="{9D8B030D-6E8A-4147-A177-3AD203B41FA5}">
                      <a16:colId xmlns:a16="http://schemas.microsoft.com/office/drawing/2014/main" val="1510959466"/>
                    </a:ext>
                  </a:extLst>
                </a:gridCol>
              </a:tblGrid>
              <a:tr h="621192">
                <a:tc>
                  <a:txBody>
                    <a:bodyPr/>
                    <a:lstStyle/>
                    <a:p>
                      <a:pPr algn="ctr"/>
                      <a:r>
                        <a:rPr lang="en-US" sz="1400" dirty="0" smtClean="0">
                          <a:latin typeface="Times New Roman" panose="02020603050405020304" pitchFamily="18" charset="0"/>
                          <a:cs typeface="Times New Roman" panose="02020603050405020304" pitchFamily="18" charset="0"/>
                        </a:rPr>
                        <a:t>CUSTOMER_PURCHASE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376717"/>
                  </a:ext>
                </a:extLst>
              </a:tr>
              <a:tr h="370840">
                <a:tc>
                  <a:txBody>
                    <a:bodyPr/>
                    <a:lstStyle/>
                    <a:p>
                      <a:pPr algn="ctr"/>
                      <a:r>
                        <a:rPr lang="en-US" sz="1600" dirty="0" smtClean="0">
                          <a:latin typeface="Times New Roman" panose="02020603050405020304" pitchFamily="18" charset="0"/>
                          <a:cs typeface="Times New Roman" panose="02020603050405020304" pitchFamily="18" charset="0"/>
                        </a:rPr>
                        <a:t>Transaction_id (PK)</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3140272"/>
                  </a:ext>
                </a:extLst>
              </a:tr>
              <a:tr h="450051">
                <a:tc>
                  <a:txBody>
                    <a:bodyPr/>
                    <a:lstStyle/>
                    <a:p>
                      <a:pPr algn="ctr"/>
                      <a:r>
                        <a:rPr lang="en-US" sz="1600" dirty="0" smtClean="0">
                          <a:latin typeface="Times New Roman" panose="02020603050405020304" pitchFamily="18" charset="0"/>
                          <a:cs typeface="Times New Roman" panose="02020603050405020304" pitchFamily="18" charset="0"/>
                        </a:rPr>
                        <a:t>Product_id (FK)</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3830152"/>
                  </a:ext>
                </a:extLst>
              </a:tr>
              <a:tr h="370840">
                <a:tc>
                  <a:txBody>
                    <a:bodyPr/>
                    <a:lstStyle/>
                    <a:p>
                      <a:pPr algn="ctr"/>
                      <a:r>
                        <a:rPr lang="en-US" sz="1600" dirty="0" smtClean="0">
                          <a:latin typeface="Times New Roman" panose="02020603050405020304" pitchFamily="18" charset="0"/>
                          <a:cs typeface="Times New Roman" panose="02020603050405020304" pitchFamily="18" charset="0"/>
                        </a:rPr>
                        <a:t>Vendor_id (FK)</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6760622"/>
                  </a:ext>
                </a:extLst>
              </a:tr>
              <a:tr h="370840">
                <a:tc>
                  <a:txBody>
                    <a:bodyPr/>
                    <a:lstStyle/>
                    <a:p>
                      <a:pPr algn="ctr"/>
                      <a:r>
                        <a:rPr lang="en-US" sz="1600" dirty="0" smtClean="0">
                          <a:latin typeface="Times New Roman" panose="02020603050405020304" pitchFamily="18" charset="0"/>
                          <a:cs typeface="Times New Roman" panose="02020603050405020304" pitchFamily="18" charset="0"/>
                        </a:rPr>
                        <a:t>Marketdate (FK)</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51105931"/>
                  </a:ext>
                </a:extLst>
              </a:tr>
              <a:tr h="370840">
                <a:tc>
                  <a:txBody>
                    <a:bodyPr/>
                    <a:lstStyle/>
                    <a:p>
                      <a:pPr algn="ctr"/>
                      <a:r>
                        <a:rPr lang="en-US" sz="1600" dirty="0" smtClean="0">
                          <a:latin typeface="Times New Roman" panose="02020603050405020304" pitchFamily="18" charset="0"/>
                          <a:cs typeface="Times New Roman" panose="02020603050405020304" pitchFamily="18" charset="0"/>
                        </a:rPr>
                        <a:t>Quantity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4250007"/>
                  </a:ext>
                </a:extLst>
              </a:tr>
              <a:tr h="370840">
                <a:tc>
                  <a:txBody>
                    <a:bodyPr/>
                    <a:lstStyle/>
                    <a:p>
                      <a:pPr algn="ctr"/>
                      <a:r>
                        <a:rPr lang="en-US" sz="1600" dirty="0" smtClean="0">
                          <a:latin typeface="Times New Roman" panose="02020603050405020304" pitchFamily="18" charset="0"/>
                          <a:cs typeface="Times New Roman" panose="02020603050405020304" pitchFamily="18" charset="0"/>
                        </a:rPr>
                        <a:t>Customer_id (FK)</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50344380"/>
                  </a:ext>
                </a:extLst>
              </a:tr>
              <a:tr h="370840">
                <a:tc>
                  <a:txBody>
                    <a:bodyPr/>
                    <a:lstStyle/>
                    <a:p>
                      <a:pPr algn="ctr"/>
                      <a:r>
                        <a:rPr lang="en-US" sz="1600" dirty="0" smtClean="0">
                          <a:latin typeface="Times New Roman" panose="02020603050405020304" pitchFamily="18" charset="0"/>
                          <a:cs typeface="Times New Roman" panose="02020603050405020304" pitchFamily="18" charset="0"/>
                        </a:rPr>
                        <a:t>Total_cost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5077543"/>
                  </a:ext>
                </a:extLst>
              </a:tr>
            </a:tbl>
          </a:graphicData>
        </a:graphic>
      </p:graphicFrame>
      <p:cxnSp>
        <p:nvCxnSpPr>
          <p:cNvPr id="12" name="Straight Arrow Connector 11"/>
          <p:cNvCxnSpPr>
            <a:stCxn id="4" idx="2"/>
          </p:cNvCxnSpPr>
          <p:nvPr/>
        </p:nvCxnSpPr>
        <p:spPr>
          <a:xfrm>
            <a:off x="1504706" y="3348885"/>
            <a:ext cx="17587" cy="954152"/>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2413487" y="3257183"/>
            <a:ext cx="2070590" cy="1045854"/>
          </a:xfrm>
          <a:prstGeom prst="bentConnector3">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28" name="Elbow Connector 27"/>
          <p:cNvCxnSpPr/>
          <p:nvPr/>
        </p:nvCxnSpPr>
        <p:spPr>
          <a:xfrm flipV="1">
            <a:off x="2413487" y="4735177"/>
            <a:ext cx="2070590" cy="1042913"/>
          </a:xfrm>
          <a:prstGeom prst="bentConnector3">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30" name="Elbow Connector 29"/>
          <p:cNvCxnSpPr/>
          <p:nvPr/>
        </p:nvCxnSpPr>
        <p:spPr>
          <a:xfrm rot="10800000" flipV="1">
            <a:off x="6814036" y="3161593"/>
            <a:ext cx="2338755" cy="906656"/>
          </a:xfrm>
          <a:prstGeom prst="bentConnector3">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32" name="Elbow Connector 31"/>
          <p:cNvCxnSpPr/>
          <p:nvPr/>
        </p:nvCxnSpPr>
        <p:spPr>
          <a:xfrm rot="10800000">
            <a:off x="6814035" y="5417834"/>
            <a:ext cx="2338756" cy="360256"/>
          </a:xfrm>
          <a:prstGeom prst="bentConnector3">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2414954" y="2303585"/>
            <a:ext cx="6737837"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9666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508" y="733326"/>
            <a:ext cx="7569355" cy="1139436"/>
          </a:xfrm>
        </p:spPr>
        <p:style>
          <a:lnRef idx="2">
            <a:schemeClr val="accent2">
              <a:shade val="50000"/>
            </a:schemeClr>
          </a:lnRef>
          <a:fillRef idx="1">
            <a:schemeClr val="accent2"/>
          </a:fillRef>
          <a:effectRef idx="0">
            <a:schemeClr val="accent2"/>
          </a:effectRef>
          <a:fontRef idx="minor">
            <a:schemeClr val="lt1"/>
          </a:fontRef>
        </p:style>
        <p:txBody>
          <a:bodyPr/>
          <a:lstStyle/>
          <a:p>
            <a:r>
              <a:rPr lang="en-US" b="1" i="1" dirty="0" smtClean="0">
                <a:solidFill>
                  <a:srgbClr val="002060"/>
                </a:solidFill>
                <a:latin typeface="Times New Roman" panose="02020603050405020304" pitchFamily="18" charset="0"/>
                <a:cs typeface="Times New Roman" panose="02020603050405020304" pitchFamily="18" charset="0"/>
              </a:rPr>
              <a:t>TABLES</a:t>
            </a:r>
            <a:endParaRPr lang="en-IN" b="1" i="1" dirty="0">
              <a:solidFill>
                <a:srgbClr val="00206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1654" y="2482240"/>
            <a:ext cx="7450257" cy="3725129"/>
          </a:xfrm>
        </p:spPr>
      </p:pic>
    </p:spTree>
    <p:extLst>
      <p:ext uri="{BB962C8B-B14F-4D97-AF65-F5344CB8AC3E}">
        <p14:creationId xmlns:p14="http://schemas.microsoft.com/office/powerpoint/2010/main" val="1231807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IN" b="1" i="1" dirty="0" smtClean="0">
                <a:solidFill>
                  <a:srgbClr val="002060"/>
                </a:solidFill>
                <a:latin typeface="Times New Roman" panose="02020603050405020304" pitchFamily="18" charset="0"/>
                <a:cs typeface="Times New Roman" panose="02020603050405020304" pitchFamily="18" charset="0"/>
              </a:rPr>
              <a:t>DESCRIPTION OF TABLE MARKETDATE_INFO</a:t>
            </a:r>
            <a:endParaRPr lang="en-IN" b="1" i="1" dirty="0">
              <a:solidFill>
                <a:srgbClr val="00206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892" y="2611316"/>
            <a:ext cx="8364215" cy="3402623"/>
          </a:xfrm>
        </p:spPr>
      </p:pic>
    </p:spTree>
    <p:extLst>
      <p:ext uri="{BB962C8B-B14F-4D97-AF65-F5344CB8AC3E}">
        <p14:creationId xmlns:p14="http://schemas.microsoft.com/office/powerpoint/2010/main" val="551341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IN" b="1" i="1" dirty="0">
                <a:solidFill>
                  <a:srgbClr val="002060"/>
                </a:solidFill>
                <a:latin typeface="Times New Roman" panose="02020603050405020304" pitchFamily="18" charset="0"/>
                <a:cs typeface="Times New Roman" panose="02020603050405020304" pitchFamily="18" charset="0"/>
              </a:rPr>
              <a:t>DESCRIPTION OF TABLE </a:t>
            </a:r>
            <a:r>
              <a:rPr lang="en-IN" b="1" i="1" dirty="0" smtClean="0">
                <a:solidFill>
                  <a:srgbClr val="002060"/>
                </a:solidFill>
                <a:latin typeface="Times New Roman" panose="02020603050405020304" pitchFamily="18" charset="0"/>
                <a:cs typeface="Times New Roman" panose="02020603050405020304" pitchFamily="18" charset="0"/>
              </a:rPr>
              <a:t>VENDOR_BOOTH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9500" y="2655277"/>
            <a:ext cx="8587685" cy="3288323"/>
          </a:xfrm>
        </p:spPr>
      </p:pic>
    </p:spTree>
    <p:extLst>
      <p:ext uri="{BB962C8B-B14F-4D97-AF65-F5344CB8AC3E}">
        <p14:creationId xmlns:p14="http://schemas.microsoft.com/office/powerpoint/2010/main" val="2598719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IN" b="1" i="1" dirty="0">
                <a:solidFill>
                  <a:srgbClr val="002060"/>
                </a:solidFill>
                <a:latin typeface="Times New Roman" panose="02020603050405020304" pitchFamily="18" charset="0"/>
                <a:cs typeface="Times New Roman" panose="02020603050405020304" pitchFamily="18" charset="0"/>
              </a:rPr>
              <a:t>DESCRIPTION OF TABLE </a:t>
            </a:r>
            <a:r>
              <a:rPr lang="en-IN" b="1" i="1" dirty="0" smtClean="0">
                <a:solidFill>
                  <a:srgbClr val="002060"/>
                </a:solidFill>
                <a:latin typeface="Times New Roman" panose="02020603050405020304" pitchFamily="18" charset="0"/>
                <a:cs typeface="Times New Roman" panose="02020603050405020304" pitchFamily="18" charset="0"/>
              </a:rPr>
              <a:t>PRODUCTS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2788" y="2576146"/>
            <a:ext cx="8935534" cy="3437792"/>
          </a:xfrm>
        </p:spPr>
      </p:pic>
    </p:spTree>
    <p:extLst>
      <p:ext uri="{BB962C8B-B14F-4D97-AF65-F5344CB8AC3E}">
        <p14:creationId xmlns:p14="http://schemas.microsoft.com/office/powerpoint/2010/main" val="2137098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IN" b="1" i="1" dirty="0">
                <a:solidFill>
                  <a:srgbClr val="002060"/>
                </a:solidFill>
                <a:latin typeface="Times New Roman" panose="02020603050405020304" pitchFamily="18" charset="0"/>
                <a:cs typeface="Times New Roman" panose="02020603050405020304" pitchFamily="18" charset="0"/>
              </a:rPr>
              <a:t>DESCRIPTION OF TABLE </a:t>
            </a:r>
            <a:r>
              <a:rPr lang="en-IN" b="1" i="1" dirty="0" smtClean="0">
                <a:solidFill>
                  <a:srgbClr val="002060"/>
                </a:solidFill>
                <a:latin typeface="Times New Roman" panose="02020603050405020304" pitchFamily="18" charset="0"/>
                <a:cs typeface="Times New Roman" panose="02020603050405020304" pitchFamily="18" charset="0"/>
              </a:rPr>
              <a:t>CUSTOMER_INFO</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1228" y="2611315"/>
            <a:ext cx="9941645" cy="3385039"/>
          </a:xfrm>
        </p:spPr>
      </p:pic>
    </p:spTree>
    <p:extLst>
      <p:ext uri="{BB962C8B-B14F-4D97-AF65-F5344CB8AC3E}">
        <p14:creationId xmlns:p14="http://schemas.microsoft.com/office/powerpoint/2010/main" val="592276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IN" b="1" i="1" dirty="0">
                <a:solidFill>
                  <a:srgbClr val="002060"/>
                </a:solidFill>
                <a:latin typeface="Times New Roman" panose="02020603050405020304" pitchFamily="18" charset="0"/>
                <a:cs typeface="Times New Roman" panose="02020603050405020304" pitchFamily="18" charset="0"/>
              </a:rPr>
              <a:t>DESCRIPTION OF TABLE </a:t>
            </a:r>
            <a:r>
              <a:rPr lang="en-IN" b="1" i="1" dirty="0" smtClean="0">
                <a:solidFill>
                  <a:srgbClr val="002060"/>
                </a:solidFill>
                <a:latin typeface="Times New Roman" panose="02020603050405020304" pitchFamily="18" charset="0"/>
                <a:cs typeface="Times New Roman" panose="02020603050405020304" pitchFamily="18" charset="0"/>
              </a:rPr>
              <a:t>CUSTOMER_PURCHASE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8105" y="2590992"/>
            <a:ext cx="8455790" cy="3554831"/>
          </a:xfrm>
        </p:spPr>
      </p:pic>
    </p:spTree>
    <p:extLst>
      <p:ext uri="{BB962C8B-B14F-4D97-AF65-F5344CB8AC3E}">
        <p14:creationId xmlns:p14="http://schemas.microsoft.com/office/powerpoint/2010/main" val="2466551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599</TotalTime>
  <Words>296</Words>
  <Application>Microsoft Office PowerPoint</Application>
  <PresentationFormat>Widescreen</PresentationFormat>
  <Paragraphs>61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Gill Sans MT</vt:lpstr>
      <vt:lpstr>Times New Roman</vt:lpstr>
      <vt:lpstr>Parcel</vt:lpstr>
      <vt:lpstr>KONKAN KRUSHI BAZAAR</vt:lpstr>
      <vt:lpstr>INTRODUCTION</vt:lpstr>
      <vt:lpstr>ER DIAGRAM</vt:lpstr>
      <vt:lpstr>TABLES</vt:lpstr>
      <vt:lpstr>DESCRIPTION OF TABLE MARKETDATE_INFO</vt:lpstr>
      <vt:lpstr>DESCRIPTION OF TABLE VENDOR_BOOTH</vt:lpstr>
      <vt:lpstr>DESCRIPTION OF TABLE PRODUCTS</vt:lpstr>
      <vt:lpstr>DESCRIPTION OF TABLE CUSTOMER_INFO</vt:lpstr>
      <vt:lpstr>DESCRIPTION OF TABLE CUSTOMER_PURCHASE</vt:lpstr>
      <vt:lpstr>SELECT * FROM MARKETDATE_INFO</vt:lpstr>
      <vt:lpstr>SELECT * FROM VENDOR_BOOTH</vt:lpstr>
      <vt:lpstr>SELECT * FROM PRODUCTS</vt:lpstr>
      <vt:lpstr>SELECT * FROM CUSTOMER_INFO</vt:lpstr>
      <vt:lpstr>SELECT * FROM CUSTOMER_PURCHASE</vt:lpstr>
      <vt:lpstr>SUBQUERIES</vt:lpstr>
      <vt:lpstr>SUBQUERIES</vt:lpstr>
      <vt:lpstr>SUBQUERIES</vt:lpstr>
      <vt:lpstr>SUBQUERIES</vt:lpstr>
      <vt:lpstr>JOINS</vt:lpstr>
      <vt:lpstr>JOINS</vt:lpstr>
      <vt:lpstr>JOINS</vt:lpstr>
      <vt:lpstr>JOINS</vt:lpstr>
      <vt:lpstr>JOINS</vt:lpstr>
      <vt:lpstr>VIEWS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Tabish Naik</dc:creator>
  <cp:lastModifiedBy>Tabish Naik</cp:lastModifiedBy>
  <cp:revision>34</cp:revision>
  <dcterms:created xsi:type="dcterms:W3CDTF">2022-12-06T13:14:11Z</dcterms:created>
  <dcterms:modified xsi:type="dcterms:W3CDTF">2022-12-08T13:45:46Z</dcterms:modified>
</cp:coreProperties>
</file>