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eague Spartan Medium"/>
      <p:regular r:id="rId17"/>
      <p:bold r:id="rId18"/>
    </p:embeddedFont>
    <p:embeddedFont>
      <p:font typeface="Roboto"/>
      <p:regular r:id="rId19"/>
      <p:bold r:id="rId20"/>
      <p:italic r:id="rId21"/>
      <p:boldItalic r:id="rId22"/>
    </p:embeddedFont>
    <p:embeddedFont>
      <p:font typeface="Inter"/>
      <p:regular r:id="rId23"/>
      <p:bold r:id="rId24"/>
    </p:embeddedFon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eagueSpartanMedium-regular.fntdata"/><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font" Target="fonts/LeagueSpartan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b85efb99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b85efb99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SLIDES_API335812138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SLIDES_API335812138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3358121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3358121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33581213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33581213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33581213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33581213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SLIDES_API33581213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SLIDES_API33581213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SLIDES_API33581213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SLIDES_API33581213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SLIDES_API335812138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SLIDES_API335812138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SLIDES_API335812138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SLIDES_API335812138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SLIDES_API335812138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SLIDES_API335812138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632175" y="1717350"/>
            <a:ext cx="5056800" cy="19596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63" name="Google Shape;63;p15"/>
          <p:cNvSpPr/>
          <p:nvPr>
            <p:ph idx="2" type="pic"/>
          </p:nvPr>
        </p:nvSpPr>
        <p:spPr>
          <a:xfrm>
            <a:off x="5843075" y="632300"/>
            <a:ext cx="2615100" cy="3918900"/>
          </a:xfrm>
          <a:prstGeom prst="roundRect">
            <a:avLst>
              <a:gd fmla="val 16667" name="adj"/>
            </a:avLst>
          </a:prstGeom>
          <a:noFill/>
          <a:ln>
            <a:noFill/>
          </a:ln>
        </p:spPr>
      </p:sp>
      <p:sp>
        <p:nvSpPr>
          <p:cNvPr id="64" name="Google Shape;64;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65" name="Google Shape;6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6" name="Google Shape;66;p15"/>
          <p:cNvSpPr txBox="1"/>
          <p:nvPr>
            <p:ph idx="1" type="subTitle"/>
          </p:nvPr>
        </p:nvSpPr>
        <p:spPr>
          <a:xfrm>
            <a:off x="642700" y="1723725"/>
            <a:ext cx="3605100" cy="1964700"/>
          </a:xfrm>
          <a:prstGeom prst="rect">
            <a:avLst/>
          </a:prstGeom>
        </p:spPr>
        <p:txBody>
          <a:bodyPr anchorCtr="0" anchor="t" bIns="91425" lIns="91425" spcFirstLastPara="1" rIns="91425" wrap="square" tIns="91425">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67" name="Shape 67"/>
        <p:cNvGrpSpPr/>
        <p:nvPr/>
      </p:nvGrpSpPr>
      <p:grpSpPr>
        <a:xfrm>
          <a:off x="0" y="0"/>
          <a:ext cx="0" cy="0"/>
          <a:chOff x="0" y="0"/>
          <a:chExt cx="0" cy="0"/>
        </a:xfrm>
      </p:grpSpPr>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70" name="Google Shape;70;p1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1" name="Google Shape;71;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2" name="Google Shape;72;p16"/>
          <p:cNvSpPr txBox="1"/>
          <p:nvPr>
            <p:ph idx="1" type="subTitle"/>
          </p:nvPr>
        </p:nvSpPr>
        <p:spPr>
          <a:xfrm>
            <a:off x="642700" y="1589400"/>
            <a:ext cx="6474600" cy="1964700"/>
          </a:xfrm>
          <a:prstGeom prst="rect">
            <a:avLst/>
          </a:prstGeom>
        </p:spPr>
        <p:txBody>
          <a:bodyPr anchorCtr="0" anchor="t" bIns="91425" lIns="91425" spcFirstLastPara="1" rIns="91425" wrap="square" tIns="91425">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75" name="Google Shape;75;p17"/>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p:nvPr>
            <p:ph idx="2" type="pic"/>
          </p:nvPr>
        </p:nvSpPr>
        <p:spPr>
          <a:xfrm>
            <a:off x="642700" y="632300"/>
            <a:ext cx="2615100" cy="3918900"/>
          </a:xfrm>
          <a:prstGeom prst="roundRect">
            <a:avLst>
              <a:gd fmla="val 16667" name="adj"/>
            </a:avLst>
          </a:prstGeom>
          <a:noFill/>
          <a:ln>
            <a:noFill/>
          </a:ln>
        </p:spPr>
      </p:sp>
      <p:sp>
        <p:nvSpPr>
          <p:cNvPr id="78" name="Google Shape;78;p17"/>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79" name="Google Shape;79;p17"/>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7"/>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subTitle"/>
          </p:nvPr>
        </p:nvSpPr>
        <p:spPr>
          <a:xfrm>
            <a:off x="4722075" y="1959150"/>
            <a:ext cx="3589800" cy="1964700"/>
          </a:xfrm>
          <a:prstGeom prst="rect">
            <a:avLst/>
          </a:prstGeom>
        </p:spPr>
        <p:txBody>
          <a:bodyPr anchorCtr="0" anchor="t" bIns="91425" lIns="91425" spcFirstLastPara="1" rIns="91425" wrap="square" tIns="91425">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8"/>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5" name="Google Shape;85;p18"/>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6" name="Google Shape;86;p18"/>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87" name="Google Shape;87;p18"/>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8"/>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9" name="Google Shape;89;p18"/>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90" name="Shape 90"/>
        <p:cNvGrpSpPr/>
        <p:nvPr/>
      </p:nvGrpSpPr>
      <p:grpSpPr>
        <a:xfrm>
          <a:off x="0" y="0"/>
          <a:ext cx="0" cy="0"/>
          <a:chOff x="0" y="0"/>
          <a:chExt cx="0" cy="0"/>
        </a:xfrm>
      </p:grpSpPr>
      <p:sp>
        <p:nvSpPr>
          <p:cNvPr id="91" name="Google Shape;9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9"/>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93" name="Google Shape;93;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94" name="Shape 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indent="-304800" lvl="1" marL="914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52400" y="152400"/>
            <a:ext cx="8780082"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115207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5" name="Google Shape;155;p30"/>
          <p:cNvSpPr txBox="1"/>
          <p:nvPr>
            <p:ph idx="1" type="subTitle"/>
          </p:nvPr>
        </p:nvSpPr>
        <p:spPr>
          <a:xfrm>
            <a:off x="642700" y="1320725"/>
            <a:ext cx="8230800" cy="23676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en" sz="1200">
                <a:solidFill>
                  <a:schemeClr val="dk1"/>
                </a:solidFill>
              </a:rPr>
              <a:t>In this project the overall analysis of different models based on machine learning are used to analyse the sentiments. The analyses done on the data set which we have trained in this project provide us the following result:</a:t>
            </a:r>
            <a:endParaRPr sz="1200">
              <a:solidFill>
                <a:schemeClr val="dk1"/>
              </a:solidFill>
            </a:endParaRPr>
          </a:p>
          <a:p>
            <a:pPr indent="469900" lvl="0" marL="0" rtl="0" algn="l">
              <a:lnSpc>
                <a:spcPct val="150000"/>
              </a:lnSpc>
              <a:spcBef>
                <a:spcPts val="600"/>
              </a:spcBef>
              <a:spcAft>
                <a:spcPts val="0"/>
              </a:spcAft>
              <a:buClr>
                <a:schemeClr val="dk1"/>
              </a:buClr>
              <a:buSzPts val="1100"/>
              <a:buFont typeface="Arial"/>
              <a:buNone/>
            </a:pPr>
            <a:r>
              <a:rPr lang="en" sz="1200">
                <a:solidFill>
                  <a:schemeClr val="dk1"/>
                </a:solidFill>
              </a:rPr>
              <a:t>The best model for sentiment analyses is Logistic Regression for our dataset which provides an accuracy of 89.94%. The second model is Decision Tree Algorithms which provides an accuracy of 88.52%. But this accuracy can change depending on the different dataset. The result of accuracy will vary according to the type of dataset. Figure 1 shows a plot of the accuracy of different algorithms on a linear graph. It shows the performance of different models on the tweets. </a:t>
            </a:r>
            <a:endParaRPr sz="1200">
              <a:solidFill>
                <a:schemeClr val="dk1"/>
              </a:solidFill>
            </a:endParaRPr>
          </a:p>
          <a:p>
            <a:pPr indent="0" lvl="0" marL="457200" rtl="0" algn="l">
              <a:lnSpc>
                <a:spcPct val="110000"/>
              </a:lnSpc>
              <a:spcBef>
                <a:spcPts val="600"/>
              </a:spcBef>
              <a:spcAft>
                <a:spcPts val="1200"/>
              </a:spcAft>
              <a:buNone/>
            </a:pPr>
            <a:r>
              <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Approach for Sentiment Analysis on Twitter</a:t>
            </a:r>
            <a:endParaRPr/>
          </a:p>
        </p:txBody>
      </p:sp>
      <p:sp>
        <p:nvSpPr>
          <p:cNvPr id="105" name="Google Shape;105;p22"/>
          <p:cNvSpPr txBox="1"/>
          <p:nvPr>
            <p:ph idx="1" type="body"/>
          </p:nvPr>
        </p:nvSpPr>
        <p:spPr>
          <a:xfrm>
            <a:off x="632175" y="1717350"/>
            <a:ext cx="50568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This presentation provides an overview of a machine learning approach for sentiment analysis on Twitter. It covers the relevance of sentiment analysis in social media, the project objectives, methodology, algorithms used, dataset description, feature extraction, evaluation, and experimental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137327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11" name="Google Shape;111;p23"/>
          <p:cNvSpPr txBox="1"/>
          <p:nvPr>
            <p:ph idx="1" type="subTitle"/>
          </p:nvPr>
        </p:nvSpPr>
        <p:spPr>
          <a:xfrm>
            <a:off x="598450" y="997400"/>
            <a:ext cx="8263800" cy="19647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In the era of social media dominance, platforms like Twitter have become powerful sources of real-time information and opinions. With millions of users expressing their thoughts, reviews, and sentiments in short, concise messages called tweets, Twitter has emerged as a goldmine for understanding public sentiment. However, manually analyzing such massive volumes of data is a daunting task. This is where machine learning comes into play.</a:t>
            </a:r>
            <a:endParaRPr sz="1200">
              <a:solidFill>
                <a:schemeClr val="dk1"/>
              </a:solidFill>
              <a:highlight>
                <a:schemeClr val="lt1"/>
              </a:highlight>
              <a:latin typeface="Roboto"/>
              <a:ea typeface="Roboto"/>
              <a:cs typeface="Roboto"/>
              <a:sym typeface="Roboto"/>
            </a:endParaRPr>
          </a:p>
          <a:p>
            <a:pPr indent="457200" lvl="0" marL="0" rtl="0" algn="l">
              <a:spcBef>
                <a:spcPts val="15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Machine learning, a subfield of artificial intelligence, offers automated techniques to analyze and interpret textual data at scale. Sentiment analysis, also known as opinion mining, is a prominent application of machine learning in which the sentiment or emotional tone of a given text is determined. By employing machine learning algorithms, sentiment analysis on Twitter can provide valuable insights into people's attitudes, emotions, and opinions towards various topics, brands, or events.</a:t>
            </a:r>
            <a:endParaRPr sz="1200">
              <a:solidFill>
                <a:schemeClr val="dk1"/>
              </a:solidFill>
              <a:highlight>
                <a:schemeClr val="lt1"/>
              </a:highlight>
              <a:latin typeface="Roboto"/>
              <a:ea typeface="Roboto"/>
              <a:cs typeface="Roboto"/>
              <a:sym typeface="Roboto"/>
            </a:endParaRPr>
          </a:p>
          <a:p>
            <a:pPr indent="457200" lvl="0" marL="0" rtl="0" algn="l">
              <a:spcBef>
                <a:spcPts val="15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In this presentation, we will explore a machine learning approach to sentiment analysis on Twitter. We will delve into the process of collecting and preprocessing Twitter data, extracting relevant features from tweets, and training machine learning models to classify sentiments. Through this approach, we aim to uncover patterns, trends, and sentiments prevalent within the Twitterverse, enabling businesses, governments, and individuals to make data-driven decisions and gain a deeper understanding of public perception.</a:t>
            </a:r>
            <a:endParaRPr sz="1200">
              <a:solidFill>
                <a:schemeClr val="dk1"/>
              </a:solidFill>
              <a:highlight>
                <a:schemeClr val="lt1"/>
              </a:highlight>
              <a:latin typeface="Roboto"/>
              <a:ea typeface="Roboto"/>
              <a:cs typeface="Roboto"/>
              <a:sym typeface="Roboto"/>
            </a:endParaRPr>
          </a:p>
          <a:p>
            <a:pPr indent="0" lvl="0" marL="0" rtl="0" algn="l">
              <a:lnSpc>
                <a:spcPct val="110000"/>
              </a:lnSpc>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128477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7" name="Google Shape;117;p24"/>
          <p:cNvSpPr txBox="1"/>
          <p:nvPr>
            <p:ph idx="1" type="subTitle"/>
          </p:nvPr>
        </p:nvSpPr>
        <p:spPr>
          <a:xfrm>
            <a:off x="642700" y="1154800"/>
            <a:ext cx="3605100" cy="33963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Acquired</a:t>
            </a:r>
            <a:r>
              <a:rPr lang="en"/>
              <a:t> the data from online repository Kaggle</a:t>
            </a:r>
            <a:endParaRPr/>
          </a:p>
          <a:p>
            <a:pPr indent="-311150" lvl="0" marL="457200" rtl="0" algn="l">
              <a:lnSpc>
                <a:spcPct val="110000"/>
              </a:lnSpc>
              <a:spcBef>
                <a:spcPts val="0"/>
              </a:spcBef>
              <a:spcAft>
                <a:spcPts val="0"/>
              </a:spcAft>
              <a:buSzPts val="1300"/>
              <a:buChar char="●"/>
            </a:pPr>
            <a:r>
              <a:rPr lang="en"/>
              <a:t>Cleaning of the data by using text processing in nlp</a:t>
            </a:r>
            <a:endParaRPr/>
          </a:p>
          <a:p>
            <a:pPr indent="-311150" lvl="0" marL="457200" rtl="0" algn="l">
              <a:lnSpc>
                <a:spcPct val="110000"/>
              </a:lnSpc>
              <a:spcBef>
                <a:spcPts val="0"/>
              </a:spcBef>
              <a:spcAft>
                <a:spcPts val="0"/>
              </a:spcAft>
              <a:buSzPts val="1300"/>
              <a:buChar char="●"/>
            </a:pPr>
            <a:r>
              <a:rPr lang="en"/>
              <a:t>Training of six </a:t>
            </a:r>
            <a:r>
              <a:rPr lang="en"/>
              <a:t>supervised machine learning algorithms</a:t>
            </a:r>
            <a:endParaRPr/>
          </a:p>
          <a:p>
            <a:pPr indent="-311150" lvl="0" marL="457200" rtl="0" algn="l">
              <a:lnSpc>
                <a:spcPct val="110000"/>
              </a:lnSpc>
              <a:spcBef>
                <a:spcPts val="0"/>
              </a:spcBef>
              <a:spcAft>
                <a:spcPts val="0"/>
              </a:spcAft>
              <a:buSzPts val="1300"/>
              <a:buChar char="●"/>
            </a:pPr>
            <a:r>
              <a:rPr lang="en"/>
              <a:t>Testing to find the performance of each algorithm</a:t>
            </a:r>
            <a:endParaRPr/>
          </a:p>
          <a:p>
            <a:pPr indent="-311150" lvl="0" marL="457200" rtl="0" algn="l">
              <a:lnSpc>
                <a:spcPct val="110000"/>
              </a:lnSpc>
              <a:spcBef>
                <a:spcPts val="0"/>
              </a:spcBef>
              <a:spcAft>
                <a:spcPts val="0"/>
              </a:spcAft>
              <a:buSzPts val="1300"/>
              <a:buChar char="●"/>
            </a:pPr>
            <a:r>
              <a:rPr lang="en"/>
              <a:t>Conclusion of the research by comparing all the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5"/>
          <p:cNvPicPr preferRelativeResize="0"/>
          <p:nvPr>
            <p:ph idx="2" type="pic"/>
          </p:nvPr>
        </p:nvPicPr>
        <p:blipFill rotWithShape="1">
          <a:blip r:embed="rId3">
            <a:alphaModFix/>
          </a:blip>
          <a:srcRect b="0" l="0" r="47357" t="31907"/>
          <a:stretch/>
        </p:blipFill>
        <p:spPr>
          <a:xfrm>
            <a:off x="4382375" y="1637300"/>
            <a:ext cx="4623600" cy="2668500"/>
          </a:xfrm>
          <a:prstGeom prst="roundRect">
            <a:avLst>
              <a:gd fmla="val 16667" name="adj"/>
            </a:avLst>
          </a:prstGeom>
        </p:spPr>
      </p:pic>
      <p:sp>
        <p:nvSpPr>
          <p:cNvPr id="123" name="Google Shape;123;p25"/>
          <p:cNvSpPr txBox="1"/>
          <p:nvPr>
            <p:ph type="title"/>
          </p:nvPr>
        </p:nvSpPr>
        <p:spPr>
          <a:xfrm>
            <a:off x="1351150"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Algorithms</a:t>
            </a:r>
            <a:endParaRPr/>
          </a:p>
        </p:txBody>
      </p:sp>
      <p:sp>
        <p:nvSpPr>
          <p:cNvPr id="124" name="Google Shape;124;p25"/>
          <p:cNvSpPr txBox="1"/>
          <p:nvPr>
            <p:ph idx="1" type="subTitle"/>
          </p:nvPr>
        </p:nvSpPr>
        <p:spPr>
          <a:xfrm>
            <a:off x="642700" y="1723725"/>
            <a:ext cx="36051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Clr>
                <a:schemeClr val="dk1"/>
              </a:buClr>
              <a:buSzPts val="1300"/>
              <a:buChar char="●"/>
            </a:pPr>
            <a:r>
              <a:rPr lang="en">
                <a:solidFill>
                  <a:schemeClr val="dk1"/>
                </a:solidFill>
              </a:rPr>
              <a:t> Selection and implementation of six machine learning algorithms: </a:t>
            </a:r>
            <a:endParaRPr>
              <a:solidFill>
                <a:schemeClr val="dk1"/>
              </a:solidFill>
            </a:endParaRPr>
          </a:p>
          <a:p>
            <a:pPr indent="-304800" lvl="1" marL="914400" rtl="0" algn="l">
              <a:lnSpc>
                <a:spcPct val="110000"/>
              </a:lnSpc>
              <a:spcBef>
                <a:spcPts val="0"/>
              </a:spcBef>
              <a:spcAft>
                <a:spcPts val="0"/>
              </a:spcAft>
              <a:buClr>
                <a:schemeClr val="dk1"/>
              </a:buClr>
              <a:buSzPts val="1200"/>
              <a:buChar char="○"/>
            </a:pPr>
            <a:r>
              <a:rPr lang="en">
                <a:solidFill>
                  <a:schemeClr val="dk1"/>
                </a:solidFill>
              </a:rPr>
              <a:t>Decision Tree</a:t>
            </a:r>
            <a:endParaRPr>
              <a:solidFill>
                <a:schemeClr val="dk1"/>
              </a:solidFill>
            </a:endParaRPr>
          </a:p>
          <a:p>
            <a:pPr indent="-304800" lvl="1" marL="914400" rtl="0" algn="l">
              <a:lnSpc>
                <a:spcPct val="110000"/>
              </a:lnSpc>
              <a:spcBef>
                <a:spcPts val="0"/>
              </a:spcBef>
              <a:spcAft>
                <a:spcPts val="0"/>
              </a:spcAft>
              <a:buClr>
                <a:schemeClr val="dk1"/>
              </a:buClr>
              <a:buSzPts val="1200"/>
              <a:buChar char="○"/>
            </a:pPr>
            <a:r>
              <a:rPr lang="en">
                <a:solidFill>
                  <a:schemeClr val="dk1"/>
                </a:solidFill>
              </a:rPr>
              <a:t>Random Forest</a:t>
            </a:r>
            <a:endParaRPr>
              <a:solidFill>
                <a:schemeClr val="dk1"/>
              </a:solidFill>
            </a:endParaRPr>
          </a:p>
          <a:p>
            <a:pPr indent="-304800" lvl="1" marL="914400" rtl="0" algn="l">
              <a:lnSpc>
                <a:spcPct val="110000"/>
              </a:lnSpc>
              <a:spcBef>
                <a:spcPts val="0"/>
              </a:spcBef>
              <a:spcAft>
                <a:spcPts val="0"/>
              </a:spcAft>
              <a:buClr>
                <a:schemeClr val="dk1"/>
              </a:buClr>
              <a:buSzPts val="1200"/>
              <a:buChar char="○"/>
            </a:pPr>
            <a:r>
              <a:rPr lang="en">
                <a:solidFill>
                  <a:schemeClr val="dk1"/>
                </a:solidFill>
              </a:rPr>
              <a:t>Logistic Regression</a:t>
            </a:r>
            <a:endParaRPr>
              <a:solidFill>
                <a:schemeClr val="dk1"/>
              </a:solidFill>
            </a:endParaRPr>
          </a:p>
          <a:p>
            <a:pPr indent="-304800" lvl="1" marL="914400" rtl="0" algn="l">
              <a:lnSpc>
                <a:spcPct val="110000"/>
              </a:lnSpc>
              <a:spcBef>
                <a:spcPts val="0"/>
              </a:spcBef>
              <a:spcAft>
                <a:spcPts val="0"/>
              </a:spcAft>
              <a:buClr>
                <a:schemeClr val="dk1"/>
              </a:buClr>
              <a:buSzPts val="1200"/>
              <a:buChar char="○"/>
            </a:pPr>
            <a:r>
              <a:rPr lang="en">
                <a:solidFill>
                  <a:schemeClr val="dk1"/>
                </a:solidFill>
              </a:rPr>
              <a:t>Support Vector Machine</a:t>
            </a:r>
            <a:endParaRPr>
              <a:solidFill>
                <a:schemeClr val="dk1"/>
              </a:solidFill>
            </a:endParaRPr>
          </a:p>
          <a:p>
            <a:pPr indent="-304800" lvl="1" marL="914400" rtl="0" algn="l">
              <a:lnSpc>
                <a:spcPct val="110000"/>
              </a:lnSpc>
              <a:spcBef>
                <a:spcPts val="0"/>
              </a:spcBef>
              <a:spcAft>
                <a:spcPts val="0"/>
              </a:spcAft>
              <a:buClr>
                <a:schemeClr val="dk1"/>
              </a:buClr>
              <a:buSzPts val="1200"/>
              <a:buChar char="○"/>
            </a:pPr>
            <a:r>
              <a:rPr lang="en">
                <a:solidFill>
                  <a:schemeClr val="dk1"/>
                </a:solidFill>
              </a:rPr>
              <a:t>Gradient Boosting Machine</a:t>
            </a:r>
            <a:endParaRPr>
              <a:solidFill>
                <a:schemeClr val="dk1"/>
              </a:solidFill>
            </a:endParaRPr>
          </a:p>
          <a:p>
            <a:pPr indent="-304800" lvl="1" marL="914400" rtl="0" algn="l">
              <a:lnSpc>
                <a:spcPct val="110000"/>
              </a:lnSpc>
              <a:spcBef>
                <a:spcPts val="0"/>
              </a:spcBef>
              <a:spcAft>
                <a:spcPts val="0"/>
              </a:spcAft>
              <a:buClr>
                <a:schemeClr val="dk1"/>
              </a:buClr>
              <a:buSzPts val="1200"/>
              <a:buChar char="○"/>
            </a:pPr>
            <a:r>
              <a:rPr lang="en">
                <a:solidFill>
                  <a:schemeClr val="dk1"/>
                </a:solidFill>
              </a:rPr>
              <a:t>K-Nearest Neighbors.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1229475" y="3233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130" name="Google Shape;130;p26"/>
          <p:cNvSpPr txBox="1"/>
          <p:nvPr>
            <p:ph idx="1" type="subTitle"/>
          </p:nvPr>
        </p:nvSpPr>
        <p:spPr>
          <a:xfrm>
            <a:off x="698000" y="1237050"/>
            <a:ext cx="3605100" cy="6810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1200"/>
              </a:spcAft>
              <a:buNone/>
            </a:pPr>
            <a:r>
              <a:rPr lang="en">
                <a:solidFill>
                  <a:schemeClr val="dk1"/>
                </a:solidFill>
              </a:rPr>
              <a:t>The Dataset used in the project is fetched </a:t>
            </a:r>
            <a:r>
              <a:rPr lang="en">
                <a:solidFill>
                  <a:schemeClr val="dk1"/>
                </a:solidFill>
              </a:rPr>
              <a:t>from online repository kaggle :- </a:t>
            </a:r>
            <a:endParaRPr>
              <a:solidFill>
                <a:schemeClr val="dk1"/>
              </a:solidFill>
            </a:endParaRPr>
          </a:p>
        </p:txBody>
      </p:sp>
      <p:pic>
        <p:nvPicPr>
          <p:cNvPr id="131" name="Google Shape;131;p26"/>
          <p:cNvPicPr preferRelativeResize="0"/>
          <p:nvPr/>
        </p:nvPicPr>
        <p:blipFill>
          <a:blip r:embed="rId3">
            <a:alphaModFix/>
          </a:blip>
          <a:stretch>
            <a:fillRect/>
          </a:stretch>
        </p:blipFill>
        <p:spPr>
          <a:xfrm>
            <a:off x="440000" y="2291650"/>
            <a:ext cx="7591425" cy="102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118522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 Training and Evaluation</a:t>
            </a:r>
            <a:endParaRPr/>
          </a:p>
        </p:txBody>
      </p:sp>
      <p:pic>
        <p:nvPicPr>
          <p:cNvPr id="137" name="Google Shape;137;p27"/>
          <p:cNvPicPr preferRelativeResize="0"/>
          <p:nvPr/>
        </p:nvPicPr>
        <p:blipFill>
          <a:blip r:embed="rId3">
            <a:alphaModFix/>
          </a:blip>
          <a:stretch>
            <a:fillRect/>
          </a:stretch>
        </p:blipFill>
        <p:spPr>
          <a:xfrm>
            <a:off x="1107800" y="1491650"/>
            <a:ext cx="7029450" cy="240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1218425" y="3454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Experimental Results</a:t>
            </a:r>
            <a:endParaRPr/>
          </a:p>
        </p:txBody>
      </p:sp>
      <p:pic>
        <p:nvPicPr>
          <p:cNvPr id="143" name="Google Shape;143;p28"/>
          <p:cNvPicPr preferRelativeResize="0"/>
          <p:nvPr/>
        </p:nvPicPr>
        <p:blipFill>
          <a:blip r:embed="rId3">
            <a:alphaModFix/>
          </a:blip>
          <a:stretch>
            <a:fillRect/>
          </a:stretch>
        </p:blipFill>
        <p:spPr>
          <a:xfrm>
            <a:off x="919163" y="1235825"/>
            <a:ext cx="7305675"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1207350" y="36757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 Performance Comparison</a:t>
            </a:r>
            <a:endParaRPr/>
          </a:p>
        </p:txBody>
      </p:sp>
      <p:pic>
        <p:nvPicPr>
          <p:cNvPr id="149" name="Google Shape;149;p29"/>
          <p:cNvPicPr preferRelativeResize="0"/>
          <p:nvPr/>
        </p:nvPicPr>
        <p:blipFill rotWithShape="1">
          <a:blip r:embed="rId3">
            <a:alphaModFix/>
          </a:blip>
          <a:srcRect b="0" l="0" r="0" t="2400"/>
          <a:stretch/>
        </p:blipFill>
        <p:spPr>
          <a:xfrm>
            <a:off x="757238" y="1298600"/>
            <a:ext cx="7629525" cy="344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