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336" r:id="rId2"/>
    <p:sldId id="257" r:id="rId3"/>
    <p:sldId id="258" r:id="rId4"/>
    <p:sldId id="259" r:id="rId5"/>
    <p:sldId id="261" r:id="rId6"/>
    <p:sldId id="263" r:id="rId7"/>
    <p:sldId id="265" r:id="rId8"/>
    <p:sldId id="266" r:id="rId9"/>
    <p:sldId id="333" r:id="rId10"/>
    <p:sldId id="267" r:id="rId11"/>
    <p:sldId id="269" r:id="rId12"/>
    <p:sldId id="270" r:id="rId13"/>
    <p:sldId id="272" r:id="rId14"/>
    <p:sldId id="334" r:id="rId15"/>
    <p:sldId id="275" r:id="rId16"/>
    <p:sldId id="276" r:id="rId17"/>
    <p:sldId id="277" r:id="rId18"/>
    <p:sldId id="278" r:id="rId19"/>
    <p:sldId id="335" r:id="rId20"/>
    <p:sldId id="337" r:id="rId21"/>
    <p:sldId id="332" r:id="rId22"/>
  </p:sldIdLst>
  <p:sldSz cx="9144000" cy="5143500" type="screen16x9"/>
  <p:notesSz cx="6858000" cy="9144000"/>
  <p:embeddedFontLst>
    <p:embeddedFont>
      <p:font typeface="Lato" panose="020B0604020202020204" charset="0"/>
      <p:regular r:id="rId24"/>
      <p:bold r:id="rId25"/>
      <p:italic r:id="rId26"/>
      <p:boldItalic r:id="rId27"/>
    </p:embeddedFont>
    <p:embeddedFont>
      <p:font typeface="Raleway" panose="020B0604020202020204" charset="0"/>
      <p:regular r:id="rId28"/>
      <p:bold r:id="rId29"/>
      <p:italic r:id="rId30"/>
      <p:boldItalic r:id="rId31"/>
    </p:embeddedFont>
    <p:embeddedFont>
      <p:font typeface="Raleway ExtraBold" panose="020B0604020202020204" charset="0"/>
      <p:bold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5"/>
    <a:srgbClr val="29292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255CB6-988A-49CA-AFB1-96DBA7838D4C}">
  <a:tblStyle styleId="{D7255CB6-988A-49CA-AFB1-96DBA7838D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96" d="100"/>
          <a:sy n="96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d13776f6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d13776f6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146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13776f66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13776f66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d13776f66_0_1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d13776f66_0_1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13776f66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d13776f66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13776f66_0_1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d13776f66_0_1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d13776f66_0_1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d13776f66_0_1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899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d13776f66_0_2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d13776f66_0_2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d13776f66_0_2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d13776f66_0_2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d13776f66_0_2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d13776f66_0_2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d13776f66_0_2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d13776f66_0_2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d13776f6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d13776f6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308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bb91fb60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bb91fb60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13776f66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13776f66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127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bb91fb600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bb91fb600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d13776f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d13776f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d13776f6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d13776f6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13776f66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13776f66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d13776f66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d13776f66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d13776f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d13776f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bb91fb60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bb91fb60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d13776f66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d13776f66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86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bishJaved77/Artificial-Intelligence-Projec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535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2339120" y="1813157"/>
            <a:ext cx="6038400" cy="1517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Crime Prediction</a:t>
            </a:r>
            <a:br>
              <a:rPr lang="en-IN" u="sng" dirty="0">
                <a:solidFill>
                  <a:srgbClr val="FFFFFF"/>
                </a:solidFill>
              </a:rPr>
            </a:br>
            <a:r>
              <a:rPr lang="en-IN" sz="2400" dirty="0">
                <a:solidFill>
                  <a:srgbClr val="FFFFFF"/>
                </a:solidFill>
              </a:rPr>
              <a:t>(Law enforcement) </a:t>
            </a:r>
            <a:br>
              <a:rPr lang="en-IN" sz="2400" dirty="0">
                <a:solidFill>
                  <a:srgbClr val="FFFFFF"/>
                </a:solidFill>
              </a:rPr>
            </a:br>
            <a:r>
              <a:rPr lang="en-IN" sz="2400" dirty="0">
                <a:solidFill>
                  <a:srgbClr val="FFFFFF"/>
                </a:solidFill>
              </a:rPr>
              <a:t>using Artificial-Intelligence</a:t>
            </a:r>
            <a:endParaRPr sz="3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6F3420-AC1B-413D-9E9C-67E6398F7376}"/>
              </a:ext>
            </a:extLst>
          </p:cNvPr>
          <p:cNvSpPr txBox="1"/>
          <p:nvPr/>
        </p:nvSpPr>
        <p:spPr>
          <a:xfrm>
            <a:off x="298174" y="268357"/>
            <a:ext cx="2040946" cy="1063486"/>
          </a:xfrm>
          <a:prstGeom prst="rect">
            <a:avLst/>
          </a:prstGeom>
          <a:solidFill>
            <a:srgbClr val="353535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C5732-622D-46F4-B5F5-6C0DA891714A}"/>
              </a:ext>
            </a:extLst>
          </p:cNvPr>
          <p:cNvSpPr txBox="1"/>
          <p:nvPr/>
        </p:nvSpPr>
        <p:spPr>
          <a:xfrm>
            <a:off x="298174" y="3811657"/>
            <a:ext cx="2040946" cy="1063486"/>
          </a:xfrm>
          <a:prstGeom prst="rect">
            <a:avLst/>
          </a:prstGeom>
          <a:solidFill>
            <a:srgbClr val="353535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250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Exploratory Data Analysis &amp;</a:t>
            </a:r>
            <a:br>
              <a:rPr lang="en" dirty="0"/>
            </a:br>
            <a:r>
              <a:rPr lang="en" dirty="0"/>
              <a:t>Data Visualization</a:t>
            </a:r>
            <a:endParaRPr dirty="0"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2400250" y="1764741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Examine the data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Relationships b/w the variables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Identify potential problems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dirty="0"/>
              <a:t>Spot patterns and Trends otherwise invisible in Excel</a:t>
            </a: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" dirty="0"/>
              <a:t>Descriptive and Graphical summaries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Crime Type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265000" y="1967950"/>
            <a:ext cx="5466600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Total 19 crime types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Of these, the most reported cases were: Accident with 122 cases, Domestic Violence with 24, Female Harassment with 11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graphicFrame>
        <p:nvGraphicFramePr>
          <p:cNvPr id="158" name="Google Shape;158;p26"/>
          <p:cNvGraphicFramePr/>
          <p:nvPr/>
        </p:nvGraphicFramePr>
        <p:xfrm>
          <a:off x="282600" y="1967950"/>
          <a:ext cx="2653600" cy="2377260"/>
        </p:xfrm>
        <a:graphic>
          <a:graphicData uri="http://schemas.openxmlformats.org/drawingml/2006/table">
            <a:tbl>
              <a:tblPr>
                <a:noFill/>
                <a:tableStyleId>{D7255CB6-988A-49CA-AFB1-96DBA7838D4C}</a:tableStyleId>
              </a:tblPr>
              <a:tblGrid>
                <a:gridCol w="20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Accident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Domestic Violence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Female Harassment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Theft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Threat in Person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Attempted Murder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image8.png">
            <a:extLst>
              <a:ext uri="{FF2B5EF4-FFF2-40B4-BE49-F238E27FC236}">
                <a16:creationId xmlns:a16="http://schemas.microsoft.com/office/drawing/2014/main" id="{A1B2B055-2959-44CE-AE23-2B6AA12E2D6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600" y="1770187"/>
            <a:ext cx="2653600" cy="27973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00" y="555025"/>
            <a:ext cx="8582601" cy="36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Heat-map</a:t>
            </a:r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1"/>
          </p:nvPr>
        </p:nvSpPr>
        <p:spPr>
          <a:xfrm>
            <a:off x="4078203" y="1595775"/>
            <a:ext cx="4653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Geographical heat map leverages our geographical knowledge to represent approximate values.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75" name="Google Shape;175;p29"/>
          <p:cNvGraphicFramePr/>
          <p:nvPr/>
        </p:nvGraphicFramePr>
        <p:xfrm>
          <a:off x="138225" y="1595775"/>
          <a:ext cx="4017750" cy="2104250"/>
        </p:xfrm>
        <a:graphic>
          <a:graphicData uri="http://schemas.openxmlformats.org/drawingml/2006/table">
            <a:tbl>
              <a:tblPr>
                <a:noFill/>
                <a:tableStyleId>{D7255CB6-988A-49CA-AFB1-96DBA7838D4C}</a:tableStyleId>
              </a:tblPr>
              <a:tblGrid>
                <a:gridCol w="200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Aligarh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Allahabad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Ambedkar Nagar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Amethi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6" name="Google Shape;176;p29"/>
          <p:cNvSpPr txBox="1"/>
          <p:nvPr/>
        </p:nvSpPr>
        <p:spPr>
          <a:xfrm>
            <a:off x="4078200" y="2646450"/>
            <a:ext cx="3736500" cy="21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Difficult to comprehend the data for 75 districts in tabular form.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used</a:t>
            </a:r>
            <a:endParaRPr dirty="0"/>
          </a:p>
        </p:txBody>
      </p:sp>
      <p:grpSp>
        <p:nvGrpSpPr>
          <p:cNvPr id="196" name="Google Shape;196;p31"/>
          <p:cNvGrpSpPr/>
          <p:nvPr/>
        </p:nvGrpSpPr>
        <p:grpSpPr>
          <a:xfrm>
            <a:off x="431924" y="1304875"/>
            <a:ext cx="8280902" cy="3416400"/>
            <a:chOff x="431925" y="1304875"/>
            <a:chExt cx="2628925" cy="3416400"/>
          </a:xfrm>
        </p:grpSpPr>
        <p:sp>
          <p:nvSpPr>
            <p:cNvPr id="197" name="Google Shape;197;p3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31"/>
          <p:cNvSpPr txBox="1">
            <a:spLocks noGrp="1"/>
          </p:cNvSpPr>
          <p:nvPr>
            <p:ph type="body" idx="4294967295"/>
          </p:nvPr>
        </p:nvSpPr>
        <p:spPr>
          <a:xfrm>
            <a:off x="508324" y="1307575"/>
            <a:ext cx="4244479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Plotting with </a:t>
            </a:r>
            <a:r>
              <a:rPr lang="en-US" dirty="0" err="1">
                <a:solidFill>
                  <a:schemeClr val="lt1"/>
                </a:solidFill>
              </a:rPr>
              <a:t>Geoplot</a:t>
            </a:r>
            <a:r>
              <a:rPr lang="en-US" dirty="0">
                <a:solidFill>
                  <a:schemeClr val="lt1"/>
                </a:solidFill>
              </a:rPr>
              <a:t> and </a:t>
            </a:r>
            <a:r>
              <a:rPr lang="en-US" dirty="0" err="1">
                <a:solidFill>
                  <a:schemeClr val="lt1"/>
                </a:solidFill>
              </a:rPr>
              <a:t>GeoPandas</a:t>
            </a:r>
            <a:endParaRPr lang="en-US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4294967295"/>
          </p:nvPr>
        </p:nvSpPr>
        <p:spPr>
          <a:xfrm>
            <a:off x="508324" y="2022675"/>
            <a:ext cx="7671579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err="1"/>
              <a:t>Geoplot</a:t>
            </a:r>
            <a:r>
              <a:rPr lang="en-US" dirty="0"/>
              <a:t> is a Python library providing a selection of easy-to-use geospatial visualizations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 err="1"/>
              <a:t>Geoplot</a:t>
            </a:r>
            <a:r>
              <a:rPr lang="en-US" dirty="0"/>
              <a:t> can re-project data into any of the map projections.</a:t>
            </a:r>
          </a:p>
          <a:p>
            <a:pPr marL="0" lvl="0" indent="0"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795741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l="2383" t="2276" r="1109"/>
          <a:stretch/>
        </p:blipFill>
        <p:spPr>
          <a:xfrm>
            <a:off x="1313325" y="389312"/>
            <a:ext cx="5041849" cy="436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1450" y="715612"/>
            <a:ext cx="595450" cy="37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311700" y="6911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Lucknow is a hotspot, according to the data provided to us, with around 17 cases.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Followed by Kanpur with 13 cases.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data seems to be skewed for Lucknow. As it is not normalized.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Day of the Week</a:t>
            </a: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Analyzed the the number of crimes taking place according to the day of the week.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provides us with excellent date time tools to manage Time based data. </a:t>
            </a:r>
          </a:p>
          <a:p>
            <a:endParaRPr lang="en-US" altLang="en-US" dirty="0">
              <a:solidFill>
                <a:schemeClr val="bg2"/>
              </a:solidFill>
              <a:latin typeface="Lato" panose="020B0604020202020204" charset="0"/>
              <a:ea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bg2"/>
                </a:solidFill>
                <a:latin typeface="Lato" panose="020B0604020202020204" charset="0"/>
                <a:ea typeface="Times New Roman" panose="02020603050405020304" pitchFamily="18" charset="0"/>
              </a:rPr>
              <a:t>We first change the date column to proper datetime format. Then using the </a:t>
            </a:r>
            <a:r>
              <a:rPr lang="en-US" altLang="en-US" b="1" dirty="0">
                <a:solidFill>
                  <a:schemeClr val="bg2"/>
                </a:solidFill>
                <a:latin typeface="Lato" panose="020B0604020202020204" charset="0"/>
                <a:ea typeface="Times New Roman" panose="02020603050405020304" pitchFamily="18" charset="0"/>
              </a:rPr>
              <a:t>datetime library</a:t>
            </a:r>
            <a:r>
              <a:rPr lang="en-US" altLang="en-US" dirty="0">
                <a:solidFill>
                  <a:schemeClr val="bg2"/>
                </a:solidFill>
                <a:latin typeface="Lato" panose="020B0604020202020204" charset="0"/>
                <a:ea typeface="Times New Roman" panose="02020603050405020304" pitchFamily="18" charset="0"/>
              </a:rPr>
              <a:t>, we extract the day of the week and find the total number of events by each day</a:t>
            </a:r>
            <a:r>
              <a:rPr lang="en-US" altLang="en-US" sz="1100" dirty="0">
                <a:solidFill>
                  <a:schemeClr val="bg2"/>
                </a:solidFill>
                <a:latin typeface="Lato" panose="020B0604020202020204" charset="0"/>
                <a:ea typeface="Times New Roman" panose="02020603050405020304" pitchFamily="18" charset="0"/>
              </a:rPr>
              <a:t>.</a:t>
            </a: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800" y="649651"/>
            <a:ext cx="5552926" cy="41478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/>
        </p:nvSpPr>
        <p:spPr>
          <a:xfrm>
            <a:off x="378150" y="788825"/>
            <a:ext cx="2978400" cy="3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is important to note that this visualization is based on the feedback data.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feedback is collected, one day after the creation of an event.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By this logic, the days on which most cases are reported become Tuesday and Wednesday.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672925" y="646500"/>
            <a:ext cx="67902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…</a:t>
            </a:r>
            <a:endParaRPr sz="3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845725" y="2140750"/>
            <a:ext cx="66174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IN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4782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1670425" y="1707525"/>
            <a:ext cx="5642400" cy="3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ato"/>
              <a:buChar char="●"/>
            </a:pPr>
            <a:r>
              <a:rPr lang="en-IN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Tabish </a:t>
            </a:r>
            <a:r>
              <a:rPr lang="en-IN" sz="24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Javed</a:t>
            </a:r>
            <a:br>
              <a:rPr lang="en-IN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IN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2017A7PS0151H</a:t>
            </a:r>
          </a:p>
          <a:p>
            <a:pPr marL="76200" lvl="2">
              <a:buClr>
                <a:schemeClr val="lt1"/>
              </a:buClr>
              <a:buSzPts val="2400"/>
            </a:pPr>
            <a:r>
              <a:rPr lang="en-IN" sz="24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Dept: CS</a:t>
            </a:r>
            <a:endParaRPr sz="24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561250" y="821150"/>
            <a:ext cx="40215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TEAM MEMBERS</a:t>
            </a:r>
            <a:endParaRPr sz="3000">
              <a:solidFill>
                <a:srgbClr val="FFFFFF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672924" y="316891"/>
            <a:ext cx="56214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REFERENCES</a:t>
            </a:r>
            <a:endParaRPr lang="en-IN" sz="4800" b="1" dirty="0">
              <a:solidFill>
                <a:schemeClr val="tx1"/>
              </a:solidFill>
            </a:endParaRPr>
          </a:p>
          <a:p>
            <a:r>
              <a:rPr lang="en-US" sz="4800" b="1" dirty="0"/>
              <a:t> </a:t>
            </a:r>
            <a:endParaRPr lang="en-IN" sz="3200" dirty="0"/>
          </a:p>
          <a:p>
            <a:r>
              <a:rPr lang="en-US" sz="4800" b="1" dirty="0"/>
              <a:t> </a:t>
            </a:r>
            <a:endParaRPr lang="en-IN" sz="3200" dirty="0"/>
          </a:p>
        </p:txBody>
      </p:sp>
      <p:sp>
        <p:nvSpPr>
          <p:cNvPr id="120" name="Google Shape;120;p20"/>
          <p:cNvSpPr txBox="1"/>
          <p:nvPr/>
        </p:nvSpPr>
        <p:spPr>
          <a:xfrm>
            <a:off x="736951" y="1313191"/>
            <a:ext cx="8162732" cy="277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dirty="0">
                <a:solidFill>
                  <a:schemeClr val="bg1"/>
                </a:solidFill>
              </a:rPr>
              <a:t>All the data provided by Analysis and Research Centre, ITECCS, UP 100.</a:t>
            </a:r>
            <a:endParaRPr lang="en-IN" sz="12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endParaRPr lang="en-IN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Python: https://www.python.org/ </a:t>
            </a:r>
            <a:endParaRPr lang="en-IN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Anaconda: https://www.anaconda.com/ </a:t>
            </a:r>
            <a:endParaRPr lang="en-IN" sz="2800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: https://jupyter.org/</a:t>
            </a:r>
            <a:endParaRPr lang="en-IN" dirty="0">
              <a:solidFill>
                <a:schemeClr val="bg1"/>
              </a:solidFill>
            </a:endParaRPr>
          </a:p>
          <a:p>
            <a:pPr lvl="0"/>
            <a:r>
              <a:rPr lang="en-US" dirty="0" err="1">
                <a:solidFill>
                  <a:schemeClr val="bg1"/>
                </a:solidFill>
              </a:rPr>
              <a:t>Numpy</a:t>
            </a:r>
            <a:r>
              <a:rPr lang="en-US" dirty="0">
                <a:solidFill>
                  <a:schemeClr val="bg1"/>
                </a:solidFill>
              </a:rPr>
              <a:t>: https://www.numpy.org/ </a:t>
            </a:r>
          </a:p>
          <a:p>
            <a:pPr lvl="0"/>
            <a:r>
              <a:rPr lang="en-US" dirty="0">
                <a:solidFill>
                  <a:schemeClr val="bg1"/>
                </a:solidFill>
              </a:rPr>
              <a:t>Pandas: https://pandas.pydata.org/ </a:t>
            </a:r>
            <a:endParaRPr lang="en-IN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Matplotlib: https://matplotlib.org/</a:t>
            </a:r>
            <a:endParaRPr lang="en-IN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Seaborn: https://seaborn.pydata.org/</a:t>
            </a:r>
            <a:endParaRPr lang="en-IN" dirty="0">
              <a:solidFill>
                <a:schemeClr val="bg1"/>
              </a:solidFill>
            </a:endParaRPr>
          </a:p>
          <a:p>
            <a:pPr lvl="0"/>
            <a:r>
              <a:rPr lang="en-US" dirty="0" err="1">
                <a:solidFill>
                  <a:schemeClr val="bg1"/>
                </a:solidFill>
              </a:rPr>
              <a:t>Plotly</a:t>
            </a:r>
            <a:r>
              <a:rPr lang="en-US" dirty="0">
                <a:solidFill>
                  <a:schemeClr val="bg1"/>
                </a:solidFill>
              </a:rPr>
              <a:t>: https://plot.ly/</a:t>
            </a:r>
            <a:endParaRPr lang="en-IN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Dash: https://dash.plot.ly</a:t>
            </a:r>
            <a:endParaRPr lang="en-IN" sz="12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endParaRPr lang="en-IN" dirty="0">
              <a:solidFill>
                <a:schemeClr val="bg1"/>
              </a:solidFill>
            </a:endParaRPr>
          </a:p>
          <a:p>
            <a:pPr lvl="0"/>
            <a:r>
              <a:rPr lang="en-US" dirty="0">
                <a:solidFill>
                  <a:schemeClr val="bg1"/>
                </a:solidFill>
              </a:rPr>
              <a:t>The entire code can be found here: </a:t>
            </a:r>
          </a:p>
          <a:p>
            <a:pPr lvl="0"/>
            <a:r>
              <a:rPr lang="en-IN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https://github.com/TabishJaved77/Artificial-Intelligence-Project</a:t>
            </a:r>
            <a:endParaRPr sz="18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4714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175" y="162725"/>
            <a:ext cx="4503099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-374848">
            <a:off x="3668150" y="147300"/>
            <a:ext cx="2072001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General Info. 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Open Source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Each and every tool is open source.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Reproducible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entire model can be reproduced on any machine, on any platform. .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Scalable 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All the models and analysis are scalable to any amount of data provided.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2289175" y="107750"/>
            <a:ext cx="50622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TOOLS USED</a:t>
            </a:r>
            <a:endParaRPr sz="36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163" y="1032650"/>
            <a:ext cx="5860226" cy="39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672924" y="316891"/>
            <a:ext cx="5621400" cy="9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EVENTS ANALYSIS</a:t>
            </a:r>
            <a:endParaRPr sz="4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87863" y="2182928"/>
            <a:ext cx="8162732" cy="277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 </a:t>
            </a:r>
            <a:r>
              <a:rPr lang="en" b="1" dirty="0">
                <a:solidFill>
                  <a:schemeClr val="bg1"/>
                </a:solidFill>
                <a:sym typeface="Lato"/>
              </a:rPr>
              <a:t>unstructured Dataset</a:t>
            </a:r>
            <a:r>
              <a:rPr lang="en" dirty="0">
                <a:sym typeface="Lato"/>
              </a:rPr>
              <a:t>  </a:t>
            </a:r>
            <a:r>
              <a:rPr lang="en-I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type of crime &amp; the respective feedback.</a:t>
            </a:r>
          </a:p>
          <a:p>
            <a:pPr marL="514350" lvl="0" indent="-400050">
              <a:lnSpc>
                <a:spcPct val="150000"/>
              </a:lnSpc>
              <a:buClr>
                <a:schemeClr val="lt1"/>
              </a:buClr>
              <a:buSzPts val="1800"/>
              <a:buFont typeface="+mj-lt"/>
              <a:buAutoNum type="romanLcPeriod"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b="1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Cleaning up the dataset</a:t>
            </a: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Preprocessing the data and preparing it for analysis. This includes 	handling Null values, and bringing the data to the desired form. </a:t>
            </a:r>
          </a:p>
          <a:p>
            <a:pPr marL="514350" lvl="0" indent="-400050">
              <a:lnSpc>
                <a:spcPct val="150000"/>
              </a:lnSpc>
              <a:buClr>
                <a:schemeClr val="lt1"/>
              </a:buClr>
              <a:buSzPts val="1800"/>
              <a:buFont typeface="+mj-lt"/>
              <a:buAutoNum type="romanLcPeriod"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b="1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EDA</a:t>
            </a: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Performing Exploratory Data Analysis. </a:t>
            </a:r>
          </a:p>
          <a:p>
            <a:pPr marL="514350" lvl="0" indent="-400050">
              <a:lnSpc>
                <a:spcPct val="150000"/>
              </a:lnSpc>
              <a:buClr>
                <a:schemeClr val="lt1"/>
              </a:buClr>
              <a:buSzPts val="1800"/>
              <a:buFont typeface="+mj-lt"/>
              <a:buAutoNum type="romanLcPeriod"/>
            </a:pP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-US" b="1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Visualization</a:t>
            </a: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Visualizing the various aspects of the dataset, which gives us a better picture.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-I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Then </a:t>
            </a:r>
            <a:r>
              <a:rPr lang="en-IN" sz="1600" b="1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Crime Prediction</a:t>
            </a:r>
            <a:r>
              <a:rPr lang="en-IN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I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based on the past trend and crime-pockets of a city.</a:t>
            </a:r>
          </a:p>
          <a:p>
            <a:endParaRPr lang="en-IN" dirty="0">
              <a:solidFill>
                <a:schemeClr val="bg1"/>
              </a:solidFill>
              <a:latin typeface="Lato" panose="020B0604020202020204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EVENTS ANALYSIS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0" y="0"/>
            <a:ext cx="3989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RECOMMENDATIONS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50" y="652775"/>
            <a:ext cx="6448490" cy="1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75" y="2767825"/>
            <a:ext cx="7644034" cy="1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 txBox="1"/>
          <p:nvPr/>
        </p:nvSpPr>
        <p:spPr>
          <a:xfrm>
            <a:off x="2916150" y="3825"/>
            <a:ext cx="44346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Dataframe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/>
            <a:r>
              <a:rPr lang="en-US" dirty="0"/>
              <a:t>RE-STRUCTURING THE DATASET</a:t>
            </a:r>
            <a:endParaRPr lang="en-IN" sz="1200" dirty="0"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2226365" y="1070550"/>
            <a:ext cx="6495486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b="1" u="sng" dirty="0">
                <a:solidFill>
                  <a:schemeClr val="bg2"/>
                </a:solidFill>
              </a:rPr>
              <a:t>Cleaning up the dataset:</a:t>
            </a:r>
            <a:r>
              <a:rPr lang="en-US" b="1" dirty="0">
                <a:solidFill>
                  <a:schemeClr val="bg2"/>
                </a:solidFill>
              </a:rPr>
              <a:t> </a:t>
            </a:r>
            <a:r>
              <a:rPr lang="en-US" sz="1600" dirty="0"/>
              <a:t>By iterating through the dataset row by row, and applying suitable string manipulations, the answer to each question is extracted and then put into its own column.</a:t>
            </a:r>
            <a:endParaRPr lang="en-IN" dirty="0"/>
          </a:p>
        </p:txBody>
      </p:sp>
      <p:pic>
        <p:nvPicPr>
          <p:cNvPr id="5" name="image6.jpeg">
            <a:extLst>
              <a:ext uri="{FF2B5EF4-FFF2-40B4-BE49-F238E27FC236}">
                <a16:creationId xmlns:a16="http://schemas.microsoft.com/office/drawing/2014/main" id="{135C4859-23B1-43B2-BDCD-04086CF9746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9060" y="2150983"/>
            <a:ext cx="5563980" cy="251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54052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627</Words>
  <Application>Microsoft Office PowerPoint</Application>
  <PresentationFormat>On-screen Show (16:9)</PresentationFormat>
  <Paragraphs>93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Raleway ExtraBold</vt:lpstr>
      <vt:lpstr>Raleway</vt:lpstr>
      <vt:lpstr>Roboto</vt:lpstr>
      <vt:lpstr>Arial</vt:lpstr>
      <vt:lpstr>Lato</vt:lpstr>
      <vt:lpstr>Swiss</vt:lpstr>
      <vt:lpstr>Crime Prediction (Law enforcement)  using Artificial-Intelligence </vt:lpstr>
      <vt:lpstr>PowerPoint Presentation</vt:lpstr>
      <vt:lpstr>INTRODUCTION</vt:lpstr>
      <vt:lpstr>PowerPoint Presentation</vt:lpstr>
      <vt:lpstr>PowerPoint Presentation</vt:lpstr>
      <vt:lpstr>PowerPoint Presentation</vt:lpstr>
      <vt:lpstr>EVENTS ANALYSIS</vt:lpstr>
      <vt:lpstr>PowerPoint Presentation</vt:lpstr>
      <vt:lpstr>RE-STRUCTURING THE DATASET</vt:lpstr>
      <vt:lpstr>Exploratory Data Analysis &amp; Data Visualization</vt:lpstr>
      <vt:lpstr>Crime Type</vt:lpstr>
      <vt:lpstr>PowerPoint Presentation</vt:lpstr>
      <vt:lpstr>2. Heat-map</vt:lpstr>
      <vt:lpstr>What we used</vt:lpstr>
      <vt:lpstr>PowerPoint Presentation</vt:lpstr>
      <vt:lpstr>PowerPoint Presentation</vt:lpstr>
      <vt:lpstr>3. Day of the Week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Report On Crime Prediction (Law enforcement)  using Artificial-Intelligence</dc:title>
  <cp:lastModifiedBy>DELL</cp:lastModifiedBy>
  <cp:revision>8</cp:revision>
  <dcterms:modified xsi:type="dcterms:W3CDTF">2019-11-06T01:37:36Z</dcterms:modified>
</cp:coreProperties>
</file>