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</p:sldMasterIdLst>
  <p:notesMasterIdLst>
    <p:notesMasterId r:id="rId49"/>
  </p:notesMasterIdLst>
  <p:sldIdLst>
    <p:sldId id="256" r:id="rId6"/>
    <p:sldId id="281" r:id="rId7"/>
    <p:sldId id="285" r:id="rId8"/>
    <p:sldId id="287" r:id="rId9"/>
    <p:sldId id="257" r:id="rId10"/>
    <p:sldId id="259" r:id="rId11"/>
    <p:sldId id="260" r:id="rId12"/>
    <p:sldId id="262" r:id="rId13"/>
    <p:sldId id="263" r:id="rId14"/>
    <p:sldId id="265" r:id="rId15"/>
    <p:sldId id="266" r:id="rId16"/>
    <p:sldId id="267" r:id="rId17"/>
    <p:sldId id="282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9" r:id="rId32"/>
    <p:sldId id="290" r:id="rId33"/>
    <p:sldId id="291" r:id="rId34"/>
    <p:sldId id="292" r:id="rId35"/>
    <p:sldId id="264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F4DCF-C869-479D-8B4A-4DD949BA15BD}" v="34" dt="2023-09-04T03:52:01.9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FBF9-03C3-4204-BAB9-DEB90D18F8E4}" type="datetimeFigureOut">
              <a:rPr lang="en-PK" smtClean="0"/>
              <a:t>09/09/2023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D137-AD1C-4D64-86EE-6A539EB552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888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590" y="364309"/>
            <a:ext cx="11890519" cy="605155"/>
          </a:xfrm>
        </p:spPr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3201" y="6559508"/>
            <a:ext cx="3992033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155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66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1214967" y="890587"/>
            <a:ext cx="49106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169334" y="817626"/>
            <a:ext cx="747183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1037167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590550" y="1151000"/>
            <a:ext cx="10968567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93223" y="1533550"/>
            <a:ext cx="379137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08571" y="1533550"/>
            <a:ext cx="49233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078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843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-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17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41" y="479298"/>
            <a:ext cx="1189051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387" y="1548206"/>
            <a:ext cx="1054692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1241" y="6568957"/>
            <a:ext cx="4597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41" y="480822"/>
            <a:ext cx="1189051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187" y="1557875"/>
            <a:ext cx="1083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853" y="6559508"/>
            <a:ext cx="3992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1241" y="6568957"/>
            <a:ext cx="4597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741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512" y="25464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468" y="2546413"/>
            <a:ext cx="328244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338" y="2968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37" y="2968688"/>
            <a:ext cx="3691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895601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12" y="3260788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3645" y="872110"/>
            <a:ext cx="72809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0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2593644" y="2335480"/>
            <a:ext cx="5720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7737" y="3742690"/>
            <a:ext cx="734885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artment of Computer Science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Ayesha Altaf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7EF2CD1-133B-9CE2-2F0A-FAA0FF48A2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F65E2-677E-5A08-AF59-5ED071D4FC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1.1 Propositional</a:t>
            </a:r>
            <a:r>
              <a:rPr sz="4000" spc="-45"/>
              <a:t> </a:t>
            </a:r>
            <a:r>
              <a:rPr sz="4000" spc="-1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18917" y="1294239"/>
            <a:ext cx="7468870" cy="472360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spcBef>
                <a:spcPts val="5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Logic</a:t>
            </a:r>
            <a:r>
              <a:rPr lang="en-US" sz="2400" dirty="0">
                <a:latin typeface="Arial"/>
                <a:cs typeface="Arial"/>
              </a:rPr>
              <a:t> --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 is the study of the principles and methods that distinguishes between a valid and an invalid argument.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marR="177800" lvl="1" indent="-286385">
              <a:lnSpc>
                <a:spcPts val="2280"/>
              </a:lnSpc>
              <a:spcBef>
                <a:spcPts val="5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Focuses on the relationship among statements, not on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content of any particular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statement.</a:t>
            </a:r>
          </a:p>
          <a:p>
            <a:pPr marL="756285" lvl="1" indent="-286385">
              <a:spcBef>
                <a:spcPts val="30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Gives precise meaning to mathematical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</a:p>
          <a:p>
            <a:pPr marL="355600" marR="5080" indent="-342900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i="1" spc="-5" dirty="0">
                <a:latin typeface="Arial"/>
                <a:cs typeface="Arial"/>
              </a:rPr>
              <a:t>Propositional </a:t>
            </a:r>
            <a:r>
              <a:rPr sz="2400" b="1" i="1" dirty="0">
                <a:latin typeface="Arial"/>
                <a:cs typeface="Arial"/>
              </a:rPr>
              <a:t>Logic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deals with 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(propositions) and compound </a:t>
            </a:r>
            <a:r>
              <a:rPr sz="2400" dirty="0">
                <a:latin typeface="Arial"/>
                <a:cs typeface="Arial"/>
              </a:rPr>
              <a:t>statements  </a:t>
            </a:r>
            <a:r>
              <a:rPr sz="2400" spc="-5" dirty="0">
                <a:latin typeface="Arial"/>
                <a:cs typeface="Arial"/>
              </a:rPr>
              <a:t>built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simpler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using so-called  </a:t>
            </a:r>
            <a:r>
              <a:rPr sz="2400" i="1" spc="-5" dirty="0">
                <a:latin typeface="Arial"/>
                <a:cs typeface="Arial"/>
              </a:rPr>
              <a:t>Boolean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connectives.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4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applications in computer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science: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Design of digital electronic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circuits.</a:t>
            </a:r>
          </a:p>
          <a:p>
            <a:pPr marL="756285" lvl="1" indent="-286385"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Expressing conditions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programs.</a:t>
            </a:r>
          </a:p>
          <a:p>
            <a:pPr marL="756285" lvl="1" indent="-286385">
              <a:spcBef>
                <a:spcPts val="35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Queries to databases &amp; search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engines.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235D412-4B95-1B28-73DB-0BD96A4301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37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Definition of a</a:t>
            </a:r>
            <a:r>
              <a:rPr sz="4000" spc="-20"/>
              <a:t> </a:t>
            </a:r>
            <a:r>
              <a:rPr sz="4000" i="1" spc="-5"/>
              <a:t>Proposition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441245" y="1171848"/>
            <a:ext cx="7720965" cy="4197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tabLst>
                <a:tab pos="1685925" algn="l"/>
              </a:tabLst>
            </a:pPr>
            <a:r>
              <a:rPr sz="2400" b="1" spc="-5" dirty="0">
                <a:latin typeface="Arial"/>
                <a:cs typeface="Arial"/>
              </a:rPr>
              <a:t>Definition: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proposition </a:t>
            </a:r>
            <a:r>
              <a:rPr sz="2400" spc="-5" dirty="0">
                <a:latin typeface="Arial"/>
                <a:cs typeface="Arial"/>
              </a:rPr>
              <a:t>(denoted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…)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simply:</a:t>
            </a:r>
            <a:endParaRPr sz="2400">
              <a:latin typeface="Arial"/>
              <a:cs typeface="Arial"/>
            </a:endParaRPr>
          </a:p>
          <a:p>
            <a:pPr marL="354965" indent="-342265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statement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i.e.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 declarative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sentence)</a:t>
            </a:r>
            <a:endParaRPr sz="2000">
              <a:latin typeface="Arial"/>
              <a:cs typeface="Arial"/>
            </a:endParaRPr>
          </a:p>
          <a:p>
            <a:pPr marL="756285" marR="3810000" lvl="1" indent="-287020"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with </a:t>
            </a:r>
            <a:r>
              <a:rPr sz="2000" i="1" spc="-5" dirty="0">
                <a:latin typeface="Arial"/>
                <a:cs typeface="Arial"/>
              </a:rPr>
              <a:t>some </a:t>
            </a:r>
            <a:r>
              <a:rPr sz="2000" i="1" dirty="0">
                <a:latin typeface="Arial"/>
                <a:cs typeface="Arial"/>
              </a:rPr>
              <a:t>definite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meaning</a:t>
            </a:r>
            <a:r>
              <a:rPr sz="2000" dirty="0">
                <a:latin typeface="Arial"/>
                <a:cs typeface="Arial"/>
              </a:rPr>
              <a:t>,  (not vague 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ambiguous)</a:t>
            </a:r>
            <a:endParaRPr sz="2000">
              <a:latin typeface="Arial"/>
              <a:cs typeface="Arial"/>
            </a:endParaRPr>
          </a:p>
          <a:p>
            <a:pPr marL="354965" indent="-342265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having a </a:t>
            </a:r>
            <a:r>
              <a:rPr sz="2000" i="1" dirty="0">
                <a:latin typeface="Arial"/>
                <a:cs typeface="Arial"/>
              </a:rPr>
              <a:t>truth value </a:t>
            </a:r>
            <a:r>
              <a:rPr sz="2000" spc="-5" dirty="0">
                <a:latin typeface="Arial"/>
                <a:cs typeface="Arial"/>
              </a:rPr>
              <a:t>that’s either </a:t>
            </a:r>
            <a:r>
              <a:rPr sz="2000" i="1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or </a:t>
            </a:r>
            <a:r>
              <a:rPr sz="2000" i="1" dirty="0">
                <a:latin typeface="Arial"/>
                <a:cs typeface="Arial"/>
              </a:rPr>
              <a:t>false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is </a:t>
            </a:r>
            <a:r>
              <a:rPr sz="2000" b="1" spc="-5" dirty="0">
                <a:latin typeface="Arial"/>
                <a:cs typeface="Arial"/>
              </a:rPr>
              <a:t>never </a:t>
            </a:r>
            <a:r>
              <a:rPr sz="2000" spc="-5" dirty="0">
                <a:latin typeface="Arial"/>
                <a:cs typeface="Arial"/>
              </a:rPr>
              <a:t>both, neither, </a:t>
            </a:r>
            <a:r>
              <a:rPr sz="2000" dirty="0">
                <a:latin typeface="Arial"/>
                <a:cs typeface="Arial"/>
              </a:rPr>
              <a:t>or somewhere “in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between!”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spcBef>
                <a:spcPts val="4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pc="-10" dirty="0">
                <a:latin typeface="Arial"/>
                <a:cs typeface="Arial"/>
              </a:rPr>
              <a:t>However, you </a:t>
            </a:r>
            <a:r>
              <a:rPr spc="-5" dirty="0">
                <a:latin typeface="Arial"/>
                <a:cs typeface="Arial"/>
              </a:rPr>
              <a:t>might not </a:t>
            </a:r>
            <a:r>
              <a:rPr i="1" spc="-5" dirty="0">
                <a:latin typeface="Arial"/>
                <a:cs typeface="Arial"/>
              </a:rPr>
              <a:t>know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actual </a:t>
            </a:r>
            <a:r>
              <a:rPr dirty="0">
                <a:latin typeface="Arial"/>
                <a:cs typeface="Arial"/>
              </a:rPr>
              <a:t>truth</a:t>
            </a:r>
            <a:r>
              <a:rPr spc="1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value,</a:t>
            </a:r>
            <a:endParaRPr>
              <a:latin typeface="Arial"/>
              <a:cs typeface="Arial"/>
            </a:endParaRPr>
          </a:p>
          <a:p>
            <a:pPr marL="1155065" lvl="2" indent="-228600"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pc="-5" dirty="0">
                <a:latin typeface="Arial"/>
                <a:cs typeface="Arial"/>
              </a:rPr>
              <a:t>and, the </a:t>
            </a:r>
            <a:r>
              <a:rPr dirty="0">
                <a:latin typeface="Arial"/>
                <a:cs typeface="Arial"/>
              </a:rPr>
              <a:t>truth </a:t>
            </a:r>
            <a:r>
              <a:rPr spc="-5" dirty="0">
                <a:latin typeface="Arial"/>
                <a:cs typeface="Arial"/>
              </a:rPr>
              <a:t>value might </a:t>
            </a:r>
            <a:r>
              <a:rPr i="1" spc="-5" dirty="0">
                <a:latin typeface="Arial"/>
                <a:cs typeface="Arial"/>
              </a:rPr>
              <a:t>depend </a:t>
            </a:r>
            <a:r>
              <a:rPr spc="-5" dirty="0">
                <a:latin typeface="Arial"/>
                <a:cs typeface="Arial"/>
              </a:rPr>
              <a:t>on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situation or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context.</a:t>
            </a:r>
            <a:endParaRPr>
              <a:latin typeface="Arial"/>
              <a:cs typeface="Arial"/>
            </a:endParaRPr>
          </a:p>
          <a:p>
            <a:pPr marL="354965" marR="1732280" indent="-342265" algn="just"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Later, we will study </a:t>
            </a:r>
            <a:r>
              <a:rPr sz="2000" i="1" dirty="0">
                <a:latin typeface="Arial"/>
                <a:cs typeface="Arial"/>
              </a:rPr>
              <a:t>probability theory, </a:t>
            </a:r>
            <a:r>
              <a:rPr sz="2000" dirty="0">
                <a:latin typeface="Arial"/>
                <a:cs typeface="Arial"/>
              </a:rPr>
              <a:t>in which we  assign </a:t>
            </a:r>
            <a:r>
              <a:rPr sz="2000" i="1" dirty="0">
                <a:latin typeface="Arial"/>
                <a:cs typeface="Arial"/>
              </a:rPr>
              <a:t>degrees of certainty </a:t>
            </a:r>
            <a:r>
              <a:rPr sz="2000" dirty="0">
                <a:latin typeface="Arial"/>
                <a:cs typeface="Arial"/>
              </a:rPr>
              <a:t>(“between” 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propositions.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spcBef>
                <a:spcPts val="44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</a:rPr>
              <a:t>But for </a:t>
            </a:r>
            <a:r>
              <a:rPr spc="-15" dirty="0">
                <a:latin typeface="Arial"/>
                <a:cs typeface="Arial"/>
              </a:rPr>
              <a:t>now: </a:t>
            </a:r>
            <a:r>
              <a:rPr spc="-5" dirty="0">
                <a:latin typeface="Arial"/>
                <a:cs typeface="Arial"/>
              </a:rPr>
              <a:t>think True/False </a:t>
            </a:r>
            <a:r>
              <a:rPr spc="-10" dirty="0">
                <a:latin typeface="Arial"/>
                <a:cs typeface="Arial"/>
              </a:rPr>
              <a:t>only! </a:t>
            </a:r>
            <a:r>
              <a:rPr spc="-5" dirty="0">
                <a:latin typeface="Arial"/>
                <a:cs typeface="Arial"/>
              </a:rPr>
              <a:t>(or in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1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1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0</a:t>
            </a:r>
            <a:r>
              <a:rPr spc="-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C29D1F3-CC3C-332F-ECB5-478A46C28C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Discrete Mathematics - Fall 2023</a:t>
            </a:r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Examples of</a:t>
            </a:r>
            <a:r>
              <a:rPr sz="4000" spc="-55"/>
              <a:t> </a:t>
            </a:r>
            <a:r>
              <a:rPr sz="4000" spc="-5"/>
              <a:t>Propositions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898395" y="1374840"/>
            <a:ext cx="6797675" cy="4139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spcBef>
                <a:spcPts val="10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4200" baseline="-4960" dirty="0">
                <a:latin typeface="Arial"/>
                <a:cs typeface="Arial"/>
              </a:rPr>
              <a:t>It </a:t>
            </a:r>
            <a:r>
              <a:rPr sz="4200" spc="-7" baseline="-4960" dirty="0">
                <a:latin typeface="Arial"/>
                <a:cs typeface="Arial"/>
              </a:rPr>
              <a:t>is </a:t>
            </a:r>
            <a:r>
              <a:rPr sz="4200" baseline="-4960" dirty="0">
                <a:latin typeface="Arial"/>
                <a:cs typeface="Arial"/>
              </a:rPr>
              <a:t>raining. </a:t>
            </a:r>
            <a:r>
              <a:rPr sz="2800" spc="-5" dirty="0">
                <a:latin typeface="Arial"/>
                <a:cs typeface="Arial"/>
              </a:rPr>
              <a:t>(In a </a:t>
            </a:r>
            <a:r>
              <a:rPr sz="2800" dirty="0">
                <a:latin typeface="Arial"/>
                <a:cs typeface="Arial"/>
              </a:rPr>
              <a:t>given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situation)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Beijing is the </a:t>
            </a:r>
            <a:r>
              <a:rPr sz="2800" dirty="0">
                <a:latin typeface="Arial"/>
                <a:cs typeface="Arial"/>
              </a:rPr>
              <a:t>capital </a:t>
            </a:r>
            <a:r>
              <a:rPr sz="2800" spc="-5" dirty="0">
                <a:latin typeface="Arial"/>
                <a:cs typeface="Arial"/>
              </a:rPr>
              <a:t>of China.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(T)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2 + 2 = </a:t>
            </a:r>
            <a:r>
              <a:rPr sz="2800" dirty="0">
                <a:latin typeface="Arial"/>
                <a:cs typeface="Arial"/>
              </a:rPr>
              <a:t>5.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4200" spc="-7" baseline="6944" dirty="0">
                <a:latin typeface="Arial"/>
                <a:cs typeface="Arial"/>
              </a:rPr>
              <a:t>(F)</a:t>
            </a:r>
            <a:endParaRPr sz="4200" baseline="6944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 + 2 = 3.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4200" spc="-7" baseline="8928" dirty="0">
                <a:latin typeface="Arial"/>
                <a:cs typeface="Arial"/>
              </a:rPr>
              <a:t>(T)</a:t>
            </a:r>
            <a:endParaRPr sz="4200" baseline="8928">
              <a:latin typeface="Arial"/>
              <a:cs typeface="Arial"/>
            </a:endParaRPr>
          </a:p>
          <a:p>
            <a:pPr marL="355600" marR="508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fact-based declaration is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proposition,  </a:t>
            </a:r>
            <a:r>
              <a:rPr sz="2800" spc="-5" dirty="0">
                <a:latin typeface="Arial"/>
                <a:cs typeface="Arial"/>
              </a:rPr>
              <a:t>even if no one </a:t>
            </a:r>
            <a:r>
              <a:rPr sz="2800" dirty="0">
                <a:latin typeface="Arial"/>
                <a:cs typeface="Arial"/>
              </a:rPr>
              <a:t>knows </a:t>
            </a:r>
            <a:r>
              <a:rPr sz="2800" spc="-5" dirty="0">
                <a:latin typeface="Arial"/>
                <a:cs typeface="Arial"/>
              </a:rPr>
              <a:t>whether it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11213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exists </a:t>
            </a:r>
            <a:r>
              <a:rPr sz="2800" spc="-5" dirty="0">
                <a:latin typeface="Arial"/>
                <a:cs typeface="Arial"/>
              </a:rPr>
              <a:t>an odd </a:t>
            </a:r>
            <a:r>
              <a:rPr sz="2800" dirty="0">
                <a:latin typeface="Arial"/>
                <a:cs typeface="Arial"/>
              </a:rPr>
              <a:t>perfect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number.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2057401" y="1294238"/>
            <a:ext cx="8130387" cy="2530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Rule</a:t>
            </a:r>
            <a:r>
              <a:rPr lang="en-US" sz="2400" dirty="0">
                <a:latin typeface="Arial"/>
                <a:cs typeface="Arial"/>
              </a:rPr>
              <a:t> --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the sentence is preceded by other sentences that make the pronoun or variable reference clear, then the sentence is a statement.</a:t>
            </a:r>
            <a:endParaRPr sz="2000" dirty="0">
              <a:latin typeface="Arial"/>
              <a:cs typeface="Arial"/>
            </a:endParaRPr>
          </a:p>
          <a:p>
            <a:r>
              <a:rPr lang="en-US" sz="2400" b="1" i="1" spc="-5" dirty="0">
                <a:latin typeface="Arial"/>
                <a:cs typeface="Arial"/>
              </a:rPr>
              <a:t>Example: </a:t>
            </a:r>
          </a:p>
          <a:p>
            <a:r>
              <a:rPr lang="en-US" sz="2400" b="1" i="1" spc="-5" dirty="0">
                <a:latin typeface="Arial"/>
                <a:cs typeface="Arial"/>
              </a:rPr>
              <a:t>                 </a:t>
            </a:r>
            <a:r>
              <a:rPr lang="en-US" sz="2400" i="1" dirty="0"/>
              <a:t>x </a:t>
            </a:r>
            <a:r>
              <a:rPr lang="en-US" sz="2400" dirty="0"/>
              <a:t>= 1 and</a:t>
            </a:r>
            <a:r>
              <a:rPr lang="en-US" sz="2400" i="1" dirty="0"/>
              <a:t> x </a:t>
            </a:r>
            <a:r>
              <a:rPr lang="en-US" sz="2400" dirty="0"/>
              <a:t>&gt; 2</a:t>
            </a:r>
          </a:p>
          <a:p>
            <a:r>
              <a:rPr lang="en-US" sz="2400" dirty="0"/>
              <a:t>                     x</a:t>
            </a:r>
            <a:r>
              <a:rPr lang="en-GB" sz="2400" i="1" dirty="0"/>
              <a:t> </a:t>
            </a:r>
            <a:r>
              <a:rPr lang="en-GB" sz="2400" dirty="0"/>
              <a:t>&gt; 2 is a statement with truth-value </a:t>
            </a:r>
            <a:r>
              <a:rPr lang="en-US" sz="2400" dirty="0"/>
              <a:t>FALSE.</a:t>
            </a:r>
            <a:endParaRPr lang="en-US" sz="2400" b="1" i="1" spc="-5" dirty="0">
              <a:latin typeface="Arial"/>
              <a:cs typeface="Arial"/>
            </a:endParaRPr>
          </a:p>
          <a:p>
            <a:pPr marL="12700" marR="5080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tabLst>
                <a:tab pos="354965" algn="l"/>
                <a:tab pos="356235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522" y="3581401"/>
            <a:ext cx="8562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1591" y="364309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z="4000" spc="-5"/>
              <a:t>Examples of</a:t>
            </a:r>
            <a:r>
              <a:rPr sz="4000"/>
              <a:t> </a:t>
            </a:r>
            <a:r>
              <a:rPr sz="4000" spc="-5"/>
              <a:t>No</a:t>
            </a:r>
            <a:r>
              <a:rPr sz="4000" spc="-10"/>
              <a:t>n</a:t>
            </a:r>
            <a:r>
              <a:rPr sz="4000" spc="-5"/>
              <a:t>-Prop</a:t>
            </a:r>
            <a:r>
              <a:rPr sz="4000" spc="-20"/>
              <a:t>o</a:t>
            </a:r>
            <a:r>
              <a:rPr sz="4000" spc="-5"/>
              <a:t>sitio</a:t>
            </a:r>
            <a:r>
              <a:rPr sz="4000" spc="-1455"/>
              <a:t>n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ni</a:t>
            </a:r>
            <a:r>
              <a:rPr sz="1200" b="0" spc="-247" baseline="149305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4000" spc="-2070"/>
              <a:t>s</a:t>
            </a:r>
            <a:r>
              <a:rPr sz="1200" b="0" spc="-15" baseline="149305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sity</a:t>
            </a:r>
            <a:r>
              <a:rPr sz="1200" b="0" spc="-44" baseline="149305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15" baseline="149305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 H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a</a:t>
            </a:r>
            <a:r>
              <a:rPr sz="1200" b="0" spc="-30" baseline="149305">
                <a:solidFill>
                  <a:srgbClr val="336600"/>
                </a:solidFill>
                <a:latin typeface="Times New Roman"/>
                <a:cs typeface="Times New Roman"/>
              </a:rPr>
              <a:t>w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aii</a:t>
            </a:r>
            <a:endParaRPr sz="1200" baseline="149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718918" y="1428662"/>
            <a:ext cx="7694295" cy="4147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2900" dirty="0">
                <a:latin typeface="Arial"/>
                <a:cs typeface="Arial"/>
              </a:rPr>
              <a:t>The following are </a:t>
            </a:r>
            <a:r>
              <a:rPr sz="2900" b="1" dirty="0">
                <a:latin typeface="Arial"/>
                <a:cs typeface="Arial"/>
              </a:rPr>
              <a:t>NOT</a:t>
            </a:r>
            <a:r>
              <a:rPr sz="2900" b="1" spc="-8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propositions: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Who’s there?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(interrogative,</a:t>
            </a:r>
            <a:r>
              <a:rPr sz="29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question)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Just do it!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(imperative,</a:t>
            </a:r>
            <a:r>
              <a:rPr sz="29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command)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La la la la la.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(meaningless</a:t>
            </a:r>
            <a:r>
              <a:rPr sz="29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interjection)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Yeah, I sorta </a:t>
            </a:r>
            <a:r>
              <a:rPr sz="2900" spc="5" dirty="0">
                <a:latin typeface="Arial"/>
                <a:cs typeface="Arial"/>
              </a:rPr>
              <a:t>dunno, </a:t>
            </a:r>
            <a:r>
              <a:rPr sz="2900" dirty="0">
                <a:latin typeface="Arial"/>
                <a:cs typeface="Arial"/>
              </a:rPr>
              <a:t>whatever...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(vague)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1 + 2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(expression with a non-true/false</a:t>
            </a:r>
            <a:r>
              <a:rPr sz="29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55600" marR="32893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x + 2 = 5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(declaration about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semantic tokens  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non-constant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365045" y="1321054"/>
            <a:ext cx="79660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operator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dirty="0">
                <a:latin typeface="Arial"/>
                <a:cs typeface="Arial"/>
              </a:rPr>
              <a:t>connective </a:t>
            </a:r>
            <a:r>
              <a:rPr sz="2000" dirty="0">
                <a:latin typeface="Arial"/>
                <a:cs typeface="Arial"/>
              </a:rPr>
              <a:t>combines one or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355600" marR="121920">
              <a:tabLst>
                <a:tab pos="5628640" algn="l"/>
              </a:tabLst>
            </a:pPr>
            <a:r>
              <a:rPr sz="2000" i="1" dirty="0">
                <a:latin typeface="Arial"/>
                <a:cs typeface="Arial"/>
              </a:rPr>
              <a:t>operand </a:t>
            </a:r>
            <a:r>
              <a:rPr sz="2000" dirty="0">
                <a:latin typeface="Arial"/>
                <a:cs typeface="Arial"/>
              </a:rPr>
              <a:t>expressions into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expression.	(</a:t>
            </a:r>
            <a:r>
              <a:rPr sz="2000" i="1" dirty="0">
                <a:latin typeface="Arial"/>
                <a:cs typeface="Arial"/>
              </a:rPr>
              <a:t>e.g.</a:t>
            </a:r>
            <a:r>
              <a:rPr sz="2000" dirty="0">
                <a:latin typeface="Arial"/>
                <a:cs typeface="Arial"/>
              </a:rPr>
              <a:t>, “+”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numeric  </a:t>
            </a:r>
            <a:r>
              <a:rPr sz="2000" dirty="0">
                <a:latin typeface="Arial"/>
                <a:cs typeface="Arial"/>
              </a:rPr>
              <a:t>expressions.)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Unary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operand (</a:t>
            </a:r>
            <a:r>
              <a:rPr sz="2000" i="1" dirty="0">
                <a:latin typeface="Arial"/>
                <a:cs typeface="Arial"/>
              </a:rPr>
              <a:t>e.g.,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−3);</a:t>
            </a:r>
            <a:endParaRPr sz="2000">
              <a:latin typeface="Arial"/>
              <a:cs typeface="Arial"/>
            </a:endParaRPr>
          </a:p>
          <a:p>
            <a:pPr marL="355600"/>
            <a:r>
              <a:rPr sz="2000" b="1" i="1" dirty="0">
                <a:latin typeface="Arial"/>
                <a:cs typeface="Arial"/>
              </a:rPr>
              <a:t>Binary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operands (</a:t>
            </a:r>
            <a:r>
              <a:rPr sz="2000" i="1" dirty="0">
                <a:latin typeface="Arial"/>
                <a:cs typeface="Arial"/>
              </a:rPr>
              <a:t>e.g. </a:t>
            </a:r>
            <a:r>
              <a:rPr sz="2000" dirty="0">
                <a:latin typeface="Arial"/>
                <a:cs typeface="Arial"/>
              </a:rPr>
              <a:t>3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4).</a:t>
            </a:r>
            <a:endParaRPr sz="2000">
              <a:latin typeface="Arial"/>
              <a:cs typeface="Arial"/>
            </a:endParaRPr>
          </a:p>
          <a:p>
            <a:pPr marL="355600" marR="645160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Propositional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i="1" dirty="0">
                <a:latin typeface="Arial"/>
                <a:cs typeface="Arial"/>
              </a:rPr>
              <a:t>Boolean operators </a:t>
            </a:r>
            <a:r>
              <a:rPr sz="2000" dirty="0">
                <a:latin typeface="Arial"/>
                <a:cs typeface="Arial"/>
              </a:rPr>
              <a:t>operate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propositions  (or their truth values) instead of 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 marL="355600" marR="584835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i="1" dirty="0">
                <a:latin typeface="Arial"/>
                <a:cs typeface="Arial"/>
              </a:rPr>
              <a:t>Boolean domain </a:t>
            </a:r>
            <a:r>
              <a:rPr sz="2000" dirty="0">
                <a:latin typeface="Arial"/>
                <a:cs typeface="Arial"/>
              </a:rPr>
              <a:t>is the set {T, F}. Either of its elements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value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 (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,…,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of Boolean values is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-tuple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186055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-operand truth table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that assigns a Boolean value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 set of all Boolean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306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Truth</a:t>
            </a:r>
            <a:r>
              <a:rPr sz="4000" spc="-80"/>
              <a:t> </a:t>
            </a:r>
            <a:r>
              <a:rPr sz="4000" spc="-5"/>
              <a:t>Tables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9662" y="491693"/>
            <a:ext cx="817499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spcBef>
                <a:spcPts val="105"/>
              </a:spcBef>
            </a:pPr>
            <a:r>
              <a:t>Some</a:t>
            </a:r>
            <a:r>
              <a:rPr spc="-35"/>
              <a:t> </a:t>
            </a:r>
            <a:r>
              <a:t>Popular</a:t>
            </a:r>
            <a:r>
              <a:rPr spc="-25"/>
              <a:t> </a:t>
            </a:r>
            <a:r>
              <a:t>Boolean</a:t>
            </a:r>
            <a:r>
              <a:rPr spc="-30"/>
              <a:t> </a:t>
            </a:r>
            <a:r>
              <a:t>Operat</a:t>
            </a:r>
            <a:r>
              <a:rPr spc="-1250"/>
              <a:t>o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ni</a:t>
            </a:r>
            <a:r>
              <a:rPr sz="1200" b="0" spc="-547" baseline="159722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pc="-1125"/>
              <a:t>r</a:t>
            </a:r>
            <a:r>
              <a:rPr sz="1200" b="0" spc="-15" baseline="159722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s</a:t>
            </a:r>
            <a:r>
              <a:rPr sz="1200" b="0" spc="-37" baseline="159722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pc="-2090"/>
              <a:t>s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ty</a:t>
            </a:r>
            <a:r>
              <a:rPr sz="1200" b="0" spc="-44" baseline="159722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15" baseline="159722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 H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a</a:t>
            </a:r>
            <a:r>
              <a:rPr sz="1200" b="0" spc="-30" baseline="159722">
                <a:solidFill>
                  <a:srgbClr val="336600"/>
                </a:solidFill>
                <a:latin typeface="Times New Roman"/>
                <a:cs typeface="Times New Roman"/>
              </a:rPr>
              <a:t>w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aii</a:t>
            </a:r>
            <a:endParaRPr sz="1200" baseline="15972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9312" y="2119312"/>
          <a:ext cx="83058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Formal</a:t>
                      </a:r>
                      <a:r>
                        <a:rPr sz="20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Nickname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Symbol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Negation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¬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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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Exclusive-OR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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Implication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IMPLIES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Biconditional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>
            <a:extLst>
              <a:ext uri="{FF2B5EF4-FFF2-40B4-BE49-F238E27FC236}">
                <a16:creationId xmlns:a16="http://schemas.microsoft.com/office/drawing/2014/main" id="{062F7429-C292-D56D-42A2-50AFD5C94C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52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Negation</a:t>
            </a:r>
            <a:r>
              <a:rPr sz="4000" spc="-65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288541" y="1365630"/>
            <a:ext cx="7992745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unary </a:t>
            </a:r>
            <a:r>
              <a:rPr sz="2800" b="1" i="1" spc="-5" dirty="0">
                <a:latin typeface="Arial"/>
                <a:cs typeface="Arial"/>
              </a:rPr>
              <a:t>negation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“¬”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i="1" spc="-10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transforms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proposition into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brown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  <a:p>
            <a:pPr marL="1842135" marR="94615" indent="-109347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¬</a:t>
            </a:r>
            <a:r>
              <a:rPr sz="2800" i="1" spc="-10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the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case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that I have brown  hair”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do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brown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3841241"/>
            <a:ext cx="4126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truth </a:t>
            </a:r>
            <a:r>
              <a:rPr sz="2800" i="1" spc="-5" dirty="0">
                <a:latin typeface="Arial"/>
                <a:cs typeface="Arial"/>
              </a:rPr>
              <a:t>table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4473" y="3989518"/>
            <a:ext cx="2260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5970" y="4019831"/>
            <a:ext cx="51308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50" spc="10" dirty="0">
                <a:latin typeface="Symbol"/>
                <a:cs typeface="Symbol"/>
              </a:rPr>
              <a:t></a:t>
            </a: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9899" y="4040110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1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28940" y="4542699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453" y="0"/>
                </a:lnTo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0446" y="4535121"/>
            <a:ext cx="546735" cy="0"/>
          </a:xfrm>
          <a:custGeom>
            <a:avLst/>
            <a:gdLst/>
            <a:ahLst/>
            <a:cxnLst/>
            <a:rect l="l" t="t" r="r" b="b"/>
            <a:pathLst>
              <a:path w="546735">
                <a:moveTo>
                  <a:pt x="0" y="0"/>
                </a:moveTo>
                <a:lnTo>
                  <a:pt x="5464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79899" y="45351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0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9899" y="453512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1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459" y="4542699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4920" y="0"/>
                </a:lnTo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7964" y="4535121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79899" y="4553309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0"/>
                </a:moveTo>
                <a:lnTo>
                  <a:pt x="0" y="464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73097" y="4502717"/>
            <a:ext cx="974090" cy="97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30"/>
              </a:spcBef>
              <a:tabLst>
                <a:tab pos="727710" algn="l"/>
              </a:tabLst>
            </a:pPr>
            <a:r>
              <a:rPr sz="3150" dirty="0">
                <a:latin typeface="Times New Roman"/>
                <a:cs typeface="Times New Roman"/>
              </a:rPr>
              <a:t>T	F</a:t>
            </a:r>
            <a:endParaRPr sz="3150">
              <a:latin typeface="Times New Roman"/>
              <a:cs typeface="Times New Roman"/>
            </a:endParaRPr>
          </a:p>
          <a:p>
            <a:pPr marL="21590">
              <a:lnSpc>
                <a:spcPts val="3729"/>
              </a:lnSpc>
              <a:tabLst>
                <a:tab pos="715645" algn="l"/>
              </a:tabLst>
            </a:pPr>
            <a:r>
              <a:rPr sz="3150" dirty="0">
                <a:latin typeface="Times New Roman"/>
                <a:cs typeface="Times New Roman"/>
              </a:rPr>
              <a:t>F	T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87426" y="4038595"/>
            <a:ext cx="0" cy="1445895"/>
          </a:xfrm>
          <a:custGeom>
            <a:avLst/>
            <a:gdLst/>
            <a:ahLst/>
            <a:cxnLst/>
            <a:rect l="l" t="t" r="r" b="b"/>
            <a:pathLst>
              <a:path h="1445895">
                <a:moveTo>
                  <a:pt x="0" y="0"/>
                </a:moveTo>
                <a:lnTo>
                  <a:pt x="0" y="1445325"/>
                </a:lnTo>
              </a:path>
            </a:pathLst>
          </a:custGeom>
          <a:ln w="18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899" y="5021040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3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40475" y="5638800"/>
            <a:ext cx="1243330" cy="775212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endParaRPr sz="2400">
              <a:latin typeface="Times New Roman"/>
              <a:cs typeface="Times New Roman"/>
            </a:endParaRPr>
          </a:p>
          <a:p>
            <a:pPr marL="1270" algn="ctr"/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7808977" y="5638800"/>
            <a:ext cx="1106805" cy="775212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  <a:p>
            <a:pPr marL="635" algn="ctr"/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A55CF26-5FF5-1575-6B9B-B119236945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31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</a:t>
            </a:r>
            <a:r>
              <a:rPr sz="4000" spc="-10"/>
              <a:t>Conjunction</a:t>
            </a:r>
            <a:r>
              <a:rPr sz="4000" spc="-2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441245" y="1365630"/>
            <a:ext cx="766762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conjunction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</a:t>
            </a:r>
            <a:r>
              <a:rPr sz="2800" i="1" dirty="0">
                <a:latin typeface="Arial"/>
                <a:cs typeface="Arial"/>
              </a:rPr>
              <a:t>conjunction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for lunch.”</a:t>
            </a:r>
            <a:r>
              <a:rPr sz="2800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337945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steak for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  <a:p>
            <a:pPr marL="354965"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then,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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lunch</a:t>
            </a:r>
            <a:r>
              <a:rPr sz="2800" spc="7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373630">
              <a:spcBef>
                <a:spcPts val="670"/>
              </a:spcBef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steak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for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57066AA-ECCB-722E-461D-FDD1D28C60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917" y="5206746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conjunction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…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i="1" spc="7" baseline="-2102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20" dirty="0">
                <a:latin typeface="Arial"/>
                <a:cs typeface="Arial"/>
              </a:rPr>
              <a:t>2</a:t>
            </a:r>
            <a:r>
              <a:rPr sz="2775" i="1" spc="30" baseline="2552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rows in its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Conjunction Truth</a:t>
            </a:r>
            <a:r>
              <a:rPr sz="4000" spc="-55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570289" y="2731356"/>
            <a:ext cx="869315" cy="0"/>
          </a:xfrm>
          <a:custGeom>
            <a:avLst/>
            <a:gdLst/>
            <a:ahLst/>
            <a:cxnLst/>
            <a:rect l="l" t="t" r="r" b="b"/>
            <a:pathLst>
              <a:path w="869314">
                <a:moveTo>
                  <a:pt x="0" y="0"/>
                </a:moveTo>
                <a:lnTo>
                  <a:pt x="869228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465" y="271837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68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9518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94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694" y="271837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770" y="2731356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426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8946" y="2718374"/>
            <a:ext cx="1001394" cy="0"/>
          </a:xfrm>
          <a:custGeom>
            <a:avLst/>
            <a:gdLst/>
            <a:ahLst/>
            <a:cxnLst/>
            <a:rect l="l" t="t" r="r" b="b"/>
            <a:pathLst>
              <a:path w="1001395">
                <a:moveTo>
                  <a:pt x="0" y="0"/>
                </a:moveTo>
                <a:lnTo>
                  <a:pt x="10011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236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2412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9487" y="2731356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29">
                <a:moveTo>
                  <a:pt x="0" y="0"/>
                </a:moveTo>
                <a:lnTo>
                  <a:pt x="1001543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0665" y="2718374"/>
            <a:ext cx="999490" cy="0"/>
          </a:xfrm>
          <a:custGeom>
            <a:avLst/>
            <a:gdLst/>
            <a:ahLst/>
            <a:cxnLst/>
            <a:rect l="l" t="t" r="r" b="b"/>
            <a:pathLst>
              <a:path w="999489">
                <a:moveTo>
                  <a:pt x="0" y="0"/>
                </a:moveTo>
                <a:lnTo>
                  <a:pt x="9992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1071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2247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2247" y="271837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9322" y="273135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87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0500" y="2718374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3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833304" y="2138257"/>
          <a:ext cx="2568574" cy="277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57150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31750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 marL="31750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4038601" y="1524000"/>
            <a:ext cx="2351405" cy="404598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A899B10-5D8D-6DD8-2E26-737B33C27AC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Honor Code Of Class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1573275"/>
            <a:ext cx="9524999" cy="317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RESPECT YOURSELF!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Maintain silence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Use of mobile phones are not allowed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Cheating/Plagiarism case will be dealt strictly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Avoid cross talking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Avoid copy paste submission of work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2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11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Disjunction</a:t>
            </a:r>
            <a:r>
              <a:rPr sz="4000" spc="-5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18918" y="1365630"/>
            <a:ext cx="7014845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446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disjunction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  logical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disjunction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engine.”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955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“My car has a bad</a:t>
            </a:r>
            <a:r>
              <a:rPr sz="2800" spc="4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  <a:p>
            <a:pPr marL="355600"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, p</a:t>
            </a:r>
            <a:r>
              <a:rPr sz="2800" dirty="0">
                <a:solidFill>
                  <a:srgbClr val="3333FF"/>
                </a:solidFill>
                <a:latin typeface="Symbol"/>
                <a:cs typeface="Symbol"/>
              </a:rPr>
              <a:t>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332355"/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my car has a bad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726" y="5538787"/>
            <a:ext cx="6670675" cy="465512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Meaning is like </a:t>
            </a:r>
            <a:r>
              <a:rPr sz="2800" dirty="0">
                <a:latin typeface="Times New Roman"/>
                <a:cs typeface="Times New Roman"/>
              </a:rPr>
              <a:t>“and/or” </a:t>
            </a:r>
            <a:r>
              <a:rPr sz="2800" spc="-5" dirty="0">
                <a:latin typeface="Times New Roman"/>
                <a:cs typeface="Times New Roman"/>
              </a:rPr>
              <a:t>in informal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English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82DB063-479B-7CCA-7EF5-473E03644C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4139642"/>
            <a:ext cx="745299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2925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b="1" spc="-5" dirty="0">
                <a:latin typeface="Arial"/>
                <a:cs typeface="Arial"/>
              </a:rPr>
              <a:t>or both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So, this </a:t>
            </a:r>
            <a:r>
              <a:rPr sz="2800" dirty="0">
                <a:latin typeface="Arial"/>
                <a:cs typeface="Arial"/>
              </a:rPr>
              <a:t>operation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also called </a:t>
            </a:r>
            <a:r>
              <a:rPr sz="2800" b="1" i="1" spc="-5" dirty="0">
                <a:latin typeface="Arial"/>
                <a:cs typeface="Arial"/>
              </a:rPr>
              <a:t>inclusive or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the 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Disjunction Truth</a:t>
            </a:r>
            <a:r>
              <a:rPr sz="4000" spc="-40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515707" y="1920666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798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6471" y="1912318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7506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8269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8268" y="19123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5833" y="1920666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06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6597" y="191231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6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6966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7730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5294" y="1920666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984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6057" y="1912318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4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7304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068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067" y="19123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5633" y="192066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238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6396" y="191231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7240" y="1353310"/>
          <a:ext cx="2092324" cy="267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55">
                <a:tc>
                  <a:txBody>
                    <a:bodyPr/>
                    <a:lstStyle/>
                    <a:p>
                      <a:pPr marL="55880">
                        <a:lnSpc>
                          <a:spcPts val="4185"/>
                        </a:lnSpc>
                      </a:pPr>
                      <a:r>
                        <a:rPr sz="355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4185"/>
                        </a:lnSpc>
                      </a:pPr>
                      <a:r>
                        <a:rPr sz="35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50" i="1" spc="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50" spc="3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3550" i="1" spc="30" dirty="0">
                          <a:latin typeface="Times New Roman"/>
                          <a:cs typeface="Times New Roman"/>
                        </a:rPr>
                        <a:t>q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31750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31750">
                        <a:lnSpc>
                          <a:spcPts val="398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98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985"/>
                        </a:lnSpc>
                      </a:pPr>
                      <a:r>
                        <a:rPr sz="35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43815">
                        <a:lnSpc>
                          <a:spcPts val="397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97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975"/>
                        </a:lnSpc>
                      </a:pPr>
                      <a:r>
                        <a:rPr sz="35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43815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629400" y="2497201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9334" y="6484"/>
                </a:lnTo>
                <a:lnTo>
                  <a:pt x="107775" y="24161"/>
                </a:lnTo>
                <a:lnTo>
                  <a:pt x="140428" y="50363"/>
                </a:lnTo>
                <a:lnTo>
                  <a:pt x="152400" y="82423"/>
                </a:lnTo>
                <a:lnTo>
                  <a:pt x="152400" y="412750"/>
                </a:lnTo>
                <a:lnTo>
                  <a:pt x="164371" y="444811"/>
                </a:lnTo>
                <a:lnTo>
                  <a:pt x="197024" y="471027"/>
                </a:lnTo>
                <a:lnTo>
                  <a:pt x="245465" y="488741"/>
                </a:lnTo>
                <a:lnTo>
                  <a:pt x="304800" y="495300"/>
                </a:lnTo>
                <a:lnTo>
                  <a:pt x="245465" y="501784"/>
                </a:lnTo>
                <a:lnTo>
                  <a:pt x="197024" y="519461"/>
                </a:lnTo>
                <a:lnTo>
                  <a:pt x="164371" y="545663"/>
                </a:lnTo>
                <a:lnTo>
                  <a:pt x="152400" y="577723"/>
                </a:lnTo>
                <a:lnTo>
                  <a:pt x="152400" y="908050"/>
                </a:lnTo>
                <a:lnTo>
                  <a:pt x="140428" y="940129"/>
                </a:lnTo>
                <a:lnTo>
                  <a:pt x="107775" y="966374"/>
                </a:lnTo>
                <a:lnTo>
                  <a:pt x="59334" y="984095"/>
                </a:lnTo>
                <a:lnTo>
                  <a:pt x="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19926" y="2573402"/>
            <a:ext cx="2276475" cy="77457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280035"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98560274-BD30-5533-17EE-B180848D95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45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Exclusive-Or</a:t>
            </a:r>
            <a:r>
              <a:rPr sz="4000" spc="-2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17445" y="1746580"/>
            <a:ext cx="784034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7907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b="1" i="1" spc="-5" dirty="0">
                <a:latin typeface="Arial"/>
                <a:cs typeface="Arial"/>
              </a:rPr>
              <a:t>exclusive-or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XOR</a:t>
            </a:r>
            <a:r>
              <a:rPr sz="2800" spc="-5" dirty="0">
                <a:latin typeface="Arial"/>
                <a:cs typeface="Arial"/>
              </a:rPr>
              <a:t>)  combines two </a:t>
            </a: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to form </a:t>
            </a:r>
            <a:r>
              <a:rPr sz="2800" dirty="0">
                <a:latin typeface="Arial"/>
                <a:cs typeface="Arial"/>
              </a:rPr>
              <a:t>their logical  </a:t>
            </a:r>
            <a:r>
              <a:rPr sz="2800" spc="-5" dirty="0">
                <a:latin typeface="Arial"/>
                <a:cs typeface="Arial"/>
              </a:rPr>
              <a:t>“exclusive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or”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 in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this course.”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320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drop this course.”,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39140">
              <a:spcBef>
                <a:spcPts val="202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will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either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 A in this</a:t>
            </a:r>
            <a:r>
              <a:rPr sz="2800" spc="1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course,</a:t>
            </a:r>
            <a:endParaRPr sz="2800">
              <a:latin typeface="Arial"/>
              <a:cs typeface="Arial"/>
            </a:endParaRPr>
          </a:p>
          <a:p>
            <a:pPr marL="2038350">
              <a:spcBef>
                <a:spcPts val="670"/>
              </a:spcBef>
            </a:pP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will drop it (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but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800" b="1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both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!)”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533A21D-02A0-A4B9-AA64-A75F8DD582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6044" y="4215842"/>
            <a:ext cx="733425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65125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both</a:t>
            </a:r>
            <a:r>
              <a:rPr sz="2800" spc="-5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4965" marR="5080" indent="-342265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operation is called </a:t>
            </a:r>
            <a:r>
              <a:rPr sz="2800" b="1" i="1" spc="-5" dirty="0">
                <a:latin typeface="Arial"/>
                <a:cs typeface="Arial"/>
              </a:rPr>
              <a:t>exclusive </a:t>
            </a:r>
            <a:r>
              <a:rPr sz="2800" b="1" i="1" dirty="0">
                <a:latin typeface="Arial"/>
                <a:cs typeface="Arial"/>
              </a:rPr>
              <a:t>or</a:t>
            </a:r>
            <a:r>
              <a:rPr sz="2800" i="1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excludes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Exclusive-Or Truth</a:t>
            </a:r>
            <a:r>
              <a:rPr sz="4000" spc="-25"/>
              <a:t> </a:t>
            </a:r>
            <a:r>
              <a:rPr sz="4000" spc="-5"/>
              <a:t>Table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75363" y="1331035"/>
          <a:ext cx="2186938" cy="2634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2540" algn="ctr">
                        <a:lnSpc>
                          <a:spcPts val="413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413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35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marL="3810" algn="ctr">
                        <a:lnSpc>
                          <a:spcPts val="407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407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4075"/>
                        </a:lnSpc>
                      </a:pPr>
                      <a:r>
                        <a:rPr sz="35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81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810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3810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629400" y="1955800"/>
            <a:ext cx="266700" cy="457200"/>
          </a:xfrm>
          <a:custGeom>
            <a:avLst/>
            <a:gdLst/>
            <a:ahLst/>
            <a:cxnLst/>
            <a:rect l="l" t="t" r="r" b="b"/>
            <a:pathLst>
              <a:path w="266700" h="457200">
                <a:moveTo>
                  <a:pt x="0" y="0"/>
                </a:moveTo>
                <a:lnTo>
                  <a:pt x="51911" y="2988"/>
                </a:lnTo>
                <a:lnTo>
                  <a:pt x="94297" y="11144"/>
                </a:lnTo>
                <a:lnTo>
                  <a:pt x="122872" y="23252"/>
                </a:lnTo>
                <a:lnTo>
                  <a:pt x="133350" y="38100"/>
                </a:lnTo>
                <a:lnTo>
                  <a:pt x="133350" y="190500"/>
                </a:lnTo>
                <a:lnTo>
                  <a:pt x="143827" y="205347"/>
                </a:lnTo>
                <a:lnTo>
                  <a:pt x="172402" y="217455"/>
                </a:lnTo>
                <a:lnTo>
                  <a:pt x="214788" y="225611"/>
                </a:lnTo>
                <a:lnTo>
                  <a:pt x="266700" y="228600"/>
                </a:lnTo>
                <a:lnTo>
                  <a:pt x="214788" y="231588"/>
                </a:lnTo>
                <a:lnTo>
                  <a:pt x="172402" y="239744"/>
                </a:lnTo>
                <a:lnTo>
                  <a:pt x="143827" y="251852"/>
                </a:lnTo>
                <a:lnTo>
                  <a:pt x="133350" y="266700"/>
                </a:lnTo>
                <a:lnTo>
                  <a:pt x="133350" y="419100"/>
                </a:lnTo>
                <a:lnTo>
                  <a:pt x="122872" y="433947"/>
                </a:lnTo>
                <a:lnTo>
                  <a:pt x="94297" y="446055"/>
                </a:lnTo>
                <a:lnTo>
                  <a:pt x="51911" y="454211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2626" y="1758951"/>
            <a:ext cx="2111375" cy="77457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14935"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C29411A-DF94-08A6-A783-132B961756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79297"/>
            <a:ext cx="89178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9030">
              <a:spcBef>
                <a:spcPts val="105"/>
              </a:spcBef>
            </a:pPr>
            <a:r>
              <a:rPr sz="2800" dirty="0"/>
              <a:t>Natural</a:t>
            </a:r>
            <a:r>
              <a:rPr sz="2800" spc="-40" dirty="0"/>
              <a:t> </a:t>
            </a:r>
            <a:r>
              <a:rPr sz="2800" dirty="0"/>
              <a:t>Lang</a:t>
            </a:r>
            <a:r>
              <a:rPr sz="2800" spc="5" dirty="0"/>
              <a:t>u</a:t>
            </a:r>
            <a:r>
              <a:rPr sz="2800" dirty="0"/>
              <a:t>age</a:t>
            </a:r>
            <a:r>
              <a:rPr sz="2800" spc="-15" dirty="0"/>
              <a:t> </a:t>
            </a:r>
            <a:r>
              <a:rPr sz="2800" dirty="0"/>
              <a:t>is</a:t>
            </a:r>
            <a:r>
              <a:rPr sz="2800" spc="-20" dirty="0"/>
              <a:t> </a:t>
            </a:r>
            <a:r>
              <a:rPr sz="2800" dirty="0"/>
              <a:t>Ambig</a:t>
            </a:r>
            <a:r>
              <a:rPr sz="2800" spc="10" dirty="0"/>
              <a:t>u</a:t>
            </a:r>
            <a:r>
              <a:rPr sz="2800" dirty="0"/>
              <a:t>o</a:t>
            </a:r>
            <a:r>
              <a:rPr sz="2800" spc="-1680" dirty="0"/>
              <a:t>u</a:t>
            </a:r>
            <a:r>
              <a:rPr lang="en-US" sz="2800" b="0" spc="-7" baseline="152777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-7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z="2800" spc="-1839" dirty="0"/>
              <a:t>s</a:t>
            </a:r>
            <a:endParaRPr sz="2800" baseline="15277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3377" y="2138477"/>
          <a:ext cx="2765425" cy="2403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2540" algn="ctr">
                        <a:lnSpc>
                          <a:spcPts val="3695"/>
                        </a:lnSpc>
                      </a:pPr>
                      <a:r>
                        <a:rPr sz="325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695"/>
                        </a:lnSpc>
                      </a:pPr>
                      <a:r>
                        <a:rPr sz="32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3695"/>
                        </a:lnSpc>
                      </a:pPr>
                      <a:r>
                        <a:rPr sz="3250" i="1" spc="5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3250" spc="5" dirty="0">
                          <a:latin typeface="Times New Roman"/>
                          <a:cs typeface="Times New Roman"/>
                        </a:rPr>
                        <a:t>"or"</a:t>
                      </a:r>
                      <a:r>
                        <a:rPr sz="32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4445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?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444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3810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543388" y="1548207"/>
            <a:ext cx="10546927" cy="446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912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/>
              <a:t>Note </a:t>
            </a:r>
            <a:r>
              <a:rPr dirty="0"/>
              <a:t>that the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English</a:t>
            </a:r>
            <a:r>
              <a:rPr dirty="0"/>
              <a:t> “or” can </a:t>
            </a:r>
            <a:r>
              <a:rPr spc="-5" dirty="0"/>
              <a:t>be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ambiguous </a:t>
            </a:r>
            <a:r>
              <a:rPr dirty="0"/>
              <a:t> regarding </a:t>
            </a:r>
            <a:r>
              <a:rPr spc="-5" dirty="0"/>
              <a:t>the “both”</a:t>
            </a:r>
            <a:r>
              <a:rPr spc="20" dirty="0"/>
              <a:t> </a:t>
            </a:r>
            <a:r>
              <a:rPr spc="-5" dirty="0"/>
              <a:t>case!</a:t>
            </a:r>
          </a:p>
          <a:p>
            <a:pPr marL="355600" indent="-342900">
              <a:lnSpc>
                <a:spcPts val="296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singer</a:t>
            </a:r>
            <a:r>
              <a:rPr spc="-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920"/>
              </a:lnSpc>
            </a:pPr>
            <a:r>
              <a:rPr spc="-5" dirty="0">
                <a:solidFill>
                  <a:srgbClr val="3333FF"/>
                </a:solidFill>
              </a:rPr>
              <a:t>Pat is a </a:t>
            </a:r>
            <a:r>
              <a:rPr dirty="0">
                <a:solidFill>
                  <a:srgbClr val="3333FF"/>
                </a:solidFill>
              </a:rPr>
              <a:t>writer.” </a:t>
            </a:r>
            <a:r>
              <a:rPr spc="-5" dirty="0">
                <a:solidFill>
                  <a:srgbClr val="3333FF"/>
                </a:solidFill>
              </a:rPr>
              <a:t>-</a:t>
            </a:r>
            <a:r>
              <a:rPr spc="260" dirty="0">
                <a:solidFill>
                  <a:srgbClr val="3333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endParaRPr sz="3600" dirty="0">
              <a:latin typeface="Symbol"/>
              <a:cs typeface="Symbol"/>
            </a:endParaRPr>
          </a:p>
          <a:p>
            <a:pPr marL="355600" indent="-342900">
              <a:lnSpc>
                <a:spcPts val="3160"/>
              </a:lnSpc>
              <a:spcBef>
                <a:spcPts val="5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man</a:t>
            </a:r>
            <a:r>
              <a:rPr spc="-70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640"/>
              </a:lnSpc>
              <a:tabLst>
                <a:tab pos="3378835" algn="l"/>
              </a:tabLst>
            </a:pPr>
            <a:r>
              <a:rPr spc="-5" dirty="0">
                <a:solidFill>
                  <a:srgbClr val="3333FF"/>
                </a:solidFill>
              </a:rPr>
              <a:t>Pat is a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woman.”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-	</a:t>
            </a:r>
            <a:r>
              <a:rPr sz="4800" baseline="-2604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endParaRPr sz="4800" baseline="-2604" dirty="0">
              <a:latin typeface="Symbol"/>
              <a:cs typeface="Symbol"/>
            </a:endParaRPr>
          </a:p>
          <a:p>
            <a:pPr>
              <a:spcBef>
                <a:spcPts val="2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/>
              <a:t>Need </a:t>
            </a:r>
            <a:r>
              <a:rPr dirty="0"/>
              <a:t>context </a:t>
            </a:r>
            <a:r>
              <a:rPr spc="-5" dirty="0"/>
              <a:t>to </a:t>
            </a:r>
            <a:r>
              <a:rPr dirty="0"/>
              <a:t>disambiguate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meaning!</a:t>
            </a:r>
          </a:p>
          <a:p>
            <a:pPr marL="355600" indent="-342900">
              <a:spcBef>
                <a:spcPts val="6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srgbClr val="FF0000"/>
                </a:solidFill>
              </a:rPr>
              <a:t>For this </a:t>
            </a:r>
            <a:r>
              <a:rPr dirty="0">
                <a:solidFill>
                  <a:srgbClr val="FF0000"/>
                </a:solidFill>
              </a:rPr>
              <a:t>class, </a:t>
            </a:r>
            <a:r>
              <a:rPr spc="-5" dirty="0">
                <a:solidFill>
                  <a:srgbClr val="FF0000"/>
                </a:solidFill>
              </a:rPr>
              <a:t>assume </a:t>
            </a:r>
            <a:r>
              <a:rPr dirty="0">
                <a:solidFill>
                  <a:srgbClr val="FF0000"/>
                </a:solidFill>
              </a:rPr>
              <a:t>“or” </a:t>
            </a:r>
            <a:r>
              <a:rPr spc="-5" dirty="0">
                <a:solidFill>
                  <a:srgbClr val="FF0000"/>
                </a:solidFill>
              </a:rPr>
              <a:t>means 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inclusive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dirty="0">
                <a:solidFill>
                  <a:srgbClr val="FF0000"/>
                </a:solidFill>
              </a:rPr>
              <a:t>).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E335799-E2CB-AA67-8327-15161923BE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0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Implication</a:t>
            </a:r>
            <a:r>
              <a:rPr sz="4000" spc="-5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66517" y="1384808"/>
            <a:ext cx="7901940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(aka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 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1024890" marR="63500" indent="99060">
              <a:lnSpc>
                <a:spcPts val="4029"/>
              </a:lnSpc>
              <a:spcBef>
                <a:spcPts val="245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 </a:t>
            </a:r>
            <a:r>
              <a:rPr sz="2800" spc="-10" dirty="0">
                <a:latin typeface="Arial"/>
                <a:cs typeface="Arial"/>
              </a:rPr>
              <a:t>will  </a:t>
            </a: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13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5394598-6DA3-BA56-0848-289C5D72E0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8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Implication Truth</a:t>
            </a:r>
            <a:r>
              <a:rPr sz="4000" spc="-25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983740" y="4511192"/>
            <a:ext cx="83578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“(1=0)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pigs can fly” is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7432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44487" y="2988"/>
                </a:lnTo>
                <a:lnTo>
                  <a:pt x="80819" y="11144"/>
                </a:lnTo>
                <a:lnTo>
                  <a:pt x="105316" y="23252"/>
                </a:lnTo>
                <a:lnTo>
                  <a:pt x="114300" y="38100"/>
                </a:lnTo>
                <a:lnTo>
                  <a:pt x="114300" y="190500"/>
                </a:lnTo>
                <a:lnTo>
                  <a:pt x="123283" y="205347"/>
                </a:lnTo>
                <a:lnTo>
                  <a:pt x="147780" y="217455"/>
                </a:lnTo>
                <a:lnTo>
                  <a:pt x="184112" y="225611"/>
                </a:lnTo>
                <a:lnTo>
                  <a:pt x="228600" y="228600"/>
                </a:lnTo>
                <a:lnTo>
                  <a:pt x="184112" y="231588"/>
                </a:lnTo>
                <a:lnTo>
                  <a:pt x="147780" y="239744"/>
                </a:lnTo>
                <a:lnTo>
                  <a:pt x="123283" y="251852"/>
                </a:lnTo>
                <a:lnTo>
                  <a:pt x="114300" y="266700"/>
                </a:lnTo>
                <a:lnTo>
                  <a:pt x="114300" y="419100"/>
                </a:lnTo>
                <a:lnTo>
                  <a:pt x="105316" y="433947"/>
                </a:lnTo>
                <a:lnTo>
                  <a:pt x="80819" y="446055"/>
                </a:lnTo>
                <a:lnTo>
                  <a:pt x="44487" y="454211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401" y="2520950"/>
            <a:ext cx="1539875" cy="831850"/>
          </a:xfrm>
          <a:custGeom>
            <a:avLst/>
            <a:gdLst/>
            <a:ahLst/>
            <a:cxnLst/>
            <a:rect l="l" t="t" r="r" b="b"/>
            <a:pathLst>
              <a:path w="1539875" h="831850">
                <a:moveTo>
                  <a:pt x="0" y="831850"/>
                </a:moveTo>
                <a:lnTo>
                  <a:pt x="1539875" y="831850"/>
                </a:lnTo>
                <a:lnTo>
                  <a:pt x="1539875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1" y="2520950"/>
            <a:ext cx="1539875" cy="831850"/>
          </a:xfrm>
          <a:custGeom>
            <a:avLst/>
            <a:gdLst/>
            <a:ahLst/>
            <a:cxnLst/>
            <a:rect l="l" t="t" r="r" b="b"/>
            <a:pathLst>
              <a:path w="1539875" h="831850">
                <a:moveTo>
                  <a:pt x="0" y="831850"/>
                </a:moveTo>
                <a:lnTo>
                  <a:pt x="1539875" y="831850"/>
                </a:lnTo>
                <a:lnTo>
                  <a:pt x="1539875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13757" y="1599260"/>
          <a:ext cx="4037329" cy="2635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203835">
                        <a:lnSpc>
                          <a:spcPts val="400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400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00" i="1" spc="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00" spc="2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500" i="1" spc="25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450">
                <a:tc>
                  <a:txBody>
                    <a:bodyPr/>
                    <a:lstStyle/>
                    <a:p>
                      <a:pPr marL="179705" marR="167640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  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marR="173355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315" marR="467359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b="1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3500" dirty="0">
                          <a:latin typeface="Times New Roman"/>
                          <a:cs typeface="Times New Roman"/>
                        </a:rPr>
                        <a:t>T  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80645" marR="965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case!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BE91BAED-2CD5-ABF9-CA63-0AD73E43A4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11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Examples of</a:t>
            </a:r>
            <a:r>
              <a:rPr spc="-35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8540" y="1779854"/>
            <a:ext cx="765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155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this lecture ever ends, then the sun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will</a:t>
            </a:r>
            <a:r>
              <a:rPr sz="2800" spc="-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rise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744" y="2203830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tomorrow.”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541" y="2886836"/>
            <a:ext cx="71602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1+1=6, then </a:t>
            </a:r>
            <a:r>
              <a:rPr lang="en-US" sz="2800" spc="-5" dirty="0">
                <a:solidFill>
                  <a:prstClr val="black"/>
                </a:solidFill>
                <a:latin typeface="Arial"/>
                <a:cs typeface="Arial"/>
              </a:rPr>
              <a:t>Joe Biden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president.”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1744" y="3313557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744" y="5532831"/>
            <a:ext cx="392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penguin.”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4481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473"/>
                </a:moveTo>
                <a:lnTo>
                  <a:pt x="16333" y="167716"/>
                </a:lnTo>
                <a:lnTo>
                  <a:pt x="62427" y="113133"/>
                </a:lnTo>
                <a:lnTo>
                  <a:pt x="95272" y="88836"/>
                </a:lnTo>
                <a:lnTo>
                  <a:pt x="133921" y="66897"/>
                </a:lnTo>
                <a:lnTo>
                  <a:pt x="177830" y="47588"/>
                </a:lnTo>
                <a:lnTo>
                  <a:pt x="226455" y="31180"/>
                </a:lnTo>
                <a:lnTo>
                  <a:pt x="279249" y="17946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6"/>
                </a:lnTo>
                <a:lnTo>
                  <a:pt x="687944" y="31180"/>
                </a:lnTo>
                <a:lnTo>
                  <a:pt x="736569" y="47588"/>
                </a:lnTo>
                <a:lnTo>
                  <a:pt x="780478" y="66897"/>
                </a:lnTo>
                <a:lnTo>
                  <a:pt x="819127" y="88836"/>
                </a:lnTo>
                <a:lnTo>
                  <a:pt x="851972" y="113133"/>
                </a:lnTo>
                <a:lnTo>
                  <a:pt x="898066" y="167716"/>
                </a:lnTo>
                <a:lnTo>
                  <a:pt x="914400" y="228473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0800" y="3338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789"/>
                </a:lnTo>
                <a:lnTo>
                  <a:pt x="62427" y="113171"/>
                </a:lnTo>
                <a:lnTo>
                  <a:pt x="95272" y="88861"/>
                </a:lnTo>
                <a:lnTo>
                  <a:pt x="133921" y="66913"/>
                </a:lnTo>
                <a:lnTo>
                  <a:pt x="177830" y="47597"/>
                </a:lnTo>
                <a:lnTo>
                  <a:pt x="226455" y="31185"/>
                </a:lnTo>
                <a:lnTo>
                  <a:pt x="279249" y="17948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8"/>
                </a:lnTo>
                <a:lnTo>
                  <a:pt x="687944" y="31185"/>
                </a:lnTo>
                <a:lnTo>
                  <a:pt x="736569" y="47597"/>
                </a:lnTo>
                <a:lnTo>
                  <a:pt x="780478" y="66913"/>
                </a:lnTo>
                <a:lnTo>
                  <a:pt x="819127" y="88861"/>
                </a:lnTo>
                <a:lnTo>
                  <a:pt x="851972" y="113171"/>
                </a:lnTo>
                <a:lnTo>
                  <a:pt x="898066" y="167789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22098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834"/>
                </a:lnTo>
                <a:lnTo>
                  <a:pt x="62427" y="113227"/>
                </a:lnTo>
                <a:lnTo>
                  <a:pt x="95272" y="88915"/>
                </a:lnTo>
                <a:lnTo>
                  <a:pt x="133921" y="66960"/>
                </a:lnTo>
                <a:lnTo>
                  <a:pt x="177830" y="47636"/>
                </a:lnTo>
                <a:lnTo>
                  <a:pt x="226455" y="31213"/>
                </a:lnTo>
                <a:lnTo>
                  <a:pt x="279249" y="17966"/>
                </a:lnTo>
                <a:lnTo>
                  <a:pt x="335668" y="8166"/>
                </a:lnTo>
                <a:lnTo>
                  <a:pt x="395166" y="2087"/>
                </a:lnTo>
                <a:lnTo>
                  <a:pt x="457200" y="0"/>
                </a:lnTo>
                <a:lnTo>
                  <a:pt x="519233" y="2087"/>
                </a:lnTo>
                <a:lnTo>
                  <a:pt x="578731" y="8166"/>
                </a:lnTo>
                <a:lnTo>
                  <a:pt x="635150" y="17966"/>
                </a:lnTo>
                <a:lnTo>
                  <a:pt x="687944" y="31213"/>
                </a:lnTo>
                <a:lnTo>
                  <a:pt x="736569" y="47636"/>
                </a:lnTo>
                <a:lnTo>
                  <a:pt x="780478" y="66960"/>
                </a:lnTo>
                <a:lnTo>
                  <a:pt x="819127" y="88915"/>
                </a:lnTo>
                <a:lnTo>
                  <a:pt x="851972" y="113227"/>
                </a:lnTo>
                <a:lnTo>
                  <a:pt x="898066" y="167834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0" y="55626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228600"/>
                </a:moveTo>
                <a:lnTo>
                  <a:pt x="16287" y="172313"/>
                </a:lnTo>
                <a:lnTo>
                  <a:pt x="62486" y="121134"/>
                </a:lnTo>
                <a:lnTo>
                  <a:pt x="95553" y="97996"/>
                </a:lnTo>
                <a:lnTo>
                  <a:pt x="134600" y="76778"/>
                </a:lnTo>
                <a:lnTo>
                  <a:pt x="179127" y="57693"/>
                </a:lnTo>
                <a:lnTo>
                  <a:pt x="228634" y="40957"/>
                </a:lnTo>
                <a:lnTo>
                  <a:pt x="282623" y="26784"/>
                </a:lnTo>
                <a:lnTo>
                  <a:pt x="340593" y="15387"/>
                </a:lnTo>
                <a:lnTo>
                  <a:pt x="402046" y="6981"/>
                </a:lnTo>
                <a:lnTo>
                  <a:pt x="466481" y="1781"/>
                </a:lnTo>
                <a:lnTo>
                  <a:pt x="533400" y="0"/>
                </a:lnTo>
                <a:lnTo>
                  <a:pt x="600318" y="1781"/>
                </a:lnTo>
                <a:lnTo>
                  <a:pt x="664753" y="6981"/>
                </a:lnTo>
                <a:lnTo>
                  <a:pt x="726206" y="15387"/>
                </a:lnTo>
                <a:lnTo>
                  <a:pt x="784176" y="26784"/>
                </a:lnTo>
                <a:lnTo>
                  <a:pt x="838165" y="40957"/>
                </a:lnTo>
                <a:lnTo>
                  <a:pt x="887672" y="57693"/>
                </a:lnTo>
                <a:lnTo>
                  <a:pt x="932199" y="76778"/>
                </a:lnTo>
                <a:lnTo>
                  <a:pt x="971246" y="97996"/>
                </a:lnTo>
                <a:lnTo>
                  <a:pt x="1004313" y="121134"/>
                </a:lnTo>
                <a:lnTo>
                  <a:pt x="1050512" y="172313"/>
                </a:lnTo>
                <a:lnTo>
                  <a:pt x="1066800" y="228600"/>
                </a:lnTo>
                <a:lnTo>
                  <a:pt x="1062644" y="257274"/>
                </a:lnTo>
                <a:lnTo>
                  <a:pt x="1050512" y="284886"/>
                </a:lnTo>
                <a:lnTo>
                  <a:pt x="1004313" y="336065"/>
                </a:lnTo>
                <a:lnTo>
                  <a:pt x="971246" y="359203"/>
                </a:lnTo>
                <a:lnTo>
                  <a:pt x="932199" y="380421"/>
                </a:lnTo>
                <a:lnTo>
                  <a:pt x="887672" y="399506"/>
                </a:lnTo>
                <a:lnTo>
                  <a:pt x="838165" y="416242"/>
                </a:lnTo>
                <a:lnTo>
                  <a:pt x="784176" y="430415"/>
                </a:lnTo>
                <a:lnTo>
                  <a:pt x="726206" y="441812"/>
                </a:lnTo>
                <a:lnTo>
                  <a:pt x="664753" y="450218"/>
                </a:lnTo>
                <a:lnTo>
                  <a:pt x="600318" y="455418"/>
                </a:lnTo>
                <a:lnTo>
                  <a:pt x="533400" y="457200"/>
                </a:lnTo>
                <a:lnTo>
                  <a:pt x="466481" y="455418"/>
                </a:lnTo>
                <a:lnTo>
                  <a:pt x="402046" y="450218"/>
                </a:lnTo>
                <a:lnTo>
                  <a:pt x="340593" y="441812"/>
                </a:lnTo>
                <a:lnTo>
                  <a:pt x="282623" y="430415"/>
                </a:lnTo>
                <a:lnTo>
                  <a:pt x="228634" y="416242"/>
                </a:lnTo>
                <a:lnTo>
                  <a:pt x="179127" y="399506"/>
                </a:lnTo>
                <a:lnTo>
                  <a:pt x="134600" y="380421"/>
                </a:lnTo>
                <a:lnTo>
                  <a:pt x="95553" y="359203"/>
                </a:lnTo>
                <a:lnTo>
                  <a:pt x="62486" y="336065"/>
                </a:lnTo>
                <a:lnTo>
                  <a:pt x="16287" y="284886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2305" y="2145233"/>
            <a:ext cx="121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5830" y="5509971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4775" y="3299840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8540" y="3996310"/>
            <a:ext cx="795020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649541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moon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 made of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green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cheese, then I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am 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richer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than Bill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Gates.”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</a:t>
            </a:r>
            <a:r>
              <a:rPr sz="2800" i="1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	</a:t>
            </a:r>
            <a:r>
              <a:rPr sz="4200" spc="-7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4200" spc="-7" baseline="-2976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4200" spc="-52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4200" baseline="-297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Tuesday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 a day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of the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week, then I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am</a:t>
            </a:r>
            <a:r>
              <a:rPr sz="28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73F043E-3684-2949-0131-F54E84BDC9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56" y="624297"/>
            <a:ext cx="895474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9030">
              <a:spcBef>
                <a:spcPts val="105"/>
              </a:spcBef>
            </a:pPr>
            <a:r>
              <a:rPr sz="3800" dirty="0"/>
              <a:t>English</a:t>
            </a:r>
            <a:r>
              <a:rPr sz="3800" spc="-40" dirty="0"/>
              <a:t> </a:t>
            </a:r>
            <a:r>
              <a:rPr sz="3800" dirty="0"/>
              <a:t>Phras</a:t>
            </a:r>
            <a:r>
              <a:rPr sz="3800" spc="-20" dirty="0"/>
              <a:t>e</a:t>
            </a:r>
            <a:r>
              <a:rPr sz="3800" dirty="0"/>
              <a:t>s Meaning</a:t>
            </a:r>
            <a:r>
              <a:rPr sz="3800" spc="-15" dirty="0"/>
              <a:t> </a:t>
            </a:r>
            <a:r>
              <a:rPr sz="3800" i="1" dirty="0"/>
              <a:t>p</a:t>
            </a:r>
            <a:r>
              <a:rPr sz="3800" i="1" spc="-10" dirty="0"/>
              <a:t> </a:t>
            </a:r>
            <a:r>
              <a:rPr sz="3800" spc="285" dirty="0">
                <a:latin typeface="Symbol"/>
                <a:cs typeface="Symbol"/>
              </a:rPr>
              <a:t></a:t>
            </a:r>
            <a:r>
              <a:rPr sz="3800" i="1" spc="-2100" dirty="0"/>
              <a:t>q</a:t>
            </a:r>
            <a:r>
              <a:rPr sz="1200" b="0" baseline="152777" dirty="0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5277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117223" y="1533550"/>
            <a:ext cx="3791372" cy="417101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229" dirty="0"/>
              <a:t>“</a:t>
            </a:r>
            <a:r>
              <a:rPr i="1" spc="229" dirty="0"/>
              <a:t>p </a:t>
            </a:r>
            <a:r>
              <a:rPr spc="-5" dirty="0"/>
              <a:t>implies</a:t>
            </a:r>
            <a:r>
              <a:rPr spc="-24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 then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“whenever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30" dirty="0"/>
              <a:t> </a:t>
            </a:r>
            <a:r>
              <a:rPr i="1" spc="-5" dirty="0"/>
              <a:t>q</a:t>
            </a:r>
            <a:r>
              <a:rPr spc="-5"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if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when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whenever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8132572" y="1533551"/>
            <a:ext cx="4923367" cy="452495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229" dirty="0"/>
              <a:t>“</a:t>
            </a:r>
            <a:r>
              <a:rPr i="1" spc="229" dirty="0"/>
              <a:t>p </a:t>
            </a:r>
            <a:r>
              <a:rPr spc="-5" dirty="0"/>
              <a:t>only if</a:t>
            </a:r>
            <a:r>
              <a:rPr spc="-25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p </a:t>
            </a:r>
            <a:r>
              <a:rPr spc="-5" dirty="0"/>
              <a:t>is </a:t>
            </a:r>
            <a:r>
              <a:rPr dirty="0"/>
              <a:t>sufficient </a:t>
            </a:r>
            <a:r>
              <a:rPr spc="-5" dirty="0"/>
              <a:t>for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is </a:t>
            </a:r>
            <a:r>
              <a:rPr dirty="0"/>
              <a:t>necessary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follows </a:t>
            </a:r>
            <a:r>
              <a:rPr dirty="0"/>
              <a:t>from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is implied by</a:t>
            </a:r>
            <a:r>
              <a:rPr spc="20" dirty="0"/>
              <a:t> </a:t>
            </a:r>
            <a:r>
              <a:rPr i="1" spc="-5" dirty="0"/>
              <a:t>p</a:t>
            </a:r>
            <a:r>
              <a:rPr spc="-5" dirty="0"/>
              <a:t>”</a:t>
            </a:r>
          </a:p>
          <a:p>
            <a:pPr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35305">
              <a:spcBef>
                <a:spcPts val="5"/>
              </a:spcBef>
            </a:pPr>
            <a:r>
              <a:rPr spc="-5" dirty="0">
                <a:solidFill>
                  <a:srgbClr val="3333FF"/>
                </a:solidFill>
              </a:rPr>
              <a:t>We will see some  equivalent </a:t>
            </a:r>
            <a:r>
              <a:rPr dirty="0">
                <a:solidFill>
                  <a:srgbClr val="3333FF"/>
                </a:solidFill>
              </a:rPr>
              <a:t>logic  expressions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later.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24B1176-AE42-9814-402F-1B880D76336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6951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05800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845" y="5206746"/>
            <a:ext cx="7287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96062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One of these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three has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same meaning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(same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truth table) as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800" i="1" spc="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.	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you</a:t>
            </a: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figure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out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which?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030">
              <a:spcBef>
                <a:spcPts val="100"/>
              </a:spcBef>
            </a:pPr>
            <a:r>
              <a:rPr sz="3600" spc="-5" dirty="0"/>
              <a:t>Convers</a:t>
            </a:r>
            <a:r>
              <a:rPr sz="3600" dirty="0"/>
              <a:t>e,</a:t>
            </a:r>
            <a:r>
              <a:rPr sz="3600" spc="-35" dirty="0"/>
              <a:t> </a:t>
            </a:r>
            <a:r>
              <a:rPr sz="3600" spc="-5" dirty="0"/>
              <a:t>Inverse,</a:t>
            </a:r>
            <a:r>
              <a:rPr sz="3600" dirty="0"/>
              <a:t> </a:t>
            </a:r>
            <a:r>
              <a:rPr sz="3600" spc="-5" dirty="0" err="1"/>
              <a:t>Contraposit</a:t>
            </a:r>
            <a:r>
              <a:rPr sz="3600" spc="-20" dirty="0" err="1"/>
              <a:t>i</a:t>
            </a:r>
            <a:r>
              <a:rPr sz="3600" spc="-1695" dirty="0" err="1"/>
              <a:t>v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       </a:t>
            </a:r>
            <a:r>
              <a:rPr lang="en-US" sz="3600" spc="-1745" dirty="0" err="1"/>
              <a:t>e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8917" y="1243329"/>
            <a:ext cx="7271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terminology,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for an implication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8918" y="1669541"/>
            <a:ext cx="3369945" cy="143446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converse</a:t>
            </a:r>
            <a:r>
              <a:rPr sz="2800" b="1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inverse</a:t>
            </a:r>
            <a:r>
              <a:rPr sz="2800" b="1" i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</a:t>
            </a:r>
            <a:r>
              <a:rPr sz="2800" spc="-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0803" y="6387084"/>
            <a:ext cx="3669792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52611" y="6172200"/>
            <a:ext cx="3654298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9967" y="6364541"/>
            <a:ext cx="102108" cy="72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6865" y="6307645"/>
            <a:ext cx="90170" cy="114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25036" y="6303822"/>
            <a:ext cx="104197" cy="12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0158" y="6303822"/>
            <a:ext cx="139954" cy="12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39480" y="6302082"/>
            <a:ext cx="104139" cy="44450"/>
          </a:xfrm>
          <a:custGeom>
            <a:avLst/>
            <a:gdLst/>
            <a:ahLst/>
            <a:cxnLst/>
            <a:rect l="l" t="t" r="r" b="b"/>
            <a:pathLst>
              <a:path w="104140" h="44450">
                <a:moveTo>
                  <a:pt x="18288" y="0"/>
                </a:moveTo>
                <a:lnTo>
                  <a:pt x="9429" y="966"/>
                </a:lnTo>
                <a:lnTo>
                  <a:pt x="3429" y="3868"/>
                </a:lnTo>
                <a:lnTo>
                  <a:pt x="285" y="8706"/>
                </a:lnTo>
                <a:lnTo>
                  <a:pt x="0" y="15481"/>
                </a:lnTo>
                <a:lnTo>
                  <a:pt x="1476" y="20893"/>
                </a:lnTo>
                <a:lnTo>
                  <a:pt x="4762" y="27490"/>
                </a:lnTo>
                <a:lnTo>
                  <a:pt x="9858" y="35271"/>
                </a:lnTo>
                <a:lnTo>
                  <a:pt x="16764" y="44234"/>
                </a:lnTo>
                <a:lnTo>
                  <a:pt x="38596" y="44234"/>
                </a:lnTo>
                <a:lnTo>
                  <a:pt x="60451" y="44234"/>
                </a:lnTo>
                <a:lnTo>
                  <a:pt x="82307" y="44234"/>
                </a:lnTo>
                <a:lnTo>
                  <a:pt x="104140" y="44234"/>
                </a:lnTo>
                <a:lnTo>
                  <a:pt x="91473" y="33216"/>
                </a:lnTo>
                <a:lnTo>
                  <a:pt x="57023" y="10248"/>
                </a:lnTo>
                <a:lnTo>
                  <a:pt x="27412" y="642"/>
                </a:lnTo>
                <a:lnTo>
                  <a:pt x="18288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27236" y="6258459"/>
            <a:ext cx="341630" cy="213995"/>
          </a:xfrm>
          <a:custGeom>
            <a:avLst/>
            <a:gdLst/>
            <a:ahLst/>
            <a:cxnLst/>
            <a:rect l="l" t="t" r="r" b="b"/>
            <a:pathLst>
              <a:path w="341629" h="213995">
                <a:moveTo>
                  <a:pt x="0" y="0"/>
                </a:moveTo>
                <a:lnTo>
                  <a:pt x="21834" y="0"/>
                </a:lnTo>
                <a:lnTo>
                  <a:pt x="43703" y="0"/>
                </a:lnTo>
                <a:lnTo>
                  <a:pt x="65597" y="0"/>
                </a:lnTo>
                <a:lnTo>
                  <a:pt x="87503" y="0"/>
                </a:lnTo>
                <a:lnTo>
                  <a:pt x="124650" y="33937"/>
                </a:lnTo>
                <a:lnTo>
                  <a:pt x="162178" y="67800"/>
                </a:lnTo>
                <a:lnTo>
                  <a:pt x="200088" y="101589"/>
                </a:lnTo>
                <a:lnTo>
                  <a:pt x="238379" y="135305"/>
                </a:lnTo>
                <a:lnTo>
                  <a:pt x="223000" y="101387"/>
                </a:lnTo>
                <a:lnTo>
                  <a:pt x="207168" y="67529"/>
                </a:lnTo>
                <a:lnTo>
                  <a:pt x="190908" y="33732"/>
                </a:lnTo>
                <a:lnTo>
                  <a:pt x="174244" y="0"/>
                </a:lnTo>
                <a:lnTo>
                  <a:pt x="195482" y="0"/>
                </a:lnTo>
                <a:lnTo>
                  <a:pt x="216709" y="0"/>
                </a:lnTo>
                <a:lnTo>
                  <a:pt x="237912" y="0"/>
                </a:lnTo>
                <a:lnTo>
                  <a:pt x="259080" y="0"/>
                </a:lnTo>
                <a:lnTo>
                  <a:pt x="277441" y="42468"/>
                </a:lnTo>
                <a:lnTo>
                  <a:pt x="294869" y="85068"/>
                </a:lnTo>
                <a:lnTo>
                  <a:pt x="311347" y="127785"/>
                </a:lnTo>
                <a:lnTo>
                  <a:pt x="326855" y="170605"/>
                </a:lnTo>
                <a:lnTo>
                  <a:pt x="341376" y="213512"/>
                </a:lnTo>
                <a:lnTo>
                  <a:pt x="320303" y="213512"/>
                </a:lnTo>
                <a:lnTo>
                  <a:pt x="299196" y="213512"/>
                </a:lnTo>
                <a:lnTo>
                  <a:pt x="278064" y="213512"/>
                </a:lnTo>
                <a:lnTo>
                  <a:pt x="256921" y="213512"/>
                </a:lnTo>
                <a:lnTo>
                  <a:pt x="219022" y="183249"/>
                </a:lnTo>
                <a:lnTo>
                  <a:pt x="181526" y="152907"/>
                </a:lnTo>
                <a:lnTo>
                  <a:pt x="144430" y="122486"/>
                </a:lnTo>
                <a:lnTo>
                  <a:pt x="107731" y="91986"/>
                </a:lnTo>
                <a:lnTo>
                  <a:pt x="71428" y="61405"/>
                </a:lnTo>
                <a:lnTo>
                  <a:pt x="35518" y="307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07984" y="6252362"/>
            <a:ext cx="245999" cy="225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79182" y="6252362"/>
            <a:ext cx="202565" cy="225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44865" y="6253632"/>
            <a:ext cx="362585" cy="223520"/>
          </a:xfrm>
          <a:custGeom>
            <a:avLst/>
            <a:gdLst/>
            <a:ahLst/>
            <a:cxnLst/>
            <a:rect l="l" t="t" r="r" b="b"/>
            <a:pathLst>
              <a:path w="362584" h="223520">
                <a:moveTo>
                  <a:pt x="62864" y="0"/>
                </a:moveTo>
                <a:lnTo>
                  <a:pt x="108362" y="3476"/>
                </a:lnTo>
                <a:lnTo>
                  <a:pt x="151002" y="13868"/>
                </a:lnTo>
                <a:lnTo>
                  <a:pt x="192547" y="30886"/>
                </a:lnTo>
                <a:lnTo>
                  <a:pt x="234187" y="54076"/>
                </a:lnTo>
                <a:lnTo>
                  <a:pt x="276637" y="84402"/>
                </a:lnTo>
                <a:lnTo>
                  <a:pt x="320039" y="122643"/>
                </a:lnTo>
                <a:lnTo>
                  <a:pt x="326516" y="128803"/>
                </a:lnTo>
                <a:lnTo>
                  <a:pt x="329691" y="131889"/>
                </a:lnTo>
                <a:lnTo>
                  <a:pt x="284237" y="131889"/>
                </a:lnTo>
                <a:lnTo>
                  <a:pt x="238759" y="131889"/>
                </a:lnTo>
                <a:lnTo>
                  <a:pt x="193282" y="131889"/>
                </a:lnTo>
                <a:lnTo>
                  <a:pt x="147827" y="131889"/>
                </a:lnTo>
                <a:lnTo>
                  <a:pt x="158087" y="141117"/>
                </a:lnTo>
                <a:lnTo>
                  <a:pt x="200150" y="167319"/>
                </a:lnTo>
                <a:lnTo>
                  <a:pt x="235457" y="175120"/>
                </a:lnTo>
                <a:lnTo>
                  <a:pt x="244601" y="175120"/>
                </a:lnTo>
                <a:lnTo>
                  <a:pt x="251332" y="173113"/>
                </a:lnTo>
                <a:lnTo>
                  <a:pt x="255650" y="169087"/>
                </a:lnTo>
                <a:lnTo>
                  <a:pt x="258190" y="166535"/>
                </a:lnTo>
                <a:lnTo>
                  <a:pt x="259206" y="162039"/>
                </a:lnTo>
                <a:lnTo>
                  <a:pt x="258571" y="155613"/>
                </a:lnTo>
                <a:lnTo>
                  <a:pt x="283075" y="157472"/>
                </a:lnTo>
                <a:lnTo>
                  <a:pt x="307625" y="159334"/>
                </a:lnTo>
                <a:lnTo>
                  <a:pt x="332224" y="161195"/>
                </a:lnTo>
                <a:lnTo>
                  <a:pt x="356869" y="163055"/>
                </a:lnTo>
                <a:lnTo>
                  <a:pt x="361255" y="177983"/>
                </a:lnTo>
                <a:lnTo>
                  <a:pt x="342249" y="215325"/>
                </a:lnTo>
                <a:lnTo>
                  <a:pt x="279526" y="223164"/>
                </a:lnTo>
                <a:lnTo>
                  <a:pt x="255402" y="222420"/>
                </a:lnTo>
                <a:lnTo>
                  <a:pt x="210964" y="216445"/>
                </a:lnTo>
                <a:lnTo>
                  <a:pt x="170936" y="204358"/>
                </a:lnTo>
                <a:lnTo>
                  <a:pt x="130601" y="185367"/>
                </a:lnTo>
                <a:lnTo>
                  <a:pt x="90068" y="159637"/>
                </a:lnTo>
                <a:lnTo>
                  <a:pt x="54100" y="129011"/>
                </a:lnTo>
                <a:lnTo>
                  <a:pt x="19091" y="88157"/>
                </a:lnTo>
                <a:lnTo>
                  <a:pt x="236" y="47657"/>
                </a:lnTo>
                <a:lnTo>
                  <a:pt x="0" y="30962"/>
                </a:lnTo>
                <a:lnTo>
                  <a:pt x="5947" y="17434"/>
                </a:lnTo>
                <a:lnTo>
                  <a:pt x="18335" y="7756"/>
                </a:lnTo>
                <a:lnTo>
                  <a:pt x="37272" y="1941"/>
                </a:lnTo>
                <a:lnTo>
                  <a:pt x="6286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33483" y="6253632"/>
            <a:ext cx="274320" cy="223520"/>
          </a:xfrm>
          <a:custGeom>
            <a:avLst/>
            <a:gdLst/>
            <a:ahLst/>
            <a:cxnLst/>
            <a:rect l="l" t="t" r="r" b="b"/>
            <a:pathLst>
              <a:path w="274320" h="223520">
                <a:moveTo>
                  <a:pt x="89995" y="0"/>
                </a:moveTo>
                <a:lnTo>
                  <a:pt x="138394" y="3278"/>
                </a:lnTo>
                <a:lnTo>
                  <a:pt x="179443" y="18195"/>
                </a:lnTo>
                <a:lnTo>
                  <a:pt x="214620" y="47195"/>
                </a:lnTo>
                <a:lnTo>
                  <a:pt x="223218" y="57099"/>
                </a:lnTo>
                <a:lnTo>
                  <a:pt x="203382" y="59006"/>
                </a:lnTo>
                <a:lnTo>
                  <a:pt x="183499" y="60915"/>
                </a:lnTo>
                <a:lnTo>
                  <a:pt x="163568" y="62824"/>
                </a:lnTo>
                <a:lnTo>
                  <a:pt x="143589" y="64731"/>
                </a:lnTo>
                <a:lnTo>
                  <a:pt x="139017" y="57899"/>
                </a:lnTo>
                <a:lnTo>
                  <a:pt x="133683" y="52870"/>
                </a:lnTo>
                <a:lnTo>
                  <a:pt x="100663" y="43218"/>
                </a:lnTo>
                <a:lnTo>
                  <a:pt x="90884" y="43218"/>
                </a:lnTo>
                <a:lnTo>
                  <a:pt x="84407" y="44869"/>
                </a:lnTo>
                <a:lnTo>
                  <a:pt x="80978" y="48145"/>
                </a:lnTo>
                <a:lnTo>
                  <a:pt x="77676" y="51422"/>
                </a:lnTo>
                <a:lnTo>
                  <a:pt x="76660" y="55397"/>
                </a:lnTo>
                <a:lnTo>
                  <a:pt x="78311" y="60083"/>
                </a:lnTo>
                <a:lnTo>
                  <a:pt x="79962" y="65303"/>
                </a:lnTo>
                <a:lnTo>
                  <a:pt x="116974" y="77501"/>
                </a:lnTo>
                <a:lnTo>
                  <a:pt x="152239" y="81699"/>
                </a:lnTo>
                <a:lnTo>
                  <a:pt x="171132" y="84689"/>
                </a:lnTo>
                <a:lnTo>
                  <a:pt x="213074" y="96575"/>
                </a:lnTo>
                <a:lnTo>
                  <a:pt x="252104" y="123336"/>
                </a:lnTo>
                <a:lnTo>
                  <a:pt x="272464" y="158226"/>
                </a:lnTo>
                <a:lnTo>
                  <a:pt x="273875" y="167281"/>
                </a:lnTo>
                <a:lnTo>
                  <a:pt x="273643" y="176207"/>
                </a:lnTo>
                <a:lnTo>
                  <a:pt x="242268" y="212826"/>
                </a:lnTo>
                <a:lnTo>
                  <a:pt x="192619" y="222522"/>
                </a:lnTo>
                <a:lnTo>
                  <a:pt x="170005" y="223164"/>
                </a:lnTo>
                <a:lnTo>
                  <a:pt x="137957" y="222128"/>
                </a:lnTo>
                <a:lnTo>
                  <a:pt x="86816" y="213798"/>
                </a:lnTo>
                <a:lnTo>
                  <a:pt x="52097" y="197278"/>
                </a:lnTo>
                <a:lnTo>
                  <a:pt x="17986" y="159029"/>
                </a:lnTo>
                <a:lnTo>
                  <a:pt x="40253" y="157122"/>
                </a:lnTo>
                <a:lnTo>
                  <a:pt x="62483" y="155211"/>
                </a:lnTo>
                <a:lnTo>
                  <a:pt x="84691" y="153298"/>
                </a:lnTo>
                <a:lnTo>
                  <a:pt x="106886" y="151384"/>
                </a:lnTo>
                <a:lnTo>
                  <a:pt x="112224" y="158113"/>
                </a:lnTo>
                <a:lnTo>
                  <a:pt x="150925" y="177944"/>
                </a:lnTo>
                <a:lnTo>
                  <a:pt x="159210" y="178333"/>
                </a:lnTo>
                <a:lnTo>
                  <a:pt x="167874" y="177894"/>
                </a:lnTo>
                <a:lnTo>
                  <a:pt x="190706" y="163474"/>
                </a:lnTo>
                <a:lnTo>
                  <a:pt x="188801" y="158254"/>
                </a:lnTo>
                <a:lnTo>
                  <a:pt x="146484" y="138581"/>
                </a:lnTo>
                <a:lnTo>
                  <a:pt x="108192" y="132530"/>
                </a:lnTo>
                <a:lnTo>
                  <a:pt x="88852" y="129025"/>
                </a:lnTo>
                <a:lnTo>
                  <a:pt x="51393" y="118714"/>
                </a:lnTo>
                <a:lnTo>
                  <a:pt x="16686" y="93242"/>
                </a:lnTo>
                <a:lnTo>
                  <a:pt x="208" y="56498"/>
                </a:lnTo>
                <a:lnTo>
                  <a:pt x="0" y="47053"/>
                </a:lnTo>
                <a:lnTo>
                  <a:pt x="1577" y="38332"/>
                </a:lnTo>
                <a:lnTo>
                  <a:pt x="33099" y="7531"/>
                </a:lnTo>
                <a:lnTo>
                  <a:pt x="72515" y="471"/>
                </a:lnTo>
                <a:lnTo>
                  <a:pt x="89995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42300" y="6253632"/>
            <a:ext cx="273050" cy="223520"/>
          </a:xfrm>
          <a:custGeom>
            <a:avLst/>
            <a:gdLst/>
            <a:ahLst/>
            <a:cxnLst/>
            <a:rect l="l" t="t" r="r" b="b"/>
            <a:pathLst>
              <a:path w="273050" h="223520">
                <a:moveTo>
                  <a:pt x="113843" y="0"/>
                </a:moveTo>
                <a:lnTo>
                  <a:pt x="173676" y="9358"/>
                </a:lnTo>
                <a:lnTo>
                  <a:pt x="222174" y="37185"/>
                </a:lnTo>
                <a:lnTo>
                  <a:pt x="251432" y="70659"/>
                </a:lnTo>
                <a:lnTo>
                  <a:pt x="268783" y="110972"/>
                </a:lnTo>
                <a:lnTo>
                  <a:pt x="272559" y="134511"/>
                </a:lnTo>
                <a:lnTo>
                  <a:pt x="271085" y="155840"/>
                </a:lnTo>
                <a:lnTo>
                  <a:pt x="252146" y="191706"/>
                </a:lnTo>
                <a:lnTo>
                  <a:pt x="212411" y="215355"/>
                </a:lnTo>
                <a:lnTo>
                  <a:pt x="154102" y="223164"/>
                </a:lnTo>
                <a:lnTo>
                  <a:pt x="125297" y="221546"/>
                </a:lnTo>
                <a:lnTo>
                  <a:pt x="75021" y="208510"/>
                </a:lnTo>
                <a:lnTo>
                  <a:pt x="32129" y="179657"/>
                </a:lnTo>
                <a:lnTo>
                  <a:pt x="5478" y="137186"/>
                </a:lnTo>
                <a:lnTo>
                  <a:pt x="0" y="88850"/>
                </a:lnTo>
                <a:lnTo>
                  <a:pt x="4369" y="67681"/>
                </a:lnTo>
                <a:lnTo>
                  <a:pt x="26467" y="31661"/>
                </a:lnTo>
                <a:lnTo>
                  <a:pt x="63345" y="7967"/>
                </a:lnTo>
                <a:lnTo>
                  <a:pt x="113843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40473" y="6253632"/>
            <a:ext cx="271145" cy="299720"/>
          </a:xfrm>
          <a:custGeom>
            <a:avLst/>
            <a:gdLst/>
            <a:ahLst/>
            <a:cxnLst/>
            <a:rect l="l" t="t" r="r" b="b"/>
            <a:pathLst>
              <a:path w="271145" h="299720">
                <a:moveTo>
                  <a:pt x="169037" y="0"/>
                </a:moveTo>
                <a:lnTo>
                  <a:pt x="208375" y="8229"/>
                </a:lnTo>
                <a:lnTo>
                  <a:pt x="239140" y="32766"/>
                </a:lnTo>
                <a:lnTo>
                  <a:pt x="260476" y="69449"/>
                </a:lnTo>
                <a:lnTo>
                  <a:pt x="270382" y="113792"/>
                </a:lnTo>
                <a:lnTo>
                  <a:pt x="270637" y="138869"/>
                </a:lnTo>
                <a:lnTo>
                  <a:pt x="266985" y="160801"/>
                </a:lnTo>
                <a:lnTo>
                  <a:pt x="247776" y="195122"/>
                </a:lnTo>
                <a:lnTo>
                  <a:pt x="215550" y="216192"/>
                </a:lnTo>
                <a:lnTo>
                  <a:pt x="174371" y="223164"/>
                </a:lnTo>
                <a:lnTo>
                  <a:pt x="163562" y="222763"/>
                </a:lnTo>
                <a:lnTo>
                  <a:pt x="125251" y="213137"/>
                </a:lnTo>
                <a:lnTo>
                  <a:pt x="101980" y="197637"/>
                </a:lnTo>
                <a:lnTo>
                  <a:pt x="101600" y="223118"/>
                </a:lnTo>
                <a:lnTo>
                  <a:pt x="101219" y="248602"/>
                </a:lnTo>
                <a:lnTo>
                  <a:pt x="100837" y="274086"/>
                </a:lnTo>
                <a:lnTo>
                  <a:pt x="100456" y="299567"/>
                </a:lnTo>
                <a:lnTo>
                  <a:pt x="75384" y="299567"/>
                </a:lnTo>
                <a:lnTo>
                  <a:pt x="50276" y="299567"/>
                </a:lnTo>
                <a:lnTo>
                  <a:pt x="25144" y="299567"/>
                </a:lnTo>
                <a:lnTo>
                  <a:pt x="0" y="299567"/>
                </a:lnTo>
                <a:lnTo>
                  <a:pt x="3292" y="250444"/>
                </a:lnTo>
                <a:lnTo>
                  <a:pt x="6571" y="201320"/>
                </a:lnTo>
                <a:lnTo>
                  <a:pt x="9842" y="152196"/>
                </a:lnTo>
                <a:lnTo>
                  <a:pt x="13113" y="103073"/>
                </a:lnTo>
                <a:lnTo>
                  <a:pt x="16392" y="53949"/>
                </a:lnTo>
                <a:lnTo>
                  <a:pt x="19685" y="4826"/>
                </a:lnTo>
                <a:lnTo>
                  <a:pt x="39381" y="4826"/>
                </a:lnTo>
                <a:lnTo>
                  <a:pt x="59054" y="4826"/>
                </a:lnTo>
                <a:lnTo>
                  <a:pt x="78728" y="4826"/>
                </a:lnTo>
                <a:lnTo>
                  <a:pt x="98425" y="4826"/>
                </a:lnTo>
                <a:lnTo>
                  <a:pt x="98309" y="12714"/>
                </a:lnTo>
                <a:lnTo>
                  <a:pt x="98170" y="20605"/>
                </a:lnTo>
                <a:lnTo>
                  <a:pt x="98032" y="28496"/>
                </a:lnTo>
                <a:lnTo>
                  <a:pt x="97916" y="36385"/>
                </a:lnTo>
                <a:lnTo>
                  <a:pt x="128397" y="9448"/>
                </a:lnTo>
                <a:lnTo>
                  <a:pt x="158132" y="592"/>
                </a:lnTo>
                <a:lnTo>
                  <a:pt x="169037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21919" y="6253632"/>
            <a:ext cx="276860" cy="223520"/>
          </a:xfrm>
          <a:custGeom>
            <a:avLst/>
            <a:gdLst/>
            <a:ahLst/>
            <a:cxnLst/>
            <a:rect l="l" t="t" r="r" b="b"/>
            <a:pathLst>
              <a:path w="276860" h="223520">
                <a:moveTo>
                  <a:pt x="162089" y="0"/>
                </a:moveTo>
                <a:lnTo>
                  <a:pt x="209917" y="2314"/>
                </a:lnTo>
                <a:lnTo>
                  <a:pt x="250769" y="15346"/>
                </a:lnTo>
                <a:lnTo>
                  <a:pt x="272706" y="46939"/>
                </a:lnTo>
                <a:lnTo>
                  <a:pt x="276242" y="70976"/>
                </a:lnTo>
                <a:lnTo>
                  <a:pt x="275881" y="78613"/>
                </a:lnTo>
                <a:lnTo>
                  <a:pt x="273500" y="102180"/>
                </a:lnTo>
                <a:lnTo>
                  <a:pt x="271119" y="125750"/>
                </a:lnTo>
                <a:lnTo>
                  <a:pt x="268737" y="149323"/>
                </a:lnTo>
                <a:lnTo>
                  <a:pt x="266356" y="172897"/>
                </a:lnTo>
                <a:lnTo>
                  <a:pt x="265340" y="182956"/>
                </a:lnTo>
                <a:lnTo>
                  <a:pt x="265340" y="190830"/>
                </a:lnTo>
                <a:lnTo>
                  <a:pt x="266229" y="196532"/>
                </a:lnTo>
                <a:lnTo>
                  <a:pt x="267118" y="202222"/>
                </a:lnTo>
                <a:lnTo>
                  <a:pt x="269531" y="209499"/>
                </a:lnTo>
                <a:lnTo>
                  <a:pt x="273722" y="218338"/>
                </a:lnTo>
                <a:lnTo>
                  <a:pt x="251358" y="218338"/>
                </a:lnTo>
                <a:lnTo>
                  <a:pt x="229018" y="218338"/>
                </a:lnTo>
                <a:lnTo>
                  <a:pt x="206678" y="218338"/>
                </a:lnTo>
                <a:lnTo>
                  <a:pt x="184314" y="218338"/>
                </a:lnTo>
                <a:lnTo>
                  <a:pt x="181520" y="212852"/>
                </a:lnTo>
                <a:lnTo>
                  <a:pt x="177964" y="192201"/>
                </a:lnTo>
                <a:lnTo>
                  <a:pt x="167580" y="199403"/>
                </a:lnTo>
                <a:lnTo>
                  <a:pt x="123668" y="218197"/>
                </a:lnTo>
                <a:lnTo>
                  <a:pt x="77126" y="223164"/>
                </a:lnTo>
                <a:lnTo>
                  <a:pt x="56435" y="222066"/>
                </a:lnTo>
                <a:lnTo>
                  <a:pt x="13626" y="205473"/>
                </a:lnTo>
                <a:lnTo>
                  <a:pt x="0" y="174305"/>
                </a:lnTo>
                <a:lnTo>
                  <a:pt x="1688" y="161848"/>
                </a:lnTo>
                <a:lnTo>
                  <a:pt x="27469" y="121831"/>
                </a:lnTo>
                <a:lnTo>
                  <a:pt x="70171" y="102844"/>
                </a:lnTo>
                <a:lnTo>
                  <a:pt x="114065" y="94242"/>
                </a:lnTo>
                <a:lnTo>
                  <a:pt x="133086" y="90654"/>
                </a:lnTo>
                <a:lnTo>
                  <a:pt x="173424" y="81251"/>
                </a:lnTo>
                <a:lnTo>
                  <a:pt x="191807" y="65735"/>
                </a:lnTo>
                <a:lnTo>
                  <a:pt x="190664" y="58712"/>
                </a:lnTo>
                <a:lnTo>
                  <a:pt x="186854" y="54686"/>
                </a:lnTo>
                <a:lnTo>
                  <a:pt x="183171" y="50660"/>
                </a:lnTo>
                <a:lnTo>
                  <a:pt x="175678" y="48653"/>
                </a:lnTo>
                <a:lnTo>
                  <a:pt x="164756" y="48653"/>
                </a:lnTo>
                <a:lnTo>
                  <a:pt x="127109" y="58154"/>
                </a:lnTo>
                <a:lnTo>
                  <a:pt x="114464" y="73977"/>
                </a:lnTo>
                <a:lnTo>
                  <a:pt x="93987" y="71919"/>
                </a:lnTo>
                <a:lnTo>
                  <a:pt x="73523" y="69861"/>
                </a:lnTo>
                <a:lnTo>
                  <a:pt x="53082" y="67799"/>
                </a:lnTo>
                <a:lnTo>
                  <a:pt x="32676" y="65735"/>
                </a:lnTo>
                <a:lnTo>
                  <a:pt x="37653" y="56038"/>
                </a:lnTo>
                <a:lnTo>
                  <a:pt x="67157" y="22499"/>
                </a:lnTo>
                <a:lnTo>
                  <a:pt x="107662" y="5299"/>
                </a:lnTo>
                <a:lnTo>
                  <a:pt x="150465" y="214"/>
                </a:lnTo>
                <a:lnTo>
                  <a:pt x="162089" y="0"/>
                </a:lnTo>
                <a:close/>
              </a:path>
            </a:pathLst>
          </a:custGeom>
          <a:ln w="12191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01611" y="6253632"/>
            <a:ext cx="249554" cy="218440"/>
          </a:xfrm>
          <a:custGeom>
            <a:avLst/>
            <a:gdLst/>
            <a:ahLst/>
            <a:cxnLst/>
            <a:rect l="l" t="t" r="r" b="b"/>
            <a:pathLst>
              <a:path w="249554" h="218439">
                <a:moveTo>
                  <a:pt x="211327" y="0"/>
                </a:moveTo>
                <a:lnTo>
                  <a:pt x="220614" y="706"/>
                </a:lnTo>
                <a:lnTo>
                  <a:pt x="229996" y="2820"/>
                </a:lnTo>
                <a:lnTo>
                  <a:pt x="239474" y="6338"/>
                </a:lnTo>
                <a:lnTo>
                  <a:pt x="249047" y="11252"/>
                </a:lnTo>
                <a:lnTo>
                  <a:pt x="238636" y="25856"/>
                </a:lnTo>
                <a:lnTo>
                  <a:pt x="228155" y="40443"/>
                </a:lnTo>
                <a:lnTo>
                  <a:pt x="217578" y="55011"/>
                </a:lnTo>
                <a:lnTo>
                  <a:pt x="206883" y="69557"/>
                </a:lnTo>
                <a:lnTo>
                  <a:pt x="197738" y="65544"/>
                </a:lnTo>
                <a:lnTo>
                  <a:pt x="190118" y="63525"/>
                </a:lnTo>
                <a:lnTo>
                  <a:pt x="184150" y="63525"/>
                </a:lnTo>
                <a:lnTo>
                  <a:pt x="175813" y="64357"/>
                </a:lnTo>
                <a:lnTo>
                  <a:pt x="144041" y="88194"/>
                </a:lnTo>
                <a:lnTo>
                  <a:pt x="126325" y="123168"/>
                </a:lnTo>
                <a:lnTo>
                  <a:pt x="112492" y="164658"/>
                </a:lnTo>
                <a:lnTo>
                  <a:pt x="95758" y="218338"/>
                </a:lnTo>
                <a:lnTo>
                  <a:pt x="71776" y="218338"/>
                </a:lnTo>
                <a:lnTo>
                  <a:pt x="47831" y="218338"/>
                </a:lnTo>
                <a:lnTo>
                  <a:pt x="23909" y="218338"/>
                </a:lnTo>
                <a:lnTo>
                  <a:pt x="0" y="218338"/>
                </a:lnTo>
                <a:lnTo>
                  <a:pt x="19450" y="164960"/>
                </a:lnTo>
                <a:lnTo>
                  <a:pt x="38925" y="111582"/>
                </a:lnTo>
                <a:lnTo>
                  <a:pt x="58400" y="58204"/>
                </a:lnTo>
                <a:lnTo>
                  <a:pt x="77850" y="4826"/>
                </a:lnTo>
                <a:lnTo>
                  <a:pt x="97565" y="4826"/>
                </a:lnTo>
                <a:lnTo>
                  <a:pt x="117268" y="4826"/>
                </a:lnTo>
                <a:lnTo>
                  <a:pt x="136947" y="4826"/>
                </a:lnTo>
                <a:lnTo>
                  <a:pt x="156590" y="4826"/>
                </a:lnTo>
                <a:lnTo>
                  <a:pt x="153828" y="13569"/>
                </a:lnTo>
                <a:lnTo>
                  <a:pt x="151066" y="22313"/>
                </a:lnTo>
                <a:lnTo>
                  <a:pt x="148304" y="31057"/>
                </a:lnTo>
                <a:lnTo>
                  <a:pt x="145541" y="39801"/>
                </a:lnTo>
                <a:lnTo>
                  <a:pt x="178942" y="8534"/>
                </a:lnTo>
                <a:lnTo>
                  <a:pt x="202660" y="535"/>
                </a:lnTo>
                <a:lnTo>
                  <a:pt x="211327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8721" y="6253632"/>
            <a:ext cx="347345" cy="218440"/>
          </a:xfrm>
          <a:custGeom>
            <a:avLst/>
            <a:gdLst/>
            <a:ahLst/>
            <a:cxnLst/>
            <a:rect l="l" t="t" r="r" b="b"/>
            <a:pathLst>
              <a:path w="347345" h="218439">
                <a:moveTo>
                  <a:pt x="300608" y="0"/>
                </a:moveTo>
                <a:lnTo>
                  <a:pt x="338202" y="11379"/>
                </a:lnTo>
                <a:lnTo>
                  <a:pt x="347200" y="31701"/>
                </a:lnTo>
                <a:lnTo>
                  <a:pt x="346154" y="45929"/>
                </a:lnTo>
                <a:lnTo>
                  <a:pt x="341227" y="62900"/>
                </a:lnTo>
                <a:lnTo>
                  <a:pt x="332358" y="82626"/>
                </a:lnTo>
                <a:lnTo>
                  <a:pt x="314948" y="116554"/>
                </a:lnTo>
                <a:lnTo>
                  <a:pt x="297561" y="150482"/>
                </a:lnTo>
                <a:lnTo>
                  <a:pt x="280173" y="184410"/>
                </a:lnTo>
                <a:lnTo>
                  <a:pt x="262763" y="218338"/>
                </a:lnTo>
                <a:lnTo>
                  <a:pt x="238835" y="218338"/>
                </a:lnTo>
                <a:lnTo>
                  <a:pt x="214883" y="218338"/>
                </a:lnTo>
                <a:lnTo>
                  <a:pt x="190932" y="218338"/>
                </a:lnTo>
                <a:lnTo>
                  <a:pt x="167004" y="218338"/>
                </a:lnTo>
                <a:lnTo>
                  <a:pt x="183598" y="188984"/>
                </a:lnTo>
                <a:lnTo>
                  <a:pt x="200215" y="159632"/>
                </a:lnTo>
                <a:lnTo>
                  <a:pt x="216832" y="130280"/>
                </a:lnTo>
                <a:lnTo>
                  <a:pt x="233425" y="100926"/>
                </a:lnTo>
                <a:lnTo>
                  <a:pt x="238160" y="91606"/>
                </a:lnTo>
                <a:lnTo>
                  <a:pt x="241109" y="83759"/>
                </a:lnTo>
                <a:lnTo>
                  <a:pt x="242248" y="77384"/>
                </a:lnTo>
                <a:lnTo>
                  <a:pt x="241553" y="72478"/>
                </a:lnTo>
                <a:lnTo>
                  <a:pt x="239394" y="66916"/>
                </a:lnTo>
                <a:lnTo>
                  <a:pt x="233552" y="64135"/>
                </a:lnTo>
                <a:lnTo>
                  <a:pt x="224027" y="64135"/>
                </a:lnTo>
                <a:lnTo>
                  <a:pt x="183139" y="82140"/>
                </a:lnTo>
                <a:lnTo>
                  <a:pt x="157225" y="115798"/>
                </a:lnTo>
                <a:lnTo>
                  <a:pt x="126190" y="167073"/>
                </a:lnTo>
                <a:lnTo>
                  <a:pt x="95250" y="218338"/>
                </a:lnTo>
                <a:lnTo>
                  <a:pt x="71437" y="218338"/>
                </a:lnTo>
                <a:lnTo>
                  <a:pt x="47625" y="218338"/>
                </a:lnTo>
                <a:lnTo>
                  <a:pt x="23812" y="218338"/>
                </a:lnTo>
                <a:lnTo>
                  <a:pt x="0" y="218338"/>
                </a:lnTo>
                <a:lnTo>
                  <a:pt x="28041" y="175635"/>
                </a:lnTo>
                <a:lnTo>
                  <a:pt x="56083" y="132933"/>
                </a:lnTo>
                <a:lnTo>
                  <a:pt x="84124" y="90230"/>
                </a:lnTo>
                <a:lnTo>
                  <a:pt x="112166" y="47528"/>
                </a:lnTo>
                <a:lnTo>
                  <a:pt x="140207" y="4826"/>
                </a:lnTo>
                <a:lnTo>
                  <a:pt x="159754" y="4826"/>
                </a:lnTo>
                <a:lnTo>
                  <a:pt x="179323" y="4826"/>
                </a:lnTo>
                <a:lnTo>
                  <a:pt x="198893" y="4826"/>
                </a:lnTo>
                <a:lnTo>
                  <a:pt x="218439" y="4826"/>
                </a:lnTo>
                <a:lnTo>
                  <a:pt x="213181" y="13514"/>
                </a:lnTo>
                <a:lnTo>
                  <a:pt x="207899" y="22207"/>
                </a:lnTo>
                <a:lnTo>
                  <a:pt x="202616" y="30902"/>
                </a:lnTo>
                <a:lnTo>
                  <a:pt x="197357" y="39598"/>
                </a:lnTo>
                <a:lnTo>
                  <a:pt x="212294" y="29725"/>
                </a:lnTo>
                <a:lnTo>
                  <a:pt x="226266" y="21351"/>
                </a:lnTo>
                <a:lnTo>
                  <a:pt x="263300" y="5148"/>
                </a:lnTo>
                <a:lnTo>
                  <a:pt x="287839" y="573"/>
                </a:lnTo>
                <a:lnTo>
                  <a:pt x="300608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94953" y="6253632"/>
            <a:ext cx="325120" cy="223520"/>
          </a:xfrm>
          <a:custGeom>
            <a:avLst/>
            <a:gdLst/>
            <a:ahLst/>
            <a:cxnLst/>
            <a:rect l="l" t="t" r="r" b="b"/>
            <a:pathLst>
              <a:path w="325120" h="223520">
                <a:moveTo>
                  <a:pt x="250525" y="0"/>
                </a:moveTo>
                <a:lnTo>
                  <a:pt x="301563" y="9324"/>
                </a:lnTo>
                <a:lnTo>
                  <a:pt x="325058" y="53056"/>
                </a:lnTo>
                <a:lnTo>
                  <a:pt x="321708" y="70635"/>
                </a:lnTo>
                <a:lnTo>
                  <a:pt x="301198" y="110972"/>
                </a:lnTo>
                <a:lnTo>
                  <a:pt x="261352" y="155830"/>
                </a:lnTo>
                <a:lnTo>
                  <a:pt x="208742" y="191706"/>
                </a:lnTo>
                <a:lnTo>
                  <a:pt x="146734" y="215345"/>
                </a:lnTo>
                <a:lnTo>
                  <a:pt x="81107" y="223164"/>
                </a:lnTo>
                <a:lnTo>
                  <a:pt x="53810" y="221545"/>
                </a:lnTo>
                <a:lnTo>
                  <a:pt x="31990" y="216668"/>
                </a:lnTo>
                <a:lnTo>
                  <a:pt x="15742" y="208505"/>
                </a:lnTo>
                <a:lnTo>
                  <a:pt x="5161" y="197027"/>
                </a:lnTo>
                <a:lnTo>
                  <a:pt x="0" y="179651"/>
                </a:lnTo>
                <a:lnTo>
                  <a:pt x="2732" y="159689"/>
                </a:lnTo>
                <a:lnTo>
                  <a:pt x="31450" y="112179"/>
                </a:lnTo>
                <a:lnTo>
                  <a:pt x="77487" y="67671"/>
                </a:lnTo>
                <a:lnTo>
                  <a:pt x="133431" y="31661"/>
                </a:lnTo>
                <a:lnTo>
                  <a:pt x="192645" y="7958"/>
                </a:lnTo>
                <a:lnTo>
                  <a:pt x="250525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55153" y="6171134"/>
            <a:ext cx="131191" cy="678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09482" y="6177229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79" h="299720">
                <a:moveTo>
                  <a:pt x="67056" y="0"/>
                </a:moveTo>
                <a:lnTo>
                  <a:pt x="79132" y="20307"/>
                </a:lnTo>
                <a:lnTo>
                  <a:pt x="91186" y="40614"/>
                </a:lnTo>
                <a:lnTo>
                  <a:pt x="103239" y="60921"/>
                </a:lnTo>
                <a:lnTo>
                  <a:pt x="115316" y="81229"/>
                </a:lnTo>
                <a:lnTo>
                  <a:pt x="126861" y="81229"/>
                </a:lnTo>
                <a:lnTo>
                  <a:pt x="138429" y="81229"/>
                </a:lnTo>
                <a:lnTo>
                  <a:pt x="149998" y="81229"/>
                </a:lnTo>
                <a:lnTo>
                  <a:pt x="161544" y="81229"/>
                </a:lnTo>
                <a:lnTo>
                  <a:pt x="170878" y="96204"/>
                </a:lnTo>
                <a:lnTo>
                  <a:pt x="180213" y="111182"/>
                </a:lnTo>
                <a:lnTo>
                  <a:pt x="189547" y="126159"/>
                </a:lnTo>
                <a:lnTo>
                  <a:pt x="198882" y="141135"/>
                </a:lnTo>
                <a:lnTo>
                  <a:pt x="186880" y="141135"/>
                </a:lnTo>
                <a:lnTo>
                  <a:pt x="174878" y="141135"/>
                </a:lnTo>
                <a:lnTo>
                  <a:pt x="162877" y="141135"/>
                </a:lnTo>
                <a:lnTo>
                  <a:pt x="150875" y="141135"/>
                </a:lnTo>
                <a:lnTo>
                  <a:pt x="162115" y="160049"/>
                </a:lnTo>
                <a:lnTo>
                  <a:pt x="173354" y="178962"/>
                </a:lnTo>
                <a:lnTo>
                  <a:pt x="184594" y="197874"/>
                </a:lnTo>
                <a:lnTo>
                  <a:pt x="195834" y="216788"/>
                </a:lnTo>
                <a:lnTo>
                  <a:pt x="221869" y="241668"/>
                </a:lnTo>
                <a:lnTo>
                  <a:pt x="229362" y="241668"/>
                </a:lnTo>
                <a:lnTo>
                  <a:pt x="234813" y="241342"/>
                </a:lnTo>
                <a:lnTo>
                  <a:pt x="240871" y="240363"/>
                </a:lnTo>
                <a:lnTo>
                  <a:pt x="247524" y="238732"/>
                </a:lnTo>
                <a:lnTo>
                  <a:pt x="254762" y="236448"/>
                </a:lnTo>
                <a:lnTo>
                  <a:pt x="265261" y="250573"/>
                </a:lnTo>
                <a:lnTo>
                  <a:pt x="275796" y="264698"/>
                </a:lnTo>
                <a:lnTo>
                  <a:pt x="286355" y="278819"/>
                </a:lnTo>
                <a:lnTo>
                  <a:pt x="296925" y="292938"/>
                </a:lnTo>
                <a:lnTo>
                  <a:pt x="281328" y="295843"/>
                </a:lnTo>
                <a:lnTo>
                  <a:pt x="265779" y="297915"/>
                </a:lnTo>
                <a:lnTo>
                  <a:pt x="250277" y="299155"/>
                </a:lnTo>
                <a:lnTo>
                  <a:pt x="234823" y="299567"/>
                </a:lnTo>
                <a:lnTo>
                  <a:pt x="217896" y="299079"/>
                </a:lnTo>
                <a:lnTo>
                  <a:pt x="177926" y="291731"/>
                </a:lnTo>
                <a:lnTo>
                  <a:pt x="140081" y="267944"/>
                </a:lnTo>
                <a:lnTo>
                  <a:pt x="113595" y="232877"/>
                </a:lnTo>
                <a:lnTo>
                  <a:pt x="93948" y="197461"/>
                </a:lnTo>
                <a:lnTo>
                  <a:pt x="83756" y="178684"/>
                </a:lnTo>
                <a:lnTo>
                  <a:pt x="73564" y="159909"/>
                </a:lnTo>
                <a:lnTo>
                  <a:pt x="63373" y="141135"/>
                </a:lnTo>
                <a:lnTo>
                  <a:pt x="55370" y="141135"/>
                </a:lnTo>
                <a:lnTo>
                  <a:pt x="47355" y="141135"/>
                </a:lnTo>
                <a:lnTo>
                  <a:pt x="39316" y="141135"/>
                </a:lnTo>
                <a:lnTo>
                  <a:pt x="31242" y="141135"/>
                </a:lnTo>
                <a:lnTo>
                  <a:pt x="23431" y="126159"/>
                </a:lnTo>
                <a:lnTo>
                  <a:pt x="15621" y="111182"/>
                </a:lnTo>
                <a:lnTo>
                  <a:pt x="7810" y="96204"/>
                </a:lnTo>
                <a:lnTo>
                  <a:pt x="0" y="81229"/>
                </a:lnTo>
                <a:lnTo>
                  <a:pt x="7717" y="81229"/>
                </a:lnTo>
                <a:lnTo>
                  <a:pt x="15446" y="81229"/>
                </a:lnTo>
                <a:lnTo>
                  <a:pt x="23199" y="81229"/>
                </a:lnTo>
                <a:lnTo>
                  <a:pt x="30988" y="81229"/>
                </a:lnTo>
                <a:lnTo>
                  <a:pt x="25655" y="71425"/>
                </a:lnTo>
                <a:lnTo>
                  <a:pt x="20335" y="61620"/>
                </a:lnTo>
                <a:lnTo>
                  <a:pt x="15039" y="51814"/>
                </a:lnTo>
                <a:lnTo>
                  <a:pt x="9778" y="42011"/>
                </a:lnTo>
                <a:lnTo>
                  <a:pt x="24425" y="31577"/>
                </a:lnTo>
                <a:lnTo>
                  <a:pt x="38846" y="21096"/>
                </a:lnTo>
                <a:lnTo>
                  <a:pt x="53052" y="10570"/>
                </a:lnTo>
                <a:lnTo>
                  <a:pt x="67056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43114" y="6171134"/>
            <a:ext cx="119761" cy="678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28129" y="6177229"/>
            <a:ext cx="210820" cy="299720"/>
          </a:xfrm>
          <a:custGeom>
            <a:avLst/>
            <a:gdLst/>
            <a:ahLst/>
            <a:cxnLst/>
            <a:rect l="l" t="t" r="r" b="b"/>
            <a:pathLst>
              <a:path w="210820" h="299720">
                <a:moveTo>
                  <a:pt x="198374" y="0"/>
                </a:moveTo>
                <a:lnTo>
                  <a:pt x="189894" y="20307"/>
                </a:lnTo>
                <a:lnTo>
                  <a:pt x="181403" y="40614"/>
                </a:lnTo>
                <a:lnTo>
                  <a:pt x="172888" y="60921"/>
                </a:lnTo>
                <a:lnTo>
                  <a:pt x="164337" y="81229"/>
                </a:lnTo>
                <a:lnTo>
                  <a:pt x="175938" y="81229"/>
                </a:lnTo>
                <a:lnTo>
                  <a:pt x="187515" y="81229"/>
                </a:lnTo>
                <a:lnTo>
                  <a:pt x="199092" y="81229"/>
                </a:lnTo>
                <a:lnTo>
                  <a:pt x="210693" y="81229"/>
                </a:lnTo>
                <a:lnTo>
                  <a:pt x="204862" y="96204"/>
                </a:lnTo>
                <a:lnTo>
                  <a:pt x="199009" y="111182"/>
                </a:lnTo>
                <a:lnTo>
                  <a:pt x="193155" y="126159"/>
                </a:lnTo>
                <a:lnTo>
                  <a:pt x="187325" y="141135"/>
                </a:lnTo>
                <a:lnTo>
                  <a:pt x="175323" y="141135"/>
                </a:lnTo>
                <a:lnTo>
                  <a:pt x="163322" y="141135"/>
                </a:lnTo>
                <a:lnTo>
                  <a:pt x="151320" y="141135"/>
                </a:lnTo>
                <a:lnTo>
                  <a:pt x="139319" y="141135"/>
                </a:lnTo>
                <a:lnTo>
                  <a:pt x="131393" y="160049"/>
                </a:lnTo>
                <a:lnTo>
                  <a:pt x="123444" y="178962"/>
                </a:lnTo>
                <a:lnTo>
                  <a:pt x="115494" y="197874"/>
                </a:lnTo>
                <a:lnTo>
                  <a:pt x="107569" y="216788"/>
                </a:lnTo>
                <a:lnTo>
                  <a:pt x="103759" y="225882"/>
                </a:lnTo>
                <a:lnTo>
                  <a:pt x="102235" y="231901"/>
                </a:lnTo>
                <a:lnTo>
                  <a:pt x="102997" y="234848"/>
                </a:lnTo>
                <a:lnTo>
                  <a:pt x="104140" y="239394"/>
                </a:lnTo>
                <a:lnTo>
                  <a:pt x="108458" y="241668"/>
                </a:lnTo>
                <a:lnTo>
                  <a:pt x="116078" y="241668"/>
                </a:lnTo>
                <a:lnTo>
                  <a:pt x="121789" y="241342"/>
                </a:lnTo>
                <a:lnTo>
                  <a:pt x="128809" y="240363"/>
                </a:lnTo>
                <a:lnTo>
                  <a:pt x="137116" y="238732"/>
                </a:lnTo>
                <a:lnTo>
                  <a:pt x="146685" y="236448"/>
                </a:lnTo>
                <a:lnTo>
                  <a:pt x="142876" y="250566"/>
                </a:lnTo>
                <a:lnTo>
                  <a:pt x="139080" y="264688"/>
                </a:lnTo>
                <a:lnTo>
                  <a:pt x="135308" y="278812"/>
                </a:lnTo>
                <a:lnTo>
                  <a:pt x="131572" y="292938"/>
                </a:lnTo>
                <a:lnTo>
                  <a:pt x="113049" y="295843"/>
                </a:lnTo>
                <a:lnTo>
                  <a:pt x="95408" y="297915"/>
                </a:lnTo>
                <a:lnTo>
                  <a:pt x="78672" y="299155"/>
                </a:lnTo>
                <a:lnTo>
                  <a:pt x="62865" y="299567"/>
                </a:lnTo>
                <a:lnTo>
                  <a:pt x="46436" y="299080"/>
                </a:lnTo>
                <a:lnTo>
                  <a:pt x="7983" y="287314"/>
                </a:lnTo>
                <a:lnTo>
                  <a:pt x="0" y="267944"/>
                </a:lnTo>
                <a:lnTo>
                  <a:pt x="883" y="258726"/>
                </a:lnTo>
                <a:lnTo>
                  <a:pt x="16510" y="216242"/>
                </a:lnTo>
                <a:lnTo>
                  <a:pt x="34115" y="178684"/>
                </a:lnTo>
                <a:lnTo>
                  <a:pt x="51816" y="141135"/>
                </a:lnTo>
                <a:lnTo>
                  <a:pt x="43795" y="141135"/>
                </a:lnTo>
                <a:lnTo>
                  <a:pt x="35750" y="141135"/>
                </a:lnTo>
                <a:lnTo>
                  <a:pt x="27705" y="141135"/>
                </a:lnTo>
                <a:lnTo>
                  <a:pt x="19685" y="141135"/>
                </a:lnTo>
                <a:lnTo>
                  <a:pt x="27019" y="126159"/>
                </a:lnTo>
                <a:lnTo>
                  <a:pt x="34353" y="111182"/>
                </a:lnTo>
                <a:lnTo>
                  <a:pt x="41687" y="96204"/>
                </a:lnTo>
                <a:lnTo>
                  <a:pt x="49022" y="81229"/>
                </a:lnTo>
                <a:lnTo>
                  <a:pt x="56810" y="81229"/>
                </a:lnTo>
                <a:lnTo>
                  <a:pt x="64563" y="81229"/>
                </a:lnTo>
                <a:lnTo>
                  <a:pt x="72292" y="81229"/>
                </a:lnTo>
                <a:lnTo>
                  <a:pt x="80010" y="81229"/>
                </a:lnTo>
                <a:lnTo>
                  <a:pt x="84657" y="71425"/>
                </a:lnTo>
                <a:lnTo>
                  <a:pt x="89281" y="61620"/>
                </a:lnTo>
                <a:lnTo>
                  <a:pt x="93904" y="51814"/>
                </a:lnTo>
                <a:lnTo>
                  <a:pt x="98552" y="42011"/>
                </a:lnTo>
                <a:lnTo>
                  <a:pt x="123793" y="31557"/>
                </a:lnTo>
                <a:lnTo>
                  <a:pt x="148843" y="21072"/>
                </a:lnTo>
                <a:lnTo>
                  <a:pt x="173704" y="10554"/>
                </a:lnTo>
                <a:lnTo>
                  <a:pt x="19837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52612" y="6172200"/>
            <a:ext cx="443865" cy="304800"/>
          </a:xfrm>
          <a:custGeom>
            <a:avLst/>
            <a:gdLst/>
            <a:ahLst/>
            <a:cxnLst/>
            <a:rect l="l" t="t" r="r" b="b"/>
            <a:pathLst>
              <a:path w="443864" h="304800">
                <a:moveTo>
                  <a:pt x="374554" y="0"/>
                </a:moveTo>
                <a:lnTo>
                  <a:pt x="417909" y="5657"/>
                </a:lnTo>
                <a:lnTo>
                  <a:pt x="443331" y="35309"/>
                </a:lnTo>
                <a:lnTo>
                  <a:pt x="442388" y="51069"/>
                </a:lnTo>
                <a:lnTo>
                  <a:pt x="427132" y="91681"/>
                </a:lnTo>
                <a:lnTo>
                  <a:pt x="377729" y="100642"/>
                </a:lnTo>
                <a:lnTo>
                  <a:pt x="327945" y="109575"/>
                </a:lnTo>
                <a:lnTo>
                  <a:pt x="333152" y="100584"/>
                </a:lnTo>
                <a:lnTo>
                  <a:pt x="336200" y="94030"/>
                </a:lnTo>
                <a:lnTo>
                  <a:pt x="336835" y="89865"/>
                </a:lnTo>
                <a:lnTo>
                  <a:pt x="337851" y="82892"/>
                </a:lnTo>
                <a:lnTo>
                  <a:pt x="336454" y="77546"/>
                </a:lnTo>
                <a:lnTo>
                  <a:pt x="332390" y="73787"/>
                </a:lnTo>
                <a:lnTo>
                  <a:pt x="328453" y="70040"/>
                </a:lnTo>
                <a:lnTo>
                  <a:pt x="321722" y="68160"/>
                </a:lnTo>
                <a:lnTo>
                  <a:pt x="312451" y="68160"/>
                </a:lnTo>
                <a:lnTo>
                  <a:pt x="259998" y="82187"/>
                </a:lnTo>
                <a:lnTo>
                  <a:pt x="224111" y="103632"/>
                </a:lnTo>
                <a:lnTo>
                  <a:pt x="189162" y="132638"/>
                </a:lnTo>
                <a:lnTo>
                  <a:pt x="149117" y="173663"/>
                </a:lnTo>
                <a:lnTo>
                  <a:pt x="124456" y="207248"/>
                </a:lnTo>
                <a:lnTo>
                  <a:pt x="120935" y="218262"/>
                </a:lnTo>
                <a:lnTo>
                  <a:pt x="122358" y="226213"/>
                </a:lnTo>
                <a:lnTo>
                  <a:pt x="127746" y="231892"/>
                </a:lnTo>
                <a:lnTo>
                  <a:pt x="137062" y="235300"/>
                </a:lnTo>
                <a:lnTo>
                  <a:pt x="150272" y="236435"/>
                </a:lnTo>
                <a:lnTo>
                  <a:pt x="164893" y="235522"/>
                </a:lnTo>
                <a:lnTo>
                  <a:pt x="208184" y="221767"/>
                </a:lnTo>
                <a:lnTo>
                  <a:pt x="252672" y="192292"/>
                </a:lnTo>
                <a:lnTo>
                  <a:pt x="268382" y="179133"/>
                </a:lnTo>
                <a:lnTo>
                  <a:pt x="284793" y="185191"/>
                </a:lnTo>
                <a:lnTo>
                  <a:pt x="301275" y="191231"/>
                </a:lnTo>
                <a:lnTo>
                  <a:pt x="317853" y="197255"/>
                </a:lnTo>
                <a:lnTo>
                  <a:pt x="334549" y="203263"/>
                </a:lnTo>
                <a:lnTo>
                  <a:pt x="315614" y="219386"/>
                </a:lnTo>
                <a:lnTo>
                  <a:pt x="277221" y="247436"/>
                </a:lnTo>
                <a:lnTo>
                  <a:pt x="237952" y="269952"/>
                </a:lnTo>
                <a:lnTo>
                  <a:pt x="198189" y="286937"/>
                </a:lnTo>
                <a:lnTo>
                  <a:pt x="157734" y="298365"/>
                </a:lnTo>
                <a:lnTo>
                  <a:pt x="114490" y="304087"/>
                </a:lnTo>
                <a:lnTo>
                  <a:pt x="91725" y="304800"/>
                </a:lnTo>
                <a:lnTo>
                  <a:pt x="65847" y="303935"/>
                </a:lnTo>
                <a:lnTo>
                  <a:pt x="26949" y="296966"/>
                </a:lnTo>
                <a:lnTo>
                  <a:pt x="0" y="257945"/>
                </a:lnTo>
                <a:lnTo>
                  <a:pt x="3460" y="241706"/>
                </a:lnTo>
                <a:lnTo>
                  <a:pt x="26273" y="201604"/>
                </a:lnTo>
                <a:lnTo>
                  <a:pt x="72040" y="151701"/>
                </a:lnTo>
                <a:lnTo>
                  <a:pt x="110315" y="117269"/>
                </a:lnTo>
                <a:lnTo>
                  <a:pt x="149066" y="87090"/>
                </a:lnTo>
                <a:lnTo>
                  <a:pt x="188198" y="61111"/>
                </a:lnTo>
                <a:lnTo>
                  <a:pt x="227615" y="39281"/>
                </a:lnTo>
                <a:lnTo>
                  <a:pt x="266112" y="22170"/>
                </a:lnTo>
                <a:lnTo>
                  <a:pt x="303371" y="9886"/>
                </a:lnTo>
                <a:lnTo>
                  <a:pt x="339486" y="2480"/>
                </a:lnTo>
                <a:lnTo>
                  <a:pt x="37455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9933" y="3223944"/>
            <a:ext cx="6000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36245" algn="l"/>
              </a:tabLst>
            </a:pP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	q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9462" y="3245862"/>
            <a:ext cx="166941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59180" algn="l"/>
              </a:tabLst>
            </a:pP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7178" y="1669540"/>
            <a:ext cx="1483360" cy="19608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spcBef>
                <a:spcPts val="439"/>
              </a:spcBef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" algn="ctr">
              <a:spcBef>
                <a:spcPts val="1325"/>
              </a:spcBef>
            </a:pPr>
            <a:r>
              <a:rPr sz="2350" spc="5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350" i="1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</a:t>
            </a:r>
            <a:r>
              <a:rPr sz="235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05837" y="3245862"/>
            <a:ext cx="11264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50" spc="5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i="1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</a:t>
            </a:r>
            <a:r>
              <a:rPr sz="235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83376" y="3258064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7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36427" y="3629334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837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36927" y="3623854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8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57264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7764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57764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69282" y="36293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19">
                <a:moveTo>
                  <a:pt x="0" y="0"/>
                </a:moveTo>
                <a:lnTo>
                  <a:pt x="413626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69782" y="362385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5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8287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8337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94895" y="3629334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7618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95394" y="362385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6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5259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5309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53096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64613" y="3629334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102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65114" y="3623854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1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7671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7721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77216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88735" y="3629334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5">
                <a:moveTo>
                  <a:pt x="0" y="0"/>
                </a:moveTo>
                <a:lnTo>
                  <a:pt x="1467390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389234" y="362385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3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56125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856625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856625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868143" y="3629334"/>
            <a:ext cx="1409065" cy="0"/>
          </a:xfrm>
          <a:custGeom>
            <a:avLst/>
            <a:gdLst/>
            <a:ahLst/>
            <a:cxnLst/>
            <a:rect l="l" t="t" r="r" b="b"/>
            <a:pathLst>
              <a:path w="1409065">
                <a:moveTo>
                  <a:pt x="0" y="0"/>
                </a:moveTo>
                <a:lnTo>
                  <a:pt x="1408551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868644" y="3623854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5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43909" y="3602686"/>
            <a:ext cx="1331595" cy="141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3624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	T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  <a:tabLst>
                <a:tab pos="443865" algn="l"/>
                <a:tab pos="114236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	F	F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">
              <a:lnSpc>
                <a:spcPts val="2705"/>
              </a:lnSpc>
              <a:tabLst>
                <a:tab pos="43624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F	T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">
              <a:lnSpc>
                <a:spcPts val="2765"/>
              </a:lnSpc>
              <a:tabLst>
                <a:tab pos="44386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F	F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12778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1500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46453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F  T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84878" y="3257532"/>
            <a:ext cx="0" cy="1753235"/>
          </a:xfrm>
          <a:custGeom>
            <a:avLst/>
            <a:gdLst/>
            <a:ahLst/>
            <a:cxnLst/>
            <a:rect l="l" t="t" r="r" b="b"/>
            <a:pathLst>
              <a:path h="1753235">
                <a:moveTo>
                  <a:pt x="0" y="0"/>
                </a:moveTo>
                <a:lnTo>
                  <a:pt x="0" y="1753028"/>
                </a:lnTo>
              </a:path>
            </a:pathLst>
          </a:custGeom>
          <a:ln w="4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83376" y="3623855"/>
            <a:ext cx="0" cy="1386205"/>
          </a:xfrm>
          <a:custGeom>
            <a:avLst/>
            <a:gdLst/>
            <a:ahLst/>
            <a:cxnLst/>
            <a:rect l="l" t="t" r="r" b="b"/>
            <a:pathLst>
              <a:path h="1386204">
                <a:moveTo>
                  <a:pt x="0" y="0"/>
                </a:moveTo>
                <a:lnTo>
                  <a:pt x="0" y="13862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0794818-7232-3767-B628-1961DEDF23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Course Introduction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42766" y="1529773"/>
            <a:ext cx="891788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What we will cover in this course?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Proofs and logics,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Hashing function, Pseudorandom numbers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Check Digits – UPCs, ISBNs, Airline ticket number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Cryptography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Mathematical Induction, Counting Techniques, Relations, Graphs and Trees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Reference Book: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 BY Kenneth H. Rosen – 8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705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3644" y="1200008"/>
            <a:ext cx="7899400" cy="5080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Today is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Easter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>
              <a:spcBef>
                <a:spcPts val="340"/>
              </a:spcBef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Tomorrow is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Monday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ts val="3285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i="1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6890">
              <a:lnSpc>
                <a:spcPts val="3285"/>
              </a:lnSpc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Easter then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8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Converse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14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today is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 Easter.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Inverse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3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6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not Easter then tomorrow is not</a:t>
            </a:r>
            <a:r>
              <a:rPr sz="2800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6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47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today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</a:t>
            </a:r>
            <a:r>
              <a:rPr sz="2800" spc="-6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Easter.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9BC895B-15FE-A2D1-ABF9-209453563F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>
                <a:solidFill>
                  <a:prstClr val="black"/>
                </a:solidFill>
              </a:rPr>
              <a:t>Discrete Mathematics - Fall 2022</a:t>
            </a:r>
            <a:endParaRPr spc="-25" dirty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56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The Biconditional</a:t>
            </a:r>
            <a:r>
              <a:rPr spc="-6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7" y="1167130"/>
            <a:ext cx="7430770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83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biconditional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statement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states  that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if and only 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iff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8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below freezing.”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“It is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5080" indent="-1486535">
              <a:lnSpc>
                <a:spcPct val="12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“It is below freezing if and only if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5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80645" indent="-42418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“That it is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below freezing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  necessary and sufficient for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>
                <a:solidFill>
                  <a:prstClr val="black"/>
                </a:solidFill>
              </a:rPr>
              <a:t>Discrete Mathematics - Fall 2022</a:t>
            </a:r>
            <a:endParaRPr spc="-25" dirty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32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Biconditional Truth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2207" y="1223179"/>
          <a:ext cx="2466339" cy="247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marL="1905" algn="ctr">
                        <a:lnSpc>
                          <a:spcPts val="3765"/>
                        </a:lnSpc>
                      </a:pPr>
                      <a:r>
                        <a:rPr sz="33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3765"/>
                        </a:lnSpc>
                      </a:pPr>
                      <a:r>
                        <a:rPr sz="33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3300" i="1" spc="15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3300" spc="3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33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810" algn="ctr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3810" algn="ctr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3175" algn="ctr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3175" algn="ctr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46045" y="1546606"/>
            <a:ext cx="7515859" cy="48337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33850" marR="757555" indent="-231775">
              <a:lnSpc>
                <a:spcPct val="100899"/>
              </a:lnSpc>
              <a:spcBef>
                <a:spcPts val="75"/>
              </a:spcBef>
              <a:buClr>
                <a:srgbClr val="3333CC"/>
              </a:buClr>
              <a:buFont typeface="Times New Roman"/>
              <a:buChar char="•"/>
              <a:tabLst>
                <a:tab pos="4208780" algn="l"/>
                <a:tab pos="4209415" algn="l"/>
              </a:tabLst>
            </a:pP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is necessary</a:t>
            </a:r>
            <a:r>
              <a:rPr sz="24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and 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sufficient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33850" marR="1260475" indent="-231775">
              <a:buClr>
                <a:srgbClr val="3333CC"/>
              </a:buClr>
              <a:buFontTx/>
              <a:buChar char="•"/>
              <a:tabLst>
                <a:tab pos="4216400" algn="l"/>
                <a:tab pos="4217035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then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and  conversely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33850" indent="-231775">
              <a:buClr>
                <a:srgbClr val="3333CC"/>
              </a:buClr>
              <a:buFont typeface="Arial"/>
              <a:buChar char="•"/>
              <a:tabLst>
                <a:tab pos="4216400" algn="l"/>
                <a:tab pos="4217035" algn="l"/>
              </a:tabLst>
            </a:pP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iff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3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600" u="sng" dirty="0">
                <a:solidFill>
                  <a:prstClr val="black"/>
                </a:solidFill>
                <a:latin typeface="Arial"/>
                <a:cs typeface="Arial"/>
              </a:rPr>
              <a:t>equivalent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to (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spc="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).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 marR="276225" indent="-342265">
              <a:lnSpc>
                <a:spcPts val="281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spc="5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6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means that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have the </a:t>
            </a:r>
            <a:r>
              <a:rPr sz="2600" b="1" dirty="0">
                <a:solidFill>
                  <a:prstClr val="black"/>
                </a:solidFill>
                <a:latin typeface="Arial"/>
                <a:cs typeface="Arial"/>
              </a:rPr>
              <a:t>same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truth  value.</a:t>
            </a:r>
          </a:p>
          <a:p>
            <a:pPr marL="354965" indent="-342265">
              <a:spcBef>
                <a:spcPts val="2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imply that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 marR="5080" indent="-342265">
              <a:lnSpc>
                <a:spcPts val="281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Note this truth 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table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is the exact </a:t>
            </a:r>
            <a:r>
              <a:rPr sz="2600" b="1" dirty="0">
                <a:solidFill>
                  <a:srgbClr val="3333FF"/>
                </a:solidFill>
                <a:latin typeface="Arial"/>
                <a:cs typeface="Arial"/>
              </a:rPr>
              <a:t>opposite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’s!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Thus,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means ¬(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6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/>
              <a:t>Operations</a:t>
            </a:r>
            <a:r>
              <a:rPr spc="15" dirty="0"/>
              <a:t> </a:t>
            </a:r>
            <a:r>
              <a:rPr spc="-5" dirty="0" err="1"/>
              <a:t>Summa</a:t>
            </a:r>
            <a:r>
              <a:rPr spc="-590" dirty="0" err="1"/>
              <a:t>r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pc="-1830" dirty="0"/>
              <a:t>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832" y="1376979"/>
            <a:ext cx="819848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Conjunction: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 (read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), “discrete math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18832" y="1685637"/>
            <a:ext cx="10833100" cy="442813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55600">
              <a:spcBef>
                <a:spcPts val="1350"/>
              </a:spcBef>
            </a:pPr>
            <a:r>
              <a:rPr dirty="0"/>
              <a:t>required course </a:t>
            </a:r>
            <a:r>
              <a:rPr dirty="0">
                <a:solidFill>
                  <a:srgbClr val="FF0000"/>
                </a:solidFill>
              </a:rPr>
              <a:t>and </a:t>
            </a:r>
            <a:r>
              <a:rPr dirty="0"/>
              <a:t>I am a computer science</a:t>
            </a:r>
            <a:r>
              <a:rPr spc="-75" dirty="0"/>
              <a:t> </a:t>
            </a:r>
            <a:r>
              <a:rPr dirty="0"/>
              <a:t>major”.</a:t>
            </a:r>
          </a:p>
          <a:p>
            <a:pPr marL="355600" marR="137795" indent="-342900"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Disjunction: , </a:t>
            </a:r>
            <a:r>
              <a:rPr i="1" dirty="0">
                <a:latin typeface="Arial"/>
                <a:cs typeface="Arial"/>
              </a:rPr>
              <a:t>p </a:t>
            </a:r>
            <a:r>
              <a:rPr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, (read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/>
              <a:t>or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), “discrete math </a:t>
            </a:r>
            <a:r>
              <a:rPr spc="-5" dirty="0"/>
              <a:t>is </a:t>
            </a:r>
            <a:r>
              <a:rPr dirty="0"/>
              <a:t>a  required course </a:t>
            </a:r>
            <a:r>
              <a:rPr dirty="0">
                <a:solidFill>
                  <a:srgbClr val="FF0000"/>
                </a:solidFill>
              </a:rPr>
              <a:t>or </a:t>
            </a:r>
            <a:r>
              <a:rPr dirty="0"/>
              <a:t>I am a computer science</a:t>
            </a:r>
            <a:r>
              <a:rPr spc="-85" dirty="0"/>
              <a:t> </a:t>
            </a:r>
            <a:r>
              <a:rPr spc="-5" dirty="0"/>
              <a:t>major”.</a:t>
            </a:r>
          </a:p>
          <a:p>
            <a:pPr marL="355600" marR="667385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Exclusive or: </a:t>
            </a:r>
            <a:r>
              <a:rPr i="1" dirty="0">
                <a:latin typeface="Arial"/>
                <a:cs typeface="Arial"/>
              </a:rPr>
              <a:t>p </a:t>
            </a:r>
            <a:r>
              <a:rPr b="1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, “discrete math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required  </a:t>
            </a:r>
            <a:r>
              <a:rPr dirty="0"/>
              <a:t>course </a:t>
            </a:r>
            <a:r>
              <a:rPr dirty="0">
                <a:solidFill>
                  <a:srgbClr val="FF0000"/>
                </a:solidFill>
              </a:rPr>
              <a:t>or </a:t>
            </a:r>
            <a:r>
              <a:rPr dirty="0"/>
              <a:t>I am a computer science major </a:t>
            </a:r>
            <a:r>
              <a:rPr dirty="0">
                <a:solidFill>
                  <a:srgbClr val="FF0000"/>
                </a:solidFill>
              </a:rPr>
              <a:t>but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not  both</a:t>
            </a:r>
            <a:r>
              <a:rPr dirty="0"/>
              <a:t>”.</a:t>
            </a:r>
          </a:p>
          <a:p>
            <a:pPr marL="355600" marR="672465" indent="-342900">
              <a:spcBef>
                <a:spcPts val="12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Implication: </a:t>
            </a:r>
            <a:r>
              <a:rPr i="1" dirty="0">
                <a:latin typeface="Arial"/>
                <a:cs typeface="Arial"/>
              </a:rPr>
              <a:t>p </a:t>
            </a:r>
            <a:r>
              <a:rPr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q, </a:t>
            </a:r>
            <a:r>
              <a:rPr spc="-5" dirty="0"/>
              <a:t>“</a:t>
            </a:r>
            <a:r>
              <a:rPr spc="-5" dirty="0">
                <a:solidFill>
                  <a:srgbClr val="FF0000"/>
                </a:solidFill>
              </a:rPr>
              <a:t>if </a:t>
            </a:r>
            <a:r>
              <a:rPr dirty="0"/>
              <a:t>discrete math is a required  course </a:t>
            </a:r>
            <a:r>
              <a:rPr dirty="0">
                <a:solidFill>
                  <a:srgbClr val="FF0000"/>
                </a:solidFill>
              </a:rPr>
              <a:t>then </a:t>
            </a:r>
            <a:r>
              <a:rPr dirty="0"/>
              <a:t>I am a computer science</a:t>
            </a:r>
            <a:r>
              <a:rPr spc="-70" dirty="0"/>
              <a:t> </a:t>
            </a:r>
            <a:r>
              <a:rPr spc="-5" dirty="0"/>
              <a:t>major”.</a:t>
            </a:r>
          </a:p>
          <a:p>
            <a:pPr marL="355600" marR="9779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Biconditional: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q, </a:t>
            </a:r>
            <a:r>
              <a:rPr dirty="0"/>
              <a:t>“discrete math </a:t>
            </a:r>
            <a:r>
              <a:rPr spc="-5" dirty="0"/>
              <a:t>is </a:t>
            </a:r>
            <a:r>
              <a:rPr dirty="0"/>
              <a:t>a required  course </a:t>
            </a:r>
            <a:r>
              <a:rPr dirty="0">
                <a:solidFill>
                  <a:srgbClr val="FF0000"/>
                </a:solidFill>
              </a:rPr>
              <a:t>if and only if </a:t>
            </a:r>
            <a:r>
              <a:rPr dirty="0"/>
              <a:t>I am a computer science</a:t>
            </a:r>
            <a:r>
              <a:rPr spc="-80" dirty="0"/>
              <a:t> </a:t>
            </a:r>
            <a:r>
              <a:rPr spc="-5" dirty="0"/>
              <a:t>major”.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00A8C5C-2931-E6FB-915C-F308463184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/>
              <a:t>Operations</a:t>
            </a:r>
            <a:r>
              <a:rPr spc="15" dirty="0"/>
              <a:t> </a:t>
            </a:r>
            <a:r>
              <a:rPr spc="-5" dirty="0" err="1"/>
              <a:t>Summary</a:t>
            </a:r>
            <a:r>
              <a:rPr sz="1200" b="0" baseline="149305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52432" y="6568957"/>
            <a:ext cx="3321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-12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1276858"/>
            <a:ext cx="787209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have seen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unary operator and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5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binary  operators. What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they? Their truth tables are  below.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37815" y="2524063"/>
          <a:ext cx="7412351" cy="2023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spc="5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25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25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867400" y="5105401"/>
            <a:ext cx="1219200" cy="41036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150"/>
              </a:lnSpc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5613401"/>
            <a:ext cx="1524000" cy="371897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50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540" y="4553864"/>
            <a:ext cx="462661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36709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8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implication	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converse</a:t>
            </a: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inverse</a:t>
            </a:r>
            <a:r>
              <a:rPr sz="2800" b="1" i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</a:t>
            </a:r>
            <a:r>
              <a:rPr sz="28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400" y="6121400"/>
            <a:ext cx="1524000" cy="323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C752-F0BC-C479-8991-23E186458B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AD35148-B290-CA98-9BE6-D9C1120325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35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94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Compound</a:t>
            </a:r>
            <a:r>
              <a:rPr spc="-55" dirty="0"/>
              <a:t> </a:t>
            </a:r>
            <a:r>
              <a:rPr spc="-5" dirty="0"/>
              <a:t>Propositions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8540" y="1243331"/>
            <a:ext cx="819213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75" indent="-342900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propositional variable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 variable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such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as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6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(possibly subscripted, e.g.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550" i="1" baseline="-21241" dirty="0">
                <a:solidFill>
                  <a:prstClr val="black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 over the Boolean  domain.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7112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atomic proposition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either Boolean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constant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or  a propositional variable: 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T, F,</a:t>
            </a:r>
            <a:r>
              <a:rPr sz="26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spc="5" dirty="0">
                <a:solidFill>
                  <a:prstClr val="black"/>
                </a:solidFill>
                <a:latin typeface="Arial"/>
                <a:cs typeface="Arial"/>
              </a:rPr>
              <a:t>compound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proposition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derived from atomic  propositions by application of propositional</a:t>
            </a:r>
            <a:r>
              <a:rPr sz="26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operators: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/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of logical operators: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600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600">
              <a:solidFill>
                <a:prstClr val="black"/>
              </a:solidFill>
              <a:latin typeface="Symbol"/>
              <a:cs typeface="Symbol"/>
            </a:endParaRPr>
          </a:p>
          <a:p>
            <a:pPr marL="355600" indent="-342900"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also can be indicated by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parentheses.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2527300" algn="l"/>
                <a:tab pos="3703320" algn="l"/>
                <a:tab pos="5141595" algn="l"/>
                <a:tab pos="587819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	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means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(¬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	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not	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¬(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6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82C4D87-7D67-8FFF-74B2-9574587F19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200400"/>
            <a:ext cx="381000" cy="2362200"/>
          </a:xfrm>
          <a:custGeom>
            <a:avLst/>
            <a:gdLst/>
            <a:ahLst/>
            <a:cxnLst/>
            <a:rect l="l" t="t" r="r" b="b"/>
            <a:pathLst>
              <a:path w="381000" h="2362200">
                <a:moveTo>
                  <a:pt x="0" y="2362200"/>
                </a:moveTo>
                <a:lnTo>
                  <a:pt x="381000" y="2362200"/>
                </a:lnTo>
                <a:lnTo>
                  <a:pt x="381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0" y="3200400"/>
            <a:ext cx="533400" cy="2362200"/>
          </a:xfrm>
          <a:custGeom>
            <a:avLst/>
            <a:gdLst/>
            <a:ahLst/>
            <a:cxnLst/>
            <a:rect l="l" t="t" r="r" b="b"/>
            <a:pathLst>
              <a:path w="533400" h="2362200">
                <a:moveTo>
                  <a:pt x="0" y="2362200"/>
                </a:moveTo>
                <a:lnTo>
                  <a:pt x="533400" y="2362200"/>
                </a:lnTo>
                <a:lnTo>
                  <a:pt x="5334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292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18917" y="1365630"/>
            <a:ext cx="73914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Any compound proposition can be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evaluated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by a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truth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1" y="3604259"/>
            <a:ext cx="631825" cy="199862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0795" rIns="0" bIns="0" rtlCol="0">
            <a:spAutoFit/>
          </a:bodyPr>
          <a:lstStyle/>
          <a:p>
            <a:pPr marL="254000" marR="106045" indent="12065" algn="just">
              <a:lnSpc>
                <a:spcPts val="3960"/>
              </a:lnSpc>
              <a:spcBef>
                <a:spcPts val="8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F  T  F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0" algn="just">
              <a:lnSpc>
                <a:spcPts val="3450"/>
              </a:lnSpc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8461" y="3573602"/>
            <a:ext cx="289560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8643" y="3586354"/>
            <a:ext cx="288925" cy="2052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  F  T  F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1600" y="3124201"/>
            <a:ext cx="1219200" cy="480059"/>
          </a:xfrm>
          <a:custGeom>
            <a:avLst/>
            <a:gdLst/>
            <a:ahLst/>
            <a:cxnLst/>
            <a:rect l="l" t="t" r="r" b="b"/>
            <a:pathLst>
              <a:path w="1219200" h="480060">
                <a:moveTo>
                  <a:pt x="0" y="480060"/>
                </a:moveTo>
                <a:lnTo>
                  <a:pt x="1219200" y="480060"/>
                </a:lnTo>
                <a:lnTo>
                  <a:pt x="12192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3124201"/>
            <a:ext cx="2209800" cy="480059"/>
          </a:xfrm>
          <a:custGeom>
            <a:avLst/>
            <a:gdLst/>
            <a:ahLst/>
            <a:cxnLst/>
            <a:rect l="l" t="t" r="r" b="b"/>
            <a:pathLst>
              <a:path w="2209800" h="480060">
                <a:moveTo>
                  <a:pt x="0" y="480060"/>
                </a:moveTo>
                <a:lnTo>
                  <a:pt x="2209800" y="480060"/>
                </a:lnTo>
                <a:lnTo>
                  <a:pt x="22098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0050" y="3018830"/>
            <a:ext cx="7283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5300" algn="l"/>
              </a:tabLst>
            </a:pP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p	q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3401" y="3051014"/>
            <a:ext cx="4620895" cy="553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3335" rIns="0" bIns="0" rtlCol="0">
            <a:spAutoFit/>
          </a:bodyPr>
          <a:lstStyle/>
          <a:p>
            <a:pPr marL="35560">
              <a:spcBef>
                <a:spcPts val="105"/>
              </a:spcBef>
              <a:tabLst>
                <a:tab pos="985519" algn="l"/>
                <a:tab pos="2534285" algn="l"/>
              </a:tabLst>
            </a:pP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	p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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	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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3450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3079" y="3062252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7177"/>
                </a:lnTo>
              </a:path>
            </a:pathLst>
          </a:custGeom>
          <a:ln w="5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0884" y="3063032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0"/>
                </a:moveTo>
                <a:lnTo>
                  <a:pt x="0" y="5356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5170" y="3574734"/>
            <a:ext cx="7785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7205" algn="l"/>
              </a:tabLst>
            </a:pP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	T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6890" y="360820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31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7623" y="3600161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68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35204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5935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5935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2765" y="3608207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387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53497" y="360016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59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30152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30884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30884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47715" y="3608207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>
                <a:moveTo>
                  <a:pt x="0" y="0"/>
                </a:moveTo>
                <a:lnTo>
                  <a:pt x="80813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48447" y="3600161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6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55872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56604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56604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73435" y="3608207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824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74166" y="3600161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4">
                <a:moveTo>
                  <a:pt x="0" y="0"/>
                </a:moveTo>
                <a:lnTo>
                  <a:pt x="15383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13258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13990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13990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30821" y="3608207"/>
            <a:ext cx="2572385" cy="0"/>
          </a:xfrm>
          <a:custGeom>
            <a:avLst/>
            <a:gdLst/>
            <a:ahLst/>
            <a:cxnLst/>
            <a:rect l="l" t="t" r="r" b="b"/>
            <a:pathLst>
              <a:path w="2572384">
                <a:moveTo>
                  <a:pt x="0" y="0"/>
                </a:moveTo>
                <a:lnTo>
                  <a:pt x="257194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31553" y="3600161"/>
            <a:ext cx="2573655" cy="0"/>
          </a:xfrm>
          <a:custGeom>
            <a:avLst/>
            <a:gdLst/>
            <a:ahLst/>
            <a:cxnLst/>
            <a:rect l="l" t="t" r="r" b="b"/>
            <a:pathLst>
              <a:path w="2573654">
                <a:moveTo>
                  <a:pt x="0" y="0"/>
                </a:moveTo>
                <a:lnTo>
                  <a:pt x="25734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30884" y="361917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36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5171" y="4079801"/>
            <a:ext cx="7664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508634" algn="l"/>
              </a:tabLst>
            </a:pP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	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30884" y="4124246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17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66878" y="4583283"/>
            <a:ext cx="7670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85140" algn="l"/>
              </a:tabLst>
            </a:pP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	</a:t>
            </a: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30884" y="4627437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66878" y="5088277"/>
            <a:ext cx="7543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7205" algn="l"/>
              </a:tabLst>
            </a:pP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	F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33079" y="3616863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830"/>
                </a:lnTo>
              </a:path>
            </a:pathLst>
          </a:custGeom>
          <a:ln w="5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30884" y="5132431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0AEEC63-3D3B-1FAA-BEE4-5FBE34AA137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Translating English S</a:t>
            </a:r>
            <a:r>
              <a:rPr spc="-20" dirty="0"/>
              <a:t>e</a:t>
            </a:r>
            <a:r>
              <a:rPr spc="-5" dirty="0"/>
              <a:t>nten</a:t>
            </a:r>
            <a:r>
              <a:rPr spc="-20" dirty="0"/>
              <a:t>c</a:t>
            </a:r>
            <a:r>
              <a:rPr spc="-1455" dirty="0"/>
              <a:t>e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918" y="1365630"/>
            <a:ext cx="7230745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rained last</a:t>
            </a:r>
            <a:r>
              <a:rPr sz="28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night”,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/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“The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sprinklers came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 last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night,”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tabLst>
                <a:tab pos="1242695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	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“The lawn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was wet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morning.”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42900" algn="ctr">
              <a:spcBef>
                <a:spcPts val="235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Translate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of the following into</a:t>
            </a:r>
            <a:r>
              <a:rPr sz="2800" spc="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English: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1842" y="3584724"/>
            <a:ext cx="191706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169672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	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800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1843" y="5207000"/>
            <a:ext cx="187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i="1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775" y="3650741"/>
            <a:ext cx="363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15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5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4217" y="4182567"/>
            <a:ext cx="5159375" cy="872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2750" marR="5080" indent="-400685">
              <a:lnSpc>
                <a:spcPts val="3310"/>
              </a:lnSpc>
              <a:spcBef>
                <a:spcPts val="250"/>
              </a:spcBef>
              <a:tabLst>
                <a:tab pos="41275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	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was wet this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morning,  and 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775" y="5221021"/>
            <a:ext cx="4876800" cy="1301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wasn’t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wet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 morning, or it rained last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  the sprinklers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 last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0E34F20-4EF3-7C11-3DA3-335B2EEEBA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644" y="1253386"/>
            <a:ext cx="7438390" cy="5190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spcBef>
                <a:spcPts val="6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Find the converse of the following</a:t>
            </a:r>
            <a:r>
              <a:rPr sz="22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statement.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“Raining tomorrow is a sufficient condition for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my</a:t>
            </a:r>
            <a:r>
              <a:rPr sz="2200" spc="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/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going to town.”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158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Assign propositional variables to</a:t>
            </a:r>
            <a:r>
              <a:rPr sz="22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component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>
              <a:spcBef>
                <a:spcPts val="5"/>
              </a:spcBef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propositions.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: It will rain tomorrow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: I will not go to</a:t>
            </a:r>
            <a:r>
              <a:rPr sz="22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town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Symbolize the assertion: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→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Symbolize the converse: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→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Convert the symbols back into</a:t>
            </a:r>
            <a:r>
              <a:rPr sz="22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words.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“If I don’t go to town then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will rain tomorrow”</a:t>
            </a:r>
            <a:r>
              <a:rPr sz="2200" spc="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“Raining tomorrow is a </a:t>
            </a:r>
            <a:r>
              <a:rPr sz="2200" i="1" dirty="0">
                <a:solidFill>
                  <a:prstClr val="black"/>
                </a:solidFill>
                <a:latin typeface="Arial"/>
                <a:cs typeface="Arial"/>
              </a:rPr>
              <a:t>necessary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condition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my</a:t>
            </a:r>
            <a:r>
              <a:rPr sz="22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/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going to town.”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419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Another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F95140F-6991-1395-9162-354E6AE290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05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Logic </a:t>
            </a:r>
            <a:r>
              <a:rPr spc="-5" dirty="0"/>
              <a:t>and Bit</a:t>
            </a:r>
            <a:r>
              <a:rPr spc="-3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8" y="1287116"/>
            <a:ext cx="7583805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inary (base 2) dig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: 0 or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Bits may be used to represent truth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values.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convention: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1030605"/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represents “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”;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1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represents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True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”.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164465" indent="-342900"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b="1" i="1" spc="-5" dirty="0">
                <a:solidFill>
                  <a:prstClr val="black"/>
                </a:solidFill>
                <a:latin typeface="Arial"/>
                <a:cs typeface="Arial"/>
              </a:rPr>
              <a:t>string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of length 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an ordered sequence  of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26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bits.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 convention, bit strings are (sometimes)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written 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left to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right: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15240" lvl="1" indent="-286385"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.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“first” bit of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string “1001101010”  is</a:t>
            </a: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What is the length of the above bit</a:t>
            </a:r>
            <a:r>
              <a:rPr sz="26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string?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0253" y="10007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D3AC392-5AC4-A229-97BE-416B95CDAE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Grading Policy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42766" y="1529773"/>
            <a:ext cx="10428473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Mid Exam                                                                 30%                               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Final Exam (Complete Syllabus)                              40%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Quizzes (3 to 4)                            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Assignments  (2 to 3)                   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Surprise Quiz/Class Participation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Minimum 75% attendance is MUST. 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78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462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Bitwise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8" y="1365631"/>
            <a:ext cx="7134225" cy="2784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Boolean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operations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can be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extended to  operate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bit strings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as well as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single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bits.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8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01 1011</a:t>
            </a: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0110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0"/>
              </a:spcBef>
            </a:pPr>
            <a:r>
              <a:rPr sz="28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11 0001</a:t>
            </a:r>
            <a:r>
              <a:rPr sz="2800" u="heavy" spc="-6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0253" y="10007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5596" y="4213693"/>
          <a:ext cx="4584065" cy="1431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09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1462405" algn="l"/>
                        </a:tabLst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	</a:t>
                      </a:r>
                      <a:r>
                        <a:rPr sz="2800" spc="-155" dirty="0">
                          <a:latin typeface="Arial"/>
                          <a:cs typeface="Arial"/>
                        </a:rPr>
                        <a:t>1111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175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01 0001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0100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4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10 1010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95"/>
                        </a:lnSpc>
                        <a:spcBef>
                          <a:spcPts val="200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5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11">
            <a:extLst>
              <a:ext uri="{FF2B5EF4-FFF2-40B4-BE49-F238E27FC236}">
                <a16:creationId xmlns:a16="http://schemas.microsoft.com/office/drawing/2014/main" id="{E902BE73-D2E6-5AAF-AF2A-689F9ABBC53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2447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End </a:t>
            </a:r>
            <a:r>
              <a:rPr spc="-10" dirty="0"/>
              <a:t>of</a:t>
            </a:r>
            <a:r>
              <a:rPr spc="-95" dirty="0"/>
              <a:t> </a:t>
            </a:r>
            <a:r>
              <a:rPr spc="-5" dirty="0"/>
              <a:t>1.1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3644" y="1400298"/>
            <a:ext cx="7834630" cy="50212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You have learned</a:t>
            </a:r>
            <a:r>
              <a:rPr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about: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Propositions: what they</a:t>
            </a:r>
            <a:r>
              <a:rPr sz="24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Propositional logic</a:t>
            </a:r>
            <a:r>
              <a:rPr sz="24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operators’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5080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symbolic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notations,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truth tables, English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equivalents, 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logical</a:t>
            </a:r>
            <a:r>
              <a:rPr sz="24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meaning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Atomic vs.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compound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Bits, bit strings, and bit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20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Next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section: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Propositional</a:t>
            </a:r>
            <a:r>
              <a:rPr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</a:t>
            </a:r>
            <a:r>
              <a:rPr sz="24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laws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Proving propositional</a:t>
            </a:r>
            <a:r>
              <a:rPr sz="24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33-12A4-77AB-F95D-B71157F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200"/>
            <a:ext cx="9069459" cy="615553"/>
          </a:xfrm>
        </p:spPr>
        <p:txBody>
          <a:bodyPr/>
          <a:lstStyle/>
          <a:p>
            <a:r>
              <a:rPr lang="en-US" dirty="0"/>
              <a:t>Practice Question1: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B58-4282-3437-8D29-8FB41CA6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187" y="1557874"/>
            <a:ext cx="10833100" cy="4004725"/>
          </a:xfrm>
        </p:spPr>
        <p:txBody>
          <a:bodyPr/>
          <a:lstStyle/>
          <a:p>
            <a:r>
              <a:rPr lang="en-US" dirty="0"/>
              <a:t>Let p be the proposition “I will do every exercise in this book” and q be the proposition “I will get an A in this course.” Express each of these as a combination of p and q. </a:t>
            </a:r>
          </a:p>
          <a:p>
            <a:pPr marL="514350" indent="-514350">
              <a:buAutoNum type="alphaLcParenR"/>
            </a:pPr>
            <a:r>
              <a:rPr lang="en-US" dirty="0"/>
              <a:t>I will get an A in this course only if I do every exercise in this book.</a:t>
            </a:r>
          </a:p>
          <a:p>
            <a:pPr marL="514350" indent="-514350">
              <a:buAutoNum type="alphaLcParenR"/>
            </a:pPr>
            <a:r>
              <a:rPr lang="en-US" dirty="0"/>
              <a:t>I will get an A in this course, and I will do every exercise in this book.</a:t>
            </a:r>
          </a:p>
          <a:p>
            <a:pPr marL="514350" indent="-514350">
              <a:buAutoNum type="alphaLcParenR"/>
            </a:pPr>
            <a:r>
              <a:rPr lang="en-US" dirty="0"/>
              <a:t>Either I will not get an A in this course, or I will not do every exercise in this book. </a:t>
            </a:r>
          </a:p>
          <a:p>
            <a:pPr marL="514350" indent="-514350">
              <a:buAutoNum type="alphaLcParenR"/>
            </a:pPr>
            <a:r>
              <a:rPr lang="en-US" dirty="0"/>
              <a:t>For me to get an A in this course it is necessary and sufficient that I do every exercise in this book.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DE8-8585-2465-9863-9CB44FB399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898B-CA3B-A144-AF47-86713EF78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0963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33-12A4-77AB-F95D-B71157F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200"/>
            <a:ext cx="9069459" cy="615553"/>
          </a:xfrm>
        </p:spPr>
        <p:txBody>
          <a:bodyPr/>
          <a:lstStyle/>
          <a:p>
            <a:r>
              <a:rPr lang="en-US" dirty="0"/>
              <a:t>Practice Question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B58-4282-3437-8D29-8FB41CA6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11246679" cy="3200876"/>
          </a:xfrm>
        </p:spPr>
        <p:txBody>
          <a:bodyPr/>
          <a:lstStyle/>
          <a:p>
            <a:r>
              <a:rPr lang="en-US" dirty="0"/>
              <a:t>Let P(x) be the statement “Student x knows calculus” and let Q(y) be the statement “Class y contains a student who knows calculus.” </a:t>
            </a:r>
          </a:p>
          <a:p>
            <a:r>
              <a:rPr lang="en-US" dirty="0"/>
              <a:t>Express each of these as quantifications of P(x) and Q(y). </a:t>
            </a:r>
          </a:p>
          <a:p>
            <a:pPr marL="514350" indent="-514350">
              <a:buAutoNum type="alphaLcParenR"/>
            </a:pPr>
            <a:r>
              <a:rPr lang="en-US" dirty="0"/>
              <a:t>Some students know calculus.</a:t>
            </a:r>
          </a:p>
          <a:p>
            <a:pPr marL="514350" indent="-514350">
              <a:buAutoNum type="alphaLcParenR"/>
            </a:pPr>
            <a:r>
              <a:rPr lang="en-US" dirty="0"/>
              <a:t>Not every student knows calculus.</a:t>
            </a:r>
          </a:p>
          <a:p>
            <a:pPr marL="514350" indent="-514350">
              <a:buAutoNum type="alphaLcParenR"/>
            </a:pPr>
            <a:r>
              <a:rPr lang="en-US" dirty="0"/>
              <a:t>Every class has a student in it who knows calculus.</a:t>
            </a:r>
          </a:p>
          <a:p>
            <a:pPr marL="514350" indent="-514350">
              <a:buAutoNum type="alphaLcParenR"/>
            </a:pPr>
            <a:r>
              <a:rPr lang="en-US" dirty="0"/>
              <a:t>Every student in every class knows calculus.</a:t>
            </a:r>
          </a:p>
          <a:p>
            <a:pPr marL="514350" indent="-514350">
              <a:buAutoNum type="alphaLcParenR"/>
            </a:pPr>
            <a:r>
              <a:rPr lang="en-US"/>
              <a:t>There </a:t>
            </a:r>
            <a:r>
              <a:rPr lang="en-US" dirty="0"/>
              <a:t>is at least one class with no students who know calculus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DE8-8585-2465-9863-9CB44FB399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898B-CA3B-A144-AF47-86713EF78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07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512" y="25464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468" y="2546413"/>
            <a:ext cx="328244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338" y="2968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37" y="2968688"/>
            <a:ext cx="3691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895601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12" y="3260788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0639" y="6559508"/>
            <a:ext cx="29667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3644" y="2165730"/>
            <a:ext cx="273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>
                <a:solidFill>
                  <a:srgbClr val="000099"/>
                </a:solidFill>
              </a:rPr>
              <a:t>Lecture</a:t>
            </a:r>
            <a:r>
              <a:rPr sz="4800" spc="-55">
                <a:solidFill>
                  <a:srgbClr val="000099"/>
                </a:solidFill>
              </a:rPr>
              <a:t> </a:t>
            </a:r>
            <a:r>
              <a:rPr sz="4800" spc="-5">
                <a:solidFill>
                  <a:srgbClr val="000099"/>
                </a:solidFill>
              </a:rPr>
              <a:t>1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2646071" y="3429610"/>
            <a:ext cx="5394325" cy="17106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b="1" dirty="0">
                <a:latin typeface="Arial"/>
                <a:cs typeface="Arial"/>
              </a:rPr>
              <a:t>Course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4E929A-CB87-98B2-55A7-DB42ADFC63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6DF00-88ED-BB5D-537F-1312F8AA7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z="4000" spc="-5" dirty="0"/>
              <a:t>What is Mathematics,</a:t>
            </a:r>
            <a:r>
              <a:rPr sz="4000" spc="40" dirty="0"/>
              <a:t> </a:t>
            </a:r>
            <a:r>
              <a:rPr sz="4000" spc="-5" dirty="0"/>
              <a:t>real</a:t>
            </a:r>
            <a:r>
              <a:rPr sz="4000" dirty="0"/>
              <a:t>l</a:t>
            </a:r>
            <a:r>
              <a:rPr sz="4000" spc="-5" dirty="0"/>
              <a:t>y</a:t>
            </a:r>
            <a:r>
              <a:rPr sz="4000" spc="-200" dirty="0"/>
              <a:t>?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718917" y="1432014"/>
            <a:ext cx="62052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It’s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numbers!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Mathematics is </a:t>
            </a:r>
            <a:r>
              <a:rPr sz="2800" i="1" spc="-5" dirty="0">
                <a:latin typeface="Arial"/>
                <a:cs typeface="Arial"/>
              </a:rPr>
              <a:t>much </a:t>
            </a:r>
            <a:r>
              <a:rPr sz="2800" spc="-5" dirty="0">
                <a:latin typeface="Arial"/>
                <a:cs typeface="Arial"/>
              </a:rPr>
              <a:t>more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7" y="4591304"/>
            <a:ext cx="733552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concepts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i="1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numbers,  symbols, </a:t>
            </a:r>
            <a:r>
              <a:rPr sz="2800" dirty="0">
                <a:latin typeface="Arial"/>
                <a:cs typeface="Arial"/>
              </a:rPr>
              <a:t>objects, </a:t>
            </a:r>
            <a:r>
              <a:rPr sz="2800" spc="-5" dirty="0">
                <a:latin typeface="Arial"/>
                <a:cs typeface="Arial"/>
              </a:rPr>
              <a:t>images, </a:t>
            </a:r>
            <a:r>
              <a:rPr sz="2800" dirty="0">
                <a:latin typeface="Arial"/>
                <a:cs typeface="Arial"/>
              </a:rPr>
              <a:t>sounds,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anything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a way to </a:t>
            </a:r>
            <a:r>
              <a:rPr sz="2800" dirty="0">
                <a:latin typeface="Arial"/>
                <a:cs typeface="Arial"/>
              </a:rPr>
              <a:t>interpret the </a:t>
            </a:r>
            <a:r>
              <a:rPr sz="2800" spc="-5" dirty="0">
                <a:latin typeface="Arial"/>
                <a:cs typeface="Arial"/>
              </a:rPr>
              <a:t>world around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0" y="2817877"/>
            <a:ext cx="6858000" cy="1326645"/>
          </a:xfrm>
          <a:prstGeom prst="rect">
            <a:avLst/>
          </a:prstGeom>
          <a:solidFill>
            <a:srgbClr val="FFFFCC"/>
          </a:solidFill>
          <a:ln w="76200">
            <a:solidFill>
              <a:srgbClr val="FFCF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94640" marR="292100" algn="ctr"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Mathematics is, most </a:t>
            </a:r>
            <a:r>
              <a:rPr sz="2800" spc="-20" dirty="0">
                <a:latin typeface="Times New Roman"/>
                <a:cs typeface="Times New Roman"/>
              </a:rPr>
              <a:t>generally, </a:t>
            </a:r>
            <a:r>
              <a:rPr sz="2800" dirty="0">
                <a:latin typeface="Times New Roman"/>
                <a:cs typeface="Times New Roman"/>
              </a:rPr>
              <a:t>the study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absolutely </a:t>
            </a:r>
            <a:r>
              <a:rPr sz="2800" i="1" spc="-5" dirty="0">
                <a:latin typeface="Times New Roman"/>
                <a:cs typeface="Times New Roman"/>
              </a:rPr>
              <a:t>certain </a:t>
            </a:r>
            <a:r>
              <a:rPr sz="2800" dirty="0">
                <a:latin typeface="Times New Roman"/>
                <a:cs typeface="Times New Roman"/>
              </a:rPr>
              <a:t>truths </a:t>
            </a:r>
            <a:r>
              <a:rPr sz="2800" spc="-5" dirty="0">
                <a:latin typeface="Times New Roman"/>
                <a:cs typeface="Times New Roman"/>
              </a:rPr>
              <a:t>about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perfectly well-defined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5769"/>
            <a:ext cx="685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So, what</a:t>
            </a:r>
            <a:r>
              <a:rPr sz="4000" spc="-5">
                <a:latin typeface="Times New Roman"/>
                <a:cs typeface="Times New Roman"/>
              </a:rPr>
              <a:t>’</a:t>
            </a:r>
            <a:r>
              <a:rPr sz="4000" spc="-5"/>
              <a:t>s </a:t>
            </a:r>
            <a:r>
              <a:rPr sz="4000" i="1" spc="-5"/>
              <a:t>this </a:t>
            </a:r>
            <a:r>
              <a:rPr sz="4000" spc="-5"/>
              <a:t>class</a:t>
            </a:r>
            <a:r>
              <a:rPr sz="4000" spc="-10"/>
              <a:t> </a:t>
            </a:r>
            <a:r>
              <a:rPr sz="4000" spc="-5"/>
              <a:t>about?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650642" y="1242848"/>
            <a:ext cx="7410450" cy="359200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spcBef>
                <a:spcPts val="1110"/>
              </a:spcBef>
            </a:pPr>
            <a:r>
              <a:rPr sz="2800" spc="-5" dirty="0">
                <a:latin typeface="Arial"/>
                <a:cs typeface="Arial"/>
              </a:rPr>
              <a:t>What are </a:t>
            </a:r>
            <a:r>
              <a:rPr sz="2800" dirty="0">
                <a:latin typeface="Arial"/>
                <a:cs typeface="Arial"/>
              </a:rPr>
              <a:t>“discrete </a:t>
            </a:r>
            <a:r>
              <a:rPr sz="2800" spc="-5" dirty="0">
                <a:latin typeface="Arial"/>
                <a:cs typeface="Arial"/>
              </a:rPr>
              <a:t>structures”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anyway?</a:t>
            </a:r>
            <a:endParaRPr sz="2800" dirty="0">
              <a:latin typeface="Arial"/>
              <a:cs typeface="Arial"/>
            </a:endParaRPr>
          </a:p>
          <a:p>
            <a:pPr marL="354965" marR="5080" indent="-342265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i="1" dirty="0"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- Composed of </a:t>
            </a:r>
            <a:r>
              <a:rPr sz="2800" dirty="0">
                <a:latin typeface="Arial"/>
                <a:cs typeface="Arial"/>
              </a:rPr>
              <a:t>distinct, </a:t>
            </a:r>
            <a:r>
              <a:rPr sz="2800" spc="-5" dirty="0">
                <a:latin typeface="Arial"/>
                <a:cs typeface="Arial"/>
              </a:rPr>
              <a:t>separable  </a:t>
            </a:r>
            <a:r>
              <a:rPr sz="2800" dirty="0">
                <a:latin typeface="Arial"/>
                <a:cs typeface="Arial"/>
              </a:rPr>
              <a:t>parts. </a:t>
            </a:r>
            <a:r>
              <a:rPr sz="2800" spc="-5" dirty="0">
                <a:latin typeface="Arial"/>
                <a:cs typeface="Arial"/>
              </a:rPr>
              <a:t>(Opposite of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continuous</a:t>
            </a:r>
            <a:r>
              <a:rPr sz="2800" dirty="0">
                <a:latin typeface="Arial"/>
                <a:cs typeface="Arial"/>
              </a:rPr>
              <a:t>.)</a:t>
            </a:r>
          </a:p>
          <a:p>
            <a:pPr marL="846455">
              <a:spcBef>
                <a:spcPts val="335"/>
              </a:spcBef>
            </a:pP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continuous </a:t>
            </a:r>
            <a:r>
              <a:rPr sz="2800" dirty="0">
                <a:latin typeface="Arial"/>
                <a:cs typeface="Arial"/>
              </a:rPr>
              <a:t>::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digital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analog</a:t>
            </a:r>
            <a:endParaRPr sz="2800" dirty="0">
              <a:latin typeface="Arial"/>
              <a:cs typeface="Arial"/>
            </a:endParaRPr>
          </a:p>
          <a:p>
            <a:pPr marL="354965" marR="795020" indent="-342265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Discrete Mathematics</a:t>
            </a:r>
            <a:r>
              <a:rPr sz="2800" spc="-5" dirty="0"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concerns processes that consist of a sequence of individual steps.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42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Why </a:t>
            </a:r>
            <a:r>
              <a:rPr sz="4000" spc="-10"/>
              <a:t>Study </a:t>
            </a:r>
            <a:r>
              <a:rPr sz="4000" spc="-5"/>
              <a:t>Discrete</a:t>
            </a:r>
            <a:r>
              <a:rPr sz="4000" spc="10"/>
              <a:t> </a:t>
            </a:r>
            <a:r>
              <a:rPr sz="4000" spc="-5"/>
              <a:t>Math?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06168" y="1389406"/>
            <a:ext cx="7408545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2900">
              <a:lnSpc>
                <a:spcPct val="12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basis 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digital information  processing is: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manipulations of 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structures represented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8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  <a:p>
            <a:pPr marL="355600" marR="991869" indent="-342900">
              <a:lnSpc>
                <a:spcPct val="12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It’s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 </a:t>
            </a:r>
            <a:r>
              <a:rPr sz="2800" spc="-5" dirty="0">
                <a:latin typeface="Arial"/>
                <a:cs typeface="Arial"/>
              </a:rPr>
              <a:t>language and conceptual  foundation for all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science.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Discrete math concepts are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spc="-5" dirty="0">
                <a:latin typeface="Arial"/>
                <a:cs typeface="Arial"/>
              </a:rPr>
              <a:t>widely used  </a:t>
            </a:r>
            <a:r>
              <a:rPr sz="2800" dirty="0">
                <a:latin typeface="Arial"/>
                <a:cs typeface="Arial"/>
              </a:rPr>
              <a:t>throughout </a:t>
            </a:r>
            <a:r>
              <a:rPr sz="2800" spc="-5" dirty="0">
                <a:latin typeface="Arial"/>
                <a:cs typeface="Arial"/>
              </a:rPr>
              <a:t>math, </a:t>
            </a:r>
            <a:r>
              <a:rPr sz="2800" dirty="0">
                <a:latin typeface="Arial"/>
                <a:cs typeface="Arial"/>
              </a:rPr>
              <a:t>science, </a:t>
            </a:r>
            <a:r>
              <a:rPr sz="2800" spc="-5" dirty="0">
                <a:latin typeface="Arial"/>
                <a:cs typeface="Arial"/>
              </a:rPr>
              <a:t>engineering,  economics, biology, </a:t>
            </a:r>
            <a:r>
              <a:rPr sz="2800" i="1" dirty="0">
                <a:latin typeface="Arial"/>
                <a:cs typeface="Arial"/>
              </a:rPr>
              <a:t>etc.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1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A generally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useful tool for rational</a:t>
            </a:r>
            <a:r>
              <a:rPr sz="28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thought!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95453"/>
            <a:ext cx="6123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0"/>
              <a:t>Uses </a:t>
            </a:r>
            <a:r>
              <a:rPr sz="4000" spc="-5"/>
              <a:t>for Discrete Math</a:t>
            </a:r>
            <a:r>
              <a:rPr sz="4000" spc="30"/>
              <a:t> </a:t>
            </a:r>
            <a:r>
              <a:rPr sz="4000" spc="-5"/>
              <a:t>in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53970" y="613917"/>
            <a:ext cx="448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8918" y="1365631"/>
            <a:ext cx="6939915" cy="4841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Advanced algorithms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Programming language compilers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interpreters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Operating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Database management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correction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Graphics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animation algorithms, game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engines,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i="1" dirty="0">
                <a:latin typeface="Arial"/>
                <a:cs typeface="Arial"/>
              </a:rPr>
              <a:t>etc.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i.e.</a:t>
            </a:r>
            <a:r>
              <a:rPr sz="2400" dirty="0">
                <a:solidFill>
                  <a:srgbClr val="336600"/>
                </a:solidFill>
                <a:latin typeface="Arial"/>
                <a:cs typeface="Arial"/>
              </a:rPr>
              <a:t>, the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whole</a:t>
            </a:r>
            <a:r>
              <a:rPr sz="24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field!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2AE43286F114FABD189F7320D3957" ma:contentTypeVersion="0" ma:contentTypeDescription="Create a new document." ma:contentTypeScope="" ma:versionID="fdc87241304e2c0fad33749fbcb9d8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bbb5a95d7f3c69e25910b8e223927c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431533-A117-4172-AC01-BA541A1A1B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6ACA0-96F4-4295-B0FB-DDA0752A5480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68F0279-8D71-4FE5-AD71-E9783F3B6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33881</TotalTime>
  <Words>3663</Words>
  <Application>Microsoft Office PowerPoint</Application>
  <PresentationFormat>Widescreen</PresentationFormat>
  <Paragraphs>635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 Discrete Mathematics for</vt:lpstr>
      <vt:lpstr>Honor Code Of Class</vt:lpstr>
      <vt:lpstr>Course Introduction</vt:lpstr>
      <vt:lpstr>Grading Policy</vt:lpstr>
      <vt:lpstr>Lecture 1</vt:lpstr>
      <vt:lpstr>What is Mathematics, really?</vt:lpstr>
      <vt:lpstr>So, what’s this class about?</vt:lpstr>
      <vt:lpstr>Why Study Discrete Math?</vt:lpstr>
      <vt:lpstr>Uses for Discrete Math in</vt:lpstr>
      <vt:lpstr>1.1 Propositional Logic</vt:lpstr>
      <vt:lpstr>Definition of a Proposition</vt:lpstr>
      <vt:lpstr>Examples of Propositions</vt:lpstr>
      <vt:lpstr>Proposition</vt:lpstr>
      <vt:lpstr>Examples of Non-PropositionUnivsersity of Hawaii</vt:lpstr>
      <vt:lpstr>Truth Tables</vt:lpstr>
      <vt:lpstr>Some Popular Boolean OperatoUnivrersisty of Hawaii</vt:lpstr>
      <vt:lpstr>The Negation Operator</vt:lpstr>
      <vt:lpstr>The Conjunction Operator</vt:lpstr>
      <vt:lpstr>Conjunction Truth Table</vt:lpstr>
      <vt:lpstr>The Disjunction Operator</vt:lpstr>
      <vt:lpstr>Disjunction Truth Table</vt:lpstr>
      <vt:lpstr>The Exclusive-Or Operator</vt:lpstr>
      <vt:lpstr>Exclusive-Or Truth Table</vt:lpstr>
      <vt:lpstr>Natural Language is Ambiguou   s</vt:lpstr>
      <vt:lpstr>The Implication Operator</vt:lpstr>
      <vt:lpstr>Implication Truth Table</vt:lpstr>
      <vt:lpstr>Examples of Implications</vt:lpstr>
      <vt:lpstr>English Phrases Meaning p qi</vt:lpstr>
      <vt:lpstr>Converse, Inverse, Contrapositiv        ei</vt:lpstr>
      <vt:lpstr>Examples</vt:lpstr>
      <vt:lpstr>The Biconditional Operator</vt:lpstr>
      <vt:lpstr>Biconditional Truth Table</vt:lpstr>
      <vt:lpstr>Boolean Operations Summar  y</vt:lpstr>
      <vt:lpstr>Boolean Operations Summaryi</vt:lpstr>
      <vt:lpstr>Compound Propositions</vt:lpstr>
      <vt:lpstr>An Exercise</vt:lpstr>
      <vt:lpstr>Translating English Sentence</vt:lpstr>
      <vt:lpstr>Another Example</vt:lpstr>
      <vt:lpstr>Logic and Bit Operations</vt:lpstr>
      <vt:lpstr>Bitwise Operations</vt:lpstr>
      <vt:lpstr>End of 1.1</vt:lpstr>
      <vt:lpstr>Practice Question1:</vt:lpstr>
      <vt:lpstr>Practice Question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Muhammad Wali Ahmad</cp:lastModifiedBy>
  <cp:revision>42</cp:revision>
  <dcterms:created xsi:type="dcterms:W3CDTF">2019-09-22T14:29:44Z</dcterms:created>
  <dcterms:modified xsi:type="dcterms:W3CDTF">2023-09-09T08:07:59Z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2019-09-22T00:00:00Z</vt:filetime>
  </property>
  <property fmtid="{D5CDD505-2E9C-101B-9397-08002B2CF9AE}" pid="5" name="ContentTypeId">
    <vt:lpwstr>0x0101002FD2AE43286F114FABD189F7320D3957</vt:lpwstr>
  </property>
</Properties>
</file>