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00" r:id="rId4"/>
    <p:sldId id="276" r:id="rId5"/>
    <p:sldId id="277" r:id="rId6"/>
    <p:sldId id="278" r:id="rId7"/>
    <p:sldId id="279" r:id="rId8"/>
    <p:sldId id="27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80" r:id="rId17"/>
    <p:sldId id="281" r:id="rId18"/>
    <p:sldId id="282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yesha Altaf" userId="83f6cd9f-efc5-42cb-ab08-4c9396de692c" providerId="ADAL" clId="{4849B7E0-6AB0-46D1-BC40-7CA1FAA9DEC2}"/>
    <pc:docChg chg="custSel delSld modSld">
      <pc:chgData name="Dr. Ayesha Altaf" userId="83f6cd9f-efc5-42cb-ab08-4c9396de692c" providerId="ADAL" clId="{4849B7E0-6AB0-46D1-BC40-7CA1FAA9DEC2}" dt="2023-09-12T03:46:07.536" v="77" actId="478"/>
      <pc:docMkLst>
        <pc:docMk/>
      </pc:docMkLst>
      <pc:sldChg chg="delSp modSp mod">
        <pc:chgData name="Dr. Ayesha Altaf" userId="83f6cd9f-efc5-42cb-ab08-4c9396de692c" providerId="ADAL" clId="{4849B7E0-6AB0-46D1-BC40-7CA1FAA9DEC2}" dt="2023-09-08T11:21:39.167" v="48" actId="478"/>
        <pc:sldMkLst>
          <pc:docMk/>
          <pc:sldMk cId="0" sldId="256"/>
        </pc:sldMkLst>
        <pc:spChg chg="mod">
          <ac:chgData name="Dr. Ayesha Altaf" userId="83f6cd9f-efc5-42cb-ab08-4c9396de692c" providerId="ADAL" clId="{4849B7E0-6AB0-46D1-BC40-7CA1FAA9DEC2}" dt="2023-09-08T11:21:04.843" v="47" actId="20577"/>
          <ac:spMkLst>
            <pc:docMk/>
            <pc:sldMk cId="0" sldId="256"/>
            <ac:spMk id="13" creationId="{00000000-0000-0000-0000-000000000000}"/>
          </ac:spMkLst>
        </pc:spChg>
        <pc:spChg chg="del">
          <ac:chgData name="Dr. Ayesha Altaf" userId="83f6cd9f-efc5-42cb-ab08-4c9396de692c" providerId="ADAL" clId="{4849B7E0-6AB0-46D1-BC40-7CA1FAA9DEC2}" dt="2023-09-08T11:21:39.167" v="48" actId="478"/>
          <ac:spMkLst>
            <pc:docMk/>
            <pc:sldMk cId="0" sldId="256"/>
            <ac:spMk id="16" creationId="{D7174631-D3EE-C2F0-37B2-0A51C131E30A}"/>
          </ac:spMkLst>
        </pc:spChg>
      </pc:sldChg>
      <pc:sldChg chg="delSp mod">
        <pc:chgData name="Dr. Ayesha Altaf" userId="83f6cd9f-efc5-42cb-ab08-4c9396de692c" providerId="ADAL" clId="{4849B7E0-6AB0-46D1-BC40-7CA1FAA9DEC2}" dt="2023-09-08T11:21:44.612" v="49" actId="478"/>
        <pc:sldMkLst>
          <pc:docMk/>
          <pc:sldMk cId="0" sldId="257"/>
        </pc:sldMkLst>
        <pc:spChg chg="del">
          <ac:chgData name="Dr. Ayesha Altaf" userId="83f6cd9f-efc5-42cb-ab08-4c9396de692c" providerId="ADAL" clId="{4849B7E0-6AB0-46D1-BC40-7CA1FAA9DEC2}" dt="2023-09-08T11:21:44.612" v="49" actId="478"/>
          <ac:spMkLst>
            <pc:docMk/>
            <pc:sldMk cId="0" sldId="257"/>
            <ac:spMk id="15" creationId="{D948B7BA-7392-01AE-9EEB-1B30BB548DDD}"/>
          </ac:spMkLst>
        </pc:spChg>
      </pc:sldChg>
      <pc:sldChg chg="delSp del mod">
        <pc:chgData name="Dr. Ayesha Altaf" userId="83f6cd9f-efc5-42cb-ab08-4c9396de692c" providerId="ADAL" clId="{4849B7E0-6AB0-46D1-BC40-7CA1FAA9DEC2}" dt="2023-09-12T03:40:53.111" v="76" actId="47"/>
        <pc:sldMkLst>
          <pc:docMk/>
          <pc:sldMk cId="0" sldId="258"/>
        </pc:sldMkLst>
        <pc:spChg chg="del">
          <ac:chgData name="Dr. Ayesha Altaf" userId="83f6cd9f-efc5-42cb-ab08-4c9396de692c" providerId="ADAL" clId="{4849B7E0-6AB0-46D1-BC40-7CA1FAA9DEC2}" dt="2023-09-08T11:21:52.017" v="50" actId="478"/>
          <ac:spMkLst>
            <pc:docMk/>
            <pc:sldMk cId="0" sldId="258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7:41.586" v="58" actId="478"/>
        <pc:sldMkLst>
          <pc:docMk/>
          <pc:sldMk cId="0" sldId="259"/>
        </pc:sldMkLst>
        <pc:spChg chg="del">
          <ac:chgData name="Dr. Ayesha Altaf" userId="83f6cd9f-efc5-42cb-ab08-4c9396de692c" providerId="ADAL" clId="{4849B7E0-6AB0-46D1-BC40-7CA1FAA9DEC2}" dt="2023-09-08T11:27:41.586" v="58" actId="478"/>
          <ac:spMkLst>
            <pc:docMk/>
            <pc:sldMk cId="0" sldId="259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8:05.424" v="59" actId="478"/>
        <pc:sldMkLst>
          <pc:docMk/>
          <pc:sldMk cId="0" sldId="260"/>
        </pc:sldMkLst>
        <pc:spChg chg="del">
          <ac:chgData name="Dr. Ayesha Altaf" userId="83f6cd9f-efc5-42cb-ab08-4c9396de692c" providerId="ADAL" clId="{4849B7E0-6AB0-46D1-BC40-7CA1FAA9DEC2}" dt="2023-09-08T11:28:05.424" v="59" actId="478"/>
          <ac:spMkLst>
            <pc:docMk/>
            <pc:sldMk cId="0" sldId="260"/>
            <ac:spMk id="8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8:16.918" v="60" actId="478"/>
        <pc:sldMkLst>
          <pc:docMk/>
          <pc:sldMk cId="0" sldId="261"/>
        </pc:sldMkLst>
        <pc:spChg chg="del">
          <ac:chgData name="Dr. Ayesha Altaf" userId="83f6cd9f-efc5-42cb-ab08-4c9396de692c" providerId="ADAL" clId="{4849B7E0-6AB0-46D1-BC40-7CA1FAA9DEC2}" dt="2023-09-08T11:28:16.918" v="60" actId="478"/>
          <ac:spMkLst>
            <pc:docMk/>
            <pc:sldMk cId="0" sldId="261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0:40.032" v="61" actId="478"/>
        <pc:sldMkLst>
          <pc:docMk/>
          <pc:sldMk cId="0" sldId="262"/>
        </pc:sldMkLst>
        <pc:spChg chg="del">
          <ac:chgData name="Dr. Ayesha Altaf" userId="83f6cd9f-efc5-42cb-ab08-4c9396de692c" providerId="ADAL" clId="{4849B7E0-6AB0-46D1-BC40-7CA1FAA9DEC2}" dt="2023-09-08T11:30:40.032" v="61" actId="478"/>
          <ac:spMkLst>
            <pc:docMk/>
            <pc:sldMk cId="0" sldId="262"/>
            <ac:spMk id="13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0:54.512" v="62" actId="478"/>
        <pc:sldMkLst>
          <pc:docMk/>
          <pc:sldMk cId="0" sldId="263"/>
        </pc:sldMkLst>
        <pc:spChg chg="del">
          <ac:chgData name="Dr. Ayesha Altaf" userId="83f6cd9f-efc5-42cb-ab08-4c9396de692c" providerId="ADAL" clId="{4849B7E0-6AB0-46D1-BC40-7CA1FAA9DEC2}" dt="2023-09-08T11:30:54.512" v="62" actId="478"/>
          <ac:spMkLst>
            <pc:docMk/>
            <pc:sldMk cId="0" sldId="263"/>
            <ac:spMk id="15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1:16.342" v="63" actId="478"/>
        <pc:sldMkLst>
          <pc:docMk/>
          <pc:sldMk cId="0" sldId="264"/>
        </pc:sldMkLst>
        <pc:spChg chg="del">
          <ac:chgData name="Dr. Ayesha Altaf" userId="83f6cd9f-efc5-42cb-ab08-4c9396de692c" providerId="ADAL" clId="{4849B7E0-6AB0-46D1-BC40-7CA1FAA9DEC2}" dt="2023-09-08T11:31:16.342" v="63" actId="478"/>
          <ac:spMkLst>
            <pc:docMk/>
            <pc:sldMk cId="0" sldId="264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1:27.089" v="64" actId="478"/>
        <pc:sldMkLst>
          <pc:docMk/>
          <pc:sldMk cId="0" sldId="265"/>
        </pc:sldMkLst>
        <pc:spChg chg="del">
          <ac:chgData name="Dr. Ayesha Altaf" userId="83f6cd9f-efc5-42cb-ab08-4c9396de692c" providerId="ADAL" clId="{4849B7E0-6AB0-46D1-BC40-7CA1FAA9DEC2}" dt="2023-09-08T11:31:27.089" v="64" actId="478"/>
          <ac:spMkLst>
            <pc:docMk/>
            <pc:sldMk cId="0" sldId="265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2:55.499" v="67" actId="478"/>
        <pc:sldMkLst>
          <pc:docMk/>
          <pc:sldMk cId="0" sldId="266"/>
        </pc:sldMkLst>
        <pc:spChg chg="del">
          <ac:chgData name="Dr. Ayesha Altaf" userId="83f6cd9f-efc5-42cb-ab08-4c9396de692c" providerId="ADAL" clId="{4849B7E0-6AB0-46D1-BC40-7CA1FAA9DEC2}" dt="2023-09-08T11:32:55.499" v="67" actId="478"/>
          <ac:spMkLst>
            <pc:docMk/>
            <pc:sldMk cId="0" sldId="266"/>
            <ac:spMk id="12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05.107" v="68" actId="478"/>
        <pc:sldMkLst>
          <pc:docMk/>
          <pc:sldMk cId="0" sldId="267"/>
        </pc:sldMkLst>
        <pc:spChg chg="del">
          <ac:chgData name="Dr. Ayesha Altaf" userId="83f6cd9f-efc5-42cb-ab08-4c9396de692c" providerId="ADAL" clId="{4849B7E0-6AB0-46D1-BC40-7CA1FAA9DEC2}" dt="2023-09-08T11:33:05.107" v="68" actId="478"/>
          <ac:spMkLst>
            <pc:docMk/>
            <pc:sldMk cId="0" sldId="267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11.740" v="69" actId="478"/>
        <pc:sldMkLst>
          <pc:docMk/>
          <pc:sldMk cId="0" sldId="268"/>
        </pc:sldMkLst>
        <pc:spChg chg="del">
          <ac:chgData name="Dr. Ayesha Altaf" userId="83f6cd9f-efc5-42cb-ab08-4c9396de692c" providerId="ADAL" clId="{4849B7E0-6AB0-46D1-BC40-7CA1FAA9DEC2}" dt="2023-09-08T11:33:11.740" v="69" actId="478"/>
          <ac:spMkLst>
            <pc:docMk/>
            <pc:sldMk cId="0" sldId="268"/>
            <ac:spMk id="15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23.898" v="70" actId="478"/>
        <pc:sldMkLst>
          <pc:docMk/>
          <pc:sldMk cId="0" sldId="269"/>
        </pc:sldMkLst>
        <pc:spChg chg="del">
          <ac:chgData name="Dr. Ayesha Altaf" userId="83f6cd9f-efc5-42cb-ab08-4c9396de692c" providerId="ADAL" clId="{4849B7E0-6AB0-46D1-BC40-7CA1FAA9DEC2}" dt="2023-09-08T11:33:23.898" v="70" actId="478"/>
          <ac:spMkLst>
            <pc:docMk/>
            <pc:sldMk cId="0" sldId="269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30.689" v="71" actId="478"/>
        <pc:sldMkLst>
          <pc:docMk/>
          <pc:sldMk cId="0" sldId="270"/>
        </pc:sldMkLst>
        <pc:spChg chg="del">
          <ac:chgData name="Dr. Ayesha Altaf" userId="83f6cd9f-efc5-42cb-ab08-4c9396de692c" providerId="ADAL" clId="{4849B7E0-6AB0-46D1-BC40-7CA1FAA9DEC2}" dt="2023-09-08T11:33:30.689" v="71" actId="478"/>
          <ac:spMkLst>
            <pc:docMk/>
            <pc:sldMk cId="0" sldId="270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5:55.879" v="57" actId="478"/>
        <pc:sldMkLst>
          <pc:docMk/>
          <pc:sldMk cId="1306667703" sldId="275"/>
        </pc:sldMkLst>
        <pc:spChg chg="del">
          <ac:chgData name="Dr. Ayesha Altaf" userId="83f6cd9f-efc5-42cb-ab08-4c9396de692c" providerId="ADAL" clId="{4849B7E0-6AB0-46D1-BC40-7CA1FAA9DEC2}" dt="2023-09-08T11:25:55.879" v="57" actId="478"/>
          <ac:spMkLst>
            <pc:docMk/>
            <pc:sldMk cId="1306667703" sldId="275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2:11.692" v="53" actId="478"/>
        <pc:sldMkLst>
          <pc:docMk/>
          <pc:sldMk cId="798586206" sldId="276"/>
        </pc:sldMkLst>
        <pc:spChg chg="del">
          <ac:chgData name="Dr. Ayesha Altaf" userId="83f6cd9f-efc5-42cb-ab08-4c9396de692c" providerId="ADAL" clId="{4849B7E0-6AB0-46D1-BC40-7CA1FAA9DEC2}" dt="2023-09-08T11:22:11.692" v="53" actId="478"/>
          <ac:spMkLst>
            <pc:docMk/>
            <pc:sldMk cId="798586206" sldId="276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4:38.438" v="55" actId="478"/>
        <pc:sldMkLst>
          <pc:docMk/>
          <pc:sldMk cId="1851200711" sldId="277"/>
        </pc:sldMkLst>
        <pc:spChg chg="del">
          <ac:chgData name="Dr. Ayesha Altaf" userId="83f6cd9f-efc5-42cb-ab08-4c9396de692c" providerId="ADAL" clId="{4849B7E0-6AB0-46D1-BC40-7CA1FAA9DEC2}" dt="2023-09-08T11:24:38.438" v="55" actId="478"/>
          <ac:spMkLst>
            <pc:docMk/>
            <pc:sldMk cId="1851200711" sldId="277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5:07.889" v="56" actId="478"/>
        <pc:sldMkLst>
          <pc:docMk/>
          <pc:sldMk cId="3720340767" sldId="278"/>
        </pc:sldMkLst>
        <pc:spChg chg="del">
          <ac:chgData name="Dr. Ayesha Altaf" userId="83f6cd9f-efc5-42cb-ab08-4c9396de692c" providerId="ADAL" clId="{4849B7E0-6AB0-46D1-BC40-7CA1FAA9DEC2}" dt="2023-09-08T11:25:07.889" v="56" actId="478"/>
          <ac:spMkLst>
            <pc:docMk/>
            <pc:sldMk cId="3720340767" sldId="278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1:44.784" v="65" actId="478"/>
        <pc:sldMkLst>
          <pc:docMk/>
          <pc:sldMk cId="589513572" sldId="280"/>
        </pc:sldMkLst>
        <pc:spChg chg="del">
          <ac:chgData name="Dr. Ayesha Altaf" userId="83f6cd9f-efc5-42cb-ab08-4c9396de692c" providerId="ADAL" clId="{4849B7E0-6AB0-46D1-BC40-7CA1FAA9DEC2}" dt="2023-09-08T11:31:44.784" v="65" actId="478"/>
          <ac:spMkLst>
            <pc:docMk/>
            <pc:sldMk cId="589513572" sldId="280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2:39.689" v="66" actId="478"/>
        <pc:sldMkLst>
          <pc:docMk/>
          <pc:sldMk cId="3462603693" sldId="281"/>
        </pc:sldMkLst>
        <pc:spChg chg="del">
          <ac:chgData name="Dr. Ayesha Altaf" userId="83f6cd9f-efc5-42cb-ab08-4c9396de692c" providerId="ADAL" clId="{4849B7E0-6AB0-46D1-BC40-7CA1FAA9DEC2}" dt="2023-09-08T11:32:39.689" v="66" actId="478"/>
          <ac:spMkLst>
            <pc:docMk/>
            <pc:sldMk cId="3462603693" sldId="281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2T03:46:07.536" v="77" actId="478"/>
        <pc:sldMkLst>
          <pc:docMk/>
          <pc:sldMk cId="90536700" sldId="282"/>
        </pc:sldMkLst>
        <pc:spChg chg="del">
          <ac:chgData name="Dr. Ayesha Altaf" userId="83f6cd9f-efc5-42cb-ab08-4c9396de692c" providerId="ADAL" clId="{4849B7E0-6AB0-46D1-BC40-7CA1FAA9DEC2}" dt="2023-09-12T03:46:07.536" v="77" actId="478"/>
          <ac:spMkLst>
            <pc:docMk/>
            <pc:sldMk cId="90536700" sldId="282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2:06.673" v="52" actId="478"/>
        <pc:sldMkLst>
          <pc:docMk/>
          <pc:sldMk cId="3958315401" sldId="300"/>
        </pc:sldMkLst>
        <pc:spChg chg="del">
          <ac:chgData name="Dr. Ayesha Altaf" userId="83f6cd9f-efc5-42cb-ab08-4c9396de692c" providerId="ADAL" clId="{4849B7E0-6AB0-46D1-BC40-7CA1FAA9DEC2}" dt="2023-09-08T11:22:06.673" v="52" actId="478"/>
          <ac:spMkLst>
            <pc:docMk/>
            <pc:sldMk cId="3958315401" sldId="300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4:22.403" v="75" actId="478"/>
        <pc:sldMkLst>
          <pc:docMk/>
          <pc:sldMk cId="0" sldId="305"/>
        </pc:sldMkLst>
        <pc:spChg chg="del">
          <ac:chgData name="Dr. Ayesha Altaf" userId="83f6cd9f-efc5-42cb-ab08-4c9396de692c" providerId="ADAL" clId="{4849B7E0-6AB0-46D1-BC40-7CA1FAA9DEC2}" dt="2023-09-08T11:34:22.403" v="75" actId="478"/>
          <ac:spMkLst>
            <pc:docMk/>
            <pc:sldMk cId="0" sldId="305"/>
            <ac:spMk id="17" creationId="{730CD225-B9B7-CDB3-B0B8-B8E3C02A881F}"/>
          </ac:spMkLst>
        </pc:spChg>
      </pc:sldChg>
      <pc:sldChg chg="delSp mod">
        <pc:chgData name="Dr. Ayesha Altaf" userId="83f6cd9f-efc5-42cb-ab08-4c9396de692c" providerId="ADAL" clId="{4849B7E0-6AB0-46D1-BC40-7CA1FAA9DEC2}" dt="2023-09-08T11:34:14.839" v="74" actId="478"/>
        <pc:sldMkLst>
          <pc:docMk/>
          <pc:sldMk cId="0" sldId="306"/>
        </pc:sldMkLst>
        <pc:spChg chg="del">
          <ac:chgData name="Dr. Ayesha Altaf" userId="83f6cd9f-efc5-42cb-ab08-4c9396de692c" providerId="ADAL" clId="{4849B7E0-6AB0-46D1-BC40-7CA1FAA9DEC2}" dt="2023-09-08T11:34:14.839" v="74" actId="478"/>
          <ac:spMkLst>
            <pc:docMk/>
            <pc:sldMk cId="0" sldId="306"/>
            <ac:spMk id="15" creationId="{4363047A-027E-D1B5-3CE3-52EE51F61FB3}"/>
          </ac:spMkLst>
        </pc:spChg>
      </pc:sldChg>
      <pc:sldChg chg="delSp mod">
        <pc:chgData name="Dr. Ayesha Altaf" userId="83f6cd9f-efc5-42cb-ab08-4c9396de692c" providerId="ADAL" clId="{4849B7E0-6AB0-46D1-BC40-7CA1FAA9DEC2}" dt="2023-09-08T11:34:05.997" v="73" actId="478"/>
        <pc:sldMkLst>
          <pc:docMk/>
          <pc:sldMk cId="0" sldId="307"/>
        </pc:sldMkLst>
        <pc:spChg chg="del">
          <ac:chgData name="Dr. Ayesha Altaf" userId="83f6cd9f-efc5-42cb-ab08-4c9396de692c" providerId="ADAL" clId="{4849B7E0-6AB0-46D1-BC40-7CA1FAA9DEC2}" dt="2023-09-08T11:34:05.997" v="73" actId="478"/>
          <ac:spMkLst>
            <pc:docMk/>
            <pc:sldMk cId="0" sldId="307"/>
            <ac:spMk id="7" creationId="{FEBE15A6-777B-809F-04A8-BB976D93DF36}"/>
          </ac:spMkLst>
        </pc:spChg>
      </pc:sldChg>
      <pc:sldChg chg="delSp mod">
        <pc:chgData name="Dr. Ayesha Altaf" userId="83f6cd9f-efc5-42cb-ab08-4c9396de692c" providerId="ADAL" clId="{4849B7E0-6AB0-46D1-BC40-7CA1FAA9DEC2}" dt="2023-09-08T11:34:00.231" v="72" actId="478"/>
        <pc:sldMkLst>
          <pc:docMk/>
          <pc:sldMk cId="0" sldId="308"/>
        </pc:sldMkLst>
        <pc:spChg chg="del">
          <ac:chgData name="Dr. Ayesha Altaf" userId="83f6cd9f-efc5-42cb-ab08-4c9396de692c" providerId="ADAL" clId="{4849B7E0-6AB0-46D1-BC40-7CA1FAA9DEC2}" dt="2023-09-08T11:34:00.231" v="72" actId="478"/>
          <ac:spMkLst>
            <pc:docMk/>
            <pc:sldMk cId="0" sldId="308"/>
            <ac:spMk id="10" creationId="{0E8AA4F8-970F-E1BC-2104-1AAAAAA17395}"/>
          </ac:spMkLst>
        </pc:spChg>
      </pc:sldChg>
      <pc:sldChg chg="delSp del mod">
        <pc:chgData name="Dr. Ayesha Altaf" userId="83f6cd9f-efc5-42cb-ab08-4c9396de692c" providerId="ADAL" clId="{4849B7E0-6AB0-46D1-BC40-7CA1FAA9DEC2}" dt="2023-09-08T11:22:35.381" v="54" actId="47"/>
        <pc:sldMkLst>
          <pc:docMk/>
          <pc:sldMk cId="3242695601" sldId="309"/>
        </pc:sldMkLst>
        <pc:spChg chg="del">
          <ac:chgData name="Dr. Ayesha Altaf" userId="83f6cd9f-efc5-42cb-ab08-4c9396de692c" providerId="ADAL" clId="{4849B7E0-6AB0-46D1-BC40-7CA1FAA9DEC2}" dt="2023-09-08T11:22:00.126" v="51" actId="478"/>
          <ac:spMkLst>
            <pc:docMk/>
            <pc:sldMk cId="3242695601" sldId="309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B907-30B1-4DC5-BE63-EA0195CAD184}" type="datetimeFigureOut">
              <a:rPr lang="en-PK" smtClean="0"/>
              <a:t>09/12/2023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B600B-1229-4927-96F1-BF25638406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47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48AD5-B71C-41B7-8080-F821E77991F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3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4A43-5692-4817-BDA7-A3FCB7E571FD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8"/>
            <a:ext cx="8917889" cy="523220"/>
          </a:xfrm>
        </p:spPr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54E0-ED8F-43A5-844C-2753A3351EBA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8"/>
            <a:ext cx="8917889" cy="523220"/>
          </a:xfrm>
        </p:spPr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7A7E-5B1D-47BB-97C8-D7363530300C}" type="datetime1">
              <a:rPr lang="en-US" smtClean="0"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8"/>
            <a:ext cx="8917889" cy="523220"/>
          </a:xfrm>
        </p:spPr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8F97-5B80-4BB0-AFF7-0D38B6DB0D34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9820-B496-47F7-B9BA-88FF528FDD49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541339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7"/>
            <a:ext cx="8917889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5867" y="1604974"/>
            <a:ext cx="63627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41" y="6559508"/>
            <a:ext cx="2908935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3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6C3A-05CC-472D-9949-2B5778FF8D9C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8431" y="6568957"/>
            <a:ext cx="344804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14" y="2546414"/>
            <a:ext cx="438151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469" y="2546415"/>
            <a:ext cx="328244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40" y="29686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38" y="2968690"/>
            <a:ext cx="3691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" y="2895602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5" y="24384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14" y="3260790"/>
            <a:ext cx="8693151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9647" y="872111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sz="4800" dirty="0"/>
          </a:p>
          <a:p>
            <a:pPr marL="12700"/>
            <a:r>
              <a:rPr sz="4800" spc="-5" dirty="0"/>
              <a:t>Discrete Mathematics</a:t>
            </a:r>
            <a:r>
              <a:rPr sz="4800" spc="51" dirty="0"/>
              <a:t> </a:t>
            </a:r>
            <a:r>
              <a:rPr sz="4800" spc="-5" dirty="0"/>
              <a:t>for</a:t>
            </a:r>
            <a:endParaRPr sz="4800" dirty="0"/>
          </a:p>
        </p:txBody>
      </p:sp>
      <p:sp>
        <p:nvSpPr>
          <p:cNvPr id="12" name="object 12"/>
          <p:cNvSpPr txBox="1"/>
          <p:nvPr/>
        </p:nvSpPr>
        <p:spPr>
          <a:xfrm>
            <a:off x="1069644" y="2335480"/>
            <a:ext cx="57200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-5" dirty="0">
                <a:solidFill>
                  <a:srgbClr val="3333CC"/>
                </a:solidFill>
                <a:latin typeface="Arial"/>
                <a:cs typeface="Arial"/>
              </a:rPr>
              <a:t>Computer Science 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3739" y="3742692"/>
            <a:ext cx="7348855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pPr algn="ctr">
              <a:spcBef>
                <a:spcPts val="1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ts val="25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Dr. Ayesha Altaf </a:t>
            </a:r>
          </a:p>
          <a:p>
            <a:pPr algn="ctr">
              <a:spcBef>
                <a:spcPts val="25"/>
              </a:spcBef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Discrete Mathematics and its applications BY Kenneth H. Rosen – 8</a:t>
            </a:r>
            <a:r>
              <a:rPr lang="en-US" sz="20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C72C05D-FCB9-303C-6AD4-8DE41615C7A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3700067-9916-4A64-AB32-699D9AC42522}" type="datetime1">
              <a:rPr lang="en-US" smtClean="0"/>
              <a:t>9/12/2023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D91E524-81D0-534C-56AF-844D0E200B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6" y="1286003"/>
            <a:ext cx="655955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indent="-342257">
              <a:spcBef>
                <a:spcPts val="9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200" spc="-5" dirty="0">
                <a:latin typeface="Arial"/>
                <a:cs typeface="Arial"/>
              </a:rPr>
              <a:t>Prove that </a:t>
            </a:r>
            <a:r>
              <a:rPr sz="2200" spc="-11" dirty="0">
                <a:latin typeface="Symbol"/>
                <a:cs typeface="Symbol"/>
              </a:rPr>
              <a:t></a:t>
            </a:r>
            <a:r>
              <a:rPr sz="2200" spc="-11" dirty="0">
                <a:latin typeface="Arial"/>
                <a:cs typeface="Arial"/>
              </a:rPr>
              <a:t>(</a:t>
            </a:r>
            <a:r>
              <a:rPr sz="2200" i="1" spc="-11" dirty="0">
                <a:latin typeface="Arial"/>
                <a:cs typeface="Arial"/>
              </a:rPr>
              <a:t>p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200" spc="-11" dirty="0">
                <a:latin typeface="Symbol"/>
                <a:cs typeface="Symbol"/>
              </a:rPr>
              <a:t></a:t>
            </a:r>
            <a:r>
              <a:rPr sz="2200" i="1" spc="-11" dirty="0">
                <a:latin typeface="Arial"/>
                <a:cs typeface="Arial"/>
              </a:rPr>
              <a:t>p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1" dirty="0">
                <a:latin typeface="Symbol"/>
                <a:cs typeface="Symbol"/>
              </a:rPr>
              <a:t></a:t>
            </a:r>
            <a:r>
              <a:rPr sz="2200" i="1" spc="-11" dirty="0">
                <a:latin typeface="Arial"/>
                <a:cs typeface="Arial"/>
              </a:rPr>
              <a:t>q</a:t>
            </a:r>
            <a:r>
              <a:rPr sz="2200" spc="-11" dirty="0">
                <a:latin typeface="Arial"/>
                <a:cs typeface="Arial"/>
              </a:rPr>
              <a:t>. </a:t>
            </a:r>
            <a:r>
              <a:rPr sz="2200" spc="-5" dirty="0">
                <a:latin typeface="Arial"/>
                <a:cs typeface="Arial"/>
              </a:rPr>
              <a:t>(De </a:t>
            </a:r>
            <a:r>
              <a:rPr sz="2200" dirty="0">
                <a:latin typeface="Arial"/>
                <a:cs typeface="Arial"/>
              </a:rPr>
              <a:t>Morgan</a:t>
            </a:r>
            <a:r>
              <a:rPr sz="2200" dirty="0">
                <a:latin typeface="Times New Roman"/>
                <a:cs typeface="Times New Roman"/>
              </a:rPr>
              <a:t>’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law)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6355" y="1787895"/>
            <a:ext cx="604520" cy="4924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  <a:tabLst>
                <a:tab pos="392421" algn="l"/>
              </a:tabLst>
            </a:pPr>
            <a:r>
              <a:rPr sz="3100" i="1" spc="11" dirty="0">
                <a:latin typeface="Times New Roman"/>
                <a:cs typeface="Times New Roman"/>
              </a:rPr>
              <a:t>p	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0531" y="1816067"/>
            <a:ext cx="5966460" cy="4924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  <a:tabLst>
                <a:tab pos="972161" algn="l"/>
                <a:tab pos="1805894" algn="l"/>
                <a:tab pos="2692967" algn="l"/>
                <a:tab pos="4571251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p</a:t>
            </a:r>
            <a:r>
              <a:rPr sz="3100" spc="5" dirty="0">
                <a:latin typeface="Symbol"/>
                <a:cs typeface="Symbol"/>
              </a:rPr>
              <a:t></a:t>
            </a:r>
            <a:r>
              <a:rPr sz="3100" i="1" spc="5" dirty="0">
                <a:latin typeface="Times New Roman"/>
                <a:cs typeface="Times New Roman"/>
              </a:rPr>
              <a:t>q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i="1" spc="11" dirty="0">
                <a:latin typeface="Times New Roman"/>
                <a:cs typeface="Times New Roman"/>
              </a:rPr>
              <a:t>p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i="1" spc="11" dirty="0">
                <a:latin typeface="Times New Roman"/>
                <a:cs typeface="Times New Roman"/>
              </a:rPr>
              <a:t>q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i="1" spc="11" dirty="0">
                <a:latin typeface="Times New Roman"/>
                <a:cs typeface="Times New Roman"/>
              </a:rPr>
              <a:t>p </a:t>
            </a:r>
            <a:r>
              <a:rPr sz="3100" spc="15" dirty="0">
                <a:latin typeface="Symbol"/>
                <a:cs typeface="Symbol"/>
              </a:rPr>
              <a:t>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</a:t>
            </a:r>
            <a:r>
              <a:rPr sz="3100" i="1" spc="5" dirty="0">
                <a:latin typeface="Times New Roman"/>
                <a:cs typeface="Times New Roman"/>
              </a:rPr>
              <a:t>q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spc="11" dirty="0">
                <a:latin typeface="Times New Roman"/>
                <a:cs typeface="Times New Roman"/>
              </a:rPr>
              <a:t>(</a:t>
            </a:r>
            <a:r>
              <a:rPr sz="3100" i="1" spc="11" dirty="0">
                <a:latin typeface="Times New Roman"/>
                <a:cs typeface="Times New Roman"/>
              </a:rPr>
              <a:t>p </a:t>
            </a:r>
            <a:r>
              <a:rPr sz="3100" spc="15" dirty="0">
                <a:latin typeface="Symbol"/>
                <a:cs typeface="Symbol"/>
              </a:rPr>
              <a:t></a:t>
            </a:r>
            <a:r>
              <a:rPr sz="3100" spc="-91" dirty="0">
                <a:latin typeface="Times New Roman"/>
                <a:cs typeface="Times New Roman"/>
              </a:rPr>
              <a:t> </a:t>
            </a:r>
            <a:r>
              <a:rPr sz="3100" i="1" spc="11" dirty="0">
                <a:latin typeface="Times New Roman"/>
                <a:cs typeface="Times New Roman"/>
              </a:rPr>
              <a:t>q</a:t>
            </a:r>
            <a:r>
              <a:rPr sz="3100" spc="11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07575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5689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6203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66967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5016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7905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45857" y="2388055"/>
            <a:ext cx="364491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3996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6602" y="2385829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5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9854" y="2385090"/>
            <a:ext cx="6351" cy="6351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5930"/>
                </a:moveTo>
                <a:lnTo>
                  <a:pt x="5942" y="5930"/>
                </a:lnTo>
                <a:lnTo>
                  <a:pt x="5942" y="0"/>
                </a:lnTo>
                <a:lnTo>
                  <a:pt x="0" y="0"/>
                </a:lnTo>
                <a:lnTo>
                  <a:pt x="0" y="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0595" y="23858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4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0595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5796" y="2388055"/>
            <a:ext cx="379731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150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6542" y="238582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66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7575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95689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2776" y="2388055"/>
            <a:ext cx="963295" cy="0"/>
          </a:xfrm>
          <a:custGeom>
            <a:avLst/>
            <a:gdLst/>
            <a:ahLst/>
            <a:cxnLst/>
            <a:rect l="l" t="t" r="r" b="b"/>
            <a:pathLst>
              <a:path w="963295">
                <a:moveTo>
                  <a:pt x="0" y="0"/>
                </a:moveTo>
                <a:lnTo>
                  <a:pt x="962734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3519" y="2385829"/>
            <a:ext cx="961391" cy="0"/>
          </a:xfrm>
          <a:custGeom>
            <a:avLst/>
            <a:gdLst/>
            <a:ahLst/>
            <a:cxnLst/>
            <a:rect l="l" t="t" r="r" b="b"/>
            <a:pathLst>
              <a:path w="961389">
                <a:moveTo>
                  <a:pt x="0" y="0"/>
                </a:moveTo>
                <a:lnTo>
                  <a:pt x="9611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76203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1403" y="2388055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747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2147" y="2385829"/>
            <a:ext cx="783591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6967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72166" y="2388055"/>
            <a:ext cx="872491" cy="0"/>
          </a:xfrm>
          <a:custGeom>
            <a:avLst/>
            <a:gdLst/>
            <a:ahLst/>
            <a:cxnLst/>
            <a:rect l="l" t="t" r="r" b="b"/>
            <a:pathLst>
              <a:path w="872489">
                <a:moveTo>
                  <a:pt x="0" y="0"/>
                </a:moveTo>
                <a:lnTo>
                  <a:pt x="872106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72912" y="2385829"/>
            <a:ext cx="871219" cy="0"/>
          </a:xfrm>
          <a:custGeom>
            <a:avLst/>
            <a:gdLst/>
            <a:ahLst/>
            <a:cxnLst/>
            <a:rect l="l" t="t" r="r" b="b"/>
            <a:pathLst>
              <a:path w="871220">
                <a:moveTo>
                  <a:pt x="0" y="0"/>
                </a:moveTo>
                <a:lnTo>
                  <a:pt x="870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45016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0219" y="238805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6945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0962" y="2385829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4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87905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93107" y="2388055"/>
            <a:ext cx="1767205" cy="0"/>
          </a:xfrm>
          <a:custGeom>
            <a:avLst/>
            <a:gdLst/>
            <a:ahLst/>
            <a:cxnLst/>
            <a:rect l="l" t="t" r="r" b="b"/>
            <a:pathLst>
              <a:path w="1767204">
                <a:moveTo>
                  <a:pt x="0" y="0"/>
                </a:moveTo>
                <a:lnTo>
                  <a:pt x="1766870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93848" y="2385829"/>
            <a:ext cx="1766571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0" y="0"/>
                </a:moveTo>
                <a:lnTo>
                  <a:pt x="17661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7575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5689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76203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6967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45016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7905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07575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95689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76203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66967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45016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87905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07575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5689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76203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66967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45016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87905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600015" y="2349852"/>
            <a:ext cx="636905" cy="19005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655"/>
              </a:lnSpc>
              <a:spcBef>
                <a:spcPts val="120"/>
              </a:spcBef>
            </a:pPr>
            <a:r>
              <a:rPr sz="3100" spc="15" dirty="0">
                <a:latin typeface="Times New Roman"/>
                <a:cs typeface="Times New Roman"/>
              </a:rPr>
              <a:t>T</a:t>
            </a:r>
            <a:r>
              <a:rPr sz="3100" spc="115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55"/>
              </a:lnSpc>
            </a:pPr>
            <a:r>
              <a:rPr sz="3100" spc="15" dirty="0">
                <a:latin typeface="Times New Roman"/>
                <a:cs typeface="Times New Roman"/>
              </a:rPr>
              <a:t>T</a:t>
            </a:r>
            <a:r>
              <a:rPr sz="3100" spc="115" dirty="0">
                <a:latin typeface="Times New Roman"/>
                <a:cs typeface="Times New Roman"/>
              </a:rPr>
              <a:t> </a:t>
            </a:r>
            <a:r>
              <a:rPr sz="3100" spc="11" dirty="0">
                <a:latin typeface="Times New Roman"/>
                <a:cs typeface="Times New Roman"/>
              </a:rPr>
              <a:t>F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spcBef>
                <a:spcPts val="85"/>
              </a:spcBef>
              <a:tabLst>
                <a:tab pos="380990" algn="l"/>
              </a:tabLst>
            </a:pPr>
            <a:r>
              <a:rPr sz="3100" spc="11" dirty="0">
                <a:latin typeface="Times New Roman"/>
                <a:cs typeface="Times New Roman"/>
              </a:rPr>
              <a:t>F	</a:t>
            </a:r>
            <a:r>
              <a:rPr sz="3100" spc="1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tabLst>
                <a:tab pos="380990" algn="l"/>
              </a:tabLst>
            </a:pPr>
            <a:r>
              <a:rPr sz="3100" spc="11" dirty="0">
                <a:latin typeface="Times New Roman"/>
                <a:cs typeface="Times New Roman"/>
              </a:rPr>
              <a:t>F	F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09803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07575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97919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5689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78431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6203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9195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66967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47244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45016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90132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87905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229972" y="0"/>
            <a:ext cx="50145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Proving</a:t>
            </a:r>
            <a:r>
              <a:rPr sz="4000" spc="-85" dirty="0"/>
              <a:t> </a:t>
            </a:r>
            <a:r>
              <a:rPr sz="4000" spc="-5" dirty="0"/>
              <a:t>Equivalence</a:t>
            </a:r>
            <a:endParaRPr sz="4000"/>
          </a:p>
        </p:txBody>
      </p:sp>
      <p:sp>
        <p:nvSpPr>
          <p:cNvPr id="72" name="object 72"/>
          <p:cNvSpPr txBox="1"/>
          <p:nvPr/>
        </p:nvSpPr>
        <p:spPr>
          <a:xfrm>
            <a:off x="1229971" y="461213"/>
            <a:ext cx="391795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via Truth</a:t>
            </a:r>
            <a:r>
              <a:rPr sz="4000" b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93793" y="2350772"/>
            <a:ext cx="288925" cy="19679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29845" algn="just">
              <a:lnSpc>
                <a:spcPct val="99000"/>
              </a:lnSpc>
              <a:spcBef>
                <a:spcPts val="140"/>
              </a:spcBef>
            </a:pPr>
            <a:r>
              <a:rPr sz="3200" dirty="0">
                <a:latin typeface="Times New Roman"/>
                <a:cs typeface="Times New Roman"/>
              </a:rPr>
              <a:t>F  T  T  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519798" y="2350772"/>
            <a:ext cx="295275" cy="19679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970" marR="5080" indent="-1905" algn="just">
              <a:lnSpc>
                <a:spcPct val="99000"/>
              </a:lnSpc>
              <a:spcBef>
                <a:spcPts val="140"/>
              </a:spcBef>
            </a:pPr>
            <a:r>
              <a:rPr sz="3200" dirty="0">
                <a:latin typeface="Times New Roman"/>
                <a:cs typeface="Times New Roman"/>
              </a:rPr>
              <a:t>F  T  T  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88135" y="2350773"/>
            <a:ext cx="2016125" cy="19627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105"/>
              </a:spcBef>
              <a:tabLst>
                <a:tab pos="937871" algn="l"/>
                <a:tab pos="1776050" algn="l"/>
              </a:tabLst>
            </a:pPr>
            <a:r>
              <a:rPr sz="3200" dirty="0">
                <a:latin typeface="Times New Roman"/>
                <a:cs typeface="Times New Roman"/>
              </a:rPr>
              <a:t>T	F	F</a:t>
            </a:r>
            <a:endParaRPr sz="3200">
              <a:latin typeface="Times New Roman"/>
              <a:cs typeface="Times New Roman"/>
            </a:endParaRPr>
          </a:p>
          <a:p>
            <a:pPr marL="33019">
              <a:lnSpc>
                <a:spcPts val="3771"/>
              </a:lnSpc>
              <a:tabLst>
                <a:tab pos="935967" algn="l"/>
                <a:tab pos="1741127" algn="l"/>
              </a:tabLst>
            </a:pPr>
            <a:r>
              <a:rPr sz="3200" dirty="0">
                <a:latin typeface="Times New Roman"/>
                <a:cs typeface="Times New Roman"/>
              </a:rPr>
              <a:t>F	F	T</a:t>
            </a:r>
            <a:endParaRPr sz="3200">
              <a:latin typeface="Times New Roman"/>
              <a:cs typeface="Times New Roman"/>
            </a:endParaRPr>
          </a:p>
          <a:p>
            <a:pPr marL="34924">
              <a:lnSpc>
                <a:spcPts val="3791"/>
              </a:lnSpc>
              <a:tabLst>
                <a:tab pos="901677" algn="l"/>
                <a:tab pos="1776050" algn="l"/>
              </a:tabLst>
            </a:pPr>
            <a:r>
              <a:rPr sz="3200" dirty="0">
                <a:latin typeface="Times New Roman"/>
                <a:cs typeface="Times New Roman"/>
              </a:rPr>
              <a:t>F	T	F</a:t>
            </a:r>
            <a:endParaRPr sz="3200">
              <a:latin typeface="Times New Roman"/>
              <a:cs typeface="Times New Roman"/>
            </a:endParaRPr>
          </a:p>
          <a:p>
            <a:pPr marL="23494">
              <a:lnSpc>
                <a:spcPts val="3815"/>
              </a:lnSpc>
              <a:tabLst>
                <a:tab pos="901677" algn="l"/>
                <a:tab pos="1741127" algn="l"/>
              </a:tabLst>
            </a:pPr>
            <a:r>
              <a:rPr sz="3200" dirty="0">
                <a:latin typeface="Times New Roman"/>
                <a:cs typeface="Times New Roman"/>
              </a:rPr>
              <a:t>F	T	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486400" y="2224151"/>
            <a:ext cx="762000" cy="2286000"/>
          </a:xfrm>
          <a:custGeom>
            <a:avLst/>
            <a:gdLst/>
            <a:ahLst/>
            <a:cxnLst/>
            <a:rect l="l" t="t" r="r" b="b"/>
            <a:pathLst>
              <a:path w="762000" h="2286000">
                <a:moveTo>
                  <a:pt x="0" y="1143000"/>
                </a:moveTo>
                <a:lnTo>
                  <a:pt x="695" y="1073365"/>
                </a:lnTo>
                <a:lnTo>
                  <a:pt x="2754" y="1004835"/>
                </a:lnTo>
                <a:lnTo>
                  <a:pt x="6137" y="937529"/>
                </a:lnTo>
                <a:lnTo>
                  <a:pt x="10805" y="871566"/>
                </a:lnTo>
                <a:lnTo>
                  <a:pt x="16717" y="807066"/>
                </a:lnTo>
                <a:lnTo>
                  <a:pt x="23834" y="744147"/>
                </a:lnTo>
                <a:lnTo>
                  <a:pt x="32115" y="682931"/>
                </a:lnTo>
                <a:lnTo>
                  <a:pt x="41522" y="623535"/>
                </a:lnTo>
                <a:lnTo>
                  <a:pt x="52013" y="566081"/>
                </a:lnTo>
                <a:lnTo>
                  <a:pt x="63550" y="510686"/>
                </a:lnTo>
                <a:lnTo>
                  <a:pt x="76092" y="457472"/>
                </a:lnTo>
                <a:lnTo>
                  <a:pt x="89600" y="406556"/>
                </a:lnTo>
                <a:lnTo>
                  <a:pt x="104033" y="358060"/>
                </a:lnTo>
                <a:lnTo>
                  <a:pt x="119353" y="312101"/>
                </a:lnTo>
                <a:lnTo>
                  <a:pt x="135518" y="268800"/>
                </a:lnTo>
                <a:lnTo>
                  <a:pt x="152490" y="228277"/>
                </a:lnTo>
                <a:lnTo>
                  <a:pt x="170228" y="190650"/>
                </a:lnTo>
                <a:lnTo>
                  <a:pt x="188693" y="156040"/>
                </a:lnTo>
                <a:lnTo>
                  <a:pt x="227643" y="96346"/>
                </a:lnTo>
                <a:lnTo>
                  <a:pt x="269022" y="50152"/>
                </a:lnTo>
                <a:lnTo>
                  <a:pt x="312509" y="18413"/>
                </a:lnTo>
                <a:lnTo>
                  <a:pt x="357788" y="2085"/>
                </a:lnTo>
                <a:lnTo>
                  <a:pt x="381000" y="0"/>
                </a:lnTo>
                <a:lnTo>
                  <a:pt x="404211" y="2085"/>
                </a:lnTo>
                <a:lnTo>
                  <a:pt x="427054" y="8263"/>
                </a:lnTo>
                <a:lnTo>
                  <a:pt x="471477" y="32416"/>
                </a:lnTo>
                <a:lnTo>
                  <a:pt x="513950" y="71502"/>
                </a:lnTo>
                <a:lnTo>
                  <a:pt x="554154" y="124566"/>
                </a:lnTo>
                <a:lnTo>
                  <a:pt x="591771" y="190650"/>
                </a:lnTo>
                <a:lnTo>
                  <a:pt x="609509" y="228277"/>
                </a:lnTo>
                <a:lnTo>
                  <a:pt x="626481" y="268800"/>
                </a:lnTo>
                <a:lnTo>
                  <a:pt x="642646" y="312101"/>
                </a:lnTo>
                <a:lnTo>
                  <a:pt x="657966" y="358060"/>
                </a:lnTo>
                <a:lnTo>
                  <a:pt x="672399" y="406556"/>
                </a:lnTo>
                <a:lnTo>
                  <a:pt x="685907" y="457472"/>
                </a:lnTo>
                <a:lnTo>
                  <a:pt x="698449" y="510686"/>
                </a:lnTo>
                <a:lnTo>
                  <a:pt x="709986" y="566081"/>
                </a:lnTo>
                <a:lnTo>
                  <a:pt x="720477" y="623535"/>
                </a:lnTo>
                <a:lnTo>
                  <a:pt x="729884" y="682931"/>
                </a:lnTo>
                <a:lnTo>
                  <a:pt x="738165" y="744147"/>
                </a:lnTo>
                <a:lnTo>
                  <a:pt x="745282" y="807066"/>
                </a:lnTo>
                <a:lnTo>
                  <a:pt x="751194" y="871566"/>
                </a:lnTo>
                <a:lnTo>
                  <a:pt x="755862" y="937529"/>
                </a:lnTo>
                <a:lnTo>
                  <a:pt x="759245" y="1004835"/>
                </a:lnTo>
                <a:lnTo>
                  <a:pt x="761304" y="1073365"/>
                </a:lnTo>
                <a:lnTo>
                  <a:pt x="762000" y="1143000"/>
                </a:lnTo>
                <a:lnTo>
                  <a:pt x="761304" y="1212621"/>
                </a:lnTo>
                <a:lnTo>
                  <a:pt x="759245" y="1281139"/>
                </a:lnTo>
                <a:lnTo>
                  <a:pt x="755862" y="1348436"/>
                </a:lnTo>
                <a:lnTo>
                  <a:pt x="751194" y="1414392"/>
                </a:lnTo>
                <a:lnTo>
                  <a:pt x="745282" y="1478887"/>
                </a:lnTo>
                <a:lnTo>
                  <a:pt x="738165" y="1541800"/>
                </a:lnTo>
                <a:lnTo>
                  <a:pt x="729884" y="1603014"/>
                </a:lnTo>
                <a:lnTo>
                  <a:pt x="720477" y="1662408"/>
                </a:lnTo>
                <a:lnTo>
                  <a:pt x="709986" y="1719862"/>
                </a:lnTo>
                <a:lnTo>
                  <a:pt x="698449" y="1775257"/>
                </a:lnTo>
                <a:lnTo>
                  <a:pt x="685907" y="1828473"/>
                </a:lnTo>
                <a:lnTo>
                  <a:pt x="672399" y="1879390"/>
                </a:lnTo>
                <a:lnTo>
                  <a:pt x="657966" y="1927890"/>
                </a:lnTo>
                <a:lnTo>
                  <a:pt x="642646" y="1973852"/>
                </a:lnTo>
                <a:lnTo>
                  <a:pt x="626481" y="2017157"/>
                </a:lnTo>
                <a:lnTo>
                  <a:pt x="609509" y="2057684"/>
                </a:lnTo>
                <a:lnTo>
                  <a:pt x="591771" y="2095316"/>
                </a:lnTo>
                <a:lnTo>
                  <a:pt x="573306" y="2129931"/>
                </a:lnTo>
                <a:lnTo>
                  <a:pt x="534356" y="2189634"/>
                </a:lnTo>
                <a:lnTo>
                  <a:pt x="492977" y="2235836"/>
                </a:lnTo>
                <a:lnTo>
                  <a:pt x="449490" y="2267582"/>
                </a:lnTo>
                <a:lnTo>
                  <a:pt x="404211" y="2283913"/>
                </a:lnTo>
                <a:lnTo>
                  <a:pt x="381000" y="2286000"/>
                </a:lnTo>
                <a:lnTo>
                  <a:pt x="357788" y="2283900"/>
                </a:lnTo>
                <a:lnTo>
                  <a:pt x="334945" y="2277710"/>
                </a:lnTo>
                <a:lnTo>
                  <a:pt x="290522" y="2253535"/>
                </a:lnTo>
                <a:lnTo>
                  <a:pt x="248049" y="2214431"/>
                </a:lnTo>
                <a:lnTo>
                  <a:pt x="207845" y="2161354"/>
                </a:lnTo>
                <a:lnTo>
                  <a:pt x="170228" y="2095260"/>
                </a:lnTo>
                <a:lnTo>
                  <a:pt x="152490" y="2057630"/>
                </a:lnTo>
                <a:lnTo>
                  <a:pt x="135518" y="2017104"/>
                </a:lnTo>
                <a:lnTo>
                  <a:pt x="119353" y="1973803"/>
                </a:lnTo>
                <a:lnTo>
                  <a:pt x="104033" y="1927844"/>
                </a:lnTo>
                <a:lnTo>
                  <a:pt x="89600" y="1879349"/>
                </a:lnTo>
                <a:lnTo>
                  <a:pt x="76092" y="1828435"/>
                </a:lnTo>
                <a:lnTo>
                  <a:pt x="63550" y="1775224"/>
                </a:lnTo>
                <a:lnTo>
                  <a:pt x="52013" y="1719834"/>
                </a:lnTo>
                <a:lnTo>
                  <a:pt x="41522" y="1662384"/>
                </a:lnTo>
                <a:lnTo>
                  <a:pt x="32115" y="1602995"/>
                </a:lnTo>
                <a:lnTo>
                  <a:pt x="23834" y="1541786"/>
                </a:lnTo>
                <a:lnTo>
                  <a:pt x="16717" y="1478876"/>
                </a:lnTo>
                <a:lnTo>
                  <a:pt x="10805" y="1414385"/>
                </a:lnTo>
                <a:lnTo>
                  <a:pt x="6137" y="1348432"/>
                </a:lnTo>
                <a:lnTo>
                  <a:pt x="2754" y="1281137"/>
                </a:lnTo>
                <a:lnTo>
                  <a:pt x="695" y="1212620"/>
                </a:lnTo>
                <a:lnTo>
                  <a:pt x="0" y="11430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96151" y="2224151"/>
            <a:ext cx="762000" cy="2286000"/>
          </a:xfrm>
          <a:custGeom>
            <a:avLst/>
            <a:gdLst/>
            <a:ahLst/>
            <a:cxnLst/>
            <a:rect l="l" t="t" r="r" b="b"/>
            <a:pathLst>
              <a:path w="762000" h="2286000">
                <a:moveTo>
                  <a:pt x="0" y="1143000"/>
                </a:moveTo>
                <a:lnTo>
                  <a:pt x="695" y="1073365"/>
                </a:lnTo>
                <a:lnTo>
                  <a:pt x="2754" y="1004835"/>
                </a:lnTo>
                <a:lnTo>
                  <a:pt x="6137" y="937529"/>
                </a:lnTo>
                <a:lnTo>
                  <a:pt x="10805" y="871566"/>
                </a:lnTo>
                <a:lnTo>
                  <a:pt x="16717" y="807066"/>
                </a:lnTo>
                <a:lnTo>
                  <a:pt x="23834" y="744147"/>
                </a:lnTo>
                <a:lnTo>
                  <a:pt x="32115" y="682931"/>
                </a:lnTo>
                <a:lnTo>
                  <a:pt x="41522" y="623535"/>
                </a:lnTo>
                <a:lnTo>
                  <a:pt x="52013" y="566081"/>
                </a:lnTo>
                <a:lnTo>
                  <a:pt x="63550" y="510686"/>
                </a:lnTo>
                <a:lnTo>
                  <a:pt x="76092" y="457472"/>
                </a:lnTo>
                <a:lnTo>
                  <a:pt x="89600" y="406556"/>
                </a:lnTo>
                <a:lnTo>
                  <a:pt x="104033" y="358060"/>
                </a:lnTo>
                <a:lnTo>
                  <a:pt x="119353" y="312101"/>
                </a:lnTo>
                <a:lnTo>
                  <a:pt x="135518" y="268800"/>
                </a:lnTo>
                <a:lnTo>
                  <a:pt x="152490" y="228277"/>
                </a:lnTo>
                <a:lnTo>
                  <a:pt x="170228" y="190650"/>
                </a:lnTo>
                <a:lnTo>
                  <a:pt x="188693" y="156040"/>
                </a:lnTo>
                <a:lnTo>
                  <a:pt x="227643" y="96346"/>
                </a:lnTo>
                <a:lnTo>
                  <a:pt x="269022" y="50152"/>
                </a:lnTo>
                <a:lnTo>
                  <a:pt x="312509" y="18413"/>
                </a:lnTo>
                <a:lnTo>
                  <a:pt x="357788" y="2085"/>
                </a:lnTo>
                <a:lnTo>
                  <a:pt x="381000" y="0"/>
                </a:lnTo>
                <a:lnTo>
                  <a:pt x="404211" y="2085"/>
                </a:lnTo>
                <a:lnTo>
                  <a:pt x="427054" y="8263"/>
                </a:lnTo>
                <a:lnTo>
                  <a:pt x="471477" y="32416"/>
                </a:lnTo>
                <a:lnTo>
                  <a:pt x="513950" y="71502"/>
                </a:lnTo>
                <a:lnTo>
                  <a:pt x="554154" y="124566"/>
                </a:lnTo>
                <a:lnTo>
                  <a:pt x="591771" y="190650"/>
                </a:lnTo>
                <a:lnTo>
                  <a:pt x="609509" y="228277"/>
                </a:lnTo>
                <a:lnTo>
                  <a:pt x="626481" y="268800"/>
                </a:lnTo>
                <a:lnTo>
                  <a:pt x="642646" y="312101"/>
                </a:lnTo>
                <a:lnTo>
                  <a:pt x="657966" y="358060"/>
                </a:lnTo>
                <a:lnTo>
                  <a:pt x="672399" y="406556"/>
                </a:lnTo>
                <a:lnTo>
                  <a:pt x="685907" y="457472"/>
                </a:lnTo>
                <a:lnTo>
                  <a:pt x="698449" y="510686"/>
                </a:lnTo>
                <a:lnTo>
                  <a:pt x="709986" y="566081"/>
                </a:lnTo>
                <a:lnTo>
                  <a:pt x="720477" y="623535"/>
                </a:lnTo>
                <a:lnTo>
                  <a:pt x="729884" y="682931"/>
                </a:lnTo>
                <a:lnTo>
                  <a:pt x="738165" y="744147"/>
                </a:lnTo>
                <a:lnTo>
                  <a:pt x="745282" y="807066"/>
                </a:lnTo>
                <a:lnTo>
                  <a:pt x="751194" y="871566"/>
                </a:lnTo>
                <a:lnTo>
                  <a:pt x="755862" y="937529"/>
                </a:lnTo>
                <a:lnTo>
                  <a:pt x="759245" y="1004835"/>
                </a:lnTo>
                <a:lnTo>
                  <a:pt x="761304" y="1073365"/>
                </a:lnTo>
                <a:lnTo>
                  <a:pt x="762000" y="1143000"/>
                </a:lnTo>
                <a:lnTo>
                  <a:pt x="761304" y="1212621"/>
                </a:lnTo>
                <a:lnTo>
                  <a:pt x="759245" y="1281139"/>
                </a:lnTo>
                <a:lnTo>
                  <a:pt x="755862" y="1348436"/>
                </a:lnTo>
                <a:lnTo>
                  <a:pt x="751194" y="1414392"/>
                </a:lnTo>
                <a:lnTo>
                  <a:pt x="745282" y="1478887"/>
                </a:lnTo>
                <a:lnTo>
                  <a:pt x="738165" y="1541800"/>
                </a:lnTo>
                <a:lnTo>
                  <a:pt x="729884" y="1603014"/>
                </a:lnTo>
                <a:lnTo>
                  <a:pt x="720477" y="1662408"/>
                </a:lnTo>
                <a:lnTo>
                  <a:pt x="709986" y="1719862"/>
                </a:lnTo>
                <a:lnTo>
                  <a:pt x="698449" y="1775257"/>
                </a:lnTo>
                <a:lnTo>
                  <a:pt x="685907" y="1828473"/>
                </a:lnTo>
                <a:lnTo>
                  <a:pt x="672399" y="1879390"/>
                </a:lnTo>
                <a:lnTo>
                  <a:pt x="657966" y="1927890"/>
                </a:lnTo>
                <a:lnTo>
                  <a:pt x="642646" y="1973852"/>
                </a:lnTo>
                <a:lnTo>
                  <a:pt x="626481" y="2017157"/>
                </a:lnTo>
                <a:lnTo>
                  <a:pt x="609509" y="2057684"/>
                </a:lnTo>
                <a:lnTo>
                  <a:pt x="591771" y="2095316"/>
                </a:lnTo>
                <a:lnTo>
                  <a:pt x="573306" y="2129931"/>
                </a:lnTo>
                <a:lnTo>
                  <a:pt x="534356" y="2189634"/>
                </a:lnTo>
                <a:lnTo>
                  <a:pt x="492977" y="2235836"/>
                </a:lnTo>
                <a:lnTo>
                  <a:pt x="449490" y="2267582"/>
                </a:lnTo>
                <a:lnTo>
                  <a:pt x="404211" y="2283913"/>
                </a:lnTo>
                <a:lnTo>
                  <a:pt x="381000" y="2286000"/>
                </a:lnTo>
                <a:lnTo>
                  <a:pt x="357788" y="2283900"/>
                </a:lnTo>
                <a:lnTo>
                  <a:pt x="334945" y="2277710"/>
                </a:lnTo>
                <a:lnTo>
                  <a:pt x="290522" y="2253535"/>
                </a:lnTo>
                <a:lnTo>
                  <a:pt x="248049" y="2214431"/>
                </a:lnTo>
                <a:lnTo>
                  <a:pt x="207845" y="2161354"/>
                </a:lnTo>
                <a:lnTo>
                  <a:pt x="170228" y="2095260"/>
                </a:lnTo>
                <a:lnTo>
                  <a:pt x="152490" y="2057630"/>
                </a:lnTo>
                <a:lnTo>
                  <a:pt x="135518" y="2017104"/>
                </a:lnTo>
                <a:lnTo>
                  <a:pt x="119353" y="1973803"/>
                </a:lnTo>
                <a:lnTo>
                  <a:pt x="104033" y="1927844"/>
                </a:lnTo>
                <a:lnTo>
                  <a:pt x="89600" y="1879349"/>
                </a:lnTo>
                <a:lnTo>
                  <a:pt x="76092" y="1828435"/>
                </a:lnTo>
                <a:lnTo>
                  <a:pt x="63550" y="1775224"/>
                </a:lnTo>
                <a:lnTo>
                  <a:pt x="52013" y="1719834"/>
                </a:lnTo>
                <a:lnTo>
                  <a:pt x="41522" y="1662384"/>
                </a:lnTo>
                <a:lnTo>
                  <a:pt x="32115" y="1602995"/>
                </a:lnTo>
                <a:lnTo>
                  <a:pt x="23834" y="1541786"/>
                </a:lnTo>
                <a:lnTo>
                  <a:pt x="16717" y="1478876"/>
                </a:lnTo>
                <a:lnTo>
                  <a:pt x="10805" y="1414385"/>
                </a:lnTo>
                <a:lnTo>
                  <a:pt x="6137" y="1348432"/>
                </a:lnTo>
                <a:lnTo>
                  <a:pt x="2754" y="1281137"/>
                </a:lnTo>
                <a:lnTo>
                  <a:pt x="695" y="1212620"/>
                </a:lnTo>
                <a:lnTo>
                  <a:pt x="0" y="11430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145847" y="4638295"/>
            <a:ext cx="17233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56" indent="-342257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spc="-5" dirty="0">
                <a:latin typeface="Arial"/>
                <a:cs typeface="Arial"/>
              </a:rPr>
              <a:t>Show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02997" y="5003192"/>
            <a:ext cx="6364605" cy="1284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99078" indent="-286378">
              <a:spcBef>
                <a:spcPts val="413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400" dirty="0">
                <a:latin typeface="Symbol"/>
                <a:cs typeface="Symbol"/>
              </a:rPr>
              <a:t>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q </a:t>
            </a:r>
            <a:r>
              <a:rPr sz="2400" spc="-5" dirty="0">
                <a:latin typeface="Arial"/>
                <a:cs typeface="Arial"/>
              </a:rPr>
              <a:t>(De Morgan</a:t>
            </a:r>
            <a:r>
              <a:rPr sz="2400" spc="-5" dirty="0">
                <a:latin typeface="Times New Roman"/>
                <a:cs typeface="Times New Roman"/>
              </a:rPr>
              <a:t>’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  <a:p>
            <a:pPr marL="299078" indent="-286378">
              <a:spcBef>
                <a:spcPts val="311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i="1" spc="-5" dirty="0">
                <a:latin typeface="Arial"/>
                <a:cs typeface="Arial"/>
              </a:rPr>
              <a:t>q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99078" indent="-286378"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q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(distributive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50870" y="4642297"/>
            <a:ext cx="4926331" cy="347532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39371" rIns="0" bIns="0" rtlCol="0">
            <a:spAutoFit/>
          </a:bodyPr>
          <a:lstStyle/>
          <a:p>
            <a:pPr marL="91438">
              <a:spcBef>
                <a:spcPts val="311"/>
              </a:spcBef>
            </a:pPr>
            <a:r>
              <a:rPr sz="2000" b="1" dirty="0">
                <a:solidFill>
                  <a:srgbClr val="7575D1"/>
                </a:solidFill>
                <a:latin typeface="Arial"/>
                <a:cs typeface="Arial"/>
              </a:rPr>
              <a:t>Check out the solution in the</a:t>
            </a:r>
            <a:r>
              <a:rPr sz="2000" b="1" spc="-151" dirty="0">
                <a:solidFill>
                  <a:srgbClr val="7575D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575D1"/>
                </a:solidFill>
                <a:latin typeface="Arial"/>
                <a:cs typeface="Arial"/>
              </a:rPr>
              <a:t>textbook!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9B75E1-5198-54FD-61A9-2E6D8431125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234AFB1-7369-4A0F-8097-41AAB7D47FA0}" type="datetime1">
              <a:rPr lang="en-US" smtClean="0"/>
              <a:t>9/12/2023</a:t>
            </a:fld>
            <a:endParaRPr lang="en-US"/>
          </a:p>
        </p:txBody>
      </p:sp>
      <p:sp>
        <p:nvSpPr>
          <p:cNvPr id="83" name="Slide Number Placeholder 82">
            <a:extLst>
              <a:ext uri="{FF2B5EF4-FFF2-40B4-BE49-F238E27FC236}">
                <a16:creationId xmlns:a16="http://schemas.microsoft.com/office/drawing/2014/main" id="{B197D786-72BD-83D7-BE7D-40D823CF01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43967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Equivalence</a:t>
            </a:r>
            <a:r>
              <a:rPr sz="4000" spc="-75" dirty="0"/>
              <a:t> </a:t>
            </a:r>
            <a:r>
              <a:rPr sz="4000" spc="-5" dirty="0"/>
              <a:t>Laws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0" y="1746582"/>
            <a:ext cx="7232015" cy="36645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are similar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arithmetic identities  </a:t>
            </a:r>
            <a:r>
              <a:rPr sz="2800" spc="-5" dirty="0">
                <a:latin typeface="Arial"/>
                <a:cs typeface="Arial"/>
              </a:rPr>
              <a:t>you may have learned in algebra, but </a:t>
            </a:r>
            <a:r>
              <a:rPr sz="2800" dirty="0">
                <a:latin typeface="Arial"/>
                <a:cs typeface="Arial"/>
              </a:rPr>
              <a:t>for  </a:t>
            </a:r>
            <a:r>
              <a:rPr sz="2800" spc="-5" dirty="0">
                <a:latin typeface="Arial"/>
                <a:cs typeface="Arial"/>
              </a:rPr>
              <a:t>propositional </a:t>
            </a:r>
            <a:r>
              <a:rPr sz="2800" dirty="0">
                <a:latin typeface="Arial"/>
                <a:cs typeface="Arial"/>
              </a:rPr>
              <a:t>equivalences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instead.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51"/>
              </a:spcBef>
              <a:buClr>
                <a:srgbClr val="3333CC"/>
              </a:buClr>
              <a:buFont typeface="Wingdings"/>
              <a:buChar char=""/>
            </a:pPr>
            <a:endParaRPr sz="4051">
              <a:latin typeface="Times New Roman"/>
              <a:cs typeface="Times New Roman"/>
            </a:endParaRPr>
          </a:p>
          <a:p>
            <a:pPr marL="355591" marR="63498" indent="-342891"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They provide a </a:t>
            </a:r>
            <a:r>
              <a:rPr sz="2800" dirty="0">
                <a:latin typeface="Arial"/>
                <a:cs typeface="Arial"/>
              </a:rPr>
              <a:t>pattern or </a:t>
            </a:r>
            <a:r>
              <a:rPr sz="2800" spc="-5" dirty="0">
                <a:latin typeface="Arial"/>
                <a:cs typeface="Arial"/>
              </a:rPr>
              <a:t>template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can  be used to match </a:t>
            </a:r>
            <a:r>
              <a:rPr sz="2800" dirty="0">
                <a:latin typeface="Arial"/>
                <a:cs typeface="Arial"/>
              </a:rPr>
              <a:t>part of </a:t>
            </a:r>
            <a:r>
              <a:rPr sz="2800" spc="-5" dirty="0">
                <a:latin typeface="Arial"/>
                <a:cs typeface="Arial"/>
              </a:rPr>
              <a:t>a much more  complicated </a:t>
            </a:r>
            <a:r>
              <a:rPr sz="2800" dirty="0">
                <a:latin typeface="Arial"/>
                <a:cs typeface="Arial"/>
              </a:rPr>
              <a:t>proposition and to </a:t>
            </a:r>
            <a:r>
              <a:rPr sz="2800" spc="-5" dirty="0">
                <a:latin typeface="Arial"/>
                <a:cs typeface="Arial"/>
              </a:rPr>
              <a:t>find an  </a:t>
            </a:r>
            <a:r>
              <a:rPr sz="2800" dirty="0">
                <a:latin typeface="Arial"/>
                <a:cs typeface="Arial"/>
              </a:rPr>
              <a:t>equivalence for </a:t>
            </a:r>
            <a:r>
              <a:rPr sz="2800" spc="-5" dirty="0">
                <a:latin typeface="Arial"/>
                <a:cs typeface="Arial"/>
              </a:rPr>
              <a:t>it and possibly simplify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80D2EF-022A-A47F-6180-6EA41CA35B9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34C9FD4-A295-403F-9A5C-875D92C570E5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47AF84-B14F-AD19-C053-8FCFF8BA89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43967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Equivalence</a:t>
            </a:r>
            <a:r>
              <a:rPr sz="4000" spc="-75" dirty="0"/>
              <a:t> </a:t>
            </a:r>
            <a:r>
              <a:rPr sz="4000" spc="-5" dirty="0"/>
              <a:t>Laws</a:t>
            </a:r>
            <a:endParaRPr sz="40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75870" y="1604975"/>
          <a:ext cx="6362700" cy="1783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Identity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1" marB="0"/>
                </a:tc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1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815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Domination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83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315"/>
                        </a:lnSpc>
                        <a:spcBef>
                          <a:spcPts val="820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Idempotent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3315"/>
                        </a:lnSpc>
                        <a:spcBef>
                          <a:spcPts val="82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114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15"/>
                        </a:lnSpc>
                        <a:spcBef>
                          <a:spcPts val="82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94918" y="3300885"/>
            <a:ext cx="7170420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591" indent="-342891">
              <a:spcBef>
                <a:spcPts val="17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3738785" algn="l"/>
              </a:tabLst>
            </a:pPr>
            <a:r>
              <a:rPr sz="2800" i="1" spc="-5" dirty="0">
                <a:latin typeface="Arial"/>
                <a:cs typeface="Arial"/>
              </a:rPr>
              <a:t>Double</a:t>
            </a:r>
            <a:r>
              <a:rPr sz="2800" i="1" spc="11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negation:	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 marL="355591" indent="-342891"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2748211" algn="l"/>
                <a:tab pos="5149722" algn="l"/>
              </a:tabLst>
            </a:pPr>
            <a:r>
              <a:rPr sz="2800" i="1" spc="-5" dirty="0">
                <a:latin typeface="Arial"/>
                <a:cs typeface="Arial"/>
              </a:rPr>
              <a:t>Commutative: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i="1" spc="18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	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9" y="4795520"/>
            <a:ext cx="226695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Associative: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1407" y="4795522"/>
            <a:ext cx="359791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4">
              <a:spcBef>
                <a:spcPts val="95"/>
              </a:spcBef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 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8B855E-5619-C043-8AC3-4F5D94D5F9A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EF1BDD-B4F8-4088-AFEA-415E583D7D1B}" type="datetime1">
              <a:rPr lang="en-US" smtClean="0"/>
              <a:t>9/12/2023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D913E44-FAD0-4321-E636-6F2EF986D7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8"/>
            <a:ext cx="57505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More Equivalence</a:t>
            </a:r>
            <a:r>
              <a:rPr sz="4000" spc="-60" dirty="0"/>
              <a:t> </a:t>
            </a:r>
            <a:r>
              <a:rPr sz="4000" spc="-5" dirty="0"/>
              <a:t>Laws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0" y="1319529"/>
            <a:ext cx="222948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Dis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i="1" spc="-5" dirty="0">
                <a:latin typeface="Arial"/>
                <a:cs typeface="Arial"/>
              </a:rPr>
              <a:t>ri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800" i="1" spc="-5" dirty="0">
                <a:latin typeface="Arial"/>
                <a:cs typeface="Arial"/>
              </a:rPr>
              <a:t>ut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i="1" spc="-5" dirty="0">
                <a:latin typeface="Arial"/>
                <a:cs typeface="Arial"/>
              </a:rPr>
              <a:t>v</a:t>
            </a:r>
            <a:r>
              <a:rPr sz="2800" i="1" spc="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0010" y="1319530"/>
            <a:ext cx="442722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4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1590">
              <a:spcBef>
                <a:spcPts val="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4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9" y="2301368"/>
            <a:ext cx="3945255" cy="24230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11" dirty="0">
                <a:latin typeface="Arial"/>
                <a:cs typeface="Arial"/>
              </a:rPr>
              <a:t>De </a:t>
            </a:r>
            <a:r>
              <a:rPr sz="2800" i="1" spc="-5" dirty="0">
                <a:latin typeface="Arial"/>
                <a:cs typeface="Arial"/>
              </a:rPr>
              <a:t>Morgan’s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927077"/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1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927077"/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1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5591" indent="-342891">
              <a:spcBef>
                <a:spcPts val="101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Absorption</a:t>
            </a:r>
            <a:endParaRPr sz="2800">
              <a:latin typeface="Arial"/>
              <a:cs typeface="Arial"/>
            </a:endParaRPr>
          </a:p>
          <a:p>
            <a:pPr marL="927077">
              <a:spcBef>
                <a:spcPts val="1011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2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2739" y="4264609"/>
            <a:ext cx="22707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1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4920" y="4819652"/>
            <a:ext cx="518731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marR="5080" indent="-354956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3502572" algn="l"/>
              </a:tabLst>
            </a:pPr>
            <a:r>
              <a:rPr sz="2800" i="1" spc="-5" dirty="0">
                <a:latin typeface="Arial"/>
                <a:cs typeface="Arial"/>
              </a:rPr>
              <a:t>Trivial </a:t>
            </a:r>
            <a:r>
              <a:rPr sz="2800" i="1" dirty="0">
                <a:latin typeface="Arial"/>
                <a:cs typeface="Arial"/>
              </a:rPr>
              <a:t>tautology/contradiction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i="1" spc="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T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6652" y="5943601"/>
            <a:ext cx="5256531" cy="46551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1" rIns="0" bIns="0" rtlCol="0">
            <a:spAutoFit/>
          </a:bodyPr>
          <a:lstStyle/>
          <a:p>
            <a:pPr marL="91438">
              <a:spcBef>
                <a:spcPts val="271"/>
              </a:spcBef>
            </a:pPr>
            <a:r>
              <a:rPr sz="2800" spc="-5" dirty="0">
                <a:latin typeface="Times New Roman"/>
                <a:cs typeface="Times New Roman"/>
              </a:rPr>
              <a:t>See </a:t>
            </a:r>
            <a:r>
              <a:rPr sz="2800" spc="-45" dirty="0">
                <a:latin typeface="Times New Roman"/>
                <a:cs typeface="Times New Roman"/>
              </a:rPr>
              <a:t>Table </a:t>
            </a:r>
            <a:r>
              <a:rPr sz="2800" spc="-5" dirty="0">
                <a:latin typeface="Times New Roman"/>
                <a:cs typeface="Times New Roman"/>
              </a:rPr>
              <a:t>6, 7, and 8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Section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3F0DF3-B885-DABD-FB51-0012A6F4CA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200A87-C5AD-4604-A268-ADC12E177E1A}" type="datetime1">
              <a:rPr lang="en-US" smtClean="0"/>
              <a:t>9/12/2023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9797018-246F-7F73-B3E6-2FB6421B2D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0"/>
            <a:ext cx="54698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Defining Operators</a:t>
            </a:r>
            <a:r>
              <a:rPr sz="4000" spc="-35" dirty="0"/>
              <a:t> </a:t>
            </a:r>
            <a:r>
              <a:rPr sz="4000" spc="-5" dirty="0"/>
              <a:t>via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229973" y="448817"/>
            <a:ext cx="32683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Eq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ivalences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7" y="1670383"/>
            <a:ext cx="7407909" cy="478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marR="5080" indent="-48893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equivalences,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i="1" spc="-5" dirty="0">
                <a:latin typeface="Arial"/>
                <a:cs typeface="Arial"/>
              </a:rPr>
              <a:t>define </a:t>
            </a:r>
            <a:r>
              <a:rPr sz="2800" dirty="0">
                <a:latin typeface="Arial"/>
                <a:cs typeface="Arial"/>
              </a:rPr>
              <a:t>operators 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terms of </a:t>
            </a:r>
            <a:r>
              <a:rPr sz="2800" spc="-5" dirty="0">
                <a:latin typeface="Arial"/>
                <a:cs typeface="Arial"/>
              </a:rPr>
              <a:t>other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operators.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23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2667568" algn="l"/>
              </a:tabLst>
            </a:pPr>
            <a:r>
              <a:rPr sz="2800" spc="-5" dirty="0">
                <a:latin typeface="Arial"/>
                <a:cs typeface="Arial"/>
              </a:rPr>
              <a:t>Exclusive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627565">
              <a:spcBef>
                <a:spcPts val="67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23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2664393" algn="l"/>
              </a:tabLst>
            </a:pPr>
            <a:r>
              <a:rPr sz="2800" spc="-5" dirty="0">
                <a:latin typeface="Arial"/>
                <a:cs typeface="Arial"/>
              </a:rPr>
              <a:t>Implies: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2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235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2670744" algn="l"/>
              </a:tabLst>
            </a:pPr>
            <a:r>
              <a:rPr sz="2800" dirty="0">
                <a:latin typeface="Arial"/>
                <a:cs typeface="Arial"/>
              </a:rPr>
              <a:t>Biconditional: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3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716463"/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2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2355"/>
              </a:spcBef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spc="-11" dirty="0">
                <a:latin typeface="Arial"/>
                <a:cs typeface="Arial"/>
              </a:rPr>
              <a:t>way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“normalize”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9C9712-38CC-3D51-05DA-748C43A0E21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52FEE21-FFB3-4F55-8878-12DECECC80DB}" type="datetime1">
              <a:rPr lang="en-US" smtClean="0"/>
              <a:t>9/12/2023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C784153-37F6-B089-43BC-04A55F6A05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1" y="448817"/>
            <a:ext cx="51015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An Example</a:t>
            </a:r>
            <a:r>
              <a:rPr sz="4000" spc="-60" dirty="0"/>
              <a:t> </a:t>
            </a:r>
            <a:r>
              <a:rPr sz="4000" spc="-5" dirty="0"/>
              <a:t>Problem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8" y="1548208"/>
            <a:ext cx="731774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Show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) and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logically  </a:t>
            </a:r>
            <a:r>
              <a:rPr sz="2800" spc="-5" dirty="0">
                <a:latin typeface="Arial"/>
                <a:cs typeface="Arial"/>
              </a:rPr>
              <a:t>equivalent.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919" y="2828671"/>
            <a:ext cx="14592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7849" y="3351666"/>
            <a:ext cx="353504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Arial"/>
                <a:cs typeface="Arial"/>
              </a:rPr>
              <a:t>]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84319" y="3773939"/>
            <a:ext cx="2688591" cy="47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[DeMorgan’s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7762" y="3259608"/>
            <a:ext cx="1990089" cy="1558120"/>
          </a:xfrm>
          <a:prstGeom prst="rect">
            <a:avLst/>
          </a:prstGeom>
        </p:spPr>
        <p:txBody>
          <a:bodyPr vert="horz" wrap="square" lIns="0" tIns="97791" rIns="0" bIns="0" rtlCol="0">
            <a:spAutoFit/>
          </a:bodyPr>
          <a:lstStyle/>
          <a:p>
            <a:pPr marL="12700">
              <a:spcBef>
                <a:spcPts val="771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63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3959251" y="4291563"/>
            <a:ext cx="3452623" cy="47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[D</a:t>
            </a:r>
            <a:r>
              <a:rPr lang="en-US" sz="2600" dirty="0">
                <a:latin typeface="Arial"/>
                <a:cs typeface="Arial"/>
              </a:rPr>
              <a:t>ouble negation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1158F7-5BF3-2038-295B-278599BB881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9855F4A-E96D-46C7-AF0B-DBB405FE57F2}" type="datetime1">
              <a:rPr lang="en-US" smtClean="0"/>
              <a:t>9/12/2023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A887AD5-3F67-B7C7-AEE1-828A435F7E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1" y="448817"/>
            <a:ext cx="51015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5" dirty="0"/>
              <a:t>EXERCISE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04803" y="1548210"/>
            <a:ext cx="8207857" cy="46083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Logical Equivalence to rewrite each of the following sentences more simply.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It is not true that I am tired and you are smart.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 am not tired or you are not smart.}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It is not true that I am tired or you are smart.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 am not tired and you are not smart.}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 forgot my pen or my bag and I forgot my pen or my glasses.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 forgot my pen or I forgot my bag and glasses.}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It is raining and I have forgotten my umbrella, or it is raining and I have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forgotten my hat.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{It is raining and I have forgotten my umbrella or my</a:t>
            </a:r>
            <a:r>
              <a:rPr lang="en-GB" sz="2800" dirty="0"/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hat.}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4D40B8-409F-5140-5951-A27245D868E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9B7CAD3-41F5-4233-921C-0B179C9C5EAF}" type="datetime1">
              <a:rPr lang="en-US" smtClean="0"/>
              <a:t>9/12/2023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C0DD9B-723F-C92F-74A7-6B2F8AF2EB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89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77552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5" dirty="0"/>
              <a:t>Negation of Implication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04803" y="1548207"/>
            <a:ext cx="8207857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≡ ~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p∨q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therefore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~ (p → q) ≡ ~ (~ p ∨ q)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     ≡ ~ (~ p) ∧ (~ q) by De Morgan’s law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     ≡ p ∧ ~ q by the Double Negative law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Thus the negation of “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if p then 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” is logically equivalent to “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 and not 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1. If Ali lives in Pakistan then he lives in Lahore.</a:t>
            </a:r>
          </a:p>
          <a:p>
            <a:r>
              <a:rPr lang="en-GB" sz="2400" dirty="0"/>
              <a:t>     Ali lives in Pakistan and he does not live in Lahore.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B38336-7BD3-C831-D319-17DCC0A0E30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E045C8E-6A0F-4CBB-81B8-D0BC35B43313}" type="datetime1">
              <a:rPr lang="en-US" smtClean="0"/>
              <a:t>9/12/2023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AE415C-F36D-3224-2539-FBE27152EF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626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77552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5" dirty="0"/>
              <a:t>Example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04803" y="1548208"/>
            <a:ext cx="8207857" cy="4087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/>
              <a:t>Show that </a:t>
            </a:r>
            <a:r>
              <a:rPr lang="en-GB" sz="2400" b="1" dirty="0"/>
              <a:t>~(</a:t>
            </a:r>
            <a:r>
              <a:rPr lang="en-GB" sz="2400" b="1" dirty="0" err="1"/>
              <a:t>p</a:t>
            </a:r>
            <a:r>
              <a:rPr lang="en-GB" sz="2400" dirty="0" err="1"/>
              <a:t>→</a:t>
            </a:r>
            <a:r>
              <a:rPr lang="en-GB" sz="2400" b="1" dirty="0" err="1"/>
              <a:t>q</a:t>
            </a:r>
            <a:r>
              <a:rPr lang="en-GB" sz="2400" b="1" dirty="0"/>
              <a:t>) </a:t>
            </a:r>
            <a:r>
              <a:rPr lang="en-GB" sz="2400" dirty="0"/>
              <a:t>→ </a:t>
            </a:r>
            <a:r>
              <a:rPr lang="en-GB" sz="2400" b="1" dirty="0"/>
              <a:t>p </a:t>
            </a:r>
            <a:r>
              <a:rPr lang="en-GB" sz="2400" dirty="0"/>
              <a:t>is a tautology without using truth tables.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~(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→ p Given statement form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~[~(p ∧ ~q)] → p   Implication law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≡ ~(p ∧ ~q)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≡ (p ∧ ~q) → p         Double negation law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~(p ∧ ~q) ∨ p        Implication law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≡ ~p ∨ q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(~p ∨ q) ∨ p          De Morgan’s law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≡ (q ∨ ~p) ∨ p          Commutative law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≡ q ∨ (~p ∨ p) 	Associative law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q ∨ t 		Negation law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t 			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5092A1-264D-CB8C-3E7C-FD202C83F8F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346096-0CF4-4C3E-A71F-0C2BF5A5EB89}" type="datetime1">
              <a:rPr lang="en-US" smtClean="0"/>
              <a:t>9/12/2023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BDB44B-2679-2637-2F4C-9885A6E606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05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3709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1" dirty="0"/>
              <a:t>Another </a:t>
            </a:r>
            <a:r>
              <a:rPr sz="4000" spc="-5" dirty="0"/>
              <a:t>Example</a:t>
            </a:r>
            <a:r>
              <a:rPr sz="4000" spc="-15" dirty="0"/>
              <a:t> </a:t>
            </a:r>
            <a:r>
              <a:rPr sz="4000" spc="-5" dirty="0"/>
              <a:t>Problem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8" y="1670380"/>
            <a:ext cx="71145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Check using a </a:t>
            </a:r>
            <a:r>
              <a:rPr sz="2800" dirty="0">
                <a:latin typeface="Arial"/>
                <a:cs typeface="Arial"/>
              </a:rPr>
              <a:t>symbolic derivation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whether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2200" y="2362203"/>
            <a:ext cx="5181600" cy="432811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72716">
              <a:spcBef>
                <a:spcPts val="1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1" dirty="0">
                <a:latin typeface="Symbol"/>
                <a:cs typeface="Symbol"/>
              </a:rPr>
              <a:t>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3251776"/>
            <a:ext cx="7543800" cy="3013646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spcBef>
                <a:spcPts val="760"/>
              </a:spcBef>
              <a:tabLst>
                <a:tab pos="2938707" algn="l"/>
              </a:tabLst>
            </a:pP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i="1" spc="11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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	</a:t>
            </a: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  <a:p>
            <a:pPr marL="445124">
              <a:spcBef>
                <a:spcPts val="700"/>
              </a:spcBef>
              <a:tabLst>
                <a:tab pos="3670208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</a:t>
            </a:r>
            <a:r>
              <a:rPr sz="2600" i="1" spc="18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r>
              <a:rPr sz="26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	</a:t>
            </a: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3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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  <a:p>
            <a:pPr marL="445124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2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4865884">
              <a:spcBef>
                <a:spcPts val="595"/>
              </a:spcBef>
            </a:pPr>
            <a:r>
              <a:rPr sz="2600" dirty="0">
                <a:latin typeface="Arial"/>
                <a:cs typeface="Arial"/>
              </a:rPr>
              <a:t>[DeMorgan’s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>
              <a:latin typeface="Arial"/>
              <a:cs typeface="Arial"/>
            </a:endParaRPr>
          </a:p>
          <a:p>
            <a:pPr marL="445124">
              <a:spcBef>
                <a:spcPts val="7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31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R="1228695" algn="r">
              <a:spcBef>
                <a:spcPts val="600"/>
              </a:spcBef>
            </a:pPr>
            <a:r>
              <a:rPr sz="2600" i="1" dirty="0">
                <a:latin typeface="Arial"/>
                <a:cs typeface="Arial"/>
              </a:rPr>
              <a:t>c</a:t>
            </a:r>
            <a:r>
              <a:rPr sz="2600" i="1" spc="5" dirty="0">
                <a:latin typeface="Arial"/>
                <a:cs typeface="Arial"/>
              </a:rPr>
              <a:t>o</a:t>
            </a:r>
            <a:r>
              <a:rPr sz="2600" i="1" dirty="0">
                <a:latin typeface="Arial"/>
                <a:cs typeface="Arial"/>
              </a:rPr>
              <a:t>nt.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0D5ACA-33C0-C53A-F301-0C48109CE38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1858E36-A5C3-436C-AD06-48D1A1A88940}" type="datetime1">
              <a:rPr lang="en-US" smtClean="0"/>
              <a:t>9/12/2023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B334A0B-2F3E-4633-C4DE-64DAABD011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14" y="2546414"/>
            <a:ext cx="438151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469" y="2546415"/>
            <a:ext cx="328244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40" y="29686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38" y="2968690"/>
            <a:ext cx="3691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" y="2895602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5" y="24384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14" y="3260790"/>
            <a:ext cx="8693151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9645" y="2165729"/>
            <a:ext cx="273685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000099"/>
                </a:solidFill>
              </a:rPr>
              <a:t>Lecture</a:t>
            </a:r>
            <a:r>
              <a:rPr sz="4800" spc="-55" dirty="0">
                <a:solidFill>
                  <a:srgbClr val="000099"/>
                </a:solidFill>
              </a:rPr>
              <a:t> </a:t>
            </a:r>
            <a:r>
              <a:rPr sz="4800" spc="-5" dirty="0">
                <a:solidFill>
                  <a:srgbClr val="000099"/>
                </a:solidFill>
              </a:rPr>
              <a:t>3</a:t>
            </a:r>
            <a:endParaRPr sz="4800"/>
          </a:p>
        </p:txBody>
      </p:sp>
      <p:sp>
        <p:nvSpPr>
          <p:cNvPr id="12" name="object 12"/>
          <p:cNvSpPr txBox="1"/>
          <p:nvPr/>
        </p:nvSpPr>
        <p:spPr>
          <a:xfrm>
            <a:off x="1122074" y="3426329"/>
            <a:ext cx="5804535" cy="1648527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spcBef>
                <a:spcPts val="895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1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1519517" lvl="1" indent="-593076">
              <a:spcBef>
                <a:spcPts val="691"/>
              </a:spcBef>
              <a:buAutoNum type="arabicPeriod" startAt="2"/>
              <a:tabLst>
                <a:tab pos="1520153" algn="l"/>
              </a:tabLst>
            </a:pPr>
            <a:r>
              <a:rPr sz="2800" spc="-5" dirty="0">
                <a:latin typeface="Arial"/>
                <a:cs typeface="Arial"/>
              </a:rPr>
              <a:t>Propositional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Equivalences</a:t>
            </a:r>
            <a:endParaRPr sz="2800">
              <a:latin typeface="Arial"/>
              <a:cs typeface="Arial"/>
            </a:endParaRPr>
          </a:p>
          <a:p>
            <a:pPr marL="1519517" lvl="1" indent="-593076">
              <a:spcBef>
                <a:spcPts val="675"/>
              </a:spcBef>
              <a:buAutoNum type="arabicPeriod" startAt="2"/>
              <a:tabLst>
                <a:tab pos="1520153" algn="l"/>
              </a:tabLst>
            </a:pPr>
            <a:r>
              <a:rPr sz="2800" spc="-5" dirty="0">
                <a:latin typeface="Arial"/>
                <a:cs typeface="Arial"/>
              </a:rPr>
              <a:t>Predicates and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Quantifiers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8CADAE-9FA1-523F-FA95-BF39478C950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CB41A98-0F07-4CB8-B463-DED1885A9575}" type="datetime1">
              <a:rPr lang="en-US" smtClean="0"/>
              <a:t>9/12/2023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0DADB87-71B7-203F-7088-36D4B03B92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51841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65" dirty="0"/>
              <a:t> </a:t>
            </a:r>
            <a:r>
              <a:rPr sz="4000" spc="-5" dirty="0"/>
              <a:t>Continued...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535943" y="1998737"/>
            <a:ext cx="7898765" cy="4618572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spcBef>
                <a:spcPts val="755"/>
              </a:spcBef>
              <a:tabLst>
                <a:tab pos="4409964" algn="l"/>
              </a:tabLst>
            </a:pP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i="1" spc="25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7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))	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Commutative]</a:t>
            </a:r>
          </a:p>
          <a:p>
            <a:pPr marL="12700">
              <a:spcBef>
                <a:spcPts val="7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)) 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3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Associative]</a:t>
            </a: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 [Distribute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over</a:t>
            </a:r>
            <a:r>
              <a:rPr sz="2600" spc="38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Arial"/>
                <a:cs typeface="Arial"/>
              </a:rPr>
              <a:t>]</a:t>
            </a:r>
          </a:p>
          <a:p>
            <a:pPr marL="12700">
              <a:spcBef>
                <a:spcPts val="675"/>
              </a:spcBef>
              <a:tabLst>
                <a:tab pos="6196176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43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	</a:t>
            </a:r>
            <a:r>
              <a:rPr sz="2600" spc="-5" dirty="0">
                <a:latin typeface="Arial"/>
                <a:cs typeface="Arial"/>
              </a:rPr>
              <a:t>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Assoc.]</a:t>
            </a:r>
          </a:p>
          <a:p>
            <a:pPr marL="12700">
              <a:spcBef>
                <a:spcPts val="671"/>
              </a:spcBef>
              <a:tabLst>
                <a:tab pos="6085688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39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 )	[Trivial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taut.]</a:t>
            </a: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 )</a:t>
            </a:r>
            <a:r>
              <a:rPr sz="2600" spc="3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[Domination]</a:t>
            </a:r>
            <a:endParaRPr sz="2600" dirty="0">
              <a:latin typeface="Arial"/>
              <a:cs typeface="Arial"/>
            </a:endParaRPr>
          </a:p>
          <a:p>
            <a:pPr marL="12700">
              <a:spcBef>
                <a:spcPts val="671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22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[Identity]</a:t>
            </a: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1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</a:p>
          <a:p>
            <a:pPr marR="1672548" algn="r">
              <a:spcBef>
                <a:spcPts val="595"/>
              </a:spcBef>
            </a:pPr>
            <a:r>
              <a:rPr sz="2600" i="1" dirty="0">
                <a:latin typeface="Arial"/>
                <a:cs typeface="Arial"/>
              </a:rPr>
              <a:t>c</a:t>
            </a:r>
            <a:r>
              <a:rPr sz="2600" i="1" spc="5" dirty="0">
                <a:latin typeface="Arial"/>
                <a:cs typeface="Arial"/>
              </a:rPr>
              <a:t>o</a:t>
            </a:r>
            <a:r>
              <a:rPr sz="2600" i="1" dirty="0">
                <a:latin typeface="Arial"/>
                <a:cs typeface="Arial"/>
              </a:rPr>
              <a:t>nt.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3603" y="1281114"/>
            <a:ext cx="5145405" cy="466153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38">
              <a:spcBef>
                <a:spcPts val="27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1" dirty="0">
                <a:latin typeface="Symbol"/>
                <a:cs typeface="Symbol"/>
              </a:rPr>
              <a:t>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2D5055-4F63-1697-C63E-7D1D08A063D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3298E29-9E10-4748-AA23-7E37D2C69B10}" type="datetime1">
              <a:rPr lang="en-US" smtClean="0"/>
              <a:t>9/12/2023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7DE065E-C55A-5CA8-7BE0-6FBACEB21F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3" y="448817"/>
            <a:ext cx="520890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End </a:t>
            </a:r>
            <a:r>
              <a:rPr sz="4000" spc="-11" dirty="0"/>
              <a:t>of </a:t>
            </a:r>
            <a:r>
              <a:rPr sz="4000" spc="-5" dirty="0"/>
              <a:t>Long</a:t>
            </a:r>
            <a:r>
              <a:rPr sz="4000" spc="-91" dirty="0"/>
              <a:t> </a:t>
            </a:r>
            <a:r>
              <a:rPr sz="4000" spc="-5" dirty="0"/>
              <a:t>Example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8" y="2280286"/>
            <a:ext cx="65538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670208" algn="l"/>
              </a:tabLst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28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	[DeMorgan’s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Law]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380" y="2706777"/>
            <a:ext cx="3702051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 </a:t>
            </a:r>
            <a:r>
              <a:rPr sz="2800" spc="-11" dirty="0">
                <a:latin typeface="Symbol"/>
                <a:cs typeface="Symbol"/>
              </a:rPr>
              <a:t></a:t>
            </a:r>
            <a:r>
              <a:rPr sz="2800" i="1" spc="-11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i="1" spc="3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7833" y="2706779"/>
            <a:ext cx="2334260" cy="12256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Associative]  [Idempotent]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3179" y="3987191"/>
            <a:ext cx="2628900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Arial"/>
                <a:cs typeface="Arial"/>
              </a:rPr>
              <a:t>[Associative]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Commutative]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5380" y="3987192"/>
            <a:ext cx="2678431" cy="1956946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16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705"/>
              </a:spcBef>
              <a:tabLst>
                <a:tab pos="2349441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spc="-11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spc="795" dirty="0">
                <a:latin typeface="Arial"/>
                <a:cs typeface="Arial"/>
              </a:rPr>
              <a:t>■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3603" y="1281114"/>
            <a:ext cx="5145405" cy="466153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38">
              <a:spcBef>
                <a:spcPts val="27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1" dirty="0">
                <a:latin typeface="Symbol"/>
                <a:cs typeface="Symbol"/>
              </a:rPr>
              <a:t>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23527-D8C3-62DD-797A-F12BD791F7E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6A1C4ED-A1B7-4FF7-AFA6-E865CF2B0FB2}" type="datetime1">
              <a:rPr lang="en-US" smtClean="0"/>
              <a:t>9/12/2023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43677C3-7862-B483-1D06-AA32BFCD78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9"/>
            <a:ext cx="9030945" cy="630815"/>
          </a:xfrm>
          <a:prstGeom prst="rect">
            <a:avLst/>
          </a:prstGeom>
        </p:spPr>
        <p:txBody>
          <a:bodyPr vert="horz" wrap="square" lIns="0" tIns="106553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spc="-5" dirty="0"/>
              <a:t>Re</a:t>
            </a:r>
            <a:r>
              <a:rPr spc="-20" dirty="0"/>
              <a:t>v</a:t>
            </a:r>
            <a:r>
              <a:rPr spc="-5" dirty="0"/>
              <a:t>iew:</a:t>
            </a:r>
            <a:r>
              <a:rPr spc="20" dirty="0"/>
              <a:t> </a:t>
            </a:r>
            <a:r>
              <a:rPr spc="-5" dirty="0"/>
              <a:t>Propositional</a:t>
            </a:r>
            <a:r>
              <a:rPr spc="31" dirty="0"/>
              <a:t> </a:t>
            </a:r>
            <a:r>
              <a:rPr spc="-5" dirty="0"/>
              <a:t>Logic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9" y="1517983"/>
            <a:ext cx="6701791" cy="4664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Atomic </a:t>
            </a:r>
            <a:r>
              <a:rPr sz="2800" dirty="0">
                <a:latin typeface="Arial"/>
                <a:cs typeface="Arial"/>
              </a:rPr>
              <a:t>propositions: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355591" indent="-342891"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Boolean </a:t>
            </a:r>
            <a:r>
              <a:rPr sz="2800" dirty="0">
                <a:latin typeface="Arial"/>
                <a:cs typeface="Arial"/>
              </a:rPr>
              <a:t>operators: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40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endParaRPr sz="2800" dirty="0">
              <a:latin typeface="Symbol"/>
              <a:cs typeface="Symbol"/>
            </a:endParaRPr>
          </a:p>
          <a:p>
            <a:pPr marL="355591" indent="-342891">
              <a:spcBef>
                <a:spcPts val="20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Compound </a:t>
            </a:r>
            <a:r>
              <a:rPr sz="2800" dirty="0">
                <a:latin typeface="Arial"/>
                <a:cs typeface="Arial"/>
              </a:rPr>
              <a:t>propositions: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2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800" dirty="0">
              <a:latin typeface="Arial"/>
              <a:cs typeface="Arial"/>
            </a:endParaRPr>
          </a:p>
          <a:p>
            <a:pPr marL="355591" indent="-342891"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Equivalences: 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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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2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355591" indent="-342891">
              <a:spcBef>
                <a:spcPts val="20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Proving equivalences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using:</a:t>
            </a:r>
            <a:endParaRPr sz="2800" dirty="0">
              <a:latin typeface="Arial"/>
              <a:cs typeface="Arial"/>
            </a:endParaRPr>
          </a:p>
          <a:p>
            <a:pPr marL="756266" lvl="1" indent="-286378"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latin typeface="Arial"/>
                <a:cs typeface="Arial"/>
              </a:rPr>
              <a:t>Truth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tables</a:t>
            </a:r>
            <a:endParaRPr sz="2800" dirty="0">
              <a:latin typeface="Arial"/>
              <a:cs typeface="Arial"/>
            </a:endParaRPr>
          </a:p>
          <a:p>
            <a:pPr marL="756266" marR="5080" lvl="1" indent="-286378">
              <a:spcBef>
                <a:spcPts val="671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latin typeface="Arial"/>
                <a:cs typeface="Arial"/>
              </a:rPr>
              <a:t>Symbolic </a:t>
            </a:r>
            <a:r>
              <a:rPr sz="2800" dirty="0">
                <a:latin typeface="Arial"/>
                <a:cs typeface="Arial"/>
              </a:rPr>
              <a:t>derivations (series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logical  equivalences)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r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11" dirty="0">
                <a:latin typeface="Symbol"/>
                <a:cs typeface="Symbol"/>
              </a:rPr>
              <a:t>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9714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5BD342-BDB7-CEA4-9D4F-731B34B55B5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BDF85D-4EA6-45D8-8CC9-E9297DC9815D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5DDA32D-729B-31F9-5051-C8754C9D68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465137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1.3 Predicate</a:t>
            </a:r>
            <a:r>
              <a:rPr sz="4000" spc="-35" dirty="0"/>
              <a:t> </a:t>
            </a:r>
            <a:r>
              <a:rPr sz="4000" spc="-11" dirty="0"/>
              <a:t>Logic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069646" y="1425630"/>
            <a:ext cx="7767955" cy="4146521"/>
          </a:xfrm>
          <a:prstGeom prst="rect">
            <a:avLst/>
          </a:prstGeom>
        </p:spPr>
        <p:txBody>
          <a:bodyPr vert="horz" wrap="square" lIns="0" tIns="140971" rIns="0" bIns="0" rtlCol="0">
            <a:spAutoFit/>
          </a:bodyPr>
          <a:lstStyle/>
          <a:p>
            <a:pPr marL="354956" indent="-342257">
              <a:spcBef>
                <a:spcPts val="110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dirty="0">
                <a:latin typeface="Arial"/>
                <a:cs typeface="Arial"/>
              </a:rPr>
              <a:t>Consider 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sentence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1011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For every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354956" marR="5080">
              <a:lnSpc>
                <a:spcPct val="110000"/>
              </a:lnSpc>
              <a:spcBef>
                <a:spcPts val="671"/>
              </a:spcBef>
            </a:pPr>
            <a:r>
              <a:rPr sz="2800" spc="-5" dirty="0">
                <a:latin typeface="Arial"/>
                <a:cs typeface="Arial"/>
              </a:rPr>
              <a:t>If this were a </a:t>
            </a:r>
            <a:r>
              <a:rPr sz="2800" dirty="0">
                <a:latin typeface="Arial"/>
                <a:cs typeface="Arial"/>
              </a:rPr>
              <a:t>true </a:t>
            </a:r>
            <a:r>
              <a:rPr sz="2800" spc="-5" dirty="0">
                <a:latin typeface="Arial"/>
                <a:cs typeface="Arial"/>
              </a:rPr>
              <a:t>statement about </a:t>
            </a:r>
            <a:r>
              <a:rPr sz="2800" dirty="0">
                <a:latin typeface="Arial"/>
                <a:cs typeface="Arial"/>
              </a:rPr>
              <a:t>the positive  integers,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could not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adequately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symbolized  </a:t>
            </a:r>
            <a:r>
              <a:rPr sz="2800" spc="-5" dirty="0">
                <a:latin typeface="Arial"/>
                <a:cs typeface="Arial"/>
              </a:rPr>
              <a:t>using only </a:t>
            </a:r>
            <a:r>
              <a:rPr sz="2800" dirty="0">
                <a:latin typeface="Arial"/>
                <a:cs typeface="Arial"/>
              </a:rPr>
              <a:t>statement letters, parentheses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connectives.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1011"/>
              </a:spcBef>
            </a:pPr>
            <a:r>
              <a:rPr sz="2800" i="1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sentence </a:t>
            </a:r>
            <a:r>
              <a:rPr sz="2800" i="1" spc="-5" dirty="0">
                <a:latin typeface="Arial"/>
                <a:cs typeface="Arial"/>
              </a:rPr>
              <a:t>contains two new </a:t>
            </a:r>
            <a:r>
              <a:rPr sz="2800" i="1" dirty="0">
                <a:latin typeface="Arial"/>
                <a:cs typeface="Arial"/>
              </a:rPr>
              <a:t>features: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335"/>
              </a:spcBef>
            </a:pPr>
            <a:r>
              <a:rPr sz="2800" b="1" i="1" spc="-5" dirty="0">
                <a:latin typeface="Arial"/>
                <a:cs typeface="Arial"/>
              </a:rPr>
              <a:t>predicate </a:t>
            </a:r>
            <a:r>
              <a:rPr sz="2800" i="1" spc="-5" dirty="0">
                <a:latin typeface="Arial"/>
                <a:cs typeface="Arial"/>
              </a:rPr>
              <a:t>and a</a:t>
            </a:r>
            <a:r>
              <a:rPr sz="2800" i="1" spc="3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quantifier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C9BCF0-5F07-9B7E-AB68-5EC30723F64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5B324F8-9DFA-4AEE-A086-0C9C480EE149}" type="datetime1">
              <a:rPr lang="en-US" smtClean="0"/>
              <a:t>9/12/2023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2BE55-6035-D8E1-25AB-8A0184FA83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58921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Subjects and</a:t>
            </a:r>
            <a:r>
              <a:rPr sz="4000" spc="-51" dirty="0"/>
              <a:t> </a:t>
            </a:r>
            <a:r>
              <a:rPr sz="4000" spc="-5" dirty="0"/>
              <a:t>Predicates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993445" y="1280019"/>
            <a:ext cx="7730491" cy="5123198"/>
          </a:xfrm>
          <a:prstGeom prst="rect">
            <a:avLst/>
          </a:prstGeom>
        </p:spPr>
        <p:txBody>
          <a:bodyPr vert="horz" wrap="square" lIns="0" tIns="97791" rIns="0" bIns="0" rtlCol="0">
            <a:spAutoFit/>
          </a:bodyPr>
          <a:lstStyle/>
          <a:p>
            <a:pPr marL="354956" indent="-342257">
              <a:spcBef>
                <a:spcPts val="77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sentence </a:t>
            </a:r>
            <a:r>
              <a:rPr sz="2800" spc="-5" dirty="0">
                <a:latin typeface="Arial"/>
                <a:cs typeface="Arial"/>
              </a:rPr>
              <a:t>“The </a:t>
            </a:r>
            <a:r>
              <a:rPr sz="2800" dirty="0">
                <a:latin typeface="Arial"/>
                <a:cs typeface="Arial"/>
              </a:rPr>
              <a:t>dog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3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sleeping”:</a:t>
            </a:r>
            <a:endParaRPr sz="2800">
              <a:latin typeface="Arial"/>
              <a:cs typeface="Arial"/>
            </a:endParaRPr>
          </a:p>
          <a:p>
            <a:pPr marL="756266" marR="290823" lvl="1" indent="-287013"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The phrase </a:t>
            </a:r>
            <a:r>
              <a:rPr sz="2600" spc="-5" dirty="0">
                <a:latin typeface="Arial"/>
                <a:cs typeface="Arial"/>
              </a:rPr>
              <a:t>“the </a:t>
            </a:r>
            <a:r>
              <a:rPr sz="2600" dirty="0">
                <a:latin typeface="Arial"/>
                <a:cs typeface="Arial"/>
              </a:rPr>
              <a:t>dog” </a:t>
            </a:r>
            <a:r>
              <a:rPr sz="2600" spc="-5" dirty="0">
                <a:latin typeface="Arial"/>
                <a:cs typeface="Arial"/>
              </a:rPr>
              <a:t>denotes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subject </a:t>
            </a:r>
            <a:r>
              <a:rPr sz="2600" dirty="0">
                <a:latin typeface="Arial"/>
                <a:cs typeface="Arial"/>
              </a:rPr>
              <a:t>–  the </a:t>
            </a:r>
            <a:r>
              <a:rPr sz="2600" i="1" dirty="0">
                <a:latin typeface="Arial"/>
                <a:cs typeface="Arial"/>
              </a:rPr>
              <a:t>object </a:t>
            </a:r>
            <a:r>
              <a:rPr sz="2600" dirty="0">
                <a:latin typeface="Arial"/>
                <a:cs typeface="Arial"/>
              </a:rPr>
              <a:t>or </a:t>
            </a:r>
            <a:r>
              <a:rPr sz="2600" i="1" spc="-5" dirty="0">
                <a:latin typeface="Arial"/>
                <a:cs typeface="Arial"/>
              </a:rPr>
              <a:t>entity </a:t>
            </a:r>
            <a:r>
              <a:rPr sz="2600" dirty="0">
                <a:latin typeface="Arial"/>
                <a:cs typeface="Arial"/>
              </a:rPr>
              <a:t>that the sentence is about.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6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The phrase “is sleeping” denotes the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predicate</a:t>
            </a:r>
            <a:endParaRPr sz="2600">
              <a:latin typeface="Arial"/>
              <a:cs typeface="Arial"/>
            </a:endParaRPr>
          </a:p>
          <a:p>
            <a:pPr marL="756266" marR="401310">
              <a:spcBef>
                <a:spcPts val="5"/>
              </a:spcBef>
            </a:pPr>
            <a:r>
              <a:rPr sz="2600" dirty="0">
                <a:latin typeface="Arial"/>
                <a:cs typeface="Arial"/>
              </a:rPr>
              <a:t>– a property that the subject of the</a:t>
            </a:r>
            <a:r>
              <a:rPr sz="2600" spc="-3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statement  can</a:t>
            </a:r>
            <a:r>
              <a:rPr sz="2600" spc="-3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have.</a:t>
            </a:r>
            <a:endParaRPr sz="2600">
              <a:latin typeface="Arial"/>
              <a:cs typeface="Arial"/>
            </a:endParaRPr>
          </a:p>
          <a:p>
            <a:pPr marL="354956" marR="5080" indent="-342257">
              <a:spcBef>
                <a:spcPts val="15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In predicate logic, a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predicate </a:t>
            </a:r>
            <a:r>
              <a:rPr sz="2800" spc="-5" dirty="0">
                <a:latin typeface="Arial"/>
                <a:cs typeface="Arial"/>
              </a:rPr>
              <a:t>is modeled as a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proposional function </a:t>
            </a:r>
            <a:r>
              <a:rPr sz="2800" b="1" i="1" spc="1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b="1" spc="15" dirty="0">
                <a:solidFill>
                  <a:srgbClr val="006600"/>
                </a:solidFill>
                <a:latin typeface="Arial"/>
                <a:cs typeface="Arial"/>
              </a:rPr>
              <a:t>(·) </a:t>
            </a:r>
            <a:r>
              <a:rPr sz="2800" dirty="0">
                <a:latin typeface="Arial"/>
                <a:cs typeface="Arial"/>
              </a:rPr>
              <a:t>from subjects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propositions.</a:t>
            </a:r>
            <a:endParaRPr sz="2800">
              <a:latin typeface="Arial"/>
              <a:cs typeface="Arial"/>
            </a:endParaRPr>
          </a:p>
          <a:p>
            <a:pPr marL="756266" lvl="1" indent="-287013"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= “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sleeping” (where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is any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subject).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(The cat) = “</a:t>
            </a:r>
            <a:r>
              <a:rPr sz="2600" i="1" dirty="0">
                <a:latin typeface="Arial"/>
                <a:cs typeface="Arial"/>
              </a:rPr>
              <a:t>The cat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sleeping”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(proposition!)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9C4B88-175D-E4AE-4508-F3D4B34D909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B7E32EB-DC9E-4F95-90F5-1423DDA8D039}" type="datetime1">
              <a:rPr lang="en-US" smtClean="0"/>
              <a:t>9/12/2023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761441-DCEB-55E5-BD1D-2BFD324AB7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5524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More About</a:t>
            </a:r>
            <a:r>
              <a:rPr sz="4000" spc="-55" dirty="0"/>
              <a:t> </a:t>
            </a:r>
            <a:r>
              <a:rPr sz="4000" spc="-5" dirty="0"/>
              <a:t>Predicates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1" y="1241808"/>
            <a:ext cx="7606665" cy="50622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454014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2451039" algn="l"/>
              </a:tabLst>
            </a:pPr>
            <a:r>
              <a:rPr sz="2800" spc="-5" dirty="0">
                <a:latin typeface="Arial"/>
                <a:cs typeface="Arial"/>
              </a:rPr>
              <a:t>Convention:	Lowercase </a:t>
            </a:r>
            <a:r>
              <a:rPr sz="2800" dirty="0">
                <a:latin typeface="Arial"/>
                <a:cs typeface="Arial"/>
              </a:rPr>
              <a:t>variables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z...  </a:t>
            </a:r>
            <a:r>
              <a:rPr sz="2800" spc="-5" dirty="0">
                <a:latin typeface="Arial"/>
                <a:cs typeface="Arial"/>
              </a:rPr>
              <a:t>denote </a:t>
            </a:r>
            <a:r>
              <a:rPr sz="2800" dirty="0">
                <a:latin typeface="Arial"/>
                <a:cs typeface="Arial"/>
              </a:rPr>
              <a:t>subjects; </a:t>
            </a:r>
            <a:r>
              <a:rPr sz="2800" spc="-5" dirty="0">
                <a:latin typeface="Arial"/>
                <a:cs typeface="Arial"/>
              </a:rPr>
              <a:t>uppercase </a:t>
            </a:r>
            <a:r>
              <a:rPr sz="2800" dirty="0">
                <a:latin typeface="Arial"/>
                <a:cs typeface="Arial"/>
              </a:rPr>
              <a:t>variables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… denote propositional functions (or  </a:t>
            </a:r>
            <a:r>
              <a:rPr sz="2800" dirty="0">
                <a:latin typeface="Arial"/>
                <a:cs typeface="Arial"/>
              </a:rPr>
              <a:t>predicates).</a:t>
            </a:r>
            <a:endParaRPr sz="2800">
              <a:latin typeface="Arial"/>
              <a:cs typeface="Arial"/>
            </a:endParaRPr>
          </a:p>
          <a:p>
            <a:pPr marL="355591" marR="112392" indent="-342891"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Keep in mind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result of applying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  predicate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to 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subject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 the 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proposition</a:t>
            </a:r>
            <a:r>
              <a:rPr sz="2800" dirty="0">
                <a:latin typeface="Arial"/>
                <a:cs typeface="Arial"/>
              </a:rPr>
              <a:t>. </a:t>
            </a:r>
            <a:r>
              <a:rPr sz="2800" spc="-11" dirty="0">
                <a:latin typeface="Arial"/>
                <a:cs typeface="Arial"/>
              </a:rPr>
              <a:t>But </a:t>
            </a:r>
            <a:r>
              <a:rPr sz="2800" spc="-5" dirty="0">
                <a:latin typeface="Arial"/>
                <a:cs typeface="Arial"/>
              </a:rPr>
              <a:t>the predicate </a:t>
            </a:r>
            <a:r>
              <a:rPr sz="2800" i="1" spc="-5" dirty="0">
                <a:latin typeface="Arial"/>
                <a:cs typeface="Arial"/>
              </a:rPr>
              <a:t>P, </a:t>
            </a:r>
            <a:r>
              <a:rPr sz="2800" spc="-5" dirty="0">
                <a:latin typeface="Arial"/>
                <a:cs typeface="Arial"/>
              </a:rPr>
              <a:t>or the  </a:t>
            </a:r>
            <a:r>
              <a:rPr sz="2800" dirty="0">
                <a:latin typeface="Arial"/>
                <a:cs typeface="Arial"/>
              </a:rPr>
              <a:t>statement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b="1" dirty="0">
                <a:latin typeface="Arial"/>
                <a:cs typeface="Arial"/>
              </a:rPr>
              <a:t>itself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e.g.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“is sleeping” </a:t>
            </a:r>
            <a:r>
              <a:rPr sz="2800" spc="-11" dirty="0">
                <a:latin typeface="Arial"/>
                <a:cs typeface="Arial"/>
              </a:rPr>
              <a:t>or 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 sleeping” )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spc="-11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proposition.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e.g.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= </a:t>
            </a:r>
            <a:r>
              <a:rPr sz="2600" spc="-5" dirty="0">
                <a:latin typeface="Arial"/>
                <a:cs typeface="Arial"/>
              </a:rPr>
              <a:t>“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</a:t>
            </a:r>
            <a:r>
              <a:rPr sz="2600" spc="-5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number”,</a:t>
            </a:r>
            <a:endParaRPr sz="2600">
              <a:latin typeface="Arial"/>
              <a:cs typeface="Arial"/>
            </a:endParaRPr>
          </a:p>
          <a:p>
            <a:pPr marL="1019785">
              <a:spcBef>
                <a:spcPts val="625"/>
              </a:spcBef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(3) is the </a:t>
            </a:r>
            <a:r>
              <a:rPr sz="2600" i="1" dirty="0">
                <a:latin typeface="Arial"/>
                <a:cs typeface="Arial"/>
              </a:rPr>
              <a:t>proposition </a:t>
            </a:r>
            <a:r>
              <a:rPr sz="2600" dirty="0">
                <a:latin typeface="Arial"/>
                <a:cs typeface="Arial"/>
              </a:rPr>
              <a:t>“3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number.”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D6A6E-3E31-CD8F-A881-79873CDBEE8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31BD645-CCBF-43B8-9257-636165E5F21B}" type="datetime1">
              <a:rPr lang="en-US" smtClean="0"/>
              <a:t>9/12/2023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980339-CCDD-C7B4-7C5B-21D9C3E2A7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94917" y="1322961"/>
            <a:ext cx="7525384" cy="4756431"/>
          </a:xfrm>
          <a:prstGeom prst="rect">
            <a:avLst/>
          </a:prstGeom>
        </p:spPr>
        <p:txBody>
          <a:bodyPr vert="horz" wrap="square" lIns="0" tIns="54611" rIns="0" bIns="0" rtlCol="0">
            <a:spAutoFit/>
          </a:bodyPr>
          <a:lstStyle/>
          <a:p>
            <a:pPr marL="355591" marR="274313" indent="-342891">
              <a:lnSpc>
                <a:spcPct val="90000"/>
              </a:lnSpc>
              <a:spcBef>
                <a:spcPts val="43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Predicate </a:t>
            </a:r>
            <a:r>
              <a:rPr sz="2800" dirty="0">
                <a:latin typeface="Arial"/>
                <a:cs typeface="Arial"/>
              </a:rPr>
              <a:t>logic </a:t>
            </a:r>
            <a:r>
              <a:rPr sz="2800" i="1" spc="-5" dirty="0">
                <a:latin typeface="Arial"/>
                <a:cs typeface="Arial"/>
              </a:rPr>
              <a:t>generalizes </a:t>
            </a:r>
            <a:r>
              <a:rPr sz="2800" spc="-5" dirty="0">
                <a:latin typeface="Arial"/>
                <a:cs typeface="Arial"/>
              </a:rPr>
              <a:t>the grammatical  notion of a </a:t>
            </a:r>
            <a:r>
              <a:rPr sz="2800" dirty="0">
                <a:latin typeface="Arial"/>
                <a:cs typeface="Arial"/>
              </a:rPr>
              <a:t>predicate to also include  </a:t>
            </a:r>
            <a:r>
              <a:rPr sz="2800" spc="-5" dirty="0">
                <a:latin typeface="Arial"/>
                <a:cs typeface="Arial"/>
              </a:rPr>
              <a:t>propositional functions of </a:t>
            </a:r>
            <a:r>
              <a:rPr sz="2800" b="1" spc="-5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number of  arguments, each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which may take </a:t>
            </a:r>
            <a:r>
              <a:rPr sz="2800" b="1" spc="-5" dirty="0">
                <a:latin typeface="Arial"/>
                <a:cs typeface="Arial"/>
              </a:rPr>
              <a:t>any  </a:t>
            </a:r>
            <a:r>
              <a:rPr sz="2800" spc="-5" dirty="0">
                <a:latin typeface="Arial"/>
                <a:cs typeface="Arial"/>
              </a:rPr>
              <a:t>grammatical </a:t>
            </a:r>
            <a:r>
              <a:rPr sz="2800" dirty="0">
                <a:latin typeface="Arial"/>
                <a:cs typeface="Arial"/>
              </a:rPr>
              <a:t>role that </a:t>
            </a:r>
            <a:r>
              <a:rPr sz="2800" spc="-5" dirty="0">
                <a:latin typeface="Arial"/>
                <a:cs typeface="Arial"/>
              </a:rPr>
              <a:t>a noun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take.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i="1" dirty="0">
                <a:latin typeface="Arial"/>
                <a:cs typeface="Arial"/>
              </a:rPr>
              <a:t>e.g</a:t>
            </a:r>
            <a:r>
              <a:rPr sz="2800" dirty="0">
                <a:latin typeface="Arial"/>
                <a:cs typeface="Arial"/>
              </a:rPr>
              <a:t>.: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25"/>
              </a:spcBef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y,z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gave </a:t>
            </a:r>
            <a:r>
              <a:rPr sz="2800" i="1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grade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66">
              <a:lnSpc>
                <a:spcPts val="3185"/>
              </a:lnSpc>
              <a:spcBef>
                <a:spcPts val="351"/>
              </a:spcBef>
            </a:pPr>
            <a:r>
              <a:rPr sz="2800" dirty="0">
                <a:latin typeface="Arial"/>
                <a:cs typeface="Arial"/>
              </a:rPr>
              <a:t>then</a:t>
            </a:r>
            <a:r>
              <a:rPr sz="2800" spc="-5" dirty="0">
                <a:latin typeface="Arial"/>
                <a:cs typeface="Arial"/>
              </a:rPr>
              <a:t> if</a:t>
            </a:r>
            <a:endParaRPr sz="2800">
              <a:latin typeface="Arial"/>
              <a:cs typeface="Arial"/>
            </a:endParaRPr>
          </a:p>
          <a:p>
            <a:pPr marL="1516977">
              <a:lnSpc>
                <a:spcPts val="3185"/>
              </a:lnSpc>
            </a:pPr>
            <a:r>
              <a:rPr sz="2800" i="1" spc="-5" dirty="0">
                <a:latin typeface="Arial"/>
                <a:cs typeface="Arial"/>
              </a:rPr>
              <a:t>x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Mike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Mary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z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51"/>
              </a:spcBef>
            </a:pPr>
            <a:r>
              <a:rPr sz="2800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927077">
              <a:spcBef>
                <a:spcPts val="325"/>
              </a:spcBef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Mike </a:t>
            </a:r>
            <a:r>
              <a:rPr sz="2800" spc="-5" dirty="0">
                <a:latin typeface="Arial"/>
                <a:cs typeface="Arial"/>
              </a:rPr>
              <a:t>gave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Mary </a:t>
            </a:r>
            <a:r>
              <a:rPr sz="2800" spc="-5" dirty="0">
                <a:latin typeface="Arial"/>
                <a:cs typeface="Arial"/>
              </a:rPr>
              <a:t>the grade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58299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Propositional</a:t>
            </a:r>
            <a:r>
              <a:rPr sz="4000" spc="-75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39B598-AC65-1DAF-7190-232F99420A5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21194FF-B012-442B-8939-93D5ACD38B5A}" type="datetime1">
              <a:rPr lang="en-US" smtClean="0"/>
              <a:t>9/12/2023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0F51573-A986-2711-F4B6-5104DFF203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2395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Examples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194921" y="1221993"/>
            <a:ext cx="35985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&gt; 3.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2146" y="1647886"/>
            <a:ext cx="3325495" cy="937437"/>
          </a:xfrm>
          <a:prstGeom prst="rect">
            <a:avLst/>
          </a:prstGeom>
        </p:spPr>
        <p:txBody>
          <a:bodyPr vert="horz" wrap="square" lIns="0" tIns="72391" rIns="0" bIns="0" rtlCol="0">
            <a:spAutoFit/>
          </a:bodyPr>
          <a:lstStyle/>
          <a:p>
            <a:pPr marL="299078" indent="-286378">
              <a:spcBef>
                <a:spcPts val="57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(4) is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TRUE/FALSE</a:t>
            </a:r>
            <a:endParaRPr sz="2600">
              <a:latin typeface="Times New Roman"/>
              <a:cs typeface="Times New Roman"/>
            </a:endParaRPr>
          </a:p>
          <a:p>
            <a:pPr marL="299078" indent="-286378">
              <a:spcBef>
                <a:spcPts val="46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(2) is</a:t>
            </a:r>
            <a:r>
              <a:rPr sz="2600" spc="-91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TRUE/FALSE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918" y="2624455"/>
            <a:ext cx="61595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capital of </a:t>
            </a:r>
            <a:r>
              <a:rPr sz="2800" i="1" spc="-5" dirty="0">
                <a:latin typeface="Arial"/>
                <a:cs typeface="Arial"/>
              </a:rPr>
              <a:t>y.</a:t>
            </a:r>
            <a:r>
              <a:rPr sz="2800" i="1" spc="-3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2142" y="3259913"/>
            <a:ext cx="161291" cy="232116"/>
          </a:xfrm>
          <a:prstGeom prst="rect">
            <a:avLst/>
          </a:prstGeom>
        </p:spPr>
        <p:txBody>
          <a:bodyPr vert="horz" wrap="square" lIns="0" tIns="16511" rIns="0" bIns="0" rtlCol="0">
            <a:spAutoFit/>
          </a:bodyPr>
          <a:lstStyle/>
          <a:p>
            <a:pPr marL="12700">
              <a:spcBef>
                <a:spcPts val="131"/>
              </a:spcBef>
            </a:pPr>
            <a:r>
              <a:rPr sz="1400" spc="2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7" y="4874669"/>
            <a:ext cx="7259320" cy="1417056"/>
          </a:xfrm>
          <a:prstGeom prst="rect">
            <a:avLst/>
          </a:prstGeom>
        </p:spPr>
        <p:txBody>
          <a:bodyPr vert="horz" wrap="square" lIns="0" tIns="72391" rIns="0" bIns="0" rtlCol="0">
            <a:spAutoFit/>
          </a:bodyPr>
          <a:lstStyle/>
          <a:p>
            <a:pPr marL="756266" indent="-286378">
              <a:spcBef>
                <a:spcPts val="57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(New York, New York)</a:t>
            </a:r>
            <a:r>
              <a:rPr sz="2600" spc="-9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355591" indent="-342891">
              <a:spcBef>
                <a:spcPts val="4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Read EXAMPLE 6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(pp.33)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459"/>
              </a:spcBef>
              <a:buClr>
                <a:srgbClr val="FF0000"/>
              </a:buClr>
              <a:buSzPct val="54000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500" spc="-5" dirty="0">
                <a:latin typeface="Arial"/>
                <a:cs typeface="Arial"/>
              </a:rPr>
              <a:t>If </a:t>
            </a:r>
            <a:r>
              <a:rPr sz="2500" b="1" spc="-5" dirty="0">
                <a:latin typeface="Arial"/>
                <a:cs typeface="Arial"/>
              </a:rPr>
              <a:t>x &gt; 0 </a:t>
            </a:r>
            <a:r>
              <a:rPr sz="2500" spc="-5" dirty="0">
                <a:latin typeface="Arial"/>
                <a:cs typeface="Arial"/>
              </a:rPr>
              <a:t>then </a:t>
            </a:r>
            <a:r>
              <a:rPr sz="2500" spc="-11" dirty="0">
                <a:latin typeface="Arial"/>
                <a:cs typeface="Arial"/>
              </a:rPr>
              <a:t>x:= </a:t>
            </a:r>
            <a:r>
              <a:rPr sz="2500" spc="-5" dirty="0">
                <a:latin typeface="Arial"/>
                <a:cs typeface="Arial"/>
              </a:rPr>
              <a:t>x + 1 (in a computer</a:t>
            </a:r>
            <a:r>
              <a:rPr sz="2500" spc="131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program)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8910" y="3120088"/>
            <a:ext cx="5507991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630304" algn="l"/>
              </a:tabLst>
            </a:pPr>
            <a:r>
              <a:rPr sz="3900" i="1" spc="7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(Washin</a:t>
            </a:r>
            <a:r>
              <a:rPr sz="3900" spc="7" baseline="1068" dirty="0">
                <a:latin typeface="Arial"/>
                <a:cs typeface="Arial"/>
              </a:rPr>
              <a:t>g</a:t>
            </a:r>
            <a:r>
              <a:rPr sz="3900" baseline="1068" dirty="0">
                <a:latin typeface="Arial"/>
                <a:cs typeface="Arial"/>
              </a:rPr>
              <a:t>ton</a:t>
            </a:r>
            <a:r>
              <a:rPr sz="3900" spc="-60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D.C.,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U.S</a:t>
            </a:r>
            <a:r>
              <a:rPr sz="3900" spc="-23" baseline="1068" dirty="0">
                <a:latin typeface="Arial"/>
                <a:cs typeface="Arial"/>
              </a:rPr>
              <a:t>.</a:t>
            </a:r>
            <a:r>
              <a:rPr sz="3900" baseline="1068" dirty="0">
                <a:latin typeface="Arial"/>
                <a:cs typeface="Arial"/>
              </a:rPr>
              <a:t>A.)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is	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UE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8886" y="4962273"/>
            <a:ext cx="101282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191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SE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2143" y="3501238"/>
            <a:ext cx="5702300" cy="1407437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99078" indent="-286378">
              <a:spcBef>
                <a:spcPts val="6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  <a:tab pos="3087928" algn="l"/>
              </a:tabLst>
            </a:pP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(Hilo,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Hawaii)</a:t>
            </a:r>
            <a:r>
              <a:rPr sz="2600" spc="-1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	</a:t>
            </a:r>
            <a:r>
              <a:rPr sz="3900" spc="-52" baseline="1068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3900" baseline="1068" dirty="0">
              <a:latin typeface="Times New Roman"/>
              <a:cs typeface="Times New Roman"/>
            </a:endParaRPr>
          </a:p>
          <a:p>
            <a:pPr marL="299078" indent="-286378">
              <a:spcBef>
                <a:spcPts val="5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  <a:tab pos="4700788" algn="l"/>
              </a:tabLst>
            </a:pPr>
            <a:r>
              <a:rPr sz="3900" i="1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(Ma</a:t>
            </a:r>
            <a:r>
              <a:rPr sz="3900" spc="7" baseline="1068" dirty="0">
                <a:latin typeface="Arial"/>
                <a:cs typeface="Arial"/>
              </a:rPr>
              <a:t>s</a:t>
            </a:r>
            <a:r>
              <a:rPr sz="3900" baseline="1068" dirty="0">
                <a:latin typeface="Arial"/>
                <a:cs typeface="Arial"/>
              </a:rPr>
              <a:t>s</a:t>
            </a:r>
            <a:r>
              <a:rPr sz="3900" spc="7" baseline="1068" dirty="0">
                <a:latin typeface="Arial"/>
                <a:cs typeface="Arial"/>
              </a:rPr>
              <a:t>a</a:t>
            </a:r>
            <a:r>
              <a:rPr sz="3900" baseline="1068" dirty="0">
                <a:latin typeface="Arial"/>
                <a:cs typeface="Arial"/>
              </a:rPr>
              <a:t>chu</a:t>
            </a:r>
            <a:r>
              <a:rPr sz="3900" spc="7" baseline="1068" dirty="0">
                <a:latin typeface="Arial"/>
                <a:cs typeface="Arial"/>
              </a:rPr>
              <a:t>s</a:t>
            </a:r>
            <a:r>
              <a:rPr sz="3900" spc="-15" baseline="1068" dirty="0">
                <a:latin typeface="Arial"/>
                <a:cs typeface="Arial"/>
              </a:rPr>
              <a:t>e</a:t>
            </a:r>
            <a:r>
              <a:rPr sz="3900" baseline="1068" dirty="0">
                <a:latin typeface="Arial"/>
                <a:cs typeface="Arial"/>
              </a:rPr>
              <a:t>t</a:t>
            </a:r>
            <a:r>
              <a:rPr sz="3900" spc="-15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s,</a:t>
            </a:r>
            <a:r>
              <a:rPr sz="3900" spc="-60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Bo</a:t>
            </a:r>
            <a:r>
              <a:rPr sz="3900" spc="15" baseline="1068" dirty="0">
                <a:latin typeface="Arial"/>
                <a:cs typeface="Arial"/>
              </a:rPr>
              <a:t>s</a:t>
            </a:r>
            <a:r>
              <a:rPr sz="3900" baseline="1068" dirty="0">
                <a:latin typeface="Arial"/>
                <a:cs typeface="Arial"/>
              </a:rPr>
              <a:t>ton) is	</a:t>
            </a:r>
            <a:r>
              <a:rPr sz="2600" spc="-191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SE</a:t>
            </a:r>
            <a:endParaRPr sz="2600" dirty="0">
              <a:latin typeface="Times New Roman"/>
              <a:cs typeface="Times New Roman"/>
            </a:endParaRPr>
          </a:p>
          <a:p>
            <a:pPr marL="299078" indent="-286378">
              <a:spcBef>
                <a:spcPts val="484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  <a:tab pos="3926106" algn="l"/>
              </a:tabLst>
            </a:pPr>
            <a:r>
              <a:rPr sz="3900" i="1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(Denver,</a:t>
            </a:r>
            <a:r>
              <a:rPr sz="3900" spc="-23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Colorado)</a:t>
            </a:r>
            <a:r>
              <a:rPr sz="3900" spc="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is	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4978" y="1705484"/>
            <a:ext cx="8147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3">
              <a:spcBef>
                <a:spcPts val="10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4 &gt;</a:t>
            </a:r>
            <a:r>
              <a:rPr sz="2400" b="1" spc="-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57803" y="2186051"/>
            <a:ext cx="827405" cy="469900"/>
          </a:xfrm>
          <a:custGeom>
            <a:avLst/>
            <a:gdLst/>
            <a:ahLst/>
            <a:cxnLst/>
            <a:rect l="l" t="t" r="r" b="b"/>
            <a:pathLst>
              <a:path w="827404" h="469900">
                <a:moveTo>
                  <a:pt x="0" y="469900"/>
                </a:moveTo>
                <a:lnTo>
                  <a:pt x="827087" y="469900"/>
                </a:lnTo>
                <a:lnTo>
                  <a:pt x="827087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ln w="127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64978" y="2209039"/>
            <a:ext cx="8147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38">
              <a:spcBef>
                <a:spcPts val="10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2 &gt;</a:t>
            </a:r>
            <a:r>
              <a:rPr sz="2400" b="1" spc="-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16683" y="1671704"/>
            <a:ext cx="1066800" cy="503555"/>
          </a:xfrm>
          <a:custGeom>
            <a:avLst/>
            <a:gdLst/>
            <a:ahLst/>
            <a:cxnLst/>
            <a:rect l="l" t="t" r="r" b="b"/>
            <a:pathLst>
              <a:path w="1066800" h="503555">
                <a:moveTo>
                  <a:pt x="0" y="251713"/>
                </a:moveTo>
                <a:lnTo>
                  <a:pt x="14091" y="193983"/>
                </a:lnTo>
                <a:lnTo>
                  <a:pt x="54228" y="140995"/>
                </a:lnTo>
                <a:lnTo>
                  <a:pt x="117205" y="94259"/>
                </a:lnTo>
                <a:lnTo>
                  <a:pt x="156257" y="73707"/>
                </a:lnTo>
                <a:lnTo>
                  <a:pt x="199817" y="55283"/>
                </a:lnTo>
                <a:lnTo>
                  <a:pt x="247484" y="39177"/>
                </a:lnTo>
                <a:lnTo>
                  <a:pt x="298857" y="25576"/>
                </a:lnTo>
                <a:lnTo>
                  <a:pt x="353536" y="14669"/>
                </a:lnTo>
                <a:lnTo>
                  <a:pt x="411120" y="6645"/>
                </a:lnTo>
                <a:lnTo>
                  <a:pt x="471208" y="1692"/>
                </a:lnTo>
                <a:lnTo>
                  <a:pt x="533400" y="0"/>
                </a:lnTo>
                <a:lnTo>
                  <a:pt x="595615" y="1692"/>
                </a:lnTo>
                <a:lnTo>
                  <a:pt x="655719" y="6645"/>
                </a:lnTo>
                <a:lnTo>
                  <a:pt x="713314" y="14669"/>
                </a:lnTo>
                <a:lnTo>
                  <a:pt x="767998" y="25576"/>
                </a:lnTo>
                <a:lnTo>
                  <a:pt x="819372" y="39177"/>
                </a:lnTo>
                <a:lnTo>
                  <a:pt x="867036" y="55283"/>
                </a:lnTo>
                <a:lnTo>
                  <a:pt x="910590" y="73707"/>
                </a:lnTo>
                <a:lnTo>
                  <a:pt x="949634" y="94259"/>
                </a:lnTo>
                <a:lnTo>
                  <a:pt x="983768" y="116752"/>
                </a:lnTo>
                <a:lnTo>
                  <a:pt x="1035709" y="166802"/>
                </a:lnTo>
                <a:lnTo>
                  <a:pt x="1063212" y="222350"/>
                </a:lnTo>
                <a:lnTo>
                  <a:pt x="1066800" y="251713"/>
                </a:lnTo>
                <a:lnTo>
                  <a:pt x="1063212" y="281052"/>
                </a:lnTo>
                <a:lnTo>
                  <a:pt x="1052715" y="309397"/>
                </a:lnTo>
                <a:lnTo>
                  <a:pt x="1012593" y="362351"/>
                </a:lnTo>
                <a:lnTo>
                  <a:pt x="949634" y="409064"/>
                </a:lnTo>
                <a:lnTo>
                  <a:pt x="910590" y="429609"/>
                </a:lnTo>
                <a:lnTo>
                  <a:pt x="867036" y="448027"/>
                </a:lnTo>
                <a:lnTo>
                  <a:pt x="819372" y="464129"/>
                </a:lnTo>
                <a:lnTo>
                  <a:pt x="767998" y="477727"/>
                </a:lnTo>
                <a:lnTo>
                  <a:pt x="713314" y="488632"/>
                </a:lnTo>
                <a:lnTo>
                  <a:pt x="655719" y="496655"/>
                </a:lnTo>
                <a:lnTo>
                  <a:pt x="595615" y="501608"/>
                </a:lnTo>
                <a:lnTo>
                  <a:pt x="533400" y="503300"/>
                </a:lnTo>
                <a:lnTo>
                  <a:pt x="471208" y="501608"/>
                </a:lnTo>
                <a:lnTo>
                  <a:pt x="411120" y="496655"/>
                </a:lnTo>
                <a:lnTo>
                  <a:pt x="353536" y="488632"/>
                </a:lnTo>
                <a:lnTo>
                  <a:pt x="298857" y="477727"/>
                </a:lnTo>
                <a:lnTo>
                  <a:pt x="247484" y="464129"/>
                </a:lnTo>
                <a:lnTo>
                  <a:pt x="199817" y="448027"/>
                </a:lnTo>
                <a:lnTo>
                  <a:pt x="156257" y="429609"/>
                </a:lnTo>
                <a:lnTo>
                  <a:pt x="117205" y="409064"/>
                </a:lnTo>
                <a:lnTo>
                  <a:pt x="83062" y="386582"/>
                </a:lnTo>
                <a:lnTo>
                  <a:pt x="31104" y="336560"/>
                </a:lnTo>
                <a:lnTo>
                  <a:pt x="3589" y="281052"/>
                </a:lnTo>
                <a:lnTo>
                  <a:pt x="0" y="251713"/>
                </a:lnTo>
                <a:close/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1972" y="2141730"/>
            <a:ext cx="1197611" cy="503555"/>
          </a:xfrm>
          <a:custGeom>
            <a:avLst/>
            <a:gdLst/>
            <a:ahLst/>
            <a:cxnLst/>
            <a:rect l="l" t="t" r="r" b="b"/>
            <a:pathLst>
              <a:path w="1197610" h="503555">
                <a:moveTo>
                  <a:pt x="0" y="251587"/>
                </a:moveTo>
                <a:lnTo>
                  <a:pt x="13811" y="197618"/>
                </a:lnTo>
                <a:lnTo>
                  <a:pt x="53294" y="147682"/>
                </a:lnTo>
                <a:lnTo>
                  <a:pt x="115527" y="103007"/>
                </a:lnTo>
                <a:lnTo>
                  <a:pt x="154260" y="83026"/>
                </a:lnTo>
                <a:lnTo>
                  <a:pt x="197583" y="64820"/>
                </a:lnTo>
                <a:lnTo>
                  <a:pt x="245132" y="48544"/>
                </a:lnTo>
                <a:lnTo>
                  <a:pt x="296540" y="34351"/>
                </a:lnTo>
                <a:lnTo>
                  <a:pt x="351442" y="22394"/>
                </a:lnTo>
                <a:lnTo>
                  <a:pt x="409472" y="12826"/>
                </a:lnTo>
                <a:lnTo>
                  <a:pt x="470265" y="5803"/>
                </a:lnTo>
                <a:lnTo>
                  <a:pt x="533455" y="1476"/>
                </a:lnTo>
                <a:lnTo>
                  <a:pt x="598677" y="0"/>
                </a:lnTo>
                <a:lnTo>
                  <a:pt x="663898" y="1476"/>
                </a:lnTo>
                <a:lnTo>
                  <a:pt x="727084" y="5803"/>
                </a:lnTo>
                <a:lnTo>
                  <a:pt x="787870" y="12827"/>
                </a:lnTo>
                <a:lnTo>
                  <a:pt x="845891" y="22394"/>
                </a:lnTo>
                <a:lnTo>
                  <a:pt x="900782" y="34351"/>
                </a:lnTo>
                <a:lnTo>
                  <a:pt x="952178" y="48544"/>
                </a:lnTo>
                <a:lnTo>
                  <a:pt x="999714" y="64820"/>
                </a:lnTo>
                <a:lnTo>
                  <a:pt x="1043025" y="83026"/>
                </a:lnTo>
                <a:lnTo>
                  <a:pt x="1081746" y="103007"/>
                </a:lnTo>
                <a:lnTo>
                  <a:pt x="1115511" y="124610"/>
                </a:lnTo>
                <a:lnTo>
                  <a:pt x="1166715" y="172069"/>
                </a:lnTo>
                <a:lnTo>
                  <a:pt x="1193716" y="224175"/>
                </a:lnTo>
                <a:lnTo>
                  <a:pt x="1197228" y="251587"/>
                </a:lnTo>
                <a:lnTo>
                  <a:pt x="1193716" y="279000"/>
                </a:lnTo>
                <a:lnTo>
                  <a:pt x="1183424" y="305561"/>
                </a:lnTo>
                <a:lnTo>
                  <a:pt x="1143956" y="355513"/>
                </a:lnTo>
                <a:lnTo>
                  <a:pt x="1081746" y="400211"/>
                </a:lnTo>
                <a:lnTo>
                  <a:pt x="1043025" y="420205"/>
                </a:lnTo>
                <a:lnTo>
                  <a:pt x="999714" y="438423"/>
                </a:lnTo>
                <a:lnTo>
                  <a:pt x="952178" y="454711"/>
                </a:lnTo>
                <a:lnTo>
                  <a:pt x="900782" y="468916"/>
                </a:lnTo>
                <a:lnTo>
                  <a:pt x="845891" y="480884"/>
                </a:lnTo>
                <a:lnTo>
                  <a:pt x="787870" y="490460"/>
                </a:lnTo>
                <a:lnTo>
                  <a:pt x="727084" y="497491"/>
                </a:lnTo>
                <a:lnTo>
                  <a:pt x="663898" y="501822"/>
                </a:lnTo>
                <a:lnTo>
                  <a:pt x="598677" y="503300"/>
                </a:lnTo>
                <a:lnTo>
                  <a:pt x="533455" y="501822"/>
                </a:lnTo>
                <a:lnTo>
                  <a:pt x="470265" y="497491"/>
                </a:lnTo>
                <a:lnTo>
                  <a:pt x="409472" y="490460"/>
                </a:lnTo>
                <a:lnTo>
                  <a:pt x="351442" y="480884"/>
                </a:lnTo>
                <a:lnTo>
                  <a:pt x="296540" y="468916"/>
                </a:lnTo>
                <a:lnTo>
                  <a:pt x="245132" y="454711"/>
                </a:lnTo>
                <a:lnTo>
                  <a:pt x="197583" y="438423"/>
                </a:lnTo>
                <a:lnTo>
                  <a:pt x="154260" y="420205"/>
                </a:lnTo>
                <a:lnTo>
                  <a:pt x="115527" y="400211"/>
                </a:lnTo>
                <a:lnTo>
                  <a:pt x="81750" y="378596"/>
                </a:lnTo>
                <a:lnTo>
                  <a:pt x="30526" y="331117"/>
                </a:lnTo>
                <a:lnTo>
                  <a:pt x="3513" y="279000"/>
                </a:lnTo>
                <a:lnTo>
                  <a:pt x="0" y="251587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6C54F7-BC3C-DC93-AB5F-DAFF36C0FC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A0EBEE-1E9F-47E6-BCDD-E58BCC1BA854}" type="datetime1">
              <a:rPr lang="en-US" smtClean="0"/>
              <a:t>9/12/2023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85620C-D3A7-D63A-F2B7-F672FACCC8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780097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Universe of Discourse (U.D.)</a:t>
            </a:r>
            <a:r>
              <a:rPr sz="4000" spc="-575" dirty="0"/>
              <a:t> </a:t>
            </a:r>
            <a:r>
              <a:rPr lang="en-US" sz="1200" b="0" spc="-7" baseline="14930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45847" y="1471931"/>
            <a:ext cx="7566025" cy="4757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marR="5080" indent="-342257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The power of </a:t>
            </a:r>
            <a:r>
              <a:rPr sz="2800" dirty="0">
                <a:latin typeface="Arial"/>
                <a:cs typeface="Arial"/>
              </a:rPr>
              <a:t>distinguishing subjects </a:t>
            </a:r>
            <a:r>
              <a:rPr sz="2800" spc="-5" dirty="0">
                <a:latin typeface="Arial"/>
                <a:cs typeface="Arial"/>
              </a:rPr>
              <a:t>from  </a:t>
            </a:r>
            <a:r>
              <a:rPr sz="2800" dirty="0">
                <a:latin typeface="Arial"/>
                <a:cs typeface="Arial"/>
              </a:rPr>
              <a:t>predicates </a:t>
            </a:r>
            <a:r>
              <a:rPr sz="2800" spc="-5" dirty="0">
                <a:latin typeface="Arial"/>
                <a:cs typeface="Arial"/>
              </a:rPr>
              <a:t>is that it lets you state things about  </a:t>
            </a:r>
            <a:r>
              <a:rPr sz="2800" i="1" spc="-5" dirty="0">
                <a:latin typeface="Arial"/>
                <a:cs typeface="Arial"/>
              </a:rPr>
              <a:t>many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once.</a:t>
            </a:r>
            <a:endParaRPr sz="2800">
              <a:latin typeface="Arial"/>
              <a:cs typeface="Arial"/>
            </a:endParaRPr>
          </a:p>
          <a:p>
            <a:pPr marL="354956" marR="247644" indent="-342257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4561726" algn="l"/>
              </a:tabLst>
            </a:pPr>
            <a:r>
              <a:rPr sz="2800" dirty="0">
                <a:latin typeface="Arial"/>
                <a:cs typeface="Arial"/>
              </a:rPr>
              <a:t>e.g., let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+ 1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”.	</a:t>
            </a:r>
            <a:r>
              <a:rPr sz="2800" spc="-5" dirty="0">
                <a:latin typeface="Arial"/>
                <a:cs typeface="Arial"/>
              </a:rPr>
              <a:t>We can then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say,  </a:t>
            </a:r>
            <a:r>
              <a:rPr sz="2800" spc="-5" dirty="0">
                <a:latin typeface="Arial"/>
                <a:cs typeface="Arial"/>
              </a:rPr>
              <a:t>“For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number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is true” instead </a:t>
            </a:r>
            <a:r>
              <a:rPr sz="2800" spc="-11" dirty="0">
                <a:latin typeface="Arial"/>
                <a:cs typeface="Arial"/>
              </a:rPr>
              <a:t>of 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1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50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  <a:p>
            <a:pPr marL="354956" marR="122552" indent="-342257">
              <a:spcBef>
                <a:spcPts val="2695"/>
              </a:spcBef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collection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values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that a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can  take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called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’s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universe of discourse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domain of discourse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(often just referred  to as the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domain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D08C89-CB59-64D7-DE8E-441F93AFAF3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2D1FA7-7325-49CD-896C-49C010EBB56D}" type="datetime1">
              <a:rPr lang="en-US" smtClean="0"/>
              <a:t>9/12/2023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59AD6-00CD-A1B9-44A6-2B20AB33B8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55803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Quantifier</a:t>
            </a:r>
            <a:r>
              <a:rPr sz="4000" spc="-55" dirty="0"/>
              <a:t> </a:t>
            </a:r>
            <a:r>
              <a:rPr sz="4000" spc="-5" dirty="0"/>
              <a:t>Expressions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45844" y="1353592"/>
            <a:ext cx="7584440" cy="482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56" marR="158747" indent="-342257">
              <a:lnSpc>
                <a:spcPct val="114999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b="1" i="1" spc="-5" dirty="0">
                <a:latin typeface="Arial"/>
                <a:cs typeface="Arial"/>
              </a:rPr>
              <a:t>Quantifiers </a:t>
            </a:r>
            <a:r>
              <a:rPr sz="2800" spc="-5" dirty="0">
                <a:latin typeface="Arial"/>
                <a:cs typeface="Arial"/>
              </a:rPr>
              <a:t>provide a </a:t>
            </a:r>
            <a:r>
              <a:rPr sz="2800" dirty="0">
                <a:latin typeface="Arial"/>
                <a:cs typeface="Arial"/>
              </a:rPr>
              <a:t>notation that </a:t>
            </a:r>
            <a:r>
              <a:rPr sz="2800" spc="-5" dirty="0">
                <a:latin typeface="Arial"/>
                <a:cs typeface="Arial"/>
              </a:rPr>
              <a:t>allows us  to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quantify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(count)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how many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in the  universe of </a:t>
            </a:r>
            <a:r>
              <a:rPr sz="2800" dirty="0">
                <a:latin typeface="Arial"/>
                <a:cs typeface="Arial"/>
              </a:rPr>
              <a:t>discourse satisfy </a:t>
            </a:r>
            <a:r>
              <a:rPr sz="2800" spc="-5" dirty="0">
                <a:latin typeface="Arial"/>
                <a:cs typeface="Arial"/>
              </a:rPr>
              <a:t>the given  </a:t>
            </a:r>
            <a:r>
              <a:rPr sz="2800" dirty="0">
                <a:latin typeface="Arial"/>
                <a:cs typeface="Arial"/>
              </a:rPr>
              <a:t>predicate.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185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spc="-11" dirty="0">
                <a:latin typeface="Arial"/>
                <a:cs typeface="Arial"/>
              </a:rPr>
              <a:t>FOR</a:t>
            </a:r>
            <a:r>
              <a:rPr sz="2800" spc="-11" dirty="0">
                <a:latin typeface="Symbol"/>
                <a:cs typeface="Symbol"/>
              </a:rPr>
              <a:t></a:t>
            </a:r>
            <a:r>
              <a:rPr sz="2800" spc="-11" dirty="0">
                <a:latin typeface="Arial"/>
                <a:cs typeface="Arial"/>
              </a:rPr>
              <a:t>LL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Arial"/>
                <a:cs typeface="Arial"/>
              </a:rPr>
              <a:t>universal</a:t>
            </a:r>
            <a:r>
              <a:rPr sz="2800" b="1" i="1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quantifier.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505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 all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the domain,</a:t>
            </a:r>
            <a:r>
              <a:rPr sz="2800" spc="1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185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Arial"/>
                <a:cs typeface="Arial"/>
              </a:rPr>
              <a:t>XISTS or </a:t>
            </a:r>
            <a:r>
              <a:rPr sz="2800" b="1" i="1" spc="-5" dirty="0">
                <a:latin typeface="Arial"/>
                <a:cs typeface="Arial"/>
              </a:rPr>
              <a:t>existential</a:t>
            </a:r>
            <a:r>
              <a:rPr sz="2800" b="1" i="1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quantifier.</a:t>
            </a:r>
            <a:endParaRPr sz="2800">
              <a:latin typeface="Arial"/>
              <a:cs typeface="Arial"/>
            </a:endParaRPr>
          </a:p>
          <a:p>
            <a:pPr marL="354956" marR="5080">
              <a:lnSpc>
                <a:spcPts val="3871"/>
              </a:lnSpc>
              <a:spcBef>
                <a:spcPts val="209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there 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exists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the domain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(that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is, 1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or more)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such that</a:t>
            </a:r>
            <a:r>
              <a:rPr sz="2800" spc="-1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1A1F2C-41BA-48C8-F769-93DFF8263F8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BA65B49-5EB3-4279-9285-791A3BDB3B0B}" type="datetime1">
              <a:rPr lang="en-US" smtClean="0"/>
              <a:t>9/12/2023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CB1785B-7A18-B7DA-C92B-3EB26DE842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Truth Tables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9" y="1367155"/>
            <a:ext cx="75907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table for ~p ∧ (q ∨ ~r)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85" y="1753883"/>
            <a:ext cx="6559483" cy="475768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1979A6-A6C3-5048-77BE-E9682758E81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C37CB71-76AC-4695-B9B3-3DA99F3DC127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B1FCB9C-61F8-D4BC-7CD1-F1C1F58A49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583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50343"/>
            <a:ext cx="6400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Universal Quantifier</a:t>
            </a:r>
            <a:r>
              <a:rPr sz="4000" dirty="0"/>
              <a:t> </a:t>
            </a:r>
            <a:r>
              <a:rPr sz="4000" spc="-5" dirty="0">
                <a:latin typeface="Symbol"/>
                <a:cs typeface="Symbol"/>
              </a:rPr>
              <a:t>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7" y="1240890"/>
            <a:ext cx="7675245" cy="232371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56" indent="-342257">
              <a:spcBef>
                <a:spcPts val="7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b="1" spc="5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600" b="1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For all x in the domain,</a:t>
            </a:r>
            <a:r>
              <a:rPr sz="2600" b="1" i="1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4956" indent="-342257">
              <a:spcBef>
                <a:spcPts val="629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5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756266" marR="5080" lvl="1" indent="-287013">
              <a:spcBef>
                <a:spcPts val="625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true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every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i="1" dirty="0">
                <a:latin typeface="Arial"/>
                <a:cs typeface="Arial"/>
              </a:rPr>
              <a:t>D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D: </a:t>
            </a:r>
            <a:r>
              <a:rPr sz="2600" i="1" spc="-5" dirty="0">
                <a:latin typeface="Arial"/>
                <a:cs typeface="Arial"/>
              </a:rPr>
              <a:t>domain</a:t>
            </a:r>
            <a:r>
              <a:rPr sz="2600" i="1" spc="-71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of  discourse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625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false for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 one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795" y="3618358"/>
            <a:ext cx="475234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294" indent="-228594">
              <a:spcBef>
                <a:spcPts val="1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241294" algn="l"/>
              </a:tabLst>
            </a:pPr>
            <a:r>
              <a:rPr sz="2600" dirty="0">
                <a:latin typeface="Arial"/>
                <a:cs typeface="Arial"/>
              </a:rPr>
              <a:t>For every real number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spc="11" dirty="0">
                <a:latin typeface="Arial"/>
                <a:cs typeface="Arial"/>
              </a:rPr>
              <a:t>x</a:t>
            </a:r>
            <a:r>
              <a:rPr sz="2551" spc="15" baseline="26143" dirty="0">
                <a:latin typeface="Arial"/>
                <a:cs typeface="Arial"/>
              </a:rPr>
              <a:t>2 </a:t>
            </a:r>
            <a:r>
              <a:rPr sz="2600" dirty="0">
                <a:latin typeface="Symbol"/>
                <a:cs typeface="Symbol"/>
              </a:rPr>
              <a:t></a:t>
            </a:r>
            <a:r>
              <a:rPr sz="2600" spc="-3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5186" y="3566540"/>
            <a:ext cx="9531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3958106"/>
            <a:ext cx="7525384" cy="2568653"/>
          </a:xfrm>
          <a:prstGeom prst="rect">
            <a:avLst/>
          </a:prstGeom>
        </p:spPr>
        <p:txBody>
          <a:bodyPr vert="horz" wrap="square" lIns="0" tIns="128271" rIns="0" bIns="0" rtlCol="0">
            <a:spAutoFit/>
          </a:bodyPr>
          <a:lstStyle/>
          <a:p>
            <a:pPr marL="1155036" indent="-228594">
              <a:spcBef>
                <a:spcPts val="1011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671" algn="l"/>
                <a:tab pos="6452073" algn="l"/>
              </a:tabLst>
            </a:pPr>
            <a:r>
              <a:rPr sz="3900" baseline="1068" dirty="0">
                <a:latin typeface="Arial"/>
                <a:cs typeface="Arial"/>
              </a:rPr>
              <a:t>F</a:t>
            </a:r>
            <a:r>
              <a:rPr sz="3900" spc="7" baseline="1068" dirty="0">
                <a:latin typeface="Arial"/>
                <a:cs typeface="Arial"/>
              </a:rPr>
              <a:t>o</a:t>
            </a:r>
            <a:r>
              <a:rPr sz="3900" baseline="1068" dirty="0">
                <a:latin typeface="Arial"/>
                <a:cs typeface="Arial"/>
              </a:rPr>
              <a:t>r</a:t>
            </a:r>
            <a:r>
              <a:rPr sz="3900" spc="-44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e</a:t>
            </a:r>
            <a:r>
              <a:rPr sz="3900" spc="7" baseline="1068" dirty="0">
                <a:latin typeface="Arial"/>
                <a:cs typeface="Arial"/>
              </a:rPr>
              <a:t>v</a:t>
            </a:r>
            <a:r>
              <a:rPr sz="3900" baseline="1068" dirty="0">
                <a:latin typeface="Arial"/>
                <a:cs typeface="Arial"/>
              </a:rPr>
              <a:t>ery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real nu</a:t>
            </a:r>
            <a:r>
              <a:rPr sz="3900" spc="7" baseline="1068" dirty="0">
                <a:latin typeface="Arial"/>
                <a:cs typeface="Arial"/>
              </a:rPr>
              <a:t>m</a:t>
            </a:r>
            <a:r>
              <a:rPr sz="3900" baseline="1068" dirty="0">
                <a:latin typeface="Arial"/>
                <a:cs typeface="Arial"/>
              </a:rPr>
              <a:t>b</a:t>
            </a:r>
            <a:r>
              <a:rPr sz="3900" spc="7" baseline="1068" dirty="0">
                <a:latin typeface="Arial"/>
                <a:cs typeface="Arial"/>
              </a:rPr>
              <a:t>e</a:t>
            </a:r>
            <a:r>
              <a:rPr sz="3900" baseline="1068" dirty="0">
                <a:latin typeface="Arial"/>
                <a:cs typeface="Arial"/>
              </a:rPr>
              <a:t>r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i="1" spc="7" baseline="1068" dirty="0">
                <a:latin typeface="Arial"/>
                <a:cs typeface="Arial"/>
              </a:rPr>
              <a:t>x</a:t>
            </a:r>
            <a:r>
              <a:rPr sz="3900" baseline="1068" dirty="0">
                <a:latin typeface="Arial"/>
                <a:cs typeface="Arial"/>
              </a:rPr>
              <a:t>,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i="1" spc="7" baseline="1068" dirty="0">
                <a:latin typeface="Arial"/>
                <a:cs typeface="Arial"/>
              </a:rPr>
              <a:t>x</a:t>
            </a:r>
            <a:r>
              <a:rPr sz="2551" spc="23" baseline="26143" dirty="0">
                <a:latin typeface="Arial"/>
                <a:cs typeface="Arial"/>
              </a:rPr>
              <a:t>2</a:t>
            </a:r>
            <a:r>
              <a:rPr sz="2551" baseline="26143" dirty="0">
                <a:latin typeface="Arial"/>
                <a:cs typeface="Arial"/>
              </a:rPr>
              <a:t> </a:t>
            </a:r>
            <a:r>
              <a:rPr sz="2551" spc="-337" baseline="26143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– 1 </a:t>
            </a:r>
            <a:r>
              <a:rPr sz="3900" baseline="1068" dirty="0">
                <a:latin typeface="Symbol"/>
                <a:cs typeface="Symbol"/>
              </a:rPr>
              <a:t></a:t>
            </a:r>
            <a:r>
              <a:rPr sz="3900" spc="120" baseline="1068" dirty="0">
                <a:latin typeface="Times New Roman"/>
                <a:cs typeface="Times New Roman"/>
              </a:rPr>
              <a:t> </a:t>
            </a:r>
            <a:r>
              <a:rPr sz="3900" baseline="1068" dirty="0">
                <a:latin typeface="Arial"/>
                <a:cs typeface="Arial"/>
              </a:rPr>
              <a:t>0	</a:t>
            </a:r>
            <a:endParaRPr sz="2800" dirty="0">
              <a:latin typeface="Times New Roman"/>
              <a:cs typeface="Times New Roman"/>
            </a:endParaRPr>
          </a:p>
          <a:p>
            <a:pPr marL="354956" marR="52704" indent="-342257">
              <a:spcBef>
                <a:spcPts val="86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dirty="0">
                <a:latin typeface="Arial"/>
                <a:cs typeface="Arial"/>
              </a:rPr>
              <a:t>counterexample </a:t>
            </a:r>
            <a:r>
              <a:rPr sz="2600" dirty="0">
                <a:latin typeface="Arial"/>
                <a:cs typeface="Arial"/>
              </a:rPr>
              <a:t>to the statement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 value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the domain </a:t>
            </a:r>
            <a:r>
              <a:rPr sz="2600" i="1" dirty="0">
                <a:latin typeface="Arial"/>
                <a:cs typeface="Arial"/>
              </a:rPr>
              <a:t>D </a:t>
            </a:r>
            <a:r>
              <a:rPr sz="2600" dirty="0">
                <a:latin typeface="Arial"/>
                <a:cs typeface="Arial"/>
              </a:rPr>
              <a:t>that makes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false</a:t>
            </a:r>
          </a:p>
          <a:p>
            <a:pPr marL="354956" marR="880089" indent="-342257">
              <a:lnSpc>
                <a:spcPts val="3120"/>
              </a:lnSpc>
              <a:spcBef>
                <a:spcPts val="1040"/>
              </a:spcBef>
              <a:buSzPct val="59615"/>
              <a:buFont typeface="Wingdings"/>
              <a:buChar char=""/>
              <a:tabLst>
                <a:tab pos="354956" algn="l"/>
                <a:tab pos="355591" algn="l"/>
                <a:tab pos="3166666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What is the truth value of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 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when</a:t>
            </a:r>
            <a:r>
              <a:rPr sz="26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the  domain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6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empty?	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7401752" y="4184164"/>
            <a:ext cx="111707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1621E6-AFF0-0450-67DA-911B948F3D2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9124EA9-8C20-4851-B65A-7B70549D4440}" type="datetime1">
              <a:rPr lang="en-US" smtClean="0"/>
              <a:t>9/12/2023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061B545-4277-612C-762D-144CAE2BB3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50343"/>
            <a:ext cx="6400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Universal Quantifier</a:t>
            </a:r>
            <a:r>
              <a:rPr sz="4000" dirty="0"/>
              <a:t> </a:t>
            </a:r>
            <a:r>
              <a:rPr sz="4000" spc="-5" dirty="0">
                <a:latin typeface="Symbol"/>
                <a:cs typeface="Symbol"/>
              </a:rPr>
              <a:t>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045" y="1319533"/>
            <a:ext cx="7901940" cy="49045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591" marR="5080" indent="-342891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Arial"/>
                <a:cs typeface="Arial"/>
              </a:rPr>
              <a:t>If all the elements in the domain can be listed as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spc="7" baseline="-21241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,…,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i="1" spc="7" baseline="-2124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then,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the </a:t>
            </a:r>
            <a:r>
              <a:rPr sz="2600" spc="5" dirty="0">
                <a:latin typeface="Arial"/>
                <a:cs typeface="Arial"/>
              </a:rPr>
              <a:t>same </a:t>
            </a:r>
            <a:r>
              <a:rPr sz="2600" dirty="0">
                <a:latin typeface="Arial"/>
                <a:cs typeface="Arial"/>
              </a:rPr>
              <a:t>as the  conjunction:</a:t>
            </a:r>
            <a:endParaRPr sz="2600">
              <a:latin typeface="Arial"/>
              <a:cs typeface="Arial"/>
            </a:endParaRPr>
          </a:p>
          <a:p>
            <a:pPr marL="1841454">
              <a:spcBef>
                <a:spcPts val="700"/>
              </a:spcBef>
            </a:pP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91" dirty="0">
                <a:solidFill>
                  <a:srgbClr val="3333CC"/>
                </a:solidFill>
                <a:latin typeface="Arial"/>
                <a:cs typeface="Arial"/>
              </a:rPr>
              <a:t>···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i="1" baseline="-2124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55591" marR="109852" indent="-342891">
              <a:spcBef>
                <a:spcPts val="18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Arial"/>
                <a:cs typeface="Arial"/>
              </a:rPr>
              <a:t>Example: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domain of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be </a:t>
            </a:r>
            <a:r>
              <a:rPr sz="26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parking spaces at  UH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 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be the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statement </a:t>
            </a:r>
            <a:r>
              <a:rPr sz="2600" spc="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full.” </a:t>
            </a:r>
            <a:r>
              <a:rPr sz="2600" dirty="0">
                <a:latin typeface="Arial"/>
                <a:cs typeface="Arial"/>
              </a:rPr>
              <a:t>Then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b="1" i="1" dirty="0">
                <a:latin typeface="Arial"/>
                <a:cs typeface="Arial"/>
              </a:rPr>
              <a:t>universal quantification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),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), is the  </a:t>
            </a:r>
            <a:r>
              <a:rPr sz="2600" i="1" dirty="0">
                <a:latin typeface="Arial"/>
                <a:cs typeface="Arial"/>
              </a:rPr>
              <a:t>proposition: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All parking spaces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11" dirty="0">
                <a:latin typeface="Arial"/>
                <a:cs typeface="Arial"/>
              </a:rPr>
              <a:t>UH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756266" lvl="1" indent="-287013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Every parking space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11" dirty="0">
                <a:latin typeface="Arial"/>
                <a:cs typeface="Arial"/>
              </a:rPr>
              <a:t>UH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756266" lvl="1" indent="-287013"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For each parking space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UH,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space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9CE360-A30C-4E09-A4A4-63CEE626410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EB31B07-7EC8-4A12-84D6-0F4FB166F138}" type="datetime1">
              <a:rPr lang="en-US" smtClean="0"/>
              <a:t>9/12/2023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D47640E-C150-BBE7-E4F6-9E415F0DEE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50343"/>
            <a:ext cx="65716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Existential Quantifier</a:t>
            </a:r>
            <a:r>
              <a:rPr sz="4000" spc="20" dirty="0"/>
              <a:t> </a:t>
            </a:r>
            <a:r>
              <a:rPr sz="4000" spc="-5" dirty="0">
                <a:latin typeface="Symbol"/>
                <a:cs typeface="Symbol"/>
              </a:rPr>
              <a:t>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645" y="1279909"/>
            <a:ext cx="7424420" cy="516025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4956" marR="46354" indent="-342257">
              <a:lnSpc>
                <a:spcPts val="2811"/>
              </a:lnSpc>
              <a:spcBef>
                <a:spcPts val="4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b="1" spc="5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600" b="1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There exists an x in the domain</a:t>
            </a:r>
            <a:r>
              <a:rPr sz="2600" b="1" i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that  is, 1 or more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such that</a:t>
            </a:r>
            <a:r>
              <a:rPr sz="2600" b="1" i="1" spc="-7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4956" indent="-342257">
              <a:spcBef>
                <a:spcPts val="271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spc="-5" dirty="0">
                <a:latin typeface="Symbol"/>
                <a:cs typeface="Symbol"/>
              </a:rPr>
              <a:t>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1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756266" marR="704833" lvl="1" indent="-287013">
              <a:lnSpc>
                <a:spcPts val="2811"/>
              </a:lnSpc>
              <a:spcBef>
                <a:spcPts val="665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true for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 one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domain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271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spc="-11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false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every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the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domain</a:t>
            </a:r>
            <a:endParaRPr sz="2600">
              <a:latin typeface="Arial"/>
              <a:cs typeface="Arial"/>
            </a:endParaRPr>
          </a:p>
          <a:p>
            <a:pPr marL="354956" marR="833734" indent="-342257">
              <a:lnSpc>
                <a:spcPts val="2811"/>
              </a:lnSpc>
              <a:spcBef>
                <a:spcPts val="1839"/>
              </a:spcBef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What is the truth value of </a:t>
            </a:r>
            <a:r>
              <a:rPr sz="2600" spc="-5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when</a:t>
            </a:r>
            <a:r>
              <a:rPr sz="26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the  domain is empty?</a:t>
            </a:r>
            <a:r>
              <a:rPr sz="2600" spc="3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  <a:p>
            <a:pPr marL="354956" marR="5080" indent="-342257">
              <a:lnSpc>
                <a:spcPct val="90000"/>
              </a:lnSpc>
              <a:spcBef>
                <a:spcPts val="176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all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elements in the domain can be listed as 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551" baseline="-21241" dirty="0">
                <a:latin typeface="Arial"/>
                <a:cs typeface="Arial"/>
              </a:rPr>
              <a:t>2</a:t>
            </a:r>
            <a:r>
              <a:rPr sz="2600" dirty="0">
                <a:latin typeface="Arial"/>
                <a:cs typeface="Arial"/>
              </a:rPr>
              <a:t>,…, </a:t>
            </a:r>
            <a:r>
              <a:rPr sz="2600" i="1" spc="11" dirty="0">
                <a:latin typeface="Arial"/>
                <a:cs typeface="Arial"/>
              </a:rPr>
              <a:t>x</a:t>
            </a:r>
            <a:r>
              <a:rPr sz="2551" i="1" spc="15" baseline="-2124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then, </a:t>
            </a:r>
            <a:r>
              <a:rPr sz="2600" spc="-5" dirty="0">
                <a:latin typeface="Symbol"/>
                <a:cs typeface="Symbol"/>
              </a:rPr>
              <a:t>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the same as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disjunction:</a:t>
            </a:r>
            <a:endParaRPr sz="2600">
              <a:latin typeface="Arial"/>
              <a:cs typeface="Arial"/>
            </a:endParaRPr>
          </a:p>
          <a:p>
            <a:pPr marL="1841454">
              <a:spcBef>
                <a:spcPts val="311"/>
              </a:spcBef>
            </a:pP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91" dirty="0">
                <a:solidFill>
                  <a:srgbClr val="3333CC"/>
                </a:solidFill>
                <a:latin typeface="Arial"/>
                <a:cs typeface="Arial"/>
              </a:rPr>
              <a:t>···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spc="1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i="1" baseline="-2124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31F7C9-0171-D86B-3997-48918C2DFA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0355E56-61E6-46EC-A416-7D07372B74AD}" type="datetime1">
              <a:rPr lang="en-US" smtClean="0"/>
              <a:t>9/12/2023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058746C-E76C-7AA9-6C20-BF304296F1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50343"/>
            <a:ext cx="65716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Existential Quantifier</a:t>
            </a:r>
            <a:r>
              <a:rPr sz="4000" spc="20" dirty="0"/>
              <a:t> </a:t>
            </a:r>
            <a:r>
              <a:rPr sz="4000" spc="-5" dirty="0">
                <a:latin typeface="Symbol"/>
                <a:cs typeface="Symbol"/>
              </a:rPr>
              <a:t>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5" y="1364585"/>
            <a:ext cx="7510780" cy="3830024"/>
          </a:xfrm>
          <a:prstGeom prst="rect">
            <a:avLst/>
          </a:prstGeom>
        </p:spPr>
        <p:txBody>
          <a:bodyPr vert="horz" wrap="square" lIns="0" tIns="34291" rIns="0" bIns="0" rtlCol="0">
            <a:spAutoFit/>
          </a:bodyPr>
          <a:lstStyle/>
          <a:p>
            <a:pPr marL="354956" indent="-342257">
              <a:spcBef>
                <a:spcPts val="27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4956" marR="22859">
              <a:lnSpc>
                <a:spcPct val="105000"/>
              </a:lnSpc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Let the domain of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be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parking spaces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at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UH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. 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be the statement 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is</a:t>
            </a:r>
            <a:r>
              <a:rPr sz="2800" spc="3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full.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354956">
              <a:spcBef>
                <a:spcPts val="169"/>
              </a:spcBef>
            </a:pPr>
            <a:r>
              <a:rPr sz="2800" spc="-5" dirty="0">
                <a:latin typeface="Arial"/>
                <a:cs typeface="Arial"/>
              </a:rPr>
              <a:t>Then the </a:t>
            </a:r>
            <a:r>
              <a:rPr sz="2800" b="1" i="1" spc="-5" dirty="0">
                <a:latin typeface="Arial"/>
                <a:cs typeface="Arial"/>
              </a:rPr>
              <a:t>existential quantification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1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),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169"/>
              </a:spcBef>
            </a:pP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), is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proposition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66" lvl="1" indent="-287013">
              <a:spcBef>
                <a:spcPts val="1109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“Some parking spaces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UH are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full.”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78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or “There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parking </a:t>
            </a:r>
            <a:r>
              <a:rPr sz="2600" dirty="0">
                <a:latin typeface="Arial"/>
                <a:cs typeface="Arial"/>
              </a:rPr>
              <a:t>space at UH that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full.”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78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spc="-5" dirty="0"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“At least one parking space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UH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full.”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FEF8C-DD4D-6B7F-8529-186255B27AC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9250A2F-C22E-42B5-888B-0AA3A59D1B2B}" type="datetime1">
              <a:rPr lang="en-US" smtClean="0"/>
              <a:t>9/12/2023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F6C638-5250-1EF3-17FA-9A4623F260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2839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Free and </a:t>
            </a:r>
            <a:r>
              <a:rPr sz="4000" spc="-11" dirty="0"/>
              <a:t>Bound</a:t>
            </a:r>
            <a:r>
              <a:rPr sz="4000" spc="-45" dirty="0"/>
              <a:t> </a:t>
            </a:r>
            <a:r>
              <a:rPr sz="4000" spc="-5" dirty="0"/>
              <a:t>Variables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7" y="1594183"/>
            <a:ext cx="7599680" cy="36645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17081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expression like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said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free  variable x </a:t>
            </a:r>
            <a:r>
              <a:rPr sz="2800" spc="-5" dirty="0">
                <a:latin typeface="Arial"/>
                <a:cs typeface="Arial"/>
              </a:rPr>
              <a:t>(meaning,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5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undefined).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51"/>
              </a:spcBef>
              <a:buClr>
                <a:srgbClr val="3333CC"/>
              </a:buClr>
              <a:buFont typeface="Wingdings"/>
              <a:buChar char=""/>
            </a:pPr>
            <a:endParaRPr sz="4051">
              <a:latin typeface="Times New Roman"/>
              <a:cs typeface="Times New Roman"/>
            </a:endParaRPr>
          </a:p>
          <a:p>
            <a:pPr marL="355591" marR="5080" indent="-342891"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quantifier (either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i="1" dirty="0">
                <a:latin typeface="Arial"/>
                <a:cs typeface="Arial"/>
              </a:rPr>
              <a:t>operates </a:t>
            </a:r>
            <a:r>
              <a:rPr sz="2800" spc="-5" dirty="0">
                <a:latin typeface="Arial"/>
                <a:cs typeface="Arial"/>
              </a:rPr>
              <a:t>on an  </a:t>
            </a:r>
            <a:r>
              <a:rPr sz="2800" dirty="0">
                <a:latin typeface="Arial"/>
                <a:cs typeface="Arial"/>
              </a:rPr>
              <a:t>expression having one or more free variables,  and </a:t>
            </a:r>
            <a:r>
              <a:rPr sz="2800" b="1" i="1" spc="-11" dirty="0">
                <a:latin typeface="Arial"/>
                <a:cs typeface="Arial"/>
              </a:rPr>
              <a:t>binds </a:t>
            </a: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more of those </a:t>
            </a:r>
            <a:r>
              <a:rPr sz="2800" dirty="0">
                <a:latin typeface="Arial"/>
                <a:cs typeface="Arial"/>
              </a:rPr>
              <a:t>variables, </a:t>
            </a:r>
            <a:r>
              <a:rPr sz="2800" spc="-5" dirty="0">
                <a:latin typeface="Arial"/>
                <a:cs typeface="Arial"/>
              </a:rPr>
              <a:t>to  produce an expression having one or more  </a:t>
            </a:r>
            <a:r>
              <a:rPr sz="2800" b="1" i="1" spc="-11" dirty="0">
                <a:latin typeface="Arial"/>
                <a:cs typeface="Arial"/>
              </a:rPr>
              <a:t>bound</a:t>
            </a:r>
            <a:r>
              <a:rPr sz="2800" b="1" i="1" spc="20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variables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9994C5-C569-CD6F-4F70-D78D4BC8D19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BB671F2-A5FD-4B29-8513-D027F261BEB5}" type="datetime1">
              <a:rPr lang="en-US" smtClean="0"/>
              <a:t>9/12/2023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D3E6CFE-B204-BD9C-C0D4-4DCBB9A6A6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47625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Example of</a:t>
            </a:r>
            <a:r>
              <a:rPr sz="4000" spc="-60" dirty="0"/>
              <a:t> </a:t>
            </a:r>
            <a:r>
              <a:rPr sz="4000" spc="-5" dirty="0"/>
              <a:t>Binding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0" y="1151897"/>
            <a:ext cx="6734175" cy="1307409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355591" indent="-342891">
              <a:spcBef>
                <a:spcPts val="1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has 2 free </a:t>
            </a:r>
            <a:r>
              <a:rPr sz="2800" dirty="0">
                <a:latin typeface="Arial"/>
                <a:cs typeface="Arial"/>
              </a:rPr>
              <a:t>variables,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355591" indent="-342891"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5236714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) has 1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free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	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39611" y="1993393"/>
            <a:ext cx="461772" cy="617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4489" y="2450593"/>
            <a:ext cx="461772" cy="617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194920" y="2410533"/>
            <a:ext cx="7762443" cy="4237699"/>
          </a:xfrm>
          <a:prstGeom prst="rect">
            <a:avLst/>
          </a:prstGeom>
        </p:spPr>
        <p:txBody>
          <a:bodyPr vert="horz" wrap="square" lIns="0" tIns="224155" rIns="0" bIns="0" rtlCol="0">
            <a:spAutoFit/>
          </a:bodyPr>
          <a:lstStyle/>
          <a:p>
            <a:pPr marL="355591">
              <a:spcBef>
                <a:spcPts val="1764"/>
              </a:spcBef>
              <a:tabLst>
                <a:tab pos="3086023" algn="l"/>
                <a:tab pos="338383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variable	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[Which is</a:t>
            </a:r>
            <a:r>
              <a:rPr sz="2800" spc="-1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which?]</a:t>
            </a:r>
          </a:p>
          <a:p>
            <a:pPr marL="355591" indent="-342891">
              <a:spcBef>
                <a:spcPts val="167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), where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= 3” is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another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way to bind</a:t>
            </a:r>
            <a:r>
              <a:rPr sz="28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591" marR="289553" indent="-342891">
              <a:spcBef>
                <a:spcPts val="16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An expression with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free variables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is a 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bona-fide (actual)</a:t>
            </a:r>
            <a:r>
              <a:rPr sz="2800" spc="-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proposition.</a:t>
            </a:r>
          </a:p>
          <a:p>
            <a:pPr marL="355591" marR="1236949" indent="-342891"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An expression with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is not a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proposition:</a:t>
            </a:r>
          </a:p>
          <a:p>
            <a:pPr marL="355591">
              <a:spcBef>
                <a:spcPts val="1685"/>
              </a:spcBef>
            </a:pPr>
            <a:r>
              <a:rPr sz="2800" i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P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i="1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sz="5400" i="1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5400" i="1" spc="-743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00" i="1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5400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5400" i="1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5400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5400" baseline="-69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6C20A7-BDED-AED4-AB67-0636FBE5538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4E83422-3CE9-46B5-8028-4600BE9A6B7F}" type="datetime1">
              <a:rPr lang="en-US" smtClean="0"/>
              <a:t>9/12/2023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B2A988-A795-6374-FC55-7C101CE559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6" y="526542"/>
            <a:ext cx="78847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Qu</a:t>
            </a:r>
            <a:r>
              <a:rPr sz="3200" spc="-15" dirty="0"/>
              <a:t>a</a:t>
            </a:r>
            <a:r>
              <a:rPr sz="3200" dirty="0"/>
              <a:t>nti</a:t>
            </a:r>
            <a:r>
              <a:rPr sz="3200" spc="-15" dirty="0"/>
              <a:t>f</a:t>
            </a:r>
            <a:r>
              <a:rPr sz="3200" dirty="0"/>
              <a:t>iers with R</a:t>
            </a:r>
            <a:r>
              <a:rPr sz="3200" spc="-15" dirty="0"/>
              <a:t>e</a:t>
            </a:r>
            <a:r>
              <a:rPr sz="3200" dirty="0"/>
              <a:t>stric</a:t>
            </a:r>
            <a:r>
              <a:rPr sz="3200" spc="-15" dirty="0"/>
              <a:t>t</a:t>
            </a:r>
            <a:r>
              <a:rPr sz="3200" dirty="0"/>
              <a:t>ed</a:t>
            </a:r>
            <a:r>
              <a:rPr sz="3200" spc="11" dirty="0"/>
              <a:t> </a:t>
            </a:r>
            <a:r>
              <a:rPr sz="3200" dirty="0"/>
              <a:t>Dom</a:t>
            </a:r>
            <a:r>
              <a:rPr sz="3200" spc="-115" dirty="0"/>
              <a:t>a</a:t>
            </a:r>
            <a:r>
              <a:rPr lang="en-US" sz="3200" spc="-115" dirty="0"/>
              <a:t>in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94918" y="1328193"/>
            <a:ext cx="7419340" cy="468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864848" indent="-342891">
              <a:lnSpc>
                <a:spcPct val="1101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Sometimes the </a:t>
            </a:r>
            <a:r>
              <a:rPr sz="2800" dirty="0">
                <a:latin typeface="Arial"/>
                <a:cs typeface="Arial"/>
              </a:rPr>
              <a:t>universe of discourse is  restricted </a:t>
            </a:r>
            <a:r>
              <a:rPr sz="2800" spc="-5" dirty="0">
                <a:latin typeface="Arial"/>
                <a:cs typeface="Arial"/>
              </a:rPr>
              <a:t>within the </a:t>
            </a:r>
            <a:r>
              <a:rPr sz="2800" dirty="0">
                <a:latin typeface="Arial"/>
                <a:cs typeface="Arial"/>
              </a:rPr>
              <a:t>quantification,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e.g.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2015"/>
              </a:spcBef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shorthand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all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greater than zero,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66"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2015"/>
              </a:spcBef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shorthand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There is an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greater than </a:t>
            </a:r>
            <a:r>
              <a:rPr sz="2800" dirty="0">
                <a:latin typeface="Arial"/>
                <a:cs typeface="Arial"/>
              </a:rPr>
              <a:t>zero such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35"/>
              </a:spcBef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66"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34CB59-870E-3D09-E475-401D6C7765E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0D6D0FA-E263-4BAF-9F91-7DEA8A5F6F82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F4C51F6-10C7-693C-FAC1-2A9144D9C1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93445" y="1319531"/>
            <a:ext cx="7798435" cy="5114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54" marR="5080" indent="-456554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9254" algn="l"/>
                <a:tab pos="469888" algn="l"/>
              </a:tabLst>
            </a:pPr>
            <a:r>
              <a:rPr sz="2600" dirty="0">
                <a:latin typeface="Arial"/>
                <a:cs typeface="Arial"/>
              </a:rPr>
              <a:t>Express the statement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Every student in this</a:t>
            </a:r>
            <a:r>
              <a:rPr sz="2600" i="1" spc="-5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class  has studied calculus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600" dirty="0">
                <a:latin typeface="Arial"/>
                <a:cs typeface="Arial"/>
              </a:rPr>
              <a:t>using predicates and  quantifiers.</a:t>
            </a:r>
            <a:endParaRPr sz="2600">
              <a:latin typeface="Arial"/>
              <a:cs typeface="Arial"/>
            </a:endParaRPr>
          </a:p>
          <a:p>
            <a:pPr marL="850244" marR="964541" lvl="1" indent="-380990"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statement: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has studied  calculus.”</a:t>
            </a:r>
            <a:endParaRPr sz="2600">
              <a:latin typeface="Arial"/>
              <a:cs typeface="Arial"/>
            </a:endParaRPr>
          </a:p>
          <a:p>
            <a:pPr marL="850244" marR="340351" lvl="1" indent="-380990">
              <a:spcBef>
                <a:spcPts val="31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the students in this  class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it can be translated as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331"/>
              </a:spcBef>
            </a:pPr>
            <a:r>
              <a:rPr sz="2800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850244" lvl="1" indent="-380990">
              <a:spcBef>
                <a:spcPts val="3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all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the predicate: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</a:t>
            </a:r>
            <a:r>
              <a:rPr sz="2600" spc="-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class”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31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Translation: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spc="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0051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1" dirty="0"/>
              <a:t> </a:t>
            </a:r>
            <a:r>
              <a:rPr sz="4000" spc="-5" dirty="0"/>
              <a:t>English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310756-ABC1-A7EC-6F63-E7259358F9E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063BC34-74CB-4819-AF52-135105D8254F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710C657-E5D1-F9A7-F44D-102C074309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93447" y="1365632"/>
            <a:ext cx="7464425" cy="50456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54" marR="189226" indent="-456554" algn="just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9888" algn="l"/>
              </a:tabLst>
            </a:pPr>
            <a:r>
              <a:rPr sz="2600" dirty="0">
                <a:latin typeface="Arial"/>
                <a:cs typeface="Arial"/>
              </a:rPr>
              <a:t>Express the statement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Some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students in this  class has visited 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Mexico</a:t>
            </a:r>
            <a:r>
              <a:rPr sz="2600" spc="5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600" dirty="0">
                <a:latin typeface="Arial"/>
                <a:cs typeface="Arial"/>
              </a:rPr>
              <a:t>using predicates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 quantifiers.</a:t>
            </a:r>
            <a:endParaRPr sz="2600">
              <a:latin typeface="Arial"/>
              <a:cs typeface="Arial"/>
            </a:endParaRPr>
          </a:p>
          <a:p>
            <a:pPr marL="850244" marR="723247" lvl="1" indent="-380990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M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statement: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has visited  Mexico”</a:t>
            </a:r>
            <a:endParaRPr sz="2600">
              <a:latin typeface="Arial"/>
              <a:cs typeface="Arial"/>
            </a:endParaRPr>
          </a:p>
          <a:p>
            <a:pPr marL="850244" marR="5080" lvl="1" indent="-380990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the students in this  class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  <a:endParaRPr sz="2600">
              <a:latin typeface="Arial"/>
              <a:cs typeface="Arial"/>
            </a:endParaRPr>
          </a:p>
          <a:p>
            <a:pPr marL="469254" marR="2176726" lvl="1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it can be translated as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 or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all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the statement: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</a:t>
            </a:r>
            <a:r>
              <a:rPr sz="26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class”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Then, the translation is </a:t>
            </a:r>
            <a:r>
              <a:rPr sz="2600" spc="-5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3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0051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1" dirty="0"/>
              <a:t> </a:t>
            </a:r>
            <a:r>
              <a:rPr sz="4000" spc="-5" dirty="0"/>
              <a:t>English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F5B97E-4BDE-09C0-5F96-5A8452B86C5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BC8C959-F12F-4E9B-9BBE-869BD058F1E8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4D5089-82F8-588E-67DA-5D123C5786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93445" y="1365632"/>
            <a:ext cx="7654291" cy="46211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54" marR="215260" indent="-456554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69888" algn="l"/>
              </a:tabLst>
            </a:pPr>
            <a:r>
              <a:rPr sz="2800" spc="-5" dirty="0">
                <a:latin typeface="Arial"/>
                <a:cs typeface="Arial"/>
              </a:rPr>
              <a:t>Express the statement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Every student in this 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has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visited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either Canada or </a:t>
            </a:r>
            <a:r>
              <a:rPr sz="2800" i="1" spc="5" dirty="0">
                <a:solidFill>
                  <a:srgbClr val="006600"/>
                </a:solidFill>
                <a:latin typeface="Arial"/>
                <a:cs typeface="Arial"/>
              </a:rPr>
              <a:t>Mexico</a:t>
            </a:r>
            <a:r>
              <a:rPr sz="2800" spc="5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using predicates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quantifiers.</a:t>
            </a:r>
            <a:endParaRPr sz="2800">
              <a:latin typeface="Arial"/>
              <a:cs typeface="Arial"/>
            </a:endParaRPr>
          </a:p>
          <a:p>
            <a:pPr marL="850244" marR="5080" lvl="1" indent="-380990">
              <a:spcBef>
                <a:spcPts val="185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be the statement: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has visited  Canada”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996633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996633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be the </a:t>
            </a:r>
            <a:r>
              <a:rPr sz="2800" dirty="0">
                <a:latin typeface="Arial"/>
                <a:cs typeface="Arial"/>
              </a:rPr>
              <a:t>statement: </a:t>
            </a:r>
            <a:r>
              <a:rPr sz="2800" dirty="0">
                <a:solidFill>
                  <a:srgbClr val="996633"/>
                </a:solidFill>
                <a:latin typeface="Arial"/>
                <a:cs typeface="Arial"/>
              </a:rPr>
              <a:t>“</a:t>
            </a:r>
            <a:r>
              <a:rPr sz="2800" i="1" dirty="0">
                <a:solidFill>
                  <a:srgbClr val="996633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996633"/>
                </a:solidFill>
                <a:latin typeface="Arial"/>
                <a:cs typeface="Arial"/>
              </a:rPr>
              <a:t>has  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visited</a:t>
            </a:r>
            <a:r>
              <a:rPr sz="2800" spc="-20" dirty="0">
                <a:solidFill>
                  <a:srgbClr val="9966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Mexico”</a:t>
            </a:r>
            <a:endParaRPr sz="2800">
              <a:latin typeface="Arial"/>
              <a:cs typeface="Arial"/>
            </a:endParaRPr>
          </a:p>
          <a:p>
            <a:pPr marL="850244" marR="349877" lvl="1" indent="-380990">
              <a:spcBef>
                <a:spcPts val="1851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students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 this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850244" lvl="1" indent="-380990">
              <a:spcBef>
                <a:spcPts val="1851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latin typeface="Arial"/>
                <a:cs typeface="Arial"/>
              </a:rPr>
              <a:t>it can </a:t>
            </a:r>
            <a:r>
              <a:rPr sz="2800" dirty="0">
                <a:latin typeface="Arial"/>
                <a:cs typeface="Arial"/>
              </a:rPr>
              <a:t>be translated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1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0051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1" dirty="0"/>
              <a:t> </a:t>
            </a:r>
            <a:r>
              <a:rPr sz="4000" spc="-5" dirty="0"/>
              <a:t>English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905EB7-DCC3-4F51-A7D7-17F89DBC29F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E8B5923-691C-4C58-8A3D-1D78DCD3141B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76EDA58-2B67-F90E-0837-AC7FF2F16A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Double Negation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3" y="1367157"/>
            <a:ext cx="8421343" cy="458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/>
              <a:t>Double Negative Property ~(~p) ≡ p 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“It is not true that I am not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Let p = “I am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then ~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= “I am not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and ~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p)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= “It is not true that I am not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~ (~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≡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Hence the given statement is equivalent to: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 am happy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499" y="1227692"/>
            <a:ext cx="2984232" cy="201462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711E76-5DA3-9F82-C4F5-FA888916C24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0D22EA4-61CC-4020-BDA6-0C0631B6E383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E2EA6F7-5B92-2EC2-A44A-E960948E50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98586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069645" y="1319530"/>
            <a:ext cx="7688580" cy="4962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54" marR="19050" indent="-456554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69888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“Every </a:t>
            </a:r>
            <a:r>
              <a:rPr sz="2800" dirty="0">
                <a:latin typeface="Arial"/>
                <a:cs typeface="Arial"/>
              </a:rPr>
              <a:t>student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 class </a:t>
            </a:r>
            <a:r>
              <a:rPr sz="2800" spc="-5" dirty="0">
                <a:latin typeface="Arial"/>
                <a:cs typeface="Arial"/>
              </a:rPr>
              <a:t>has taken  a </a:t>
            </a:r>
            <a:r>
              <a:rPr sz="2800" dirty="0">
                <a:latin typeface="Arial"/>
                <a:cs typeface="Arial"/>
              </a:rPr>
              <a:t>course </a:t>
            </a:r>
            <a:r>
              <a:rPr sz="2800" spc="-5" dirty="0">
                <a:latin typeface="Arial"/>
                <a:cs typeface="Arial"/>
              </a:rPr>
              <a:t>in calculus” 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has </a:t>
            </a:r>
            <a:r>
              <a:rPr sz="2800" dirty="0">
                <a:latin typeface="Arial"/>
                <a:cs typeface="Arial"/>
              </a:rPr>
              <a:t>taken </a:t>
            </a:r>
            <a:r>
              <a:rPr sz="2800" spc="-5" dirty="0">
                <a:latin typeface="Arial"/>
                <a:cs typeface="Arial"/>
              </a:rPr>
              <a:t>a  course in</a:t>
            </a:r>
            <a:r>
              <a:rPr sz="2800" dirty="0">
                <a:latin typeface="Arial"/>
                <a:cs typeface="Arial"/>
              </a:rPr>
              <a:t> calculus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850244" lvl="1" indent="-380990">
              <a:spcBef>
                <a:spcPts val="66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“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Not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every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student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…</a:t>
            </a:r>
            <a:r>
              <a:rPr sz="2800" spc="9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calculus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1024229">
              <a:spcBef>
                <a:spcPts val="711"/>
              </a:spcBef>
            </a:pP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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007153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00715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i="1" spc="25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254" marR="330192" indent="-456554">
              <a:spcBef>
                <a:spcPts val="21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69888" algn="l"/>
                <a:tab pos="3412405" algn="l"/>
              </a:tabLst>
            </a:pPr>
            <a:r>
              <a:rPr sz="2800" spc="-5" dirty="0">
                <a:latin typeface="Arial"/>
                <a:cs typeface="Arial"/>
              </a:rPr>
              <a:t>Consider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	“There is a student in </a:t>
            </a:r>
            <a:r>
              <a:rPr sz="2800" dirty="0">
                <a:latin typeface="Arial"/>
                <a:cs typeface="Arial"/>
              </a:rPr>
              <a:t>the  class </a:t>
            </a:r>
            <a:r>
              <a:rPr sz="2800" spc="-5" dirty="0">
                <a:latin typeface="Arial"/>
                <a:cs typeface="Arial"/>
              </a:rPr>
              <a:t>who has taken a course in calculus”</a:t>
            </a:r>
            <a:endParaRPr sz="2800">
              <a:latin typeface="Arial"/>
              <a:cs typeface="Arial"/>
            </a:endParaRPr>
          </a:p>
          <a:p>
            <a:pPr marL="850244" marR="360036" lvl="1" indent="-380990"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“There is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no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student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class who has  taken a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course in</a:t>
            </a:r>
            <a:r>
              <a:rPr sz="28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calculus”</a:t>
            </a:r>
            <a:endParaRPr sz="2800">
              <a:latin typeface="Arial"/>
              <a:cs typeface="Arial"/>
            </a:endParaRPr>
          </a:p>
          <a:p>
            <a:pPr marL="948031">
              <a:spcBef>
                <a:spcPts val="671"/>
              </a:spcBef>
            </a:pP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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007153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00715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i="1" spc="8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1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56AB6F-DC30-1A68-8919-4882B21A779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84C6640-4518-4AC4-9275-37CD67F139DA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E375141-4CF6-D245-E0A2-C103796422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1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222047" y="1173610"/>
            <a:ext cx="7323455" cy="544315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4956" indent="-342257">
              <a:spcBef>
                <a:spcPts val="6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spc="-5" dirty="0">
                <a:latin typeface="Arial"/>
                <a:cs typeface="Arial"/>
              </a:rPr>
              <a:t>Definitions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quantifiers: </a:t>
            </a:r>
            <a:r>
              <a:rPr sz="2400" dirty="0">
                <a:latin typeface="Arial"/>
                <a:cs typeface="Arial"/>
              </a:rPr>
              <a:t>If the </a:t>
            </a:r>
            <a:r>
              <a:rPr sz="2400" spc="-5" dirty="0">
                <a:latin typeface="Arial"/>
                <a:cs typeface="Arial"/>
              </a:rPr>
              <a:t>domain </a:t>
            </a:r>
            <a:r>
              <a:rPr sz="2400" dirty="0">
                <a:latin typeface="Arial"/>
                <a:cs typeface="Arial"/>
              </a:rPr>
              <a:t>= {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756266" lvl="1" indent="-287013">
              <a:spcBef>
                <a:spcPts val="591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spc="2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>
              <a:latin typeface="Times New Roman"/>
              <a:cs typeface="Times New Roman"/>
            </a:endParaRPr>
          </a:p>
          <a:p>
            <a:pPr marL="756266" lvl="1" indent="-287013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>
              <a:latin typeface="Times New Roman"/>
              <a:cs typeface="Times New Roman"/>
            </a:endParaRPr>
          </a:p>
          <a:p>
            <a:pPr marL="354956" indent="-342257">
              <a:spcBef>
                <a:spcPts val="116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dirty="0">
                <a:latin typeface="Arial"/>
                <a:cs typeface="Arial"/>
              </a:rPr>
              <a:t>From those, </a:t>
            </a:r>
            <a:r>
              <a:rPr sz="2400" spc="-11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prove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laws:</a:t>
            </a:r>
            <a:endParaRPr sz="2400">
              <a:latin typeface="Arial"/>
              <a:cs typeface="Arial"/>
            </a:endParaRPr>
          </a:p>
          <a:p>
            <a:pPr marL="756266" lvl="1" indent="-287013"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092908">
              <a:spcBef>
                <a:spcPts val="580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>
              <a:latin typeface="Times New Roman"/>
              <a:cs typeface="Times New Roman"/>
            </a:endParaRPr>
          </a:p>
          <a:p>
            <a:pPr marR="1697947" algn="ctr">
              <a:spcBef>
                <a:spcPts val="585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i="1" spc="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6266" lvl="1" indent="-287013"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009088">
              <a:spcBef>
                <a:spcPts val="580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spc="2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>
              <a:latin typeface="Times New Roman"/>
              <a:cs typeface="Times New Roman"/>
            </a:endParaRPr>
          </a:p>
          <a:p>
            <a:pPr marR="1815419" algn="ctr">
              <a:spcBef>
                <a:spcPts val="585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i="1" spc="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4956" marR="327652" indent="-342257">
              <a:spcBef>
                <a:spcPts val="11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i="1" spc="-5" dirty="0">
                <a:latin typeface="Arial"/>
                <a:cs typeface="Arial"/>
              </a:rPr>
              <a:t>propositional </a:t>
            </a:r>
            <a:r>
              <a:rPr sz="2400" spc="-5" dirty="0">
                <a:latin typeface="Arial"/>
                <a:cs typeface="Arial"/>
              </a:rPr>
              <a:t>equivalence law was used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prove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8408" y="6463285"/>
            <a:ext cx="2505456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6903" y="6242307"/>
            <a:ext cx="2450592" cy="393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B303-F527-1DC9-D37D-336AE3BCD2F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7AE1AB7-268C-4E50-A2C1-B65756135FDC}" type="datetime1">
              <a:rPr lang="en-US" smtClean="0"/>
              <a:t>9/12/2023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0822532-AF9F-C45C-CE4F-C98C342ED6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94921" y="1808481"/>
            <a:ext cx="7088505" cy="25780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Theorem:</a:t>
            </a:r>
            <a:endParaRPr sz="2800" dirty="0">
              <a:latin typeface="Arial"/>
              <a:cs typeface="Arial"/>
            </a:endParaRPr>
          </a:p>
          <a:p>
            <a:pPr marL="469888" marR="5080" indent="-457189">
              <a:lnSpc>
                <a:spcPct val="165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70523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Generalized De Morgan's laws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logic 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sz="2800" b="1" dirty="0">
                <a:solidFill>
                  <a:srgbClr val="3333CC"/>
                </a:solidFill>
                <a:latin typeface="Symbol"/>
                <a:cs typeface="Symbol"/>
              </a:rPr>
              <a:t>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PK" sz="2800" b="1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i="1" spc="-5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469888">
              <a:spcBef>
                <a:spcPts val="2191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sz="2800" b="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lang="en-PK" sz="2800" b="1" dirty="0">
                <a:solidFill>
                  <a:srgbClr val="3333CC"/>
                </a:solidFill>
                <a:latin typeface="Symbol"/>
                <a:cs typeface="Symbol"/>
              </a:rPr>
              <a:t> 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PK" sz="2800" b="1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1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26E463-F9E7-A575-3E2B-C657C7226FE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BCC6E37-FB42-4887-9F02-4FAB45357B97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420498-9488-A446-1063-41FA43A320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94918" y="1365631"/>
            <a:ext cx="6987540" cy="920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888" indent="-457189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70523" algn="l"/>
              </a:tabLst>
            </a:pPr>
            <a:r>
              <a:rPr sz="2800" spc="-5" dirty="0">
                <a:latin typeface="Arial"/>
                <a:cs typeface="Arial"/>
              </a:rPr>
              <a:t>What are the </a:t>
            </a:r>
            <a:r>
              <a:rPr sz="2800" dirty="0">
                <a:latin typeface="Arial"/>
                <a:cs typeface="Arial"/>
              </a:rPr>
              <a:t>negations </a:t>
            </a:r>
            <a:r>
              <a:rPr sz="2800" spc="-5" dirty="0">
                <a:latin typeface="Arial"/>
                <a:cs typeface="Arial"/>
              </a:rPr>
              <a:t>of 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25"/>
              </a:spcBef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3100" spc="-5" dirty="0">
                <a:latin typeface="Symbol"/>
                <a:cs typeface="Symbol"/>
              </a:rPr>
              <a:t></a:t>
            </a:r>
            <a:r>
              <a:rPr sz="31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and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2)?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2142" y="3022858"/>
            <a:ext cx="171451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51587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Negations:</a:t>
            </a:r>
            <a:r>
              <a:rPr sz="4000" spc="-51" dirty="0"/>
              <a:t> </a:t>
            </a:r>
            <a:r>
              <a:rPr sz="4000" spc="-5" dirty="0"/>
              <a:t>Examples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1652145" y="2266595"/>
            <a:ext cx="6650355" cy="1054776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93690" indent="-380990">
              <a:spcBef>
                <a:spcPts val="80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393690" algn="l"/>
                <a:tab pos="394325" algn="l"/>
              </a:tabLst>
            </a:pPr>
            <a:r>
              <a:rPr sz="2800" spc="-11" dirty="0">
                <a:latin typeface="Symbol"/>
                <a:cs typeface="Symbol"/>
              </a:rPr>
              <a:t></a:t>
            </a:r>
            <a:r>
              <a:rPr sz="2800" i="1" spc="-1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7027" dirty="0">
                <a:latin typeface="Arial"/>
                <a:cs typeface="Arial"/>
              </a:rPr>
              <a:t>2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4200" spc="-7" baseline="1984" dirty="0">
                <a:latin typeface="Symbol"/>
                <a:cs typeface="Symbol"/>
              </a:rPr>
              <a:t></a:t>
            </a:r>
            <a:r>
              <a:rPr sz="4200" i="1" spc="-7" baseline="1984" dirty="0">
                <a:latin typeface="Arial"/>
                <a:cs typeface="Arial"/>
              </a:rPr>
              <a:t>x </a:t>
            </a:r>
            <a:r>
              <a:rPr sz="4200" baseline="1984" dirty="0">
                <a:latin typeface="Symbol"/>
                <a:cs typeface="Symbol"/>
              </a:rPr>
              <a:t></a:t>
            </a:r>
            <a:r>
              <a:rPr sz="4200" baseline="1984" dirty="0">
                <a:latin typeface="Arial"/>
                <a:cs typeface="Arial"/>
              </a:rPr>
              <a:t>(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2775" baseline="28528" dirty="0">
                <a:latin typeface="Arial"/>
                <a:cs typeface="Arial"/>
              </a:rPr>
              <a:t>2 </a:t>
            </a:r>
            <a:r>
              <a:rPr sz="4200" spc="-7" baseline="1984" dirty="0">
                <a:latin typeface="Symbol"/>
                <a:cs typeface="Symbol"/>
              </a:rPr>
              <a:t></a:t>
            </a:r>
            <a:r>
              <a:rPr sz="4200" spc="-7" baseline="1984" dirty="0">
                <a:latin typeface="Times New Roman"/>
                <a:cs typeface="Times New Roman"/>
              </a:rPr>
              <a:t> 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4200" baseline="1984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5" dirty="0">
                <a:latin typeface="Arial"/>
                <a:cs typeface="Arial"/>
              </a:rPr>
              <a:t>(</a:t>
            </a:r>
            <a:r>
              <a:rPr sz="2800" i="1" spc="5" dirty="0">
                <a:latin typeface="Arial"/>
                <a:cs typeface="Arial"/>
              </a:rPr>
              <a:t>x</a:t>
            </a:r>
            <a:r>
              <a:rPr sz="2775" spc="7" baseline="25525" dirty="0">
                <a:latin typeface="Arial"/>
                <a:cs typeface="Arial"/>
              </a:rPr>
              <a:t>2</a:t>
            </a:r>
            <a:r>
              <a:rPr sz="2775" spc="-19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93690">
              <a:spcBef>
                <a:spcPts val="711"/>
              </a:spcBef>
            </a:pPr>
            <a:r>
              <a:rPr sz="4200" spc="-7" baseline="1984" dirty="0">
                <a:latin typeface="Symbol"/>
                <a:cs typeface="Symbol"/>
              </a:rPr>
              <a:t></a:t>
            </a:r>
            <a:r>
              <a:rPr sz="4200" i="1" spc="-7" baseline="1984" dirty="0">
                <a:latin typeface="Arial"/>
                <a:cs typeface="Arial"/>
              </a:rPr>
              <a:t>x </a:t>
            </a:r>
            <a:r>
              <a:rPr sz="4200" baseline="1984" dirty="0">
                <a:latin typeface="Arial"/>
                <a:cs typeface="Arial"/>
              </a:rPr>
              <a:t>(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2775" baseline="28528" dirty="0">
                <a:latin typeface="Arial"/>
                <a:cs typeface="Arial"/>
              </a:rPr>
              <a:t>2 </a:t>
            </a:r>
            <a:r>
              <a:rPr sz="4200" spc="-7" baseline="1984" dirty="0">
                <a:latin typeface="Arial"/>
                <a:cs typeface="Arial"/>
              </a:rPr>
              <a:t>= 2) </a:t>
            </a:r>
            <a:r>
              <a:rPr sz="4200" spc="-7" baseline="1984" dirty="0">
                <a:latin typeface="Symbol"/>
                <a:cs typeface="Symbol"/>
              </a:rPr>
              <a:t></a:t>
            </a:r>
            <a:r>
              <a:rPr sz="4200" spc="-7" baseline="1984" dirty="0">
                <a:latin typeface="Times New Roman"/>
                <a:cs typeface="Times New Roman"/>
              </a:rPr>
              <a:t> </a:t>
            </a:r>
            <a:r>
              <a:rPr sz="4200" spc="-7" baseline="2976" dirty="0">
                <a:latin typeface="Symbol"/>
                <a:cs typeface="Symbol"/>
              </a:rPr>
              <a:t></a:t>
            </a:r>
            <a:r>
              <a:rPr sz="4200" i="1" spc="-7" baseline="2976" dirty="0">
                <a:latin typeface="Arial"/>
                <a:cs typeface="Arial"/>
              </a:rPr>
              <a:t>x </a:t>
            </a:r>
            <a:r>
              <a:rPr sz="4200" baseline="2976" dirty="0">
                <a:latin typeface="Symbol"/>
                <a:cs typeface="Symbol"/>
              </a:rPr>
              <a:t></a:t>
            </a:r>
            <a:r>
              <a:rPr sz="4200" baseline="2976" dirty="0">
                <a:latin typeface="Arial"/>
                <a:cs typeface="Arial"/>
              </a:rPr>
              <a:t>(</a:t>
            </a:r>
            <a:r>
              <a:rPr sz="4200" i="1" baseline="2976" dirty="0">
                <a:latin typeface="Arial"/>
                <a:cs typeface="Arial"/>
              </a:rPr>
              <a:t>x</a:t>
            </a:r>
            <a:r>
              <a:rPr sz="2775" baseline="30030" dirty="0">
                <a:latin typeface="Arial"/>
                <a:cs typeface="Arial"/>
              </a:rPr>
              <a:t>2 </a:t>
            </a:r>
            <a:r>
              <a:rPr sz="4200" spc="-7" baseline="2976" dirty="0">
                <a:latin typeface="Arial"/>
                <a:cs typeface="Arial"/>
              </a:rPr>
              <a:t>= 2)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775" spc="-22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8" y="3630930"/>
            <a:ext cx="7073900" cy="26667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888" indent="-457189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70523" algn="l"/>
              </a:tabLst>
            </a:pPr>
            <a:r>
              <a:rPr sz="2800" spc="-5" dirty="0">
                <a:latin typeface="Arial"/>
                <a:cs typeface="Arial"/>
              </a:rPr>
              <a:t>Show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Symbol"/>
                <a:cs typeface="Symbol"/>
              </a:rPr>
              <a:t>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567676"/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 are </a:t>
            </a:r>
            <a:r>
              <a:rPr sz="2800" dirty="0">
                <a:latin typeface="Arial"/>
                <a:cs typeface="Arial"/>
              </a:rPr>
              <a:t>logically</a:t>
            </a:r>
            <a:r>
              <a:rPr sz="2800" spc="7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equivalent.</a:t>
            </a:r>
            <a:endParaRPr sz="2800">
              <a:latin typeface="Arial"/>
              <a:cs typeface="Arial"/>
            </a:endParaRPr>
          </a:p>
          <a:p>
            <a:pPr marL="850879" lvl="1" indent="-380990">
              <a:spcBef>
                <a:spcPts val="1209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879" algn="l"/>
                <a:tab pos="851513" algn="l"/>
              </a:tabLst>
            </a:pPr>
            <a:r>
              <a:rPr sz="2800" spc="-5" dirty="0">
                <a:latin typeface="Symbol"/>
                <a:cs typeface="Symbol"/>
              </a:rPr>
              <a:t>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3773710">
              <a:spcBef>
                <a:spcPts val="12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4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3773710">
              <a:spcBef>
                <a:spcPts val="149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5675EF-7193-0F7F-B89E-A6C069C1769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4D3B045-04C3-4741-A98D-E463D5978297}" type="datetime1">
              <a:rPr lang="en-US" smtClean="0"/>
              <a:t>9/12/2023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37FFE61-58BF-2706-0822-D0CB2141AD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71" y="448817"/>
            <a:ext cx="23380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Summary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457200" y="3897315"/>
            <a:ext cx="8534400" cy="244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600072"/>
            <a:ext cx="8229600" cy="1985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TextBox 7"/>
          <p:cNvSpPr txBox="1"/>
          <p:nvPr/>
        </p:nvSpPr>
        <p:spPr>
          <a:xfrm>
            <a:off x="8305802" y="152400"/>
            <a:ext cx="5674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D3D60-90E9-24BD-F860-A99BF1ADE06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37AFF52-0D1A-4500-8E6A-557D7574A5BE}" type="datetime1">
              <a:rPr lang="en-US" smtClean="0"/>
              <a:t>9/12/2023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1A99-EBEC-9687-757A-2F5ABB2AB7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8" y="462279"/>
            <a:ext cx="533146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Nesting of</a:t>
            </a:r>
            <a:r>
              <a:rPr spc="-45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339" y="1250699"/>
            <a:ext cx="7690484" cy="5096461"/>
          </a:xfrm>
          <a:prstGeom prst="rect">
            <a:avLst/>
          </a:prstGeom>
        </p:spPr>
        <p:txBody>
          <a:bodyPr vert="horz" wrap="square" lIns="0" tIns="90171" rIns="0" bIns="0" rtlCol="0">
            <a:spAutoFit/>
          </a:bodyPr>
          <a:lstStyle/>
          <a:p>
            <a:pPr marL="12700">
              <a:spcBef>
                <a:spcPts val="711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5591">
              <a:spcBef>
                <a:spcPts val="615"/>
              </a:spcBef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of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people.</a:t>
            </a:r>
            <a:endParaRPr sz="2800">
              <a:latin typeface="Arial"/>
              <a:cs typeface="Arial"/>
            </a:endParaRPr>
          </a:p>
          <a:p>
            <a:pPr marL="355591" marR="5080">
              <a:lnSpc>
                <a:spcPct val="102000"/>
              </a:lnSpc>
              <a:spcBef>
                <a:spcPts val="571"/>
              </a:spcBef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likes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”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statement with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 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variables </a:t>
            </a:r>
            <a:r>
              <a:rPr sz="2800" dirty="0">
                <a:solidFill>
                  <a:srgbClr val="434DD6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not a</a:t>
            </a:r>
            <a:r>
              <a:rPr sz="2800" spc="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proposition)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61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is someone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whom</a:t>
            </a:r>
            <a:endParaRPr sz="2800">
              <a:latin typeface="Arial"/>
              <a:cs typeface="Arial"/>
            </a:endParaRPr>
          </a:p>
          <a:p>
            <a:pPr marL="748647">
              <a:lnSpc>
                <a:spcPts val="3329"/>
              </a:lnSpc>
              <a:spcBef>
                <a:spcPts val="71"/>
              </a:spcBef>
            </a:pP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likes.</a:t>
            </a:r>
            <a:r>
              <a:rPr sz="2800" spc="-5" dirty="0">
                <a:latin typeface="Times New Roman"/>
                <a:cs typeface="Times New Roman"/>
              </a:rPr>
              <a:t>”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statement with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</a:t>
            </a:r>
            <a:r>
              <a:rPr sz="2800" spc="7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748647">
              <a:lnSpc>
                <a:spcPts val="3329"/>
              </a:lnSpc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not a</a:t>
            </a:r>
            <a:r>
              <a:rPr sz="2800" spc="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proposition)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155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))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748647" marR="233040" indent="98423">
              <a:lnSpc>
                <a:spcPts val="4400"/>
              </a:lnSpc>
              <a:spcBef>
                <a:spcPts val="251"/>
              </a:spcBef>
              <a:tabLst>
                <a:tab pos="3181271" algn="l"/>
                <a:tab pos="4604270" algn="l"/>
              </a:tabLst>
            </a:pP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Everyone has someone whom </a:t>
            </a:r>
            <a:r>
              <a:rPr sz="2800" spc="-5" dirty="0">
                <a:latin typeface="Arial"/>
                <a:cs typeface="Arial"/>
              </a:rPr>
              <a:t>they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like.</a:t>
            </a:r>
            <a:r>
              <a:rPr sz="2800" spc="-5" dirty="0">
                <a:latin typeface="Times New Roman"/>
                <a:cs typeface="Times New Roman"/>
              </a:rPr>
              <a:t>” 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Arial"/>
                <a:cs typeface="Arial"/>
              </a:rPr>
              <a:t> 	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with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Arial"/>
                <a:cs typeface="Arial"/>
              </a:rPr>
              <a:t> 	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</a:t>
            </a:r>
            <a:r>
              <a:rPr sz="2800" spc="-1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variables.)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2909" y="5877098"/>
            <a:ext cx="1483817" cy="41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1900" y="5854700"/>
            <a:ext cx="1473200" cy="406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6898" y="5910348"/>
            <a:ext cx="344977" cy="374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915" y="5881160"/>
            <a:ext cx="323684" cy="354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4924" y="5934202"/>
            <a:ext cx="109855" cy="247651"/>
          </a:xfrm>
          <a:custGeom>
            <a:avLst/>
            <a:gdLst/>
            <a:ahLst/>
            <a:cxnLst/>
            <a:rect l="l" t="t" r="r" b="b"/>
            <a:pathLst>
              <a:path w="109854" h="247650">
                <a:moveTo>
                  <a:pt x="95793" y="1334"/>
                </a:moveTo>
                <a:lnTo>
                  <a:pt x="66305" y="32870"/>
                </a:lnTo>
                <a:lnTo>
                  <a:pt x="48641" y="85492"/>
                </a:lnTo>
                <a:lnTo>
                  <a:pt x="35120" y="126322"/>
                </a:lnTo>
                <a:lnTo>
                  <a:pt x="21599" y="167152"/>
                </a:lnTo>
                <a:lnTo>
                  <a:pt x="8078" y="207982"/>
                </a:lnTo>
                <a:lnTo>
                  <a:pt x="0" y="238351"/>
                </a:lnTo>
                <a:lnTo>
                  <a:pt x="151" y="242540"/>
                </a:lnTo>
                <a:lnTo>
                  <a:pt x="1300" y="246146"/>
                </a:lnTo>
                <a:lnTo>
                  <a:pt x="5998" y="247297"/>
                </a:lnTo>
                <a:lnTo>
                  <a:pt x="14246" y="245992"/>
                </a:lnTo>
                <a:lnTo>
                  <a:pt x="22500" y="244686"/>
                </a:lnTo>
                <a:lnTo>
                  <a:pt x="47122" y="204158"/>
                </a:lnTo>
                <a:lnTo>
                  <a:pt x="60850" y="162707"/>
                </a:lnTo>
                <a:lnTo>
                  <a:pt x="74577" y="121256"/>
                </a:lnTo>
                <a:lnTo>
                  <a:pt x="88304" y="79805"/>
                </a:lnTo>
                <a:lnTo>
                  <a:pt x="102031" y="38354"/>
                </a:lnTo>
                <a:lnTo>
                  <a:pt x="109656" y="5507"/>
                </a:lnTo>
                <a:lnTo>
                  <a:pt x="108848" y="1391"/>
                </a:lnTo>
                <a:lnTo>
                  <a:pt x="104228" y="0"/>
                </a:lnTo>
                <a:lnTo>
                  <a:pt x="95793" y="1334"/>
                </a:lnTo>
                <a:close/>
              </a:path>
            </a:pathLst>
          </a:custGeom>
          <a:ln w="12700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7910" y="5881160"/>
            <a:ext cx="323851" cy="354331"/>
          </a:xfrm>
          <a:custGeom>
            <a:avLst/>
            <a:gdLst/>
            <a:ahLst/>
            <a:cxnLst/>
            <a:rect l="l" t="t" r="r" b="b"/>
            <a:pathLst>
              <a:path w="323850" h="354329">
                <a:moveTo>
                  <a:pt x="217466" y="3055"/>
                </a:moveTo>
                <a:lnTo>
                  <a:pt x="235006" y="850"/>
                </a:lnTo>
                <a:lnTo>
                  <a:pt x="251191" y="0"/>
                </a:lnTo>
                <a:lnTo>
                  <a:pt x="266018" y="504"/>
                </a:lnTo>
                <a:lnTo>
                  <a:pt x="308907" y="13653"/>
                </a:lnTo>
                <a:lnTo>
                  <a:pt x="323693" y="47255"/>
                </a:lnTo>
                <a:lnTo>
                  <a:pt x="322601" y="56894"/>
                </a:lnTo>
                <a:lnTo>
                  <a:pt x="310383" y="101934"/>
                </a:lnTo>
                <a:lnTo>
                  <a:pt x="291870" y="157828"/>
                </a:lnTo>
                <a:lnTo>
                  <a:pt x="282613" y="185775"/>
                </a:lnTo>
                <a:lnTo>
                  <a:pt x="267137" y="231530"/>
                </a:lnTo>
                <a:lnTo>
                  <a:pt x="249508" y="270072"/>
                </a:lnTo>
                <a:lnTo>
                  <a:pt x="216000" y="306173"/>
                </a:lnTo>
                <a:lnTo>
                  <a:pt x="180174" y="328798"/>
                </a:lnTo>
                <a:lnTo>
                  <a:pt x="139688" y="343551"/>
                </a:lnTo>
                <a:lnTo>
                  <a:pt x="91557" y="352325"/>
                </a:lnTo>
                <a:lnTo>
                  <a:pt x="59687" y="354082"/>
                </a:lnTo>
                <a:lnTo>
                  <a:pt x="46700" y="353262"/>
                </a:lnTo>
                <a:lnTo>
                  <a:pt x="7164" y="331962"/>
                </a:lnTo>
                <a:lnTo>
                  <a:pt x="0" y="310824"/>
                </a:lnTo>
                <a:lnTo>
                  <a:pt x="210" y="301958"/>
                </a:lnTo>
                <a:lnTo>
                  <a:pt x="10529" y="260216"/>
                </a:lnTo>
                <a:lnTo>
                  <a:pt x="29897" y="201732"/>
                </a:lnTo>
                <a:lnTo>
                  <a:pt x="49266" y="143249"/>
                </a:lnTo>
                <a:lnTo>
                  <a:pt x="65270" y="102466"/>
                </a:lnTo>
                <a:lnTo>
                  <a:pt x="92907" y="60479"/>
                </a:lnTo>
                <a:lnTo>
                  <a:pt x="136840" y="28957"/>
                </a:lnTo>
                <a:lnTo>
                  <a:pt x="174979" y="13064"/>
                </a:lnTo>
                <a:lnTo>
                  <a:pt x="195679" y="7324"/>
                </a:lnTo>
                <a:lnTo>
                  <a:pt x="217466" y="3055"/>
                </a:lnTo>
                <a:close/>
              </a:path>
            </a:pathLst>
          </a:custGeom>
          <a:ln w="12700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5BE0FF0-B628-451D-9929-23B0390ACDCB}" type="datetime1">
              <a:rPr lang="en-US" smtClean="0"/>
              <a:t>9/12/2023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45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1E6C8A7-2F75-9485-DA71-2DD422A786A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337358" y="6559508"/>
            <a:ext cx="2908935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6400" y="2906714"/>
            <a:ext cx="6781800" cy="3524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80" y="462279"/>
            <a:ext cx="45421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Nested</a:t>
            </a:r>
            <a:r>
              <a:rPr spc="-71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8540" y="1217298"/>
            <a:ext cx="7806691" cy="191244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591" marR="173986" indent="-342891">
              <a:lnSpc>
                <a:spcPts val="2800"/>
              </a:lnSpc>
              <a:spcBef>
                <a:spcPts val="260"/>
              </a:spcBef>
            </a:pPr>
            <a:r>
              <a:rPr sz="1451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1" spc="6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Nested quantifiers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quantifiers that </a:t>
            </a:r>
            <a:r>
              <a:rPr sz="2400" dirty="0">
                <a:latin typeface="Arial"/>
                <a:cs typeface="Arial"/>
              </a:rPr>
              <a:t>occur </a:t>
            </a:r>
            <a:r>
              <a:rPr sz="2400" spc="-5" dirty="0">
                <a:latin typeface="Arial"/>
                <a:cs typeface="Arial"/>
              </a:rPr>
              <a:t>within the  </a:t>
            </a:r>
            <a:r>
              <a:rPr sz="2400" dirty="0">
                <a:latin typeface="Arial"/>
                <a:cs typeface="Arial"/>
              </a:rPr>
              <a:t>scope of </a:t>
            </a:r>
            <a:r>
              <a:rPr sz="2400" spc="-5" dirty="0">
                <a:latin typeface="Arial"/>
                <a:cs typeface="Arial"/>
              </a:rPr>
              <a:t>other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quantifiers.</a:t>
            </a:r>
            <a:endParaRPr sz="2400">
              <a:latin typeface="Arial"/>
              <a:cs typeface="Arial"/>
            </a:endParaRPr>
          </a:p>
          <a:p>
            <a:pPr marL="355591" marR="5080" indent="-342891">
              <a:lnSpc>
                <a:spcPct val="99400"/>
              </a:lnSpc>
              <a:spcBef>
                <a:spcPts val="531"/>
              </a:spcBef>
            </a:pPr>
            <a:r>
              <a:rPr sz="1451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1" spc="6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order of </a:t>
            </a:r>
            <a:r>
              <a:rPr sz="2400" spc="-5" dirty="0">
                <a:latin typeface="Arial"/>
                <a:cs typeface="Arial"/>
              </a:rPr>
              <a:t>the quantifiers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important, </a:t>
            </a:r>
            <a:r>
              <a:rPr sz="2400" dirty="0">
                <a:latin typeface="Arial"/>
                <a:cs typeface="Arial"/>
              </a:rPr>
              <a:t>unless all </a:t>
            </a:r>
            <a:r>
              <a:rPr sz="2400" spc="-5" dirty="0">
                <a:latin typeface="Arial"/>
                <a:cs typeface="Arial"/>
              </a:rPr>
              <a:t>the  quantifiers </a:t>
            </a:r>
            <a:r>
              <a:rPr sz="2400" dirty="0">
                <a:latin typeface="Arial"/>
                <a:cs typeface="Arial"/>
              </a:rPr>
              <a:t>are universal </a:t>
            </a:r>
            <a:r>
              <a:rPr sz="2400" spc="-5" dirty="0">
                <a:latin typeface="Arial"/>
                <a:cs typeface="Arial"/>
              </a:rPr>
              <a:t>quantifiers </a:t>
            </a:r>
            <a:r>
              <a:rPr sz="2400" dirty="0">
                <a:latin typeface="Arial"/>
                <a:cs typeface="Arial"/>
              </a:rPr>
              <a:t>or all are </a:t>
            </a:r>
            <a:r>
              <a:rPr sz="2400" spc="-5" dirty="0">
                <a:latin typeface="Arial"/>
                <a:cs typeface="Arial"/>
              </a:rPr>
              <a:t>existential  quantifiers.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EBE924E-E713-4ACA-A4A2-B2D7D60AE4A5}" type="datetime1">
              <a:rPr lang="en-US" smtClean="0"/>
              <a:t>9/12/2023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46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BBB0486-0466-9776-0712-B74FDEE682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337358" y="6559508"/>
            <a:ext cx="2908935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3" y="1404622"/>
            <a:ext cx="8146415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of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i="1" dirty="0">
                <a:latin typeface="Arial"/>
                <a:cs typeface="Arial"/>
              </a:rPr>
              <a:t>xy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0.</a:t>
            </a:r>
            <a:endParaRPr sz="2800">
              <a:latin typeface="Arial"/>
              <a:cs typeface="Arial"/>
            </a:endParaRPr>
          </a:p>
          <a:p>
            <a:pPr marL="355591">
              <a:lnSpc>
                <a:spcPts val="3329"/>
              </a:lnSpc>
            </a:pPr>
            <a:r>
              <a:rPr sz="2800" spc="-5" dirty="0">
                <a:latin typeface="Arial"/>
                <a:cs typeface="Arial"/>
              </a:rPr>
              <a:t>Find the truth </a:t>
            </a:r>
            <a:r>
              <a:rPr sz="2800" dirty="0">
                <a:latin typeface="Arial"/>
                <a:cs typeface="Arial"/>
              </a:rPr>
              <a:t>value of </a:t>
            </a:r>
            <a:r>
              <a:rPr sz="2800" spc="-5" dirty="0">
                <a:latin typeface="Arial"/>
                <a:cs typeface="Arial"/>
              </a:rPr>
              <a:t>the following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41" y="2250949"/>
            <a:ext cx="2249805" cy="225189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spcBef>
                <a:spcPts val="12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11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12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12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2" y="4586575"/>
            <a:ext cx="7430135" cy="1049646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spcBef>
                <a:spcPts val="885"/>
              </a:spcBef>
            </a:pPr>
            <a:r>
              <a:rPr sz="1751" spc="-66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751" spc="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705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every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there exists </a:t>
            </a:r>
            <a:r>
              <a:rPr sz="2600" i="1" dirty="0"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such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i="1" dirty="0"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19727" y="1916102"/>
            <a:ext cx="2886711" cy="2003425"/>
          </a:xfrm>
          <a:custGeom>
            <a:avLst/>
            <a:gdLst/>
            <a:ahLst/>
            <a:cxnLst/>
            <a:rect l="l" t="t" r="r" b="b"/>
            <a:pathLst>
              <a:path w="2886709" h="2003425">
                <a:moveTo>
                  <a:pt x="0" y="0"/>
                </a:moveTo>
                <a:lnTo>
                  <a:pt x="1306782" y="1019178"/>
                </a:lnTo>
                <a:lnTo>
                  <a:pt x="1370317" y="1015992"/>
                </a:lnTo>
                <a:lnTo>
                  <a:pt x="1433565" y="1013899"/>
                </a:lnTo>
                <a:lnTo>
                  <a:pt x="1496450" y="1012879"/>
                </a:lnTo>
                <a:lnTo>
                  <a:pt x="1558898" y="1012913"/>
                </a:lnTo>
                <a:lnTo>
                  <a:pt x="1620834" y="1013981"/>
                </a:lnTo>
                <a:lnTo>
                  <a:pt x="1682182" y="1016063"/>
                </a:lnTo>
                <a:lnTo>
                  <a:pt x="1742867" y="1019139"/>
                </a:lnTo>
                <a:lnTo>
                  <a:pt x="1802816" y="1023191"/>
                </a:lnTo>
                <a:lnTo>
                  <a:pt x="1861952" y="1028198"/>
                </a:lnTo>
                <a:lnTo>
                  <a:pt x="1920200" y="1034140"/>
                </a:lnTo>
                <a:lnTo>
                  <a:pt x="1977486" y="1040998"/>
                </a:lnTo>
                <a:lnTo>
                  <a:pt x="2033735" y="1048752"/>
                </a:lnTo>
                <a:lnTo>
                  <a:pt x="2088872" y="1057383"/>
                </a:lnTo>
                <a:lnTo>
                  <a:pt x="2142820" y="1066870"/>
                </a:lnTo>
                <a:lnTo>
                  <a:pt x="2195507" y="1077195"/>
                </a:lnTo>
                <a:lnTo>
                  <a:pt x="2246856" y="1088336"/>
                </a:lnTo>
                <a:lnTo>
                  <a:pt x="2296793" y="1100276"/>
                </a:lnTo>
                <a:lnTo>
                  <a:pt x="2345242" y="1112994"/>
                </a:lnTo>
                <a:lnTo>
                  <a:pt x="2392129" y="1126469"/>
                </a:lnTo>
                <a:lnTo>
                  <a:pt x="2437379" y="1140684"/>
                </a:lnTo>
                <a:lnTo>
                  <a:pt x="2480916" y="1155617"/>
                </a:lnTo>
                <a:lnTo>
                  <a:pt x="2522666" y="1171250"/>
                </a:lnTo>
                <a:lnTo>
                  <a:pt x="2562554" y="1187563"/>
                </a:lnTo>
                <a:lnTo>
                  <a:pt x="2600504" y="1204535"/>
                </a:lnTo>
                <a:lnTo>
                  <a:pt x="2636442" y="1222147"/>
                </a:lnTo>
                <a:lnTo>
                  <a:pt x="2670292" y="1240380"/>
                </a:lnTo>
                <a:lnTo>
                  <a:pt x="2731431" y="1278629"/>
                </a:lnTo>
                <a:lnTo>
                  <a:pt x="2783320" y="1319123"/>
                </a:lnTo>
                <a:lnTo>
                  <a:pt x="2825360" y="1361706"/>
                </a:lnTo>
                <a:lnTo>
                  <a:pt x="2856951" y="1406220"/>
                </a:lnTo>
                <a:lnTo>
                  <a:pt x="2878068" y="1454416"/>
                </a:lnTo>
                <a:lnTo>
                  <a:pt x="2886226" y="1504526"/>
                </a:lnTo>
                <a:lnTo>
                  <a:pt x="2885097" y="1529299"/>
                </a:lnTo>
                <a:lnTo>
                  <a:pt x="2872780" y="1578105"/>
                </a:lnTo>
                <a:lnTo>
                  <a:pt x="2847520" y="1625684"/>
                </a:lnTo>
                <a:lnTo>
                  <a:pt x="2809885" y="1671753"/>
                </a:lnTo>
                <a:lnTo>
                  <a:pt x="2760442" y="1716024"/>
                </a:lnTo>
                <a:lnTo>
                  <a:pt x="2699757" y="1758213"/>
                </a:lnTo>
                <a:lnTo>
                  <a:pt x="2665376" y="1778437"/>
                </a:lnTo>
                <a:lnTo>
                  <a:pt x="2628397" y="1798034"/>
                </a:lnTo>
                <a:lnTo>
                  <a:pt x="2588891" y="1816967"/>
                </a:lnTo>
                <a:lnTo>
                  <a:pt x="2546928" y="1835202"/>
                </a:lnTo>
                <a:lnTo>
                  <a:pt x="2502580" y="1852701"/>
                </a:lnTo>
                <a:lnTo>
                  <a:pt x="2455918" y="1869430"/>
                </a:lnTo>
                <a:lnTo>
                  <a:pt x="2407011" y="1885353"/>
                </a:lnTo>
                <a:lnTo>
                  <a:pt x="2355932" y="1900435"/>
                </a:lnTo>
                <a:lnTo>
                  <a:pt x="2302751" y="1914639"/>
                </a:lnTo>
                <a:lnTo>
                  <a:pt x="2247538" y="1927929"/>
                </a:lnTo>
                <a:lnTo>
                  <a:pt x="2190365" y="1940271"/>
                </a:lnTo>
                <a:lnTo>
                  <a:pt x="2131302" y="1951629"/>
                </a:lnTo>
                <a:lnTo>
                  <a:pt x="2070421" y="1961966"/>
                </a:lnTo>
                <a:lnTo>
                  <a:pt x="2007792" y="1971247"/>
                </a:lnTo>
                <a:lnTo>
                  <a:pt x="1943485" y="1979437"/>
                </a:lnTo>
                <a:lnTo>
                  <a:pt x="1877572" y="1986500"/>
                </a:lnTo>
                <a:lnTo>
                  <a:pt x="1810124" y="1992399"/>
                </a:lnTo>
                <a:lnTo>
                  <a:pt x="1741211" y="1997100"/>
                </a:lnTo>
                <a:lnTo>
                  <a:pt x="1677676" y="2000286"/>
                </a:lnTo>
                <a:lnTo>
                  <a:pt x="1614429" y="2002378"/>
                </a:lnTo>
                <a:lnTo>
                  <a:pt x="1551544" y="2003398"/>
                </a:lnTo>
                <a:lnTo>
                  <a:pt x="1489096" y="2003364"/>
                </a:lnTo>
                <a:lnTo>
                  <a:pt x="1427161" y="2002296"/>
                </a:lnTo>
                <a:lnTo>
                  <a:pt x="1365813" y="2000213"/>
                </a:lnTo>
                <a:lnTo>
                  <a:pt x="1305127" y="1997136"/>
                </a:lnTo>
                <a:lnTo>
                  <a:pt x="1245179" y="1993085"/>
                </a:lnTo>
                <a:lnTo>
                  <a:pt x="1186043" y="1988078"/>
                </a:lnTo>
                <a:lnTo>
                  <a:pt x="1127794" y="1982136"/>
                </a:lnTo>
                <a:lnTo>
                  <a:pt x="1070508" y="1975278"/>
                </a:lnTo>
                <a:lnTo>
                  <a:pt x="1014259" y="1967523"/>
                </a:lnTo>
                <a:lnTo>
                  <a:pt x="959123" y="1958893"/>
                </a:lnTo>
                <a:lnTo>
                  <a:pt x="905174" y="1949405"/>
                </a:lnTo>
                <a:lnTo>
                  <a:pt x="852487" y="1939081"/>
                </a:lnTo>
                <a:lnTo>
                  <a:pt x="801138" y="1927939"/>
                </a:lnTo>
                <a:lnTo>
                  <a:pt x="751201" y="1916000"/>
                </a:lnTo>
                <a:lnTo>
                  <a:pt x="702751" y="1903282"/>
                </a:lnTo>
                <a:lnTo>
                  <a:pt x="655864" y="1889807"/>
                </a:lnTo>
                <a:lnTo>
                  <a:pt x="610614" y="1875592"/>
                </a:lnTo>
                <a:lnTo>
                  <a:pt x="567077" y="1860659"/>
                </a:lnTo>
                <a:lnTo>
                  <a:pt x="525327" y="1845026"/>
                </a:lnTo>
                <a:lnTo>
                  <a:pt x="485439" y="1828714"/>
                </a:lnTo>
                <a:lnTo>
                  <a:pt x="447489" y="1811742"/>
                </a:lnTo>
                <a:lnTo>
                  <a:pt x="411551" y="1794130"/>
                </a:lnTo>
                <a:lnTo>
                  <a:pt x="377701" y="1775897"/>
                </a:lnTo>
                <a:lnTo>
                  <a:pt x="316562" y="1737649"/>
                </a:lnTo>
                <a:lnTo>
                  <a:pt x="264673" y="1697154"/>
                </a:lnTo>
                <a:lnTo>
                  <a:pt x="222633" y="1654572"/>
                </a:lnTo>
                <a:lnTo>
                  <a:pt x="191043" y="1610058"/>
                </a:lnTo>
                <a:lnTo>
                  <a:pt x="168619" y="1557243"/>
                </a:lnTo>
                <a:lnTo>
                  <a:pt x="162161" y="1497777"/>
                </a:lnTo>
                <a:lnTo>
                  <a:pt x="166259" y="1468335"/>
                </a:lnTo>
                <a:lnTo>
                  <a:pt x="188660" y="1410385"/>
                </a:lnTo>
                <a:lnTo>
                  <a:pt x="229404" y="1354152"/>
                </a:lnTo>
                <a:lnTo>
                  <a:pt x="256429" y="1326855"/>
                </a:lnTo>
                <a:lnTo>
                  <a:pt x="287772" y="1300199"/>
                </a:lnTo>
                <a:lnTo>
                  <a:pt x="323342" y="1274253"/>
                </a:lnTo>
                <a:lnTo>
                  <a:pt x="363048" y="1249089"/>
                </a:lnTo>
                <a:lnTo>
                  <a:pt x="406803" y="1224778"/>
                </a:lnTo>
                <a:lnTo>
                  <a:pt x="454515" y="1201388"/>
                </a:lnTo>
                <a:lnTo>
                  <a:pt x="506096" y="1178992"/>
                </a:lnTo>
                <a:lnTo>
                  <a:pt x="561456" y="1157659"/>
                </a:lnTo>
                <a:lnTo>
                  <a:pt x="620504" y="1137460"/>
                </a:lnTo>
                <a:lnTo>
                  <a:pt x="683151" y="1118465"/>
                </a:lnTo>
                <a:lnTo>
                  <a:pt x="749309" y="1100746"/>
                </a:lnTo>
                <a:lnTo>
                  <a:pt x="818886" y="1084371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A8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04631" y="3107030"/>
            <a:ext cx="1608455" cy="75148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6857" marR="5080" indent="-304792">
              <a:lnSpc>
                <a:spcPts val="2800"/>
              </a:lnSpc>
              <a:spcBef>
                <a:spcPts val="260"/>
              </a:spcBef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: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set</a:t>
            </a:r>
            <a:r>
              <a:rPr sz="24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real  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8600" y="4864087"/>
            <a:ext cx="79375" cy="228600"/>
          </a:xfrm>
          <a:custGeom>
            <a:avLst/>
            <a:gdLst/>
            <a:ahLst/>
            <a:cxnLst/>
            <a:rect l="l" t="t" r="r" b="b"/>
            <a:pathLst>
              <a:path w="79375" h="228600">
                <a:moveTo>
                  <a:pt x="79374" y="0"/>
                </a:moveTo>
                <a:lnTo>
                  <a:pt x="0" y="2285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29680" y="462279"/>
            <a:ext cx="45421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Nested</a:t>
            </a:r>
            <a:r>
              <a:rPr spc="-71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99868" y="2368233"/>
            <a:ext cx="4603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(F)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5581" y="2812417"/>
            <a:ext cx="484505" cy="1680588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spcBef>
                <a:spcPts val="1125"/>
              </a:spcBef>
            </a:pPr>
            <a:r>
              <a:rPr sz="2800" spc="-5" dirty="0">
                <a:latin typeface="Times New Roman"/>
                <a:cs typeface="Times New Roman"/>
              </a:rPr>
              <a:t>(T)</a:t>
            </a:r>
            <a:endParaRPr sz="2800">
              <a:latin typeface="Times New Roman"/>
              <a:cs typeface="Times New Roman"/>
            </a:endParaRPr>
          </a:p>
          <a:p>
            <a:pPr marL="12700">
              <a:spcBef>
                <a:spcPts val="1031"/>
              </a:spcBef>
            </a:pPr>
            <a:r>
              <a:rPr sz="2800" spc="-5" dirty="0">
                <a:latin typeface="Times New Roman"/>
                <a:cs typeface="Times New Roman"/>
              </a:rPr>
              <a:t>(T)</a:t>
            </a:r>
            <a:endParaRPr sz="2800">
              <a:latin typeface="Times New Roman"/>
              <a:cs typeface="Times New Roman"/>
            </a:endParaRPr>
          </a:p>
          <a:p>
            <a:pPr marL="17145">
              <a:spcBef>
                <a:spcPts val="925"/>
              </a:spcBef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79743" y="5179697"/>
            <a:ext cx="4794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739" y="5668647"/>
            <a:ext cx="7708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260409" algn="l"/>
              </a:tabLst>
            </a:pPr>
            <a:r>
              <a:rPr sz="2100" spc="-772" baseline="1984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100" spc="-772" baseline="19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75" baseline="19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here exis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s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i="1" baseline="1068" dirty="0">
                <a:latin typeface="Arial"/>
                <a:cs typeface="Arial"/>
              </a:rPr>
              <a:t>y </a:t>
            </a:r>
            <a:r>
              <a:rPr sz="3900" baseline="1068" dirty="0">
                <a:latin typeface="Arial"/>
                <a:cs typeface="Arial"/>
              </a:rPr>
              <a:t>such 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ha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,</a:t>
            </a:r>
            <a:r>
              <a:rPr sz="3900" spc="-7" baseline="1068" dirty="0">
                <a:latin typeface="Arial"/>
                <a:cs typeface="Arial"/>
              </a:rPr>
              <a:t> f</a:t>
            </a:r>
            <a:r>
              <a:rPr sz="3900" baseline="1068" dirty="0">
                <a:latin typeface="Arial"/>
                <a:cs typeface="Arial"/>
              </a:rPr>
              <a:t>or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every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i="1" baseline="1068" dirty="0">
                <a:latin typeface="Arial"/>
                <a:cs typeface="Arial"/>
              </a:rPr>
              <a:t>x</a:t>
            </a:r>
            <a:r>
              <a:rPr sz="3900" baseline="1068" dirty="0">
                <a:latin typeface="Arial"/>
                <a:cs typeface="Arial"/>
              </a:rPr>
              <a:t>, </a:t>
            </a:r>
            <a:r>
              <a:rPr sz="3900" i="1" baseline="1068" dirty="0">
                <a:latin typeface="Arial"/>
                <a:cs typeface="Arial"/>
              </a:rPr>
              <a:t>x</a:t>
            </a:r>
            <a:r>
              <a:rPr sz="3900" i="1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+ </a:t>
            </a:r>
            <a:r>
              <a:rPr sz="3900" i="1" baseline="1068" dirty="0">
                <a:latin typeface="Arial"/>
                <a:cs typeface="Arial"/>
              </a:rPr>
              <a:t>y</a:t>
            </a:r>
            <a:r>
              <a:rPr sz="3900" i="1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= 0.	</a:t>
            </a:r>
            <a:r>
              <a:rPr sz="2800" dirty="0">
                <a:latin typeface="Times New Roman"/>
                <a:cs typeface="Times New Roman"/>
              </a:rPr>
              <a:t>(F)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81831D1-5476-4D76-B47A-0180D1248D35}" type="datetime1">
              <a:rPr lang="en-US" smtClean="0"/>
              <a:t>9/12/2023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47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39C7893-EE1D-C26A-B257-E47DAF9BEA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337358" y="6559508"/>
            <a:ext cx="2908935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755" y="1374460"/>
            <a:ext cx="7613015" cy="497572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591" marR="5080" indent="-342891" algn="just">
              <a:lnSpc>
                <a:spcPts val="3400"/>
              </a:lnSpc>
              <a:spcBef>
                <a:spcPts val="18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= {1, 2, 3}. </a:t>
            </a: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an expression  equivalent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where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variables  are bound by </a:t>
            </a:r>
            <a:r>
              <a:rPr sz="2800" spc="-5" dirty="0">
                <a:latin typeface="Arial"/>
                <a:cs typeface="Arial"/>
              </a:rPr>
              <a:t>substitution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instead:</a:t>
            </a:r>
            <a:endParaRPr sz="2800">
              <a:latin typeface="Arial"/>
              <a:cs typeface="Arial"/>
            </a:endParaRPr>
          </a:p>
          <a:p>
            <a:pPr marL="469254">
              <a:spcBef>
                <a:spcPts val="59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Expand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inside out or </a:t>
            </a:r>
            <a:r>
              <a:rPr sz="2800" spc="-5" dirty="0">
                <a:latin typeface="Arial"/>
                <a:cs typeface="Arial"/>
              </a:rPr>
              <a:t>outside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in.</a:t>
            </a:r>
            <a:endParaRPr sz="2800">
              <a:latin typeface="Arial"/>
              <a:cs typeface="Arial"/>
            </a:endParaRPr>
          </a:p>
          <a:p>
            <a:pPr marL="469254">
              <a:spcBef>
                <a:spcPts val="640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Outside</a:t>
            </a:r>
            <a:r>
              <a:rPr sz="2800" dirty="0">
                <a:latin typeface="Arial"/>
                <a:cs typeface="Arial"/>
              </a:rPr>
              <a:t> in:</a:t>
            </a:r>
            <a:endParaRPr sz="2800">
              <a:latin typeface="Arial"/>
              <a:cs typeface="Arial"/>
            </a:endParaRPr>
          </a:p>
          <a:p>
            <a:pPr marL="754996"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i="1" spc="-11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42">
              <a:spcBef>
                <a:spcPts val="1135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y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y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FF2600"/>
                </a:solidFill>
                <a:latin typeface="Arial"/>
                <a:cs typeface="Arial"/>
              </a:rPr>
              <a:t>y</a:t>
            </a:r>
            <a:r>
              <a:rPr sz="2800" i="1" spc="211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42">
              <a:spcBef>
                <a:spcPts val="844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(1,1)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(1,2)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(1,3)]</a:t>
            </a:r>
            <a:r>
              <a:rPr sz="2800" spc="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  <a:p>
            <a:pPr marL="1222980">
              <a:spcBef>
                <a:spcPts val="640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(2,1)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(2,2)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(2,3)]</a:t>
            </a:r>
            <a:r>
              <a:rPr sz="2800" spc="1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  <a:p>
            <a:pPr marL="1222980">
              <a:spcBef>
                <a:spcPts val="64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(3,1)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(3,2)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(3,3)]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744" y="448818"/>
            <a:ext cx="1189051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637">
              <a:spcBef>
                <a:spcPts val="100"/>
              </a:spcBef>
            </a:pPr>
            <a:r>
              <a:rPr dirty="0"/>
              <a:t>Nested</a:t>
            </a:r>
            <a:r>
              <a:rPr spc="-5" dirty="0"/>
              <a:t> Qu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f</a:t>
            </a:r>
            <a:r>
              <a:rPr spc="-5" dirty="0"/>
              <a:t>i</a:t>
            </a:r>
            <a:r>
              <a:rPr dirty="0"/>
              <a:t>ers: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spc="11" dirty="0"/>
              <a:t>e</a:t>
            </a:r>
            <a:r>
              <a:rPr lang="en-US" sz="1200" b="0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42E2C01-9B7E-4012-B145-2F92CF9AA9F5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2DAB5C-6561-2404-F569-E30AA47D43A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337358" y="6559508"/>
            <a:ext cx="2908935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680" y="462279"/>
            <a:ext cx="46564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552002" algn="l"/>
              </a:tabLst>
            </a:pPr>
            <a:r>
              <a:rPr spc="-5" dirty="0"/>
              <a:t>Quantifier	Exercise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3139" y="3047810"/>
            <a:ext cx="2077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3924110"/>
            <a:ext cx="2077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4910138"/>
            <a:ext cx="2077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41" y="6015038"/>
            <a:ext cx="21278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43" y="1374458"/>
            <a:ext cx="7384415" cy="11849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591" marR="5080" indent="-342891">
              <a:lnSpc>
                <a:spcPts val="2800"/>
              </a:lnSpc>
              <a:spcBef>
                <a:spcPts val="260"/>
              </a:spcBef>
            </a:pPr>
            <a:r>
              <a:rPr sz="1451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1" spc="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)=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dirty="0">
                <a:latin typeface="Arial"/>
                <a:cs typeface="Arial"/>
              </a:rPr>
              <a:t>relies upon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” </a:t>
            </a:r>
            <a:r>
              <a:rPr sz="2400" dirty="0">
                <a:latin typeface="Arial"/>
                <a:cs typeface="Arial"/>
              </a:rPr>
              <a:t>express </a:t>
            </a:r>
            <a:r>
              <a:rPr sz="2400" spc="-5" dirty="0">
                <a:latin typeface="Arial"/>
                <a:cs typeface="Arial"/>
              </a:rPr>
              <a:t>the following </a:t>
            </a:r>
            <a:r>
              <a:rPr sz="2400" dirty="0">
                <a:latin typeface="Arial"/>
                <a:cs typeface="Arial"/>
              </a:rPr>
              <a:t>in  unambiguous English when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domain is all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people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515"/>
              </a:spcBef>
              <a:tabLst>
                <a:tab pos="2450404" algn="l"/>
              </a:tabLst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dirty="0">
                <a:latin typeface="Arial"/>
                <a:cs typeface="Arial"/>
              </a:rPr>
              <a:t> =	</a:t>
            </a:r>
            <a:r>
              <a:rPr sz="3600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Everyone has </a:t>
            </a:r>
            <a:r>
              <a:rPr sz="3600" i="1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someone </a:t>
            </a:r>
            <a:r>
              <a:rPr sz="3600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to rely</a:t>
            </a:r>
            <a:r>
              <a:rPr sz="3600" spc="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on.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2800" y="2819402"/>
            <a:ext cx="5486400" cy="764312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38">
              <a:lnSpc>
                <a:spcPts val="2840"/>
              </a:lnSpc>
              <a:spcBef>
                <a:spcPts val="360"/>
              </a:spcBef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There’s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 poor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overburdened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soul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whom</a:t>
            </a:r>
            <a:endParaRPr sz="2400">
              <a:latin typeface="Times New Roman"/>
              <a:cs typeface="Times New Roman"/>
            </a:endParaRPr>
          </a:p>
          <a:p>
            <a:pPr marL="91438">
              <a:lnSpc>
                <a:spcPts val="2840"/>
              </a:lnSpc>
            </a:pP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(including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himself)!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2800" y="3787775"/>
            <a:ext cx="5257800" cy="784830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38" marR="495288">
              <a:lnSpc>
                <a:spcPts val="2800"/>
              </a:lnSpc>
              <a:spcBef>
                <a:spcPts val="520"/>
              </a:spcBef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There’s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some needy person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everybody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(including himself).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2800" y="4778377"/>
            <a:ext cx="5562600" cy="784830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38" marR="647049">
              <a:lnSpc>
                <a:spcPts val="2800"/>
              </a:lnSpc>
              <a:spcBef>
                <a:spcPts val="52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has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someone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2800" y="5791200"/>
            <a:ext cx="5105400" cy="784830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38" marR="1028674">
              <a:lnSpc>
                <a:spcPts val="2800"/>
              </a:lnSpc>
              <a:spcBef>
                <a:spcPts val="520"/>
              </a:spcBef>
            </a:pP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everybody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,  (including themselves)!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C59C9D4-AD0D-46F2-919E-E4909A28348F}" type="datetime1">
              <a:rPr lang="en-US" smtClean="0"/>
              <a:t>9/12/2023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De Morgan’s Laws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526" y="1367156"/>
            <a:ext cx="7751419" cy="41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negation of an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is logically equivalent to the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in which each component is negated.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Symbolically ~(p ∧ q) ≡ ~p ∨ ~q.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negation of an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is logically equivalent to the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in which each component is negated.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Symbolically: ~(p ∨ q) ≡ ~p ∧ ~q.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F4D55A-AB2A-D2F0-C8D6-98D5830AD23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263B512-F84B-43C0-8682-982CA70180BD}" type="datetime1">
              <a:rPr lang="en-US" smtClean="0"/>
              <a:t>9/12/2023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FA379D-1D8D-DADA-A72B-C9907B8AC9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851200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42" y="1252221"/>
            <a:ext cx="68129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Successively apply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rules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-5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negating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41" y="1452881"/>
            <a:ext cx="7939405" cy="4844916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55591">
              <a:spcBef>
                <a:spcPts val="1820"/>
              </a:spcBef>
            </a:pPr>
            <a:r>
              <a:rPr sz="2800" spc="-5" dirty="0">
                <a:latin typeface="Arial"/>
                <a:cs typeface="Arial"/>
              </a:rPr>
              <a:t>statements </a:t>
            </a:r>
            <a:r>
              <a:rPr sz="2800" dirty="0">
                <a:latin typeface="Arial"/>
                <a:cs typeface="Arial"/>
              </a:rPr>
              <a:t>involving a single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quantifier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40"/>
              </a:lnSpc>
              <a:spcBef>
                <a:spcPts val="172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Express </a:t>
            </a:r>
            <a:r>
              <a:rPr sz="2800" spc="-5" dirty="0">
                <a:latin typeface="Arial"/>
                <a:cs typeface="Arial"/>
              </a:rPr>
              <a:t>the negation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355591" marR="215895">
              <a:lnSpc>
                <a:spcPts val="3400"/>
              </a:lnSpc>
              <a:spcBef>
                <a:spcPts val="60"/>
              </a:spcBef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dirty="0">
                <a:latin typeface="Arial"/>
                <a:cs typeface="Arial"/>
              </a:rPr>
              <a:t>so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negation  </a:t>
            </a:r>
            <a:r>
              <a:rPr sz="2800" dirty="0">
                <a:latin typeface="Arial"/>
                <a:cs typeface="Arial"/>
              </a:rPr>
              <a:t>symbols </a:t>
            </a:r>
            <a:r>
              <a:rPr sz="2800" spc="-5" dirty="0">
                <a:latin typeface="Arial"/>
                <a:cs typeface="Arial"/>
              </a:rPr>
              <a:t>immediately </a:t>
            </a:r>
            <a:r>
              <a:rPr sz="2800" dirty="0">
                <a:latin typeface="Arial"/>
                <a:cs typeface="Arial"/>
              </a:rPr>
              <a:t>precede</a:t>
            </a:r>
            <a:r>
              <a:rPr sz="2800" spc="-5" dirty="0">
                <a:latin typeface="Arial"/>
                <a:cs typeface="Arial"/>
              </a:rPr>
              <a:t> predicates.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133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5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53">
              <a:spcBef>
                <a:spcPts val="70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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53"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53">
              <a:spcBef>
                <a:spcPts val="7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53"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744" y="448818"/>
            <a:ext cx="1189051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637">
              <a:spcBef>
                <a:spcPts val="100"/>
              </a:spcBef>
            </a:pPr>
            <a:r>
              <a:rPr spc="-5" dirty="0"/>
              <a:t>Negating </a:t>
            </a:r>
            <a:r>
              <a:rPr dirty="0"/>
              <a:t>Nested </a:t>
            </a:r>
            <a:r>
              <a:rPr spc="-5" dirty="0"/>
              <a:t>Quantifiers</a:t>
            </a:r>
            <a:r>
              <a:rPr spc="-431" dirty="0"/>
              <a:t> </a:t>
            </a:r>
            <a:r>
              <a:rPr lang="en-US" sz="1200" b="0" spc="-7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97099" y="3810000"/>
            <a:ext cx="3888104" cy="457200"/>
          </a:xfrm>
          <a:custGeom>
            <a:avLst/>
            <a:gdLst/>
            <a:ahLst/>
            <a:cxnLst/>
            <a:rect l="l" t="t" r="r" b="b"/>
            <a:pathLst>
              <a:path w="3888104" h="457200">
                <a:moveTo>
                  <a:pt x="0" y="76201"/>
                </a:moveTo>
                <a:lnTo>
                  <a:pt x="5988" y="46540"/>
                </a:lnTo>
                <a:lnTo>
                  <a:pt x="22319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3811577" y="0"/>
                </a:lnTo>
                <a:lnTo>
                  <a:pt x="3841241" y="5988"/>
                </a:lnTo>
                <a:lnTo>
                  <a:pt x="3865465" y="22318"/>
                </a:lnTo>
                <a:lnTo>
                  <a:pt x="3881798" y="46540"/>
                </a:lnTo>
                <a:lnTo>
                  <a:pt x="3887787" y="76201"/>
                </a:lnTo>
                <a:lnTo>
                  <a:pt x="3887787" y="380997"/>
                </a:lnTo>
                <a:lnTo>
                  <a:pt x="3881798" y="410658"/>
                </a:lnTo>
                <a:lnTo>
                  <a:pt x="3865465" y="434880"/>
                </a:lnTo>
                <a:lnTo>
                  <a:pt x="3841241" y="451211"/>
                </a:lnTo>
                <a:lnTo>
                  <a:pt x="381157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8715" y="4321175"/>
            <a:ext cx="3815079" cy="457200"/>
          </a:xfrm>
          <a:custGeom>
            <a:avLst/>
            <a:gdLst/>
            <a:ahLst/>
            <a:cxnLst/>
            <a:rect l="l" t="t" r="r" b="b"/>
            <a:pathLst>
              <a:path w="3815079" h="457200">
                <a:moveTo>
                  <a:pt x="0" y="76201"/>
                </a:moveTo>
                <a:lnTo>
                  <a:pt x="5988" y="46540"/>
                </a:lnTo>
                <a:lnTo>
                  <a:pt x="22318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3738577" y="0"/>
                </a:lnTo>
                <a:lnTo>
                  <a:pt x="3768236" y="5988"/>
                </a:lnTo>
                <a:lnTo>
                  <a:pt x="3792457" y="22318"/>
                </a:lnTo>
                <a:lnTo>
                  <a:pt x="3808788" y="46540"/>
                </a:lnTo>
                <a:lnTo>
                  <a:pt x="3814777" y="76201"/>
                </a:lnTo>
                <a:lnTo>
                  <a:pt x="3814777" y="380997"/>
                </a:lnTo>
                <a:lnTo>
                  <a:pt x="3808788" y="410658"/>
                </a:lnTo>
                <a:lnTo>
                  <a:pt x="3792457" y="434880"/>
                </a:lnTo>
                <a:lnTo>
                  <a:pt x="3768236" y="451211"/>
                </a:lnTo>
                <a:lnTo>
                  <a:pt x="373857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8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6237" y="4321175"/>
            <a:ext cx="3397251" cy="457200"/>
          </a:xfrm>
          <a:custGeom>
            <a:avLst/>
            <a:gdLst/>
            <a:ahLst/>
            <a:cxnLst/>
            <a:rect l="l" t="t" r="r" b="b"/>
            <a:pathLst>
              <a:path w="3397250" h="457200">
                <a:moveTo>
                  <a:pt x="0" y="76201"/>
                </a:moveTo>
                <a:lnTo>
                  <a:pt x="5988" y="46540"/>
                </a:lnTo>
                <a:lnTo>
                  <a:pt x="22319" y="22318"/>
                </a:lnTo>
                <a:lnTo>
                  <a:pt x="46540" y="5988"/>
                </a:lnTo>
                <a:lnTo>
                  <a:pt x="76202" y="0"/>
                </a:lnTo>
                <a:lnTo>
                  <a:pt x="3321047" y="0"/>
                </a:lnTo>
                <a:lnTo>
                  <a:pt x="3350706" y="5988"/>
                </a:lnTo>
                <a:lnTo>
                  <a:pt x="3374927" y="22318"/>
                </a:lnTo>
                <a:lnTo>
                  <a:pt x="3391258" y="46540"/>
                </a:lnTo>
                <a:lnTo>
                  <a:pt x="3397247" y="76201"/>
                </a:lnTo>
                <a:lnTo>
                  <a:pt x="3397247" y="380997"/>
                </a:lnTo>
                <a:lnTo>
                  <a:pt x="3391258" y="410658"/>
                </a:lnTo>
                <a:lnTo>
                  <a:pt x="3374927" y="434880"/>
                </a:lnTo>
                <a:lnTo>
                  <a:pt x="3350706" y="451211"/>
                </a:lnTo>
                <a:lnTo>
                  <a:pt x="3321047" y="457199"/>
                </a:lnTo>
                <a:lnTo>
                  <a:pt x="76202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5730" y="4845051"/>
            <a:ext cx="3317875" cy="457200"/>
          </a:xfrm>
          <a:custGeom>
            <a:avLst/>
            <a:gdLst/>
            <a:ahLst/>
            <a:cxnLst/>
            <a:rect l="l" t="t" r="r" b="b"/>
            <a:pathLst>
              <a:path w="3317875" h="457200">
                <a:moveTo>
                  <a:pt x="0" y="76201"/>
                </a:moveTo>
                <a:lnTo>
                  <a:pt x="5988" y="46540"/>
                </a:lnTo>
                <a:lnTo>
                  <a:pt x="22319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3241647" y="0"/>
                </a:lnTo>
                <a:lnTo>
                  <a:pt x="3271312" y="5988"/>
                </a:lnTo>
                <a:lnTo>
                  <a:pt x="3295536" y="22318"/>
                </a:lnTo>
                <a:lnTo>
                  <a:pt x="3311868" y="46540"/>
                </a:lnTo>
                <a:lnTo>
                  <a:pt x="3317857" y="76201"/>
                </a:lnTo>
                <a:lnTo>
                  <a:pt x="3317857" y="380997"/>
                </a:lnTo>
                <a:lnTo>
                  <a:pt x="3311868" y="410658"/>
                </a:lnTo>
                <a:lnTo>
                  <a:pt x="3295536" y="434880"/>
                </a:lnTo>
                <a:lnTo>
                  <a:pt x="3271312" y="451211"/>
                </a:lnTo>
                <a:lnTo>
                  <a:pt x="324164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3140" y="5377803"/>
            <a:ext cx="2251075" cy="457200"/>
          </a:xfrm>
          <a:custGeom>
            <a:avLst/>
            <a:gdLst/>
            <a:ahLst/>
            <a:cxnLst/>
            <a:rect l="l" t="t" r="r" b="b"/>
            <a:pathLst>
              <a:path w="2251075" h="457200">
                <a:moveTo>
                  <a:pt x="0" y="76201"/>
                </a:moveTo>
                <a:lnTo>
                  <a:pt x="5988" y="46540"/>
                </a:lnTo>
                <a:lnTo>
                  <a:pt x="22319" y="22319"/>
                </a:lnTo>
                <a:lnTo>
                  <a:pt x="46540" y="5988"/>
                </a:lnTo>
                <a:lnTo>
                  <a:pt x="76201" y="0"/>
                </a:lnTo>
                <a:lnTo>
                  <a:pt x="2174848" y="0"/>
                </a:lnTo>
                <a:lnTo>
                  <a:pt x="2204513" y="5988"/>
                </a:lnTo>
                <a:lnTo>
                  <a:pt x="2228737" y="22319"/>
                </a:lnTo>
                <a:lnTo>
                  <a:pt x="2245069" y="46540"/>
                </a:lnTo>
                <a:lnTo>
                  <a:pt x="2251058" y="76201"/>
                </a:lnTo>
                <a:lnTo>
                  <a:pt x="2251058" y="380997"/>
                </a:lnTo>
                <a:lnTo>
                  <a:pt x="2245069" y="410658"/>
                </a:lnTo>
                <a:lnTo>
                  <a:pt x="2228737" y="434880"/>
                </a:lnTo>
                <a:lnTo>
                  <a:pt x="2204513" y="451211"/>
                </a:lnTo>
                <a:lnTo>
                  <a:pt x="2174848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825F927-FA63-48F6-8B52-B3C9EC2C503E}" type="datetime1">
              <a:rPr lang="en-US" smtClean="0"/>
              <a:t>9/12/2023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8" y="462279"/>
            <a:ext cx="440182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117773" algn="l"/>
              </a:tabLst>
            </a:pPr>
            <a:r>
              <a:rPr dirty="0"/>
              <a:t>E</a:t>
            </a:r>
            <a:r>
              <a:rPr spc="-5" dirty="0"/>
              <a:t>qui</a:t>
            </a:r>
            <a:r>
              <a:rPr dirty="0"/>
              <a:t>va</a:t>
            </a:r>
            <a:r>
              <a:rPr spc="-5" dirty="0"/>
              <a:t>l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ce	</a:t>
            </a:r>
            <a:r>
              <a:rPr spc="-5" dirty="0"/>
              <a:t>L</a:t>
            </a:r>
            <a:r>
              <a:rPr dirty="0"/>
              <a:t>a</a:t>
            </a:r>
            <a:r>
              <a:rPr spc="-5" dirty="0"/>
              <a:t>w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1739" y="1384303"/>
            <a:ext cx="6593840" cy="4224233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spcBef>
                <a:spcPts val="124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591">
              <a:spcBef>
                <a:spcPts val="114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i="1" spc="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/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1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591">
              <a:spcBef>
                <a:spcPts val="1155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i="1" spc="1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/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Exercise:</a:t>
            </a:r>
            <a:endParaRPr sz="2800">
              <a:latin typeface="Arial"/>
              <a:cs typeface="Arial"/>
            </a:endParaRPr>
          </a:p>
          <a:p>
            <a:pPr marL="926442">
              <a:spcBef>
                <a:spcPts val="1155"/>
              </a:spcBef>
            </a:pPr>
            <a:r>
              <a:rPr sz="2800" dirty="0">
                <a:latin typeface="Arial"/>
                <a:cs typeface="Arial"/>
              </a:rPr>
              <a:t>See if you can prove </a:t>
            </a:r>
            <a:r>
              <a:rPr sz="2800" spc="-5" dirty="0">
                <a:latin typeface="Arial"/>
                <a:cs typeface="Arial"/>
              </a:rPr>
              <a:t>these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yourself.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31987" y="2829381"/>
            <a:ext cx="751840" cy="269875"/>
          </a:xfrm>
          <a:custGeom>
            <a:avLst/>
            <a:gdLst/>
            <a:ahLst/>
            <a:cxnLst/>
            <a:rect l="l" t="t" r="r" b="b"/>
            <a:pathLst>
              <a:path w="751839" h="269875">
                <a:moveTo>
                  <a:pt x="0" y="269421"/>
                </a:moveTo>
                <a:lnTo>
                  <a:pt x="14239" y="219805"/>
                </a:lnTo>
                <a:lnTo>
                  <a:pt x="30787" y="171852"/>
                </a:lnTo>
                <a:lnTo>
                  <a:pt x="51954" y="127226"/>
                </a:lnTo>
                <a:lnTo>
                  <a:pt x="80048" y="87589"/>
                </a:lnTo>
                <a:lnTo>
                  <a:pt x="117378" y="54604"/>
                </a:lnTo>
                <a:lnTo>
                  <a:pt x="166254" y="29935"/>
                </a:lnTo>
                <a:lnTo>
                  <a:pt x="204534" y="19158"/>
                </a:lnTo>
                <a:lnTo>
                  <a:pt x="251376" y="10776"/>
                </a:lnTo>
                <a:lnTo>
                  <a:pt x="304536" y="4789"/>
                </a:lnTo>
                <a:lnTo>
                  <a:pt x="361769" y="1197"/>
                </a:lnTo>
                <a:lnTo>
                  <a:pt x="420831" y="0"/>
                </a:lnTo>
                <a:lnTo>
                  <a:pt x="479477" y="1197"/>
                </a:lnTo>
                <a:lnTo>
                  <a:pt x="535463" y="4789"/>
                </a:lnTo>
                <a:lnTo>
                  <a:pt x="586545" y="10776"/>
                </a:lnTo>
                <a:lnTo>
                  <a:pt x="630478" y="19158"/>
                </a:lnTo>
                <a:lnTo>
                  <a:pt x="705330" y="54604"/>
                </a:lnTo>
                <a:lnTo>
                  <a:pt x="731211" y="87589"/>
                </a:lnTo>
                <a:lnTo>
                  <a:pt x="745547" y="127226"/>
                </a:lnTo>
                <a:lnTo>
                  <a:pt x="751223" y="171852"/>
                </a:lnTo>
                <a:lnTo>
                  <a:pt x="751127" y="219805"/>
                </a:lnTo>
                <a:lnTo>
                  <a:pt x="748145" y="26942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5000" y="2827606"/>
            <a:ext cx="1879600" cy="220979"/>
          </a:xfrm>
          <a:custGeom>
            <a:avLst/>
            <a:gdLst/>
            <a:ahLst/>
            <a:cxnLst/>
            <a:rect l="l" t="t" r="r" b="b"/>
            <a:pathLst>
              <a:path w="1879600" h="220980">
                <a:moveTo>
                  <a:pt x="0" y="220396"/>
                </a:moveTo>
                <a:lnTo>
                  <a:pt x="43226" y="171802"/>
                </a:lnTo>
                <a:lnTo>
                  <a:pt x="96427" y="125559"/>
                </a:lnTo>
                <a:lnTo>
                  <a:pt x="129886" y="104055"/>
                </a:lnTo>
                <a:lnTo>
                  <a:pt x="169579" y="84020"/>
                </a:lnTo>
                <a:lnTo>
                  <a:pt x="216753" y="65748"/>
                </a:lnTo>
                <a:lnTo>
                  <a:pt x="272656" y="49534"/>
                </a:lnTo>
                <a:lnTo>
                  <a:pt x="338535" y="35671"/>
                </a:lnTo>
                <a:lnTo>
                  <a:pt x="415635" y="24453"/>
                </a:lnTo>
                <a:lnTo>
                  <a:pt x="490303" y="17243"/>
                </a:lnTo>
                <a:lnTo>
                  <a:pt x="533224" y="14107"/>
                </a:lnTo>
                <a:lnTo>
                  <a:pt x="579389" y="11286"/>
                </a:lnTo>
                <a:lnTo>
                  <a:pt x="628441" y="8778"/>
                </a:lnTo>
                <a:lnTo>
                  <a:pt x="680020" y="6583"/>
                </a:lnTo>
                <a:lnTo>
                  <a:pt x="733766" y="4702"/>
                </a:lnTo>
                <a:lnTo>
                  <a:pt x="789322" y="3135"/>
                </a:lnTo>
                <a:lnTo>
                  <a:pt x="846327" y="1881"/>
                </a:lnTo>
                <a:lnTo>
                  <a:pt x="904423" y="940"/>
                </a:lnTo>
                <a:lnTo>
                  <a:pt x="963251" y="313"/>
                </a:lnTo>
                <a:lnTo>
                  <a:pt x="1022451" y="0"/>
                </a:lnTo>
                <a:lnTo>
                  <a:pt x="1081664" y="0"/>
                </a:lnTo>
                <a:lnTo>
                  <a:pt x="1140532" y="313"/>
                </a:lnTo>
                <a:lnTo>
                  <a:pt x="1198694" y="940"/>
                </a:lnTo>
                <a:lnTo>
                  <a:pt x="1255793" y="1881"/>
                </a:lnTo>
                <a:lnTo>
                  <a:pt x="1311469" y="3135"/>
                </a:lnTo>
                <a:lnTo>
                  <a:pt x="1365362" y="4702"/>
                </a:lnTo>
                <a:lnTo>
                  <a:pt x="1417114" y="6583"/>
                </a:lnTo>
                <a:lnTo>
                  <a:pt x="1466366" y="8778"/>
                </a:lnTo>
                <a:lnTo>
                  <a:pt x="1512758" y="11286"/>
                </a:lnTo>
                <a:lnTo>
                  <a:pt x="1555931" y="14107"/>
                </a:lnTo>
                <a:lnTo>
                  <a:pt x="1595527" y="17243"/>
                </a:lnTo>
                <a:lnTo>
                  <a:pt x="1662548" y="24453"/>
                </a:lnTo>
                <a:lnTo>
                  <a:pt x="1741798" y="38900"/>
                </a:lnTo>
                <a:lnTo>
                  <a:pt x="1799738" y="57365"/>
                </a:lnTo>
                <a:lnTo>
                  <a:pt x="1839413" y="79275"/>
                </a:lnTo>
                <a:lnTo>
                  <a:pt x="1876144" y="131131"/>
                </a:lnTo>
                <a:lnTo>
                  <a:pt x="1879289" y="159929"/>
                </a:lnTo>
                <a:lnTo>
                  <a:pt x="1876346" y="189875"/>
                </a:lnTo>
                <a:lnTo>
                  <a:pt x="1870358" y="220396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2" y="2829748"/>
            <a:ext cx="676275" cy="269240"/>
          </a:xfrm>
          <a:custGeom>
            <a:avLst/>
            <a:gdLst/>
            <a:ahLst/>
            <a:cxnLst/>
            <a:rect l="l" t="t" r="r" b="b"/>
            <a:pathLst>
              <a:path w="676275" h="269239">
                <a:moveTo>
                  <a:pt x="0" y="269051"/>
                </a:moveTo>
                <a:lnTo>
                  <a:pt x="12815" y="219435"/>
                </a:lnTo>
                <a:lnTo>
                  <a:pt x="27709" y="171483"/>
                </a:lnTo>
                <a:lnTo>
                  <a:pt x="46759" y="126856"/>
                </a:lnTo>
                <a:lnTo>
                  <a:pt x="72043" y="87219"/>
                </a:lnTo>
                <a:lnTo>
                  <a:pt x="105640" y="54235"/>
                </a:lnTo>
                <a:lnTo>
                  <a:pt x="149628" y="29566"/>
                </a:lnTo>
                <a:lnTo>
                  <a:pt x="188421" y="17739"/>
                </a:lnTo>
                <a:lnTo>
                  <a:pt x="236450" y="8869"/>
                </a:lnTo>
                <a:lnTo>
                  <a:pt x="290945" y="2956"/>
                </a:lnTo>
                <a:lnTo>
                  <a:pt x="349134" y="0"/>
                </a:lnTo>
                <a:lnTo>
                  <a:pt x="408247" y="0"/>
                </a:lnTo>
                <a:lnTo>
                  <a:pt x="465512" y="2956"/>
                </a:lnTo>
                <a:lnTo>
                  <a:pt x="518159" y="8869"/>
                </a:lnTo>
                <a:lnTo>
                  <a:pt x="563417" y="17739"/>
                </a:lnTo>
                <a:lnTo>
                  <a:pt x="634797" y="54235"/>
                </a:lnTo>
                <a:lnTo>
                  <a:pt x="658090" y="87219"/>
                </a:lnTo>
                <a:lnTo>
                  <a:pt x="670992" y="126856"/>
                </a:lnTo>
                <a:lnTo>
                  <a:pt x="676101" y="171483"/>
                </a:lnTo>
                <a:lnTo>
                  <a:pt x="676014" y="219435"/>
                </a:lnTo>
                <a:lnTo>
                  <a:pt x="673330" y="26905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951" y="2854781"/>
            <a:ext cx="751840" cy="269875"/>
          </a:xfrm>
          <a:custGeom>
            <a:avLst/>
            <a:gdLst/>
            <a:ahLst/>
            <a:cxnLst/>
            <a:rect l="l" t="t" r="r" b="b"/>
            <a:pathLst>
              <a:path w="751840" h="269875">
                <a:moveTo>
                  <a:pt x="0" y="269421"/>
                </a:moveTo>
                <a:lnTo>
                  <a:pt x="14239" y="219805"/>
                </a:lnTo>
                <a:lnTo>
                  <a:pt x="30787" y="171852"/>
                </a:lnTo>
                <a:lnTo>
                  <a:pt x="51954" y="127226"/>
                </a:lnTo>
                <a:lnTo>
                  <a:pt x="80048" y="87589"/>
                </a:lnTo>
                <a:lnTo>
                  <a:pt x="117378" y="54604"/>
                </a:lnTo>
                <a:lnTo>
                  <a:pt x="166254" y="29935"/>
                </a:lnTo>
                <a:lnTo>
                  <a:pt x="204534" y="19158"/>
                </a:lnTo>
                <a:lnTo>
                  <a:pt x="251376" y="10776"/>
                </a:lnTo>
                <a:lnTo>
                  <a:pt x="304536" y="4789"/>
                </a:lnTo>
                <a:lnTo>
                  <a:pt x="361769" y="1197"/>
                </a:lnTo>
                <a:lnTo>
                  <a:pt x="420831" y="0"/>
                </a:lnTo>
                <a:lnTo>
                  <a:pt x="479477" y="1197"/>
                </a:lnTo>
                <a:lnTo>
                  <a:pt x="535463" y="4789"/>
                </a:lnTo>
                <a:lnTo>
                  <a:pt x="586545" y="10776"/>
                </a:lnTo>
                <a:lnTo>
                  <a:pt x="630478" y="19158"/>
                </a:lnTo>
                <a:lnTo>
                  <a:pt x="705330" y="54604"/>
                </a:lnTo>
                <a:lnTo>
                  <a:pt x="731211" y="87589"/>
                </a:lnTo>
                <a:lnTo>
                  <a:pt x="745547" y="127226"/>
                </a:lnTo>
                <a:lnTo>
                  <a:pt x="751223" y="171852"/>
                </a:lnTo>
                <a:lnTo>
                  <a:pt x="751127" y="219805"/>
                </a:lnTo>
                <a:lnTo>
                  <a:pt x="748144" y="26942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68885" y="109222"/>
            <a:ext cx="5054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ogi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BF2DA5-3B8D-4445-A4DB-F88127CD1DD4}" type="datetime1">
              <a:rPr lang="en-US" smtClean="0"/>
              <a:t>9/12/2023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9" y="462279"/>
            <a:ext cx="572643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Notational</a:t>
            </a:r>
            <a:r>
              <a:rPr spc="-45" dirty="0"/>
              <a:t> </a:t>
            </a:r>
            <a:r>
              <a:rPr spc="-5" dirty="0"/>
              <a:t>Conventions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1743" y="1633222"/>
            <a:ext cx="7465695" cy="379219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591" marR="221609" indent="-342891">
              <a:lnSpc>
                <a:spcPts val="3300"/>
              </a:lnSpc>
              <a:spcBef>
                <a:spcPts val="26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Quantifiers </a:t>
            </a:r>
            <a:r>
              <a:rPr sz="2800" dirty="0">
                <a:latin typeface="Arial"/>
                <a:cs typeface="Arial"/>
              </a:rPr>
              <a:t>have higher precedence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all  logical </a:t>
            </a:r>
            <a:r>
              <a:rPr sz="2800" spc="-5" dirty="0">
                <a:latin typeface="Arial"/>
                <a:cs typeface="Arial"/>
              </a:rPr>
              <a:t>operators from propositional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logic:</a:t>
            </a:r>
            <a:endParaRPr sz="2800">
              <a:latin typeface="Arial"/>
              <a:cs typeface="Arial"/>
            </a:endParaRPr>
          </a:p>
          <a:p>
            <a:pPr marL="2238319">
              <a:lnSpc>
                <a:spcPts val="3629"/>
              </a:lnSpc>
            </a:pPr>
            <a:r>
              <a:rPr sz="4000" spc="-2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4200" spc="-300" baseline="1984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4200" i="1" spc="-300" baseline="1984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4200" i="1" spc="-143" baseline="1984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4200" spc="-143" baseline="1984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4200" i="1" spc="-143" baseline="198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4200" spc="-143" baseline="198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4000" spc="-9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4200" spc="-143" baseline="198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4200" spc="-465" baseline="198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200" spc="-7" baseline="1984" dirty="0">
                <a:solidFill>
                  <a:srgbClr val="3333CC"/>
                </a:solidFill>
                <a:latin typeface="Arial"/>
                <a:cs typeface="Arial"/>
              </a:rPr>
              <a:t>Q(</a:t>
            </a:r>
            <a:r>
              <a:rPr sz="4200" i="1" spc="-7" baseline="198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4200" spc="-7" baseline="198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4200" baseline="1984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900">
              <a:latin typeface="Times New Roman"/>
              <a:cs typeface="Times New Roman"/>
            </a:endParaRPr>
          </a:p>
          <a:p>
            <a:pPr marL="355591" marR="5080" indent="-342891">
              <a:lnSpc>
                <a:spcPts val="3329"/>
              </a:lnSpc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Consecutive quantifiers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 </a:t>
            </a:r>
            <a:r>
              <a:rPr sz="2800" spc="-5" dirty="0">
                <a:latin typeface="Arial"/>
                <a:cs typeface="Arial"/>
              </a:rPr>
              <a:t>type </a:t>
            </a:r>
            <a:r>
              <a:rPr sz="2800" dirty="0">
                <a:latin typeface="Arial"/>
                <a:cs typeface="Arial"/>
              </a:rPr>
              <a:t>can  be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combined:</a:t>
            </a:r>
            <a:endParaRPr sz="2800">
              <a:latin typeface="Arial"/>
              <a:cs typeface="Arial"/>
            </a:endParaRPr>
          </a:p>
          <a:p>
            <a:pPr marL="355591" marR="1624925">
              <a:lnSpc>
                <a:spcPts val="4000"/>
              </a:lnSpc>
              <a:spcBef>
                <a:spcPts val="204"/>
              </a:spcBef>
              <a:tabLst>
                <a:tab pos="1738587" algn="l"/>
              </a:tabLst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z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x,y,z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 or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even	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xyz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04EC92-3A01-4020-9401-C7D20AEA820B}" type="datetime1">
              <a:rPr lang="en-US" smtClean="0"/>
              <a:t>9/12/2023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De Morgan’s Laws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526" y="1367155"/>
            <a:ext cx="7751419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we can prove this?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~(p ∨ q) ≡ ~p ∧ ~q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22" y="2281027"/>
            <a:ext cx="8039811" cy="392933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A1F730-2800-A5B2-2E94-8F8D08B015C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2C51B7C-AD8C-45F2-842E-FEC141F9886F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AD50BE-6C73-9808-8ED1-CE80389C95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7203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De Morgan’s Laws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279526" y="1367157"/>
            <a:ext cx="7751419" cy="53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Give negations for each of the following statements: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a. The fan is slow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it is very hot.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b.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Akram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unfit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Saleem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injured.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The fan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hot.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Akram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unfit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Saleem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injured.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INEQUALITIES AND DEMORGAN’S LAWS: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DeMorgan’s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Laws to write the negation of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-1 &lt;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≤ 4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-1 &lt;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4 means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 –1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4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DeMorgan’s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Law, the negation is:</a:t>
            </a:r>
          </a:p>
          <a:p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 –1 or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4 Which is equivalent to: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–1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 4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EA7B70-24C4-E264-616A-14771078236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4AA07A9-E0CE-44EC-92BE-FCDBBF172600}" type="datetime1">
              <a:rPr lang="en-US" smtClean="0"/>
              <a:t>9/12/2023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9AFD4F1-03F9-34AC-75A3-95E4A9DC20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4930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744" y="448817"/>
            <a:ext cx="1189051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sz="4000" spc="-5" dirty="0"/>
              <a:t>1.2 Pro</a:t>
            </a:r>
            <a:r>
              <a:rPr sz="4000" spc="-20" dirty="0"/>
              <a:t>p</a:t>
            </a:r>
            <a:r>
              <a:rPr sz="4000" spc="-5" dirty="0"/>
              <a:t>ositional</a:t>
            </a:r>
            <a:r>
              <a:rPr sz="4000" spc="5" dirty="0"/>
              <a:t> </a:t>
            </a:r>
            <a:r>
              <a:rPr sz="4000" spc="-5" dirty="0"/>
              <a:t>Eq</a:t>
            </a:r>
            <a:r>
              <a:rPr sz="4000" spc="-20" dirty="0"/>
              <a:t>u</a:t>
            </a:r>
            <a:r>
              <a:rPr sz="4000" spc="-5" dirty="0"/>
              <a:t>ivalenc</a:t>
            </a:r>
            <a:r>
              <a:rPr sz="4000" spc="-2135" dirty="0"/>
              <a:t>e</a:t>
            </a:r>
            <a:r>
              <a:rPr lang="en-US" sz="1200" b="0" spc="-7" baseline="14930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9" y="1367158"/>
            <a:ext cx="7678319" cy="47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tautology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true  </a:t>
            </a:r>
            <a:r>
              <a:rPr sz="2400" i="1" dirty="0">
                <a:latin typeface="Arial"/>
                <a:cs typeface="Arial"/>
              </a:rPr>
              <a:t>no </a:t>
            </a:r>
            <a:r>
              <a:rPr sz="2400" i="1" spc="-5" dirty="0">
                <a:latin typeface="Arial"/>
                <a:cs typeface="Arial"/>
              </a:rPr>
              <a:t>matter what </a:t>
            </a:r>
            <a:r>
              <a:rPr sz="2400" dirty="0">
                <a:latin typeface="Arial"/>
                <a:cs typeface="Arial"/>
              </a:rPr>
              <a:t>the truth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of its atomic  </a:t>
            </a:r>
            <a:r>
              <a:rPr sz="2400" spc="-5" dirty="0">
                <a:latin typeface="Arial"/>
                <a:cs typeface="Arial"/>
              </a:rPr>
              <a:t>propositions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are!</a:t>
            </a:r>
            <a:r>
              <a:rPr lang="en-US" sz="2400" dirty="0">
                <a:latin typeface="Arial"/>
                <a:cs typeface="Arial"/>
              </a:rPr>
              <a:t> And represented by a symbol “t”</a:t>
            </a:r>
            <a:endParaRPr sz="2400" dirty="0">
              <a:latin typeface="Arial"/>
              <a:cs typeface="Arial"/>
            </a:endParaRPr>
          </a:p>
          <a:p>
            <a:pPr marL="756266" marR="5080" lvl="1" indent="-286378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  <a:tab pos="2425639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	</a:t>
            </a:r>
            <a:r>
              <a:rPr sz="2400" spc="-5" dirty="0">
                <a:latin typeface="Arial"/>
                <a:cs typeface="Arial"/>
              </a:rPr>
              <a:t>(“Today </a:t>
            </a:r>
            <a:r>
              <a:rPr sz="2400" dirty="0">
                <a:latin typeface="Arial"/>
                <a:cs typeface="Arial"/>
              </a:rPr>
              <a:t>the sun </a:t>
            </a:r>
            <a:r>
              <a:rPr sz="2400" spc="-5" dirty="0">
                <a:latin typeface="Arial"/>
                <a:cs typeface="Arial"/>
              </a:rPr>
              <a:t>will shine or today the  </a:t>
            </a:r>
            <a:r>
              <a:rPr sz="2400" dirty="0">
                <a:latin typeface="Arial"/>
                <a:cs typeface="Arial"/>
              </a:rPr>
              <a:t>sun </a:t>
            </a:r>
            <a:r>
              <a:rPr sz="2400" spc="-11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not shine.”)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[What is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its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truth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 table?]</a:t>
            </a:r>
            <a:endParaRPr sz="2400" dirty="0">
              <a:latin typeface="Arial"/>
              <a:cs typeface="Arial"/>
            </a:endParaRPr>
          </a:p>
          <a:p>
            <a:pPr marL="355591" indent="-342891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contradiction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1" dirty="0"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355591"/>
            <a:r>
              <a:rPr sz="2400" b="1" spc="-5" dirty="0">
                <a:latin typeface="Arial"/>
                <a:cs typeface="Arial"/>
              </a:rPr>
              <a:t>false </a:t>
            </a:r>
            <a:r>
              <a:rPr sz="2400" spc="-5" dirty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matter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what!</a:t>
            </a:r>
            <a:r>
              <a:rPr lang="en-US" sz="2400" spc="-5" dirty="0">
                <a:latin typeface="Arial"/>
                <a:cs typeface="Arial"/>
              </a:rPr>
              <a:t> And represented by a symbol “c”</a:t>
            </a:r>
            <a:endParaRPr sz="2400" dirty="0">
              <a:latin typeface="Arial"/>
              <a:cs typeface="Arial"/>
            </a:endParaRPr>
          </a:p>
          <a:p>
            <a:pPr marL="756266" marR="429884" lvl="1" indent="-286378">
              <a:lnSpc>
                <a:spcPts val="2871"/>
              </a:lnSpc>
              <a:spcBef>
                <a:spcPts val="671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Today is Wednesday and today is  not Wednesday.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[Truth</a:t>
            </a:r>
            <a:r>
              <a:rPr sz="24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table?]</a:t>
            </a:r>
            <a:endParaRPr sz="2400" dirty="0">
              <a:latin typeface="Arial"/>
              <a:cs typeface="Arial"/>
            </a:endParaRPr>
          </a:p>
          <a:p>
            <a:pPr marL="355591" marR="604505" indent="-342891">
              <a:spcBef>
                <a:spcPts val="5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contingency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 neither a tautology nor 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contradiction.</a:t>
            </a:r>
            <a:endParaRPr sz="2400" dirty="0">
              <a:latin typeface="Arial"/>
              <a:cs typeface="Arial"/>
            </a:endParaRPr>
          </a:p>
          <a:p>
            <a:pPr marL="756266" lvl="1" indent="-286378">
              <a:spcBef>
                <a:spcPts val="289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→</a:t>
            </a:r>
            <a:r>
              <a:rPr sz="2400" spc="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321026-1ACB-88E1-3BEA-25420D49A50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7139FDA-C893-4071-9F71-D23FAEEE8766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7230B4A-E3FF-0BF1-CBED-CE3BECE4B2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0666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49015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Logical</a:t>
            </a:r>
            <a:r>
              <a:rPr sz="4000" spc="-80" dirty="0"/>
              <a:t> </a:t>
            </a:r>
            <a:r>
              <a:rPr sz="4000" spc="-5" dirty="0"/>
              <a:t>Equivalence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7" y="1594182"/>
            <a:ext cx="7398384" cy="3767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733407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Compound </a:t>
            </a:r>
            <a:r>
              <a:rPr sz="2800" dirty="0">
                <a:latin typeface="Arial"/>
                <a:cs typeface="Arial"/>
              </a:rPr>
              <a:t>proposition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logically  equivalent </a:t>
            </a:r>
            <a:r>
              <a:rPr sz="2800" spc="-5" dirty="0">
                <a:latin typeface="Arial"/>
                <a:cs typeface="Arial"/>
              </a:rPr>
              <a:t>to compound proposition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written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spc="-5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spc="-11" dirty="0">
                <a:solidFill>
                  <a:srgbClr val="FF0000"/>
                </a:solidFill>
                <a:latin typeface="Symbol"/>
                <a:cs typeface="Symbol"/>
              </a:rPr>
              <a:t></a:t>
            </a:r>
            <a:r>
              <a:rPr sz="2800" b="1" spc="-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b="1" spc="-5" dirty="0">
                <a:latin typeface="Arial"/>
                <a:cs typeface="Arial"/>
              </a:rPr>
              <a:t>iff </a:t>
            </a:r>
            <a:r>
              <a:rPr sz="2800" spc="-5" dirty="0">
                <a:latin typeface="Arial"/>
                <a:cs typeface="Arial"/>
              </a:rPr>
              <a:t>the compound  </a:t>
            </a:r>
            <a:r>
              <a:rPr sz="2800" dirty="0">
                <a:latin typeface="Arial"/>
                <a:cs typeface="Arial"/>
              </a:rPr>
              <a:t>proposition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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a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tautology.</a:t>
            </a:r>
            <a:endParaRPr sz="2800">
              <a:latin typeface="Arial"/>
              <a:cs typeface="Arial"/>
            </a:endParaRPr>
          </a:p>
          <a:p>
            <a:pPr marL="355591" marR="5080" indent="-342891">
              <a:spcBef>
                <a:spcPts val="2355"/>
              </a:spcBef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Compound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propositions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logically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equivalent to each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other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iff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contain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same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truth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values as each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other in 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all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corresponding rows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their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truth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tables.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0666E9-8853-02CB-D2A1-C62B360BC40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D62C1FF-AD10-4DC2-AEE2-1688B1D021D6}" type="datetime1">
              <a:rPr lang="en-US" smtClean="0"/>
              <a:t>9/12/2023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02F91A-F796-6148-AC00-3AA4554927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3518</TotalTime>
  <Words>5557</Words>
  <Application>Microsoft Office PowerPoint</Application>
  <PresentationFormat>On-screen Show (4:3)</PresentationFormat>
  <Paragraphs>616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Symbol</vt:lpstr>
      <vt:lpstr>Times New Roman</vt:lpstr>
      <vt:lpstr>Wingdings</vt:lpstr>
      <vt:lpstr>Office Theme</vt:lpstr>
      <vt:lpstr> Discrete Mathematics for</vt:lpstr>
      <vt:lpstr>Lecture 3</vt:lpstr>
      <vt:lpstr>Truth Tables</vt:lpstr>
      <vt:lpstr>Double Negation</vt:lpstr>
      <vt:lpstr>De Morgan’s Laws</vt:lpstr>
      <vt:lpstr>De Morgan’s Laws</vt:lpstr>
      <vt:lpstr>De Morgan’s Laws</vt:lpstr>
      <vt:lpstr>1.2 Propositional Equivalence </vt:lpstr>
      <vt:lpstr>Logical Equivalence</vt:lpstr>
      <vt:lpstr>Proving Equivalence</vt:lpstr>
      <vt:lpstr>Equivalence Laws</vt:lpstr>
      <vt:lpstr>Equivalence Laws</vt:lpstr>
      <vt:lpstr>More Equivalence Laws</vt:lpstr>
      <vt:lpstr>Defining Operators via</vt:lpstr>
      <vt:lpstr>An Example Problem</vt:lpstr>
      <vt:lpstr>EXERCISE</vt:lpstr>
      <vt:lpstr>Negation of Implication</vt:lpstr>
      <vt:lpstr>Example</vt:lpstr>
      <vt:lpstr>Another Example Problem</vt:lpstr>
      <vt:lpstr>Example Continued...</vt:lpstr>
      <vt:lpstr>End of Long Example</vt:lpstr>
      <vt:lpstr>Review: Propositional Logic</vt:lpstr>
      <vt:lpstr>1.3 Predicate Logic</vt:lpstr>
      <vt:lpstr>Subjects and Predicates</vt:lpstr>
      <vt:lpstr>More About Predicates</vt:lpstr>
      <vt:lpstr>Propositional Functions</vt:lpstr>
      <vt:lpstr>Examples</vt:lpstr>
      <vt:lpstr>Universe of Discourse (U.D.)  </vt:lpstr>
      <vt:lpstr>Quantifier Expressions</vt:lpstr>
      <vt:lpstr>The Universal Quantifier </vt:lpstr>
      <vt:lpstr>The Universal Quantifier </vt:lpstr>
      <vt:lpstr>The Existential Quantifier </vt:lpstr>
      <vt:lpstr>The Existential Quantifier </vt:lpstr>
      <vt:lpstr>Free and Bound Variables</vt:lpstr>
      <vt:lpstr>Example of Binding</vt:lpstr>
      <vt:lpstr>Quantifiers with Restricted Domain</vt:lpstr>
      <vt:lpstr>Translating from English</vt:lpstr>
      <vt:lpstr>Translating from English</vt:lpstr>
      <vt:lpstr>Translating from English</vt:lpstr>
      <vt:lpstr>Negations of Quantifiers</vt:lpstr>
      <vt:lpstr>Negations of Quantifiers</vt:lpstr>
      <vt:lpstr>Negations of Quantifiers</vt:lpstr>
      <vt:lpstr>Negations: Examples</vt:lpstr>
      <vt:lpstr>Summary</vt:lpstr>
      <vt:lpstr>Nesting of Quantifiers</vt:lpstr>
      <vt:lpstr>Nested Quantifiers</vt:lpstr>
      <vt:lpstr>Nested Quantifiers</vt:lpstr>
      <vt:lpstr>Nested Quantifiers: Example </vt:lpstr>
      <vt:lpstr>Quantifier Exercise</vt:lpstr>
      <vt:lpstr>Negating Nested Quantifiers  </vt:lpstr>
      <vt:lpstr>Equivalence Laws</vt:lpstr>
      <vt:lpstr>Notational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dc:creator>Zunair Mahmood</dc:creator>
  <cp:lastModifiedBy>Dr. Ayesha Altaf</cp:lastModifiedBy>
  <cp:revision>29</cp:revision>
  <dcterms:created xsi:type="dcterms:W3CDTF">2019-09-29T12:07:07Z</dcterms:created>
  <dcterms:modified xsi:type="dcterms:W3CDTF">2023-09-12T03:46:16Z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2019-09-29T00:00:00Z</vt:filetime>
  </property>
</Properties>
</file>