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46"/>
  </p:notesMasterIdLst>
  <p:sldIdLst>
    <p:sldId id="256" r:id="rId3"/>
    <p:sldId id="281" r:id="rId4"/>
    <p:sldId id="285" r:id="rId5"/>
    <p:sldId id="287" r:id="rId6"/>
    <p:sldId id="257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8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9" r:id="rId29"/>
    <p:sldId id="290" r:id="rId30"/>
    <p:sldId id="291" r:id="rId31"/>
    <p:sldId id="292" r:id="rId32"/>
    <p:sldId id="264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F4DCF-C869-479D-8B4A-4DD949BA15BD}" v="34" dt="2023-09-04T03:52:01.9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yesha Altaf" userId="83f6cd9f-efc5-42cb-ab08-4c9396de692c" providerId="ADAL" clId="{D4175882-AAF9-4F07-8884-88D774AC9C8D}"/>
    <pc:docChg chg="custSel modSld">
      <pc:chgData name="Dr. Ayesha Altaf" userId="83f6cd9f-efc5-42cb-ab08-4c9396de692c" providerId="ADAL" clId="{D4175882-AAF9-4F07-8884-88D774AC9C8D}" dt="2023-08-15T07:24:02.692" v="1" actId="20577"/>
      <pc:docMkLst>
        <pc:docMk/>
      </pc:docMkLst>
      <pc:sldChg chg="modSp mod">
        <pc:chgData name="Dr. Ayesha Altaf" userId="83f6cd9f-efc5-42cb-ab08-4c9396de692c" providerId="ADAL" clId="{D4175882-AAF9-4F07-8884-88D774AC9C8D}" dt="2023-08-15T07:24:02.692" v="1" actId="20577"/>
        <pc:sldMkLst>
          <pc:docMk/>
          <pc:sldMk cId="0" sldId="267"/>
        </pc:sldMkLst>
        <pc:spChg chg="mod">
          <ac:chgData name="Dr. Ayesha Altaf" userId="83f6cd9f-efc5-42cb-ab08-4c9396de692c" providerId="ADAL" clId="{D4175882-AAF9-4F07-8884-88D774AC9C8D}" dt="2023-08-15T07:24:02.692" v="1" actId="20577"/>
          <ac:spMkLst>
            <pc:docMk/>
            <pc:sldMk cId="0" sldId="267"/>
            <ac:spMk id="10" creationId="{00000000-0000-0000-0000-000000000000}"/>
          </ac:spMkLst>
        </pc:spChg>
      </pc:sldChg>
    </pc:docChg>
  </pc:docChgLst>
  <pc:docChgLst>
    <pc:chgData name="Dr. Ayesha Altaf" userId="83f6cd9f-efc5-42cb-ab08-4c9396de692c" providerId="ADAL" clId="{FA2F4DCF-C869-479D-8B4A-4DD949BA15BD}"/>
    <pc:docChg chg="undo custSel addSld modSld">
      <pc:chgData name="Dr. Ayesha Altaf" userId="83f6cd9f-efc5-42cb-ab08-4c9396de692c" providerId="ADAL" clId="{FA2F4DCF-C869-479D-8B4A-4DD949BA15BD}" dt="2023-09-05T03:37:09.502" v="243" actId="20577"/>
      <pc:docMkLst>
        <pc:docMk/>
      </pc:docMkLst>
      <pc:sldChg chg="modSp mod">
        <pc:chgData name="Dr. Ayesha Altaf" userId="83f6cd9f-efc5-42cb-ab08-4c9396de692c" providerId="ADAL" clId="{FA2F4DCF-C869-479D-8B4A-4DD949BA15BD}" dt="2023-09-05T03:37:09.502" v="243" actId="20577"/>
        <pc:sldMkLst>
          <pc:docMk/>
          <pc:sldMk cId="0" sldId="256"/>
        </pc:sldMkLst>
        <pc:spChg chg="mod">
          <ac:chgData name="Dr. Ayesha Altaf" userId="83f6cd9f-efc5-42cb-ab08-4c9396de692c" providerId="ADAL" clId="{FA2F4DCF-C869-479D-8B4A-4DD949BA15BD}" dt="2023-08-15T07:25:40.769" v="49" actId="20577"/>
          <ac:spMkLst>
            <pc:docMk/>
            <pc:sldMk cId="0" sldId="256"/>
            <ac:spMk id="9" creationId="{F7EF2CD1-133B-9CE2-2F0A-FAA0FF48A241}"/>
          </ac:spMkLst>
        </pc:spChg>
        <pc:spChg chg="mod">
          <ac:chgData name="Dr. Ayesha Altaf" userId="83f6cd9f-efc5-42cb-ab08-4c9396de692c" providerId="ADAL" clId="{FA2F4DCF-C869-479D-8B4A-4DD949BA15BD}" dt="2023-09-05T03:37:09.502" v="243" actId="20577"/>
          <ac:spMkLst>
            <pc:docMk/>
            <pc:sldMk cId="0" sldId="256"/>
            <ac:spMk id="13" creationId="{00000000-0000-0000-0000-000000000000}"/>
          </ac:spMkLst>
        </pc:spChg>
      </pc:sldChg>
      <pc:sldChg chg="delSp modSp mod">
        <pc:chgData name="Dr. Ayesha Altaf" userId="83f6cd9f-efc5-42cb-ab08-4c9396de692c" providerId="ADAL" clId="{FA2F4DCF-C869-479D-8B4A-4DD949BA15BD}" dt="2023-08-15T07:26:27.185" v="54" actId="478"/>
        <pc:sldMkLst>
          <pc:docMk/>
          <pc:sldMk cId="0" sldId="257"/>
        </pc:sldMkLst>
        <pc:spChg chg="mod">
          <ac:chgData name="Dr. Ayesha Altaf" userId="83f6cd9f-efc5-42cb-ab08-4c9396de692c" providerId="ADAL" clId="{FA2F4DCF-C869-479D-8B4A-4DD949BA15BD}" dt="2023-08-15T07:26:13.839" v="53"/>
          <ac:spMkLst>
            <pc:docMk/>
            <pc:sldMk cId="0" sldId="257"/>
            <ac:spMk id="9" creationId="{214E929A-CB87-98B2-55A7-DB42ADFC63F8}"/>
          </ac:spMkLst>
        </pc:spChg>
        <pc:spChg chg="del">
          <ac:chgData name="Dr. Ayesha Altaf" userId="83f6cd9f-efc5-42cb-ab08-4c9396de692c" providerId="ADAL" clId="{FA2F4DCF-C869-479D-8B4A-4DD949BA15BD}" dt="2023-08-15T07:26:27.185" v="54" actId="478"/>
          <ac:spMkLst>
            <pc:docMk/>
            <pc:sldMk cId="0" sldId="257"/>
            <ac:spMk id="14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6:33.178" v="55"/>
        <pc:sldMkLst>
          <pc:docMk/>
          <pc:sldMk cId="0" sldId="259"/>
        </pc:sldMkLst>
        <pc:spChg chg="mod">
          <ac:chgData name="Dr. Ayesha Altaf" userId="83f6cd9f-efc5-42cb-ab08-4c9396de692c" providerId="ADAL" clId="{FA2F4DCF-C869-479D-8B4A-4DD949BA15BD}" dt="2023-08-15T07:26:33.178" v="55"/>
          <ac:spMkLst>
            <pc:docMk/>
            <pc:sldMk cId="0" sldId="259"/>
            <ac:spMk id="11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6:38.648" v="56"/>
        <pc:sldMkLst>
          <pc:docMk/>
          <pc:sldMk cId="0" sldId="260"/>
        </pc:sldMkLst>
        <pc:spChg chg="mod">
          <ac:chgData name="Dr. Ayesha Altaf" userId="83f6cd9f-efc5-42cb-ab08-4c9396de692c" providerId="ADAL" clId="{FA2F4DCF-C869-479D-8B4A-4DD949BA15BD}" dt="2023-08-15T07:26:38.648" v="56"/>
          <ac:spMkLst>
            <pc:docMk/>
            <pc:sldMk cId="0" sldId="260"/>
            <ac:spMk id="10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6:42.886" v="57"/>
        <pc:sldMkLst>
          <pc:docMk/>
          <pc:sldMk cId="0" sldId="262"/>
        </pc:sldMkLst>
        <pc:spChg chg="mod">
          <ac:chgData name="Dr. Ayesha Altaf" userId="83f6cd9f-efc5-42cb-ab08-4c9396de692c" providerId="ADAL" clId="{FA2F4DCF-C869-479D-8B4A-4DD949BA15BD}" dt="2023-08-15T07:26:42.886" v="57"/>
          <ac:spMkLst>
            <pc:docMk/>
            <pc:sldMk cId="0" sldId="262"/>
            <ac:spMk id="10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6:54.712" v="58"/>
        <pc:sldMkLst>
          <pc:docMk/>
          <pc:sldMk cId="0" sldId="263"/>
        </pc:sldMkLst>
        <pc:spChg chg="mod">
          <ac:chgData name="Dr. Ayesha Altaf" userId="83f6cd9f-efc5-42cb-ab08-4c9396de692c" providerId="ADAL" clId="{FA2F4DCF-C869-479D-8B4A-4DD949BA15BD}" dt="2023-08-15T07:26:54.712" v="58"/>
          <ac:spMkLst>
            <pc:docMk/>
            <pc:sldMk cId="0" sldId="263"/>
            <ac:spMk id="11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45:58.430" v="69"/>
        <pc:sldMkLst>
          <pc:docMk/>
          <pc:sldMk cId="0" sldId="265"/>
        </pc:sldMkLst>
        <pc:spChg chg="add del mod">
          <ac:chgData name="Dr. Ayesha Altaf" userId="83f6cd9f-efc5-42cb-ab08-4c9396de692c" providerId="ADAL" clId="{FA2F4DCF-C869-479D-8B4A-4DD949BA15BD}" dt="2023-08-30T04:45:53.487" v="67"/>
          <ac:spMkLst>
            <pc:docMk/>
            <pc:sldMk cId="0" sldId="265"/>
            <ac:spMk id="6" creationId="{667B601F-4E9A-8667-A831-B7F6062BE74A}"/>
          </ac:spMkLst>
        </pc:spChg>
        <pc:spChg chg="del">
          <ac:chgData name="Dr. Ayesha Altaf" userId="83f6cd9f-efc5-42cb-ab08-4c9396de692c" providerId="ADAL" clId="{FA2F4DCF-C869-479D-8B4A-4DD949BA15BD}" dt="2023-08-30T04:45:57.710" v="68" actId="478"/>
          <ac:spMkLst>
            <pc:docMk/>
            <pc:sldMk cId="0" sldId="265"/>
            <ac:spMk id="10" creationId="{00000000-0000-0000-0000-000000000000}"/>
          </ac:spMkLst>
        </pc:spChg>
        <pc:spChg chg="add mod">
          <ac:chgData name="Dr. Ayesha Altaf" userId="83f6cd9f-efc5-42cb-ab08-4c9396de692c" providerId="ADAL" clId="{FA2F4DCF-C869-479D-8B4A-4DD949BA15BD}" dt="2023-08-30T04:45:58.430" v="69"/>
          <ac:spMkLst>
            <pc:docMk/>
            <pc:sldMk cId="0" sldId="265"/>
            <ac:spMk id="12" creationId="{9235D412-4B95-1B28-73DB-0BD96A430126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46:02.710" v="71"/>
        <pc:sldMkLst>
          <pc:docMk/>
          <pc:sldMk cId="0" sldId="266"/>
        </pc:sldMkLst>
        <pc:spChg chg="add mod">
          <ac:chgData name="Dr. Ayesha Altaf" userId="83f6cd9f-efc5-42cb-ab08-4c9396de692c" providerId="ADAL" clId="{FA2F4DCF-C869-479D-8B4A-4DD949BA15BD}" dt="2023-08-30T04:46:02.710" v="71"/>
          <ac:spMkLst>
            <pc:docMk/>
            <pc:sldMk cId="0" sldId="266"/>
            <ac:spMk id="6" creationId="{1C29D1F3-CC3C-332F-ECB5-478A46C28C34}"/>
          </ac:spMkLst>
        </pc:spChg>
        <pc:spChg chg="del">
          <ac:chgData name="Dr. Ayesha Altaf" userId="83f6cd9f-efc5-42cb-ab08-4c9396de692c" providerId="ADAL" clId="{FA2F4DCF-C869-479D-8B4A-4DD949BA15BD}" dt="2023-08-30T04:46:02.310" v="70" actId="478"/>
          <ac:spMkLst>
            <pc:docMk/>
            <pc:sldMk cId="0" sldId="266"/>
            <ac:spMk id="10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8:15.827" v="59"/>
        <pc:sldMkLst>
          <pc:docMk/>
          <pc:sldMk cId="0" sldId="268"/>
        </pc:sldMkLst>
        <pc:spChg chg="mod">
          <ac:chgData name="Dr. Ayesha Altaf" userId="83f6cd9f-efc5-42cb-ab08-4c9396de692c" providerId="ADAL" clId="{FA2F4DCF-C869-479D-8B4A-4DD949BA15BD}" dt="2023-08-15T07:28:15.827" v="59"/>
          <ac:spMkLst>
            <pc:docMk/>
            <pc:sldMk cId="0" sldId="268"/>
            <ac:spMk id="9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36:54.278" v="61"/>
        <pc:sldMkLst>
          <pc:docMk/>
          <pc:sldMk cId="0" sldId="269"/>
        </pc:sldMkLst>
        <pc:spChg chg="mod">
          <ac:chgData name="Dr. Ayesha Altaf" userId="83f6cd9f-efc5-42cb-ab08-4c9396de692c" providerId="ADAL" clId="{FA2F4DCF-C869-479D-8B4A-4DD949BA15BD}" dt="2023-08-15T07:36:54.278" v="61"/>
          <ac:spMkLst>
            <pc:docMk/>
            <pc:sldMk cId="0" sldId="269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0:12.056" v="75"/>
        <pc:sldMkLst>
          <pc:docMk/>
          <pc:sldMk cId="0" sldId="270"/>
        </pc:sldMkLst>
        <pc:spChg chg="add del mod">
          <ac:chgData name="Dr. Ayesha Altaf" userId="83f6cd9f-efc5-42cb-ab08-4c9396de692c" providerId="ADAL" clId="{FA2F4DCF-C869-479D-8B4A-4DD949BA15BD}" dt="2023-08-30T04:50:09.829" v="73"/>
          <ac:spMkLst>
            <pc:docMk/>
            <pc:sldMk cId="0" sldId="270"/>
            <ac:spMk id="6" creationId="{208F1DBB-1F2A-764A-D739-5F9B80D0E981}"/>
          </ac:spMkLst>
        </pc:spChg>
        <pc:spChg chg="add del mod">
          <ac:chgData name="Dr. Ayesha Altaf" userId="83f6cd9f-efc5-42cb-ab08-4c9396de692c" providerId="ADAL" clId="{FA2F4DCF-C869-479D-8B4A-4DD949BA15BD}" dt="2023-08-15T08:04:40.718" v="64"/>
          <ac:spMkLst>
            <pc:docMk/>
            <pc:sldMk cId="0" sldId="270"/>
            <ac:spMk id="6" creationId="{92DDFF69-A54E-EA65-F93B-DB85FD023920}"/>
          </ac:spMkLst>
        </pc:spChg>
        <pc:spChg chg="del mod">
          <ac:chgData name="Dr. Ayesha Altaf" userId="83f6cd9f-efc5-42cb-ab08-4c9396de692c" providerId="ADAL" clId="{FA2F4DCF-C869-479D-8B4A-4DD949BA15BD}" dt="2023-08-30T04:50:11.106" v="74" actId="478"/>
          <ac:spMkLst>
            <pc:docMk/>
            <pc:sldMk cId="0" sldId="270"/>
            <ac:spMk id="9" creationId="{00000000-0000-0000-0000-000000000000}"/>
          </ac:spMkLst>
        </pc:spChg>
        <pc:spChg chg="add mod">
          <ac:chgData name="Dr. Ayesha Altaf" userId="83f6cd9f-efc5-42cb-ab08-4c9396de692c" providerId="ADAL" clId="{FA2F4DCF-C869-479D-8B4A-4DD949BA15BD}" dt="2023-08-30T04:50:12.056" v="75"/>
          <ac:spMkLst>
            <pc:docMk/>
            <pc:sldMk cId="0" sldId="270"/>
            <ac:spMk id="11" creationId="{062F7429-C292-D56D-42A2-50AFD5C94CD4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0:58.821" v="77"/>
        <pc:sldMkLst>
          <pc:docMk/>
          <pc:sldMk cId="0" sldId="271"/>
        </pc:sldMkLst>
        <pc:spChg chg="add mod">
          <ac:chgData name="Dr. Ayesha Altaf" userId="83f6cd9f-efc5-42cb-ab08-4c9396de692c" providerId="ADAL" clId="{FA2F4DCF-C869-479D-8B4A-4DD949BA15BD}" dt="2023-08-30T04:50:58.821" v="77"/>
          <ac:spMkLst>
            <pc:docMk/>
            <pc:sldMk cId="0" sldId="271"/>
            <ac:spMk id="6" creationId="{7A55CF26-5FF5-1575-6B9B-B119236945D2}"/>
          </ac:spMkLst>
        </pc:spChg>
        <pc:spChg chg="del">
          <ac:chgData name="Dr. Ayesha Altaf" userId="83f6cd9f-efc5-42cb-ab08-4c9396de692c" providerId="ADAL" clId="{FA2F4DCF-C869-479D-8B4A-4DD949BA15BD}" dt="2023-08-30T04:50:57.862" v="76" actId="478"/>
          <ac:spMkLst>
            <pc:docMk/>
            <pc:sldMk cId="0" sldId="271"/>
            <ac:spMk id="26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1:14.699" v="79"/>
        <pc:sldMkLst>
          <pc:docMk/>
          <pc:sldMk cId="0" sldId="272"/>
        </pc:sldMkLst>
        <pc:spChg chg="add mod">
          <ac:chgData name="Dr. Ayesha Altaf" userId="83f6cd9f-efc5-42cb-ab08-4c9396de692c" providerId="ADAL" clId="{FA2F4DCF-C869-479D-8B4A-4DD949BA15BD}" dt="2023-08-30T04:51:14.699" v="79"/>
          <ac:spMkLst>
            <pc:docMk/>
            <pc:sldMk cId="0" sldId="272"/>
            <ac:spMk id="6" creationId="{F57066AA-ECCB-722E-461D-FDD1D28C60A5}"/>
          </ac:spMkLst>
        </pc:spChg>
        <pc:spChg chg="del">
          <ac:chgData name="Dr. Ayesha Altaf" userId="83f6cd9f-efc5-42cb-ab08-4c9396de692c" providerId="ADAL" clId="{FA2F4DCF-C869-479D-8B4A-4DD949BA15BD}" dt="2023-08-30T04:51:13.718" v="78" actId="478"/>
          <ac:spMkLst>
            <pc:docMk/>
            <pc:sldMk cId="0" sldId="272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1:40.508" v="81"/>
        <pc:sldMkLst>
          <pc:docMk/>
          <pc:sldMk cId="0" sldId="273"/>
        </pc:sldMkLst>
        <pc:spChg chg="add mod">
          <ac:chgData name="Dr. Ayesha Altaf" userId="83f6cd9f-efc5-42cb-ab08-4c9396de692c" providerId="ADAL" clId="{FA2F4DCF-C869-479D-8B4A-4DD949BA15BD}" dt="2023-08-30T04:51:40.508" v="81"/>
          <ac:spMkLst>
            <pc:docMk/>
            <pc:sldMk cId="0" sldId="273"/>
            <ac:spMk id="6" creationId="{3A899B10-5D8D-6DD8-2E26-737B33C27AC1}"/>
          </ac:spMkLst>
        </pc:spChg>
        <pc:spChg chg="del">
          <ac:chgData name="Dr. Ayesha Altaf" userId="83f6cd9f-efc5-42cb-ab08-4c9396de692c" providerId="ADAL" clId="{FA2F4DCF-C869-479D-8B4A-4DD949BA15BD}" dt="2023-08-30T04:51:39.587" v="80" actId="478"/>
          <ac:spMkLst>
            <pc:docMk/>
            <pc:sldMk cId="0" sldId="273"/>
            <ac:spMk id="28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1:47.056" v="83"/>
        <pc:sldMkLst>
          <pc:docMk/>
          <pc:sldMk cId="0" sldId="274"/>
        </pc:sldMkLst>
        <pc:spChg chg="add mod">
          <ac:chgData name="Dr. Ayesha Altaf" userId="83f6cd9f-efc5-42cb-ab08-4c9396de692c" providerId="ADAL" clId="{FA2F4DCF-C869-479D-8B4A-4DD949BA15BD}" dt="2023-08-30T04:51:47.056" v="83"/>
          <ac:spMkLst>
            <pc:docMk/>
            <pc:sldMk cId="0" sldId="274"/>
            <ac:spMk id="6" creationId="{782DB063-479B-7CCA-7EF5-473E03644C09}"/>
          </ac:spMkLst>
        </pc:spChg>
        <pc:spChg chg="del">
          <ac:chgData name="Dr. Ayesha Altaf" userId="83f6cd9f-efc5-42cb-ab08-4c9396de692c" providerId="ADAL" clId="{FA2F4DCF-C869-479D-8B4A-4DD949BA15BD}" dt="2023-08-30T04:51:46.084" v="82" actId="478"/>
          <ac:spMkLst>
            <pc:docMk/>
            <pc:sldMk cId="0" sldId="274"/>
            <ac:spMk id="11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2:20.338" v="88"/>
        <pc:sldMkLst>
          <pc:docMk/>
          <pc:sldMk cId="0" sldId="275"/>
        </pc:sldMkLst>
        <pc:spChg chg="add del mod">
          <ac:chgData name="Dr. Ayesha Altaf" userId="83f6cd9f-efc5-42cb-ab08-4c9396de692c" providerId="ADAL" clId="{FA2F4DCF-C869-479D-8B4A-4DD949BA15BD}" dt="2023-08-30T04:52:16.265" v="85"/>
          <ac:spMkLst>
            <pc:docMk/>
            <pc:sldMk cId="0" sldId="275"/>
            <ac:spMk id="6" creationId="{C2C9F6CB-5C66-F24C-093C-2794BD8E2732}"/>
          </ac:spMkLst>
        </pc:spChg>
        <pc:spChg chg="del mod">
          <ac:chgData name="Dr. Ayesha Altaf" userId="83f6cd9f-efc5-42cb-ab08-4c9396de692c" providerId="ADAL" clId="{FA2F4DCF-C869-479D-8B4A-4DD949BA15BD}" dt="2023-08-30T04:52:19.297" v="87" actId="478"/>
          <ac:spMkLst>
            <pc:docMk/>
            <pc:sldMk cId="0" sldId="275"/>
            <ac:spMk id="29" creationId="{00000000-0000-0000-0000-000000000000}"/>
          </ac:spMkLst>
        </pc:spChg>
        <pc:spChg chg="add mod">
          <ac:chgData name="Dr. Ayesha Altaf" userId="83f6cd9f-efc5-42cb-ab08-4c9396de692c" providerId="ADAL" clId="{FA2F4DCF-C869-479D-8B4A-4DD949BA15BD}" dt="2023-08-30T04:52:20.338" v="88"/>
          <ac:spMkLst>
            <pc:docMk/>
            <pc:sldMk cId="0" sldId="275"/>
            <ac:spMk id="31" creationId="{98560274-BD30-5533-17EE-B180848D956F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2:36.090" v="90"/>
        <pc:sldMkLst>
          <pc:docMk/>
          <pc:sldMk cId="0" sldId="276"/>
        </pc:sldMkLst>
        <pc:spChg chg="add mod">
          <ac:chgData name="Dr. Ayesha Altaf" userId="83f6cd9f-efc5-42cb-ab08-4c9396de692c" providerId="ADAL" clId="{FA2F4DCF-C869-479D-8B4A-4DD949BA15BD}" dt="2023-08-30T04:52:36.090" v="90"/>
          <ac:spMkLst>
            <pc:docMk/>
            <pc:sldMk cId="0" sldId="276"/>
            <ac:spMk id="6" creationId="{E533A21D-02A0-A4B9-AA64-A75F8DD58239}"/>
          </ac:spMkLst>
        </pc:spChg>
        <pc:spChg chg="del">
          <ac:chgData name="Dr. Ayesha Altaf" userId="83f6cd9f-efc5-42cb-ab08-4c9396de692c" providerId="ADAL" clId="{FA2F4DCF-C869-479D-8B4A-4DD949BA15BD}" dt="2023-08-30T04:52:35.038" v="89" actId="478"/>
          <ac:spMkLst>
            <pc:docMk/>
            <pc:sldMk cId="0" sldId="276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2:44.234" v="92"/>
        <pc:sldMkLst>
          <pc:docMk/>
          <pc:sldMk cId="0" sldId="277"/>
        </pc:sldMkLst>
        <pc:spChg chg="add mod">
          <ac:chgData name="Dr. Ayesha Altaf" userId="83f6cd9f-efc5-42cb-ab08-4c9396de692c" providerId="ADAL" clId="{FA2F4DCF-C869-479D-8B4A-4DD949BA15BD}" dt="2023-08-30T04:52:44.234" v="92"/>
          <ac:spMkLst>
            <pc:docMk/>
            <pc:sldMk cId="0" sldId="277"/>
            <ac:spMk id="6" creationId="{FC29411A-DF94-08A6-A783-132B96175608}"/>
          </ac:spMkLst>
        </pc:spChg>
        <pc:spChg chg="del">
          <ac:chgData name="Dr. Ayesha Altaf" userId="83f6cd9f-efc5-42cb-ab08-4c9396de692c" providerId="ADAL" clId="{FA2F4DCF-C869-479D-8B4A-4DD949BA15BD}" dt="2023-08-30T04:52:43.346" v="91" actId="478"/>
          <ac:spMkLst>
            <pc:docMk/>
            <pc:sldMk cId="0" sldId="277"/>
            <ac:spMk id="13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2:51.583" v="94"/>
        <pc:sldMkLst>
          <pc:docMk/>
          <pc:sldMk cId="0" sldId="278"/>
        </pc:sldMkLst>
        <pc:spChg chg="add mod">
          <ac:chgData name="Dr. Ayesha Altaf" userId="83f6cd9f-efc5-42cb-ab08-4c9396de692c" providerId="ADAL" clId="{FA2F4DCF-C869-479D-8B4A-4DD949BA15BD}" dt="2023-08-30T04:52:51.583" v="94"/>
          <ac:spMkLst>
            <pc:docMk/>
            <pc:sldMk cId="0" sldId="278"/>
            <ac:spMk id="6" creationId="{1E335799-E2CB-AA67-8327-15161923BEB2}"/>
          </ac:spMkLst>
        </pc:spChg>
        <pc:spChg chg="del">
          <ac:chgData name="Dr. Ayesha Altaf" userId="83f6cd9f-efc5-42cb-ab08-4c9396de692c" providerId="ADAL" clId="{FA2F4DCF-C869-479D-8B4A-4DD949BA15BD}" dt="2023-08-30T04:52:49.457" v="93" actId="478"/>
          <ac:spMkLst>
            <pc:docMk/>
            <pc:sldMk cId="0" sldId="278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6:03.102" v="96"/>
        <pc:sldMkLst>
          <pc:docMk/>
          <pc:sldMk cId="0" sldId="279"/>
        </pc:sldMkLst>
        <pc:spChg chg="add mod">
          <ac:chgData name="Dr. Ayesha Altaf" userId="83f6cd9f-efc5-42cb-ab08-4c9396de692c" providerId="ADAL" clId="{FA2F4DCF-C869-479D-8B4A-4DD949BA15BD}" dt="2023-08-30T04:56:03.102" v="96"/>
          <ac:spMkLst>
            <pc:docMk/>
            <pc:sldMk cId="0" sldId="279"/>
            <ac:spMk id="6" creationId="{45394598-6DA3-BA56-0848-289C5D72E085}"/>
          </ac:spMkLst>
        </pc:spChg>
        <pc:spChg chg="del">
          <ac:chgData name="Dr. Ayesha Altaf" userId="83f6cd9f-efc5-42cb-ab08-4c9396de692c" providerId="ADAL" clId="{FA2F4DCF-C869-479D-8B4A-4DD949BA15BD}" dt="2023-08-30T04:56:02.114" v="95" actId="478"/>
          <ac:spMkLst>
            <pc:docMk/>
            <pc:sldMk cId="0" sldId="279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6:44.469" v="98"/>
        <pc:sldMkLst>
          <pc:docMk/>
          <pc:sldMk cId="0" sldId="280"/>
        </pc:sldMkLst>
        <pc:spChg chg="add mod">
          <ac:chgData name="Dr. Ayesha Altaf" userId="83f6cd9f-efc5-42cb-ab08-4c9396de692c" providerId="ADAL" clId="{FA2F4DCF-C869-479D-8B4A-4DD949BA15BD}" dt="2023-08-30T04:56:44.469" v="98"/>
          <ac:spMkLst>
            <pc:docMk/>
            <pc:sldMk cId="0" sldId="280"/>
            <ac:spMk id="6" creationId="{BE91BAED-2CD5-ABF9-CA63-0AD73E43A4AA}"/>
          </ac:spMkLst>
        </pc:spChg>
        <pc:spChg chg="del">
          <ac:chgData name="Dr. Ayesha Altaf" userId="83f6cd9f-efc5-42cb-ab08-4c9396de692c" providerId="ADAL" clId="{FA2F4DCF-C869-479D-8B4A-4DD949BA15BD}" dt="2023-08-30T04:56:43.533" v="97" actId="478"/>
          <ac:spMkLst>
            <pc:docMk/>
            <pc:sldMk cId="0" sldId="280"/>
            <ac:spMk id="14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5:57.486" v="50"/>
        <pc:sldMkLst>
          <pc:docMk/>
          <pc:sldMk cId="1402277237" sldId="281"/>
        </pc:sldMkLst>
        <pc:spChg chg="mod">
          <ac:chgData name="Dr. Ayesha Altaf" userId="83f6cd9f-efc5-42cb-ab08-4c9396de692c" providerId="ADAL" clId="{FA2F4DCF-C869-479D-8B4A-4DD949BA15BD}" dt="2023-08-15T07:25:57.486" v="50"/>
          <ac:spMkLst>
            <pc:docMk/>
            <pc:sldMk cId="1402277237" sldId="281"/>
            <ac:spMk id="11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32:10.705" v="60"/>
        <pc:sldMkLst>
          <pc:docMk/>
          <pc:sldMk cId="1021833023" sldId="282"/>
        </pc:sldMkLst>
        <pc:spChg chg="mod">
          <ac:chgData name="Dr. Ayesha Altaf" userId="83f6cd9f-efc5-42cb-ab08-4c9396de692c" providerId="ADAL" clId="{FA2F4DCF-C869-479D-8B4A-4DD949BA15BD}" dt="2023-08-15T07:32:10.705" v="60"/>
          <ac:spMkLst>
            <pc:docMk/>
            <pc:sldMk cId="1021833023" sldId="282"/>
            <ac:spMk id="10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6:04.670" v="51"/>
        <pc:sldMkLst>
          <pc:docMk/>
          <pc:sldMk cId="800705287" sldId="285"/>
        </pc:sldMkLst>
        <pc:spChg chg="mod">
          <ac:chgData name="Dr. Ayesha Altaf" userId="83f6cd9f-efc5-42cb-ab08-4c9396de692c" providerId="ADAL" clId="{FA2F4DCF-C869-479D-8B4A-4DD949BA15BD}" dt="2023-08-15T07:26:04.670" v="51"/>
          <ac:spMkLst>
            <pc:docMk/>
            <pc:sldMk cId="800705287" sldId="285"/>
            <ac:spMk id="11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6:09.505" v="52"/>
        <pc:sldMkLst>
          <pc:docMk/>
          <pc:sldMk cId="1215781936" sldId="287"/>
        </pc:sldMkLst>
        <pc:spChg chg="mod">
          <ac:chgData name="Dr. Ayesha Altaf" userId="83f6cd9f-efc5-42cb-ab08-4c9396de692c" providerId="ADAL" clId="{FA2F4DCF-C869-479D-8B4A-4DD949BA15BD}" dt="2023-08-15T07:26:09.505" v="52"/>
          <ac:spMkLst>
            <pc:docMk/>
            <pc:sldMk cId="1215781936" sldId="287"/>
            <ac:spMk id="11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6:55.574" v="100"/>
        <pc:sldMkLst>
          <pc:docMk/>
          <pc:sldMk cId="0" sldId="289"/>
        </pc:sldMkLst>
        <pc:spChg chg="add mod">
          <ac:chgData name="Dr. Ayesha Altaf" userId="83f6cd9f-efc5-42cb-ab08-4c9396de692c" providerId="ADAL" clId="{FA2F4DCF-C869-479D-8B4A-4DD949BA15BD}" dt="2023-08-30T04:56:55.574" v="100"/>
          <ac:spMkLst>
            <pc:docMk/>
            <pc:sldMk cId="0" sldId="289"/>
            <ac:spMk id="6" creationId="{973F043E-3684-2949-0131-F54E84BDC997}"/>
          </ac:spMkLst>
        </pc:spChg>
        <pc:spChg chg="del">
          <ac:chgData name="Dr. Ayesha Altaf" userId="83f6cd9f-efc5-42cb-ab08-4c9396de692c" providerId="ADAL" clId="{FA2F4DCF-C869-479D-8B4A-4DD949BA15BD}" dt="2023-08-30T04:56:54.602" v="99" actId="478"/>
          <ac:spMkLst>
            <pc:docMk/>
            <pc:sldMk cId="0" sldId="289"/>
            <ac:spMk id="22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7:02.987" v="102"/>
        <pc:sldMkLst>
          <pc:docMk/>
          <pc:sldMk cId="0" sldId="290"/>
        </pc:sldMkLst>
        <pc:spChg chg="del">
          <ac:chgData name="Dr. Ayesha Altaf" userId="83f6cd9f-efc5-42cb-ab08-4c9396de692c" providerId="ADAL" clId="{FA2F4DCF-C869-479D-8B4A-4DD949BA15BD}" dt="2023-08-30T04:57:01.790" v="101" actId="478"/>
          <ac:spMkLst>
            <pc:docMk/>
            <pc:sldMk cId="0" sldId="290"/>
            <ac:spMk id="5" creationId="{00000000-0000-0000-0000-000000000000}"/>
          </ac:spMkLst>
        </pc:spChg>
        <pc:spChg chg="add mod">
          <ac:chgData name="Dr. Ayesha Altaf" userId="83f6cd9f-efc5-42cb-ab08-4c9396de692c" providerId="ADAL" clId="{FA2F4DCF-C869-479D-8B4A-4DD949BA15BD}" dt="2023-08-30T04:57:02.987" v="102"/>
          <ac:spMkLst>
            <pc:docMk/>
            <pc:sldMk cId="0" sldId="290"/>
            <ac:spMk id="7" creationId="{624B1176-AE42-9814-402F-1B880D763362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7:08.523" v="104"/>
        <pc:sldMkLst>
          <pc:docMk/>
          <pc:sldMk cId="0" sldId="291"/>
        </pc:sldMkLst>
        <pc:spChg chg="add mod">
          <ac:chgData name="Dr. Ayesha Altaf" userId="83f6cd9f-efc5-42cb-ab08-4c9396de692c" providerId="ADAL" clId="{FA2F4DCF-C869-479D-8B4A-4DD949BA15BD}" dt="2023-08-30T04:57:08.523" v="104"/>
          <ac:spMkLst>
            <pc:docMk/>
            <pc:sldMk cId="0" sldId="291"/>
            <ac:spMk id="6" creationId="{20794818-7232-3767-B628-1961DEDF2346}"/>
          </ac:spMkLst>
        </pc:spChg>
        <pc:spChg chg="del">
          <ac:chgData name="Dr. Ayesha Altaf" userId="83f6cd9f-efc5-42cb-ab08-4c9396de692c" providerId="ADAL" clId="{FA2F4DCF-C869-479D-8B4A-4DD949BA15BD}" dt="2023-08-30T04:57:07.617" v="103" actId="478"/>
          <ac:spMkLst>
            <pc:docMk/>
            <pc:sldMk cId="0" sldId="291"/>
            <ac:spMk id="74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7:20.713" v="106"/>
        <pc:sldMkLst>
          <pc:docMk/>
          <pc:sldMk cId="0" sldId="292"/>
        </pc:sldMkLst>
        <pc:spChg chg="add mod">
          <ac:chgData name="Dr. Ayesha Altaf" userId="83f6cd9f-efc5-42cb-ab08-4c9396de692c" providerId="ADAL" clId="{FA2F4DCF-C869-479D-8B4A-4DD949BA15BD}" dt="2023-08-30T04:57:20.713" v="106"/>
          <ac:spMkLst>
            <pc:docMk/>
            <pc:sldMk cId="0" sldId="292"/>
            <ac:spMk id="6" creationId="{99BC895B-15FE-A2D1-ABF9-209453563F8B}"/>
          </ac:spMkLst>
        </pc:spChg>
        <pc:spChg chg="del">
          <ac:chgData name="Dr. Ayesha Altaf" userId="83f6cd9f-efc5-42cb-ab08-4c9396de692c" providerId="ADAL" clId="{FA2F4DCF-C869-479D-8B4A-4DD949BA15BD}" dt="2023-08-30T04:57:19.630" v="105" actId="478"/>
          <ac:spMkLst>
            <pc:docMk/>
            <pc:sldMk cId="0" sldId="292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7:26.805" v="108"/>
        <pc:sldMkLst>
          <pc:docMk/>
          <pc:sldMk cId="0" sldId="294"/>
        </pc:sldMkLst>
        <pc:spChg chg="add mod">
          <ac:chgData name="Dr. Ayesha Altaf" userId="83f6cd9f-efc5-42cb-ab08-4c9396de692c" providerId="ADAL" clId="{FA2F4DCF-C869-479D-8B4A-4DD949BA15BD}" dt="2023-08-30T04:57:26.805" v="108"/>
          <ac:spMkLst>
            <pc:docMk/>
            <pc:sldMk cId="0" sldId="294"/>
            <ac:spMk id="6" creationId="{400A8C5C-2931-E6FB-915C-F30846318411}"/>
          </ac:spMkLst>
        </pc:spChg>
        <pc:spChg chg="del">
          <ac:chgData name="Dr. Ayesha Altaf" userId="83f6cd9f-efc5-42cb-ab08-4c9396de692c" providerId="ADAL" clId="{FA2F4DCF-C869-479D-8B4A-4DD949BA15BD}" dt="2023-08-30T04:57:25.902" v="107" actId="478"/>
          <ac:spMkLst>
            <pc:docMk/>
            <pc:sldMk cId="0" sldId="294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7:43.538" v="114" actId="6549"/>
        <pc:sldMkLst>
          <pc:docMk/>
          <pc:sldMk cId="0" sldId="295"/>
        </pc:sldMkLst>
        <pc:spChg chg="mod">
          <ac:chgData name="Dr. Ayesha Altaf" userId="83f6cd9f-efc5-42cb-ab08-4c9396de692c" providerId="ADAL" clId="{FA2F4DCF-C869-479D-8B4A-4DD949BA15BD}" dt="2023-08-30T04:57:43.538" v="114" actId="6549"/>
          <ac:spMkLst>
            <pc:docMk/>
            <pc:sldMk cId="0" sldId="295"/>
            <ac:spMk id="7" creationId="{00000000-0000-0000-0000-000000000000}"/>
          </ac:spMkLst>
        </pc:spChg>
        <pc:spChg chg="del">
          <ac:chgData name="Dr. Ayesha Altaf" userId="83f6cd9f-efc5-42cb-ab08-4c9396de692c" providerId="ADAL" clId="{FA2F4DCF-C869-479D-8B4A-4DD949BA15BD}" dt="2023-08-30T04:57:34.054" v="109" actId="478"/>
          <ac:spMkLst>
            <pc:docMk/>
            <pc:sldMk cId="0" sldId="295"/>
            <ac:spMk id="14" creationId="{00000000-0000-0000-0000-000000000000}"/>
          </ac:spMkLst>
        </pc:spChg>
        <pc:spChg chg="add mod">
          <ac:chgData name="Dr. Ayesha Altaf" userId="83f6cd9f-efc5-42cb-ab08-4c9396de692c" providerId="ADAL" clId="{FA2F4DCF-C869-479D-8B4A-4DD949BA15BD}" dt="2023-08-30T04:57:34.826" v="110"/>
          <ac:spMkLst>
            <pc:docMk/>
            <pc:sldMk cId="0" sldId="295"/>
            <ac:spMk id="16" creationId="{4AD35148-B290-CA98-9BE6-D9C1120325ED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7:51.466" v="116"/>
        <pc:sldMkLst>
          <pc:docMk/>
          <pc:sldMk cId="0" sldId="296"/>
        </pc:sldMkLst>
        <pc:spChg chg="add mod">
          <ac:chgData name="Dr. Ayesha Altaf" userId="83f6cd9f-efc5-42cb-ab08-4c9396de692c" providerId="ADAL" clId="{FA2F4DCF-C869-479D-8B4A-4DD949BA15BD}" dt="2023-08-30T04:57:51.466" v="116"/>
          <ac:spMkLst>
            <pc:docMk/>
            <pc:sldMk cId="0" sldId="296"/>
            <ac:spMk id="6" creationId="{982C4D87-7D67-8FFF-74B2-9574587F1960}"/>
          </ac:spMkLst>
        </pc:spChg>
        <pc:spChg chg="del">
          <ac:chgData name="Dr. Ayesha Altaf" userId="83f6cd9f-efc5-42cb-ab08-4c9396de692c" providerId="ADAL" clId="{FA2F4DCF-C869-479D-8B4A-4DD949BA15BD}" dt="2023-08-30T04:57:50.531" v="115" actId="478"/>
          <ac:spMkLst>
            <pc:docMk/>
            <pc:sldMk cId="0" sldId="296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7:58.218" v="118"/>
        <pc:sldMkLst>
          <pc:docMk/>
          <pc:sldMk cId="0" sldId="297"/>
        </pc:sldMkLst>
        <pc:spChg chg="add mod">
          <ac:chgData name="Dr. Ayesha Altaf" userId="83f6cd9f-efc5-42cb-ab08-4c9396de692c" providerId="ADAL" clId="{FA2F4DCF-C869-479D-8B4A-4DD949BA15BD}" dt="2023-08-30T04:57:58.218" v="118"/>
          <ac:spMkLst>
            <pc:docMk/>
            <pc:sldMk cId="0" sldId="297"/>
            <ac:spMk id="6" creationId="{20AEEC63-3D3B-1FAA-BEE4-5FBE34AA1375}"/>
          </ac:spMkLst>
        </pc:spChg>
        <pc:spChg chg="del">
          <ac:chgData name="Dr. Ayesha Altaf" userId="83f6cd9f-efc5-42cb-ab08-4c9396de692c" providerId="ADAL" clId="{FA2F4DCF-C869-479D-8B4A-4DD949BA15BD}" dt="2023-08-30T04:57:57.200" v="117" actId="478"/>
          <ac:spMkLst>
            <pc:docMk/>
            <pc:sldMk cId="0" sldId="297"/>
            <ac:spMk id="52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8:05.013" v="120"/>
        <pc:sldMkLst>
          <pc:docMk/>
          <pc:sldMk cId="0" sldId="298"/>
        </pc:sldMkLst>
        <pc:spChg chg="add mod">
          <ac:chgData name="Dr. Ayesha Altaf" userId="83f6cd9f-efc5-42cb-ab08-4c9396de692c" providerId="ADAL" clId="{FA2F4DCF-C869-479D-8B4A-4DD949BA15BD}" dt="2023-08-30T04:58:05.013" v="120"/>
          <ac:spMkLst>
            <pc:docMk/>
            <pc:sldMk cId="0" sldId="298"/>
            <ac:spMk id="6" creationId="{C0E34F20-4EF3-7C11-3DA3-335B2EEEBA1C}"/>
          </ac:spMkLst>
        </pc:spChg>
        <pc:spChg chg="del">
          <ac:chgData name="Dr. Ayesha Altaf" userId="83f6cd9f-efc5-42cb-ab08-4c9396de692c" providerId="ADAL" clId="{FA2F4DCF-C869-479D-8B4A-4DD949BA15BD}" dt="2023-08-30T04:58:04.076" v="119" actId="478"/>
          <ac:spMkLst>
            <pc:docMk/>
            <pc:sldMk cId="0" sldId="298"/>
            <ac:spMk id="14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8:10.942" v="122"/>
        <pc:sldMkLst>
          <pc:docMk/>
          <pc:sldMk cId="0" sldId="299"/>
        </pc:sldMkLst>
        <pc:spChg chg="add mod">
          <ac:chgData name="Dr. Ayesha Altaf" userId="83f6cd9f-efc5-42cb-ab08-4c9396de692c" providerId="ADAL" clId="{FA2F4DCF-C869-479D-8B4A-4DD949BA15BD}" dt="2023-08-30T04:58:10.942" v="122"/>
          <ac:spMkLst>
            <pc:docMk/>
            <pc:sldMk cId="0" sldId="299"/>
            <ac:spMk id="6" creationId="{8F95140F-6991-1395-9162-354E6AE290A3}"/>
          </ac:spMkLst>
        </pc:spChg>
        <pc:spChg chg="del">
          <ac:chgData name="Dr. Ayesha Altaf" userId="83f6cd9f-efc5-42cb-ab08-4c9396de692c" providerId="ADAL" clId="{FA2F4DCF-C869-479D-8B4A-4DD949BA15BD}" dt="2023-08-30T04:58:09.953" v="121" actId="478"/>
          <ac:spMkLst>
            <pc:docMk/>
            <pc:sldMk cId="0" sldId="299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8:17.759" v="124"/>
        <pc:sldMkLst>
          <pc:docMk/>
          <pc:sldMk cId="0" sldId="300"/>
        </pc:sldMkLst>
        <pc:spChg chg="add mod">
          <ac:chgData name="Dr. Ayesha Altaf" userId="83f6cd9f-efc5-42cb-ab08-4c9396de692c" providerId="ADAL" clId="{FA2F4DCF-C869-479D-8B4A-4DD949BA15BD}" dt="2023-08-30T04:58:17.759" v="124"/>
          <ac:spMkLst>
            <pc:docMk/>
            <pc:sldMk cId="0" sldId="300"/>
            <ac:spMk id="6" creationId="{9D3AC392-5AC4-A229-97BE-416B95CDAEA9}"/>
          </ac:spMkLst>
        </pc:spChg>
        <pc:spChg chg="del">
          <ac:chgData name="Dr. Ayesha Altaf" userId="83f6cd9f-efc5-42cb-ab08-4c9396de692c" providerId="ADAL" clId="{FA2F4DCF-C869-479D-8B4A-4DD949BA15BD}" dt="2023-08-30T04:58:16.941" v="123" actId="478"/>
          <ac:spMkLst>
            <pc:docMk/>
            <pc:sldMk cId="0" sldId="300"/>
            <ac:spMk id="11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8:24.345" v="126"/>
        <pc:sldMkLst>
          <pc:docMk/>
          <pc:sldMk cId="0" sldId="301"/>
        </pc:sldMkLst>
        <pc:spChg chg="add mod">
          <ac:chgData name="Dr. Ayesha Altaf" userId="83f6cd9f-efc5-42cb-ab08-4c9396de692c" providerId="ADAL" clId="{FA2F4DCF-C869-479D-8B4A-4DD949BA15BD}" dt="2023-08-30T04:58:24.345" v="126"/>
          <ac:spMkLst>
            <pc:docMk/>
            <pc:sldMk cId="0" sldId="301"/>
            <ac:spMk id="6" creationId="{E902BE73-D2E6-5AAF-AF2A-689F9ABBC53C}"/>
          </ac:spMkLst>
        </pc:spChg>
        <pc:spChg chg="del">
          <ac:chgData name="Dr. Ayesha Altaf" userId="83f6cd9f-efc5-42cb-ab08-4c9396de692c" providerId="ADAL" clId="{FA2F4DCF-C869-479D-8B4A-4DD949BA15BD}" dt="2023-08-30T04:58:23.541" v="125" actId="478"/>
          <ac:spMkLst>
            <pc:docMk/>
            <pc:sldMk cId="0" sldId="301"/>
            <ac:spMk id="12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9-04T03:39:26.528" v="197"/>
        <pc:sldMkLst>
          <pc:docMk/>
          <pc:sldMk cId="0" sldId="302"/>
        </pc:sldMkLst>
        <pc:spChg chg="mod">
          <ac:chgData name="Dr. Ayesha Altaf" userId="83f6cd9f-efc5-42cb-ab08-4c9396de692c" providerId="ADAL" clId="{FA2F4DCF-C869-479D-8B4A-4DD949BA15BD}" dt="2023-09-04T03:39:26.528" v="197"/>
          <ac:spMkLst>
            <pc:docMk/>
            <pc:sldMk cId="0" sldId="302"/>
            <ac:spMk id="10" creationId="{00000000-0000-0000-0000-000000000000}"/>
          </ac:spMkLst>
        </pc:spChg>
      </pc:sldChg>
      <pc:sldChg chg="modSp new mod">
        <pc:chgData name="Dr. Ayesha Altaf" userId="83f6cd9f-efc5-42cb-ab08-4c9396de692c" providerId="ADAL" clId="{FA2F4DCF-C869-479D-8B4A-4DD949BA15BD}" dt="2023-09-04T03:39:30.607" v="198"/>
        <pc:sldMkLst>
          <pc:docMk/>
          <pc:sldMk cId="2909639203" sldId="303"/>
        </pc:sldMkLst>
        <pc:spChg chg="mod">
          <ac:chgData name="Dr. Ayesha Altaf" userId="83f6cd9f-efc5-42cb-ab08-4c9396de692c" providerId="ADAL" clId="{FA2F4DCF-C869-479D-8B4A-4DD949BA15BD}" dt="2023-09-04T03:39:01.127" v="193" actId="20577"/>
          <ac:spMkLst>
            <pc:docMk/>
            <pc:sldMk cId="2909639203" sldId="303"/>
            <ac:spMk id="2" creationId="{473BA533-12A4-77AB-F95D-B71157F339E2}"/>
          </ac:spMkLst>
        </pc:spChg>
        <pc:spChg chg="mod">
          <ac:chgData name="Dr. Ayesha Altaf" userId="83f6cd9f-efc5-42cb-ab08-4c9396de692c" providerId="ADAL" clId="{FA2F4DCF-C869-479D-8B4A-4DD949BA15BD}" dt="2023-09-04T03:39:14.692" v="196" actId="14100"/>
          <ac:spMkLst>
            <pc:docMk/>
            <pc:sldMk cId="2909639203" sldId="303"/>
            <ac:spMk id="3" creationId="{9A955B58-4282-3437-8D29-8FB41CA64E58}"/>
          </ac:spMkLst>
        </pc:spChg>
        <pc:spChg chg="mod">
          <ac:chgData name="Dr. Ayesha Altaf" userId="83f6cd9f-efc5-42cb-ab08-4c9396de692c" providerId="ADAL" clId="{FA2F4DCF-C869-479D-8B4A-4DD949BA15BD}" dt="2023-09-04T03:39:30.607" v="198"/>
          <ac:spMkLst>
            <pc:docMk/>
            <pc:sldMk cId="2909639203" sldId="303"/>
            <ac:spMk id="4" creationId="{63822DE8-8585-2465-9863-9CB44FB3991D}"/>
          </ac:spMkLst>
        </pc:spChg>
      </pc:sldChg>
      <pc:sldChg chg="modSp add mod">
        <pc:chgData name="Dr. Ayesha Altaf" userId="83f6cd9f-efc5-42cb-ab08-4c9396de692c" providerId="ADAL" clId="{FA2F4DCF-C869-479D-8B4A-4DD949BA15BD}" dt="2023-09-04T03:54:57.197" v="231" actId="20577"/>
        <pc:sldMkLst>
          <pc:docMk/>
          <pc:sldMk cId="160742168" sldId="304"/>
        </pc:sldMkLst>
        <pc:spChg chg="mod">
          <ac:chgData name="Dr. Ayesha Altaf" userId="83f6cd9f-efc5-42cb-ab08-4c9396de692c" providerId="ADAL" clId="{FA2F4DCF-C869-479D-8B4A-4DD949BA15BD}" dt="2023-09-04T03:52:05.636" v="202" actId="20577"/>
          <ac:spMkLst>
            <pc:docMk/>
            <pc:sldMk cId="160742168" sldId="304"/>
            <ac:spMk id="2" creationId="{473BA533-12A4-77AB-F95D-B71157F339E2}"/>
          </ac:spMkLst>
        </pc:spChg>
        <pc:spChg chg="mod">
          <ac:chgData name="Dr. Ayesha Altaf" userId="83f6cd9f-efc5-42cb-ab08-4c9396de692c" providerId="ADAL" clId="{FA2F4DCF-C869-479D-8B4A-4DD949BA15BD}" dt="2023-09-04T03:54:57.197" v="231" actId="20577"/>
          <ac:spMkLst>
            <pc:docMk/>
            <pc:sldMk cId="160742168" sldId="304"/>
            <ac:spMk id="3" creationId="{9A955B58-4282-3437-8D29-8FB41CA64E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4FBF9-03C3-4204-BAB9-DEB90D18F8E4}" type="datetimeFigureOut">
              <a:rPr lang="en-PK" smtClean="0"/>
              <a:t>08/21/2023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D137-AD1C-4D64-86EE-6A539EB552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888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590" y="364309"/>
            <a:ext cx="11890519" cy="605155"/>
          </a:xfrm>
        </p:spPr>
        <p:txBody>
          <a:bodyPr lIns="0" tIns="0" rIns="0" bIns="0"/>
          <a:lstStyle>
            <a:lvl1pPr>
              <a:defRPr sz="38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1-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3201" y="6559508"/>
            <a:ext cx="3992033" cy="179536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1558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6617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6683" y="468312"/>
            <a:ext cx="58420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066800" y="468312"/>
            <a:ext cx="43814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721784" y="890587"/>
            <a:ext cx="563033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1214967" y="890587"/>
            <a:ext cx="491067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k object 20"/>
          <p:cNvSpPr/>
          <p:nvPr/>
        </p:nvSpPr>
        <p:spPr>
          <a:xfrm>
            <a:off x="169334" y="817626"/>
            <a:ext cx="747183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k object 21"/>
          <p:cNvSpPr/>
          <p:nvPr/>
        </p:nvSpPr>
        <p:spPr>
          <a:xfrm>
            <a:off x="1037167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k object 22"/>
          <p:cNvSpPr/>
          <p:nvPr/>
        </p:nvSpPr>
        <p:spPr>
          <a:xfrm>
            <a:off x="590550" y="1151000"/>
            <a:ext cx="10968567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93223" y="1533550"/>
            <a:ext cx="379137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08571" y="1533550"/>
            <a:ext cx="49233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0780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5843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- Fall 2022</a:t>
            </a:r>
            <a:endParaRPr lang="en-US"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517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6683" y="468312"/>
            <a:ext cx="58420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066800" y="468312"/>
            <a:ext cx="438149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721784" y="890587"/>
            <a:ext cx="563033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741" y="479298"/>
            <a:ext cx="11890519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9387" y="1548206"/>
            <a:ext cx="1054692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1241" y="6568957"/>
            <a:ext cx="45973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1-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6683" y="468312"/>
            <a:ext cx="58420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066800" y="468312"/>
            <a:ext cx="438149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721784" y="890587"/>
            <a:ext cx="563033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741" y="480822"/>
            <a:ext cx="1189051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6187" y="1557875"/>
            <a:ext cx="108331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853" y="6559508"/>
            <a:ext cx="399203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1241" y="6568957"/>
            <a:ext cx="45973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741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4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4512" y="25464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468" y="2546413"/>
            <a:ext cx="328244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8338" y="29686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7437" y="2968688"/>
            <a:ext cx="3691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1" y="2895601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4875" y="2438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9912" y="3260788"/>
            <a:ext cx="8693150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3645" y="872110"/>
            <a:ext cx="728090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sz="4800" dirty="0"/>
          </a:p>
          <a:p>
            <a:pPr marL="12700"/>
            <a:r>
              <a:rPr sz="4800" spc="-5" dirty="0"/>
              <a:t>Discrete Mathematics</a:t>
            </a:r>
            <a:r>
              <a:rPr sz="4800" spc="50" dirty="0"/>
              <a:t> </a:t>
            </a:r>
            <a:r>
              <a:rPr sz="4800" spc="-5" dirty="0"/>
              <a:t>for</a:t>
            </a:r>
            <a:endParaRPr sz="4800" dirty="0"/>
          </a:p>
        </p:txBody>
      </p:sp>
      <p:sp>
        <p:nvSpPr>
          <p:cNvPr id="12" name="object 12"/>
          <p:cNvSpPr txBox="1"/>
          <p:nvPr/>
        </p:nvSpPr>
        <p:spPr>
          <a:xfrm>
            <a:off x="2593644" y="2335480"/>
            <a:ext cx="57200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-5" dirty="0">
                <a:solidFill>
                  <a:srgbClr val="3333CC"/>
                </a:solidFill>
                <a:latin typeface="Arial"/>
                <a:cs typeface="Arial"/>
              </a:rPr>
              <a:t>Computer Science 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7737" y="3742690"/>
            <a:ext cx="7348855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artment of Computer Science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25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Ayesha Altaf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25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Discrete Mathematics and its applications BY Kenneth H. Rosen – 8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7EF2CD1-133B-9CE2-2F0A-FAA0FF48A2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2F65E2-677E-5A08-AF59-5ED071D4FC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560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1.1 Propositional</a:t>
            </a:r>
            <a:r>
              <a:rPr sz="4000" spc="-45"/>
              <a:t> </a:t>
            </a:r>
            <a:r>
              <a:rPr sz="4000" spc="-10"/>
              <a:t>Logic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718917" y="1294239"/>
            <a:ext cx="7468870" cy="472360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spcBef>
                <a:spcPts val="53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Logic</a:t>
            </a:r>
            <a:r>
              <a:rPr lang="en-US" sz="2400" dirty="0">
                <a:latin typeface="Arial"/>
                <a:cs typeface="Arial"/>
              </a:rPr>
              <a:t> --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Logic is the study of the principles and methods that distinguishes between a valid and an invalid argument.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marR="177800" lvl="1" indent="-286385">
              <a:lnSpc>
                <a:spcPts val="2280"/>
              </a:lnSpc>
              <a:spcBef>
                <a:spcPts val="53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Focuses on the relationship among statements, not on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content of any particular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statement.</a:t>
            </a:r>
          </a:p>
          <a:p>
            <a:pPr marL="756285" lvl="1" indent="-286385">
              <a:spcBef>
                <a:spcPts val="30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Gives precise meaning to mathematical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statements.</a:t>
            </a:r>
          </a:p>
          <a:p>
            <a:pPr marL="355600" marR="5080" indent="-342900">
              <a:lnSpc>
                <a:spcPct val="95000"/>
              </a:lnSpc>
              <a:spcBef>
                <a:spcPts val="5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b="1" i="1" spc="-5" dirty="0">
                <a:latin typeface="Arial"/>
                <a:cs typeface="Arial"/>
              </a:rPr>
              <a:t>Propositional </a:t>
            </a:r>
            <a:r>
              <a:rPr sz="2400" b="1" i="1" dirty="0">
                <a:latin typeface="Arial"/>
                <a:cs typeface="Arial"/>
              </a:rPr>
              <a:t>Logic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deals with  </a:t>
            </a:r>
            <a:r>
              <a:rPr sz="2400" dirty="0">
                <a:latin typeface="Arial"/>
                <a:cs typeface="Arial"/>
              </a:rPr>
              <a:t>statements </a:t>
            </a:r>
            <a:r>
              <a:rPr sz="2400" spc="-5" dirty="0">
                <a:latin typeface="Arial"/>
                <a:cs typeface="Arial"/>
              </a:rPr>
              <a:t>(propositions) and compound </a:t>
            </a:r>
            <a:r>
              <a:rPr sz="2400" dirty="0">
                <a:latin typeface="Arial"/>
                <a:cs typeface="Arial"/>
              </a:rPr>
              <a:t>statements  </a:t>
            </a:r>
            <a:r>
              <a:rPr sz="2400" spc="-5" dirty="0">
                <a:latin typeface="Arial"/>
                <a:cs typeface="Arial"/>
              </a:rPr>
              <a:t>built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simpler </a:t>
            </a:r>
            <a:r>
              <a:rPr sz="2400" dirty="0">
                <a:latin typeface="Arial"/>
                <a:cs typeface="Arial"/>
              </a:rPr>
              <a:t>statements </a:t>
            </a:r>
            <a:r>
              <a:rPr sz="2400" spc="-5" dirty="0">
                <a:latin typeface="Arial"/>
                <a:cs typeface="Arial"/>
              </a:rPr>
              <a:t>using so-called  </a:t>
            </a:r>
            <a:r>
              <a:rPr sz="2400" i="1" spc="-5" dirty="0">
                <a:latin typeface="Arial"/>
                <a:cs typeface="Arial"/>
              </a:rPr>
              <a:t>Boolean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connectives.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43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Some applications in computer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science: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3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Design of digital electronic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circuits.</a:t>
            </a:r>
          </a:p>
          <a:p>
            <a:pPr marL="756285" lvl="1" indent="-286385">
              <a:spcBef>
                <a:spcPts val="3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Expressing conditions in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programs.</a:t>
            </a:r>
          </a:p>
          <a:p>
            <a:pPr marL="756285" lvl="1" indent="-286385">
              <a:spcBef>
                <a:spcPts val="35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Queries to databases &amp; search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engines.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9235D412-4B95-1B28-73DB-0BD96A43012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370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Definition of a</a:t>
            </a:r>
            <a:r>
              <a:rPr sz="4000" spc="-20"/>
              <a:t> </a:t>
            </a:r>
            <a:r>
              <a:rPr sz="4000" i="1" spc="-5"/>
              <a:t>Proposition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441245" y="1171848"/>
            <a:ext cx="7720965" cy="41979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  <a:tabLst>
                <a:tab pos="1685925" algn="l"/>
              </a:tabLst>
            </a:pPr>
            <a:r>
              <a:rPr sz="2400" b="1" spc="-5" dirty="0">
                <a:latin typeface="Arial"/>
                <a:cs typeface="Arial"/>
              </a:rPr>
              <a:t>Definition:	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008000"/>
                </a:solidFill>
                <a:latin typeface="Arial"/>
                <a:cs typeface="Arial"/>
              </a:rPr>
              <a:t>proposition </a:t>
            </a:r>
            <a:r>
              <a:rPr sz="2400" spc="-5" dirty="0">
                <a:latin typeface="Arial"/>
                <a:cs typeface="Arial"/>
              </a:rPr>
              <a:t>(denoted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…)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simply:</a:t>
            </a:r>
            <a:endParaRPr sz="2400">
              <a:latin typeface="Arial"/>
              <a:cs typeface="Arial"/>
            </a:endParaRPr>
          </a:p>
          <a:p>
            <a:pPr marL="354965" indent="-342265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i="1" dirty="0">
                <a:latin typeface="Arial"/>
                <a:cs typeface="Arial"/>
              </a:rPr>
              <a:t>statement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i.e.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a declarative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sentence)</a:t>
            </a:r>
            <a:endParaRPr sz="2000">
              <a:latin typeface="Arial"/>
              <a:cs typeface="Arial"/>
            </a:endParaRPr>
          </a:p>
          <a:p>
            <a:pPr marL="756285" marR="3810000" lvl="1" indent="-287020"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with </a:t>
            </a:r>
            <a:r>
              <a:rPr sz="2000" i="1" spc="-5" dirty="0">
                <a:latin typeface="Arial"/>
                <a:cs typeface="Arial"/>
              </a:rPr>
              <a:t>some </a:t>
            </a:r>
            <a:r>
              <a:rPr sz="2000" i="1" dirty="0">
                <a:latin typeface="Arial"/>
                <a:cs typeface="Arial"/>
              </a:rPr>
              <a:t>definite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meaning</a:t>
            </a:r>
            <a:r>
              <a:rPr sz="2000" dirty="0">
                <a:latin typeface="Arial"/>
                <a:cs typeface="Arial"/>
              </a:rPr>
              <a:t>,  (not vague or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ambiguous)</a:t>
            </a:r>
            <a:endParaRPr sz="2000">
              <a:latin typeface="Arial"/>
              <a:cs typeface="Arial"/>
            </a:endParaRPr>
          </a:p>
          <a:p>
            <a:pPr marL="354965" indent="-342265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having a </a:t>
            </a:r>
            <a:r>
              <a:rPr sz="2000" i="1" dirty="0">
                <a:latin typeface="Arial"/>
                <a:cs typeface="Arial"/>
              </a:rPr>
              <a:t>truth value </a:t>
            </a:r>
            <a:r>
              <a:rPr sz="2000" spc="-5" dirty="0">
                <a:latin typeface="Arial"/>
                <a:cs typeface="Arial"/>
              </a:rPr>
              <a:t>that’s either </a:t>
            </a:r>
            <a:r>
              <a:rPr sz="2000" i="1" dirty="0">
                <a:latin typeface="Arial"/>
                <a:cs typeface="Arial"/>
              </a:rPr>
              <a:t>true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 or </a:t>
            </a:r>
            <a:r>
              <a:rPr sz="2000" i="1" dirty="0">
                <a:latin typeface="Arial"/>
                <a:cs typeface="Arial"/>
              </a:rPr>
              <a:t>false</a:t>
            </a:r>
            <a:r>
              <a:rPr sz="2000" i="1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it is </a:t>
            </a:r>
            <a:r>
              <a:rPr sz="2000" b="1" spc="-5" dirty="0">
                <a:latin typeface="Arial"/>
                <a:cs typeface="Arial"/>
              </a:rPr>
              <a:t>never </a:t>
            </a:r>
            <a:r>
              <a:rPr sz="2000" spc="-5" dirty="0">
                <a:latin typeface="Arial"/>
                <a:cs typeface="Arial"/>
              </a:rPr>
              <a:t>both, neither, </a:t>
            </a:r>
            <a:r>
              <a:rPr sz="2000" dirty="0">
                <a:latin typeface="Arial"/>
                <a:cs typeface="Arial"/>
              </a:rPr>
              <a:t>or somewhere “in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between!”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spcBef>
                <a:spcPts val="4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pc="-10" dirty="0">
                <a:latin typeface="Arial"/>
                <a:cs typeface="Arial"/>
              </a:rPr>
              <a:t>However, you </a:t>
            </a:r>
            <a:r>
              <a:rPr spc="-5" dirty="0">
                <a:latin typeface="Arial"/>
                <a:cs typeface="Arial"/>
              </a:rPr>
              <a:t>might not </a:t>
            </a:r>
            <a:r>
              <a:rPr i="1" spc="-5" dirty="0">
                <a:latin typeface="Arial"/>
                <a:cs typeface="Arial"/>
              </a:rPr>
              <a:t>know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actual </a:t>
            </a:r>
            <a:r>
              <a:rPr dirty="0">
                <a:latin typeface="Arial"/>
                <a:cs typeface="Arial"/>
              </a:rPr>
              <a:t>truth</a:t>
            </a:r>
            <a:r>
              <a:rPr spc="10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value,</a:t>
            </a:r>
            <a:endParaRPr>
              <a:latin typeface="Arial"/>
              <a:cs typeface="Arial"/>
            </a:endParaRPr>
          </a:p>
          <a:p>
            <a:pPr marL="1155065" lvl="2" indent="-228600">
              <a:spcBef>
                <a:spcPts val="43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pc="-5" dirty="0">
                <a:latin typeface="Arial"/>
                <a:cs typeface="Arial"/>
              </a:rPr>
              <a:t>and, the </a:t>
            </a:r>
            <a:r>
              <a:rPr dirty="0">
                <a:latin typeface="Arial"/>
                <a:cs typeface="Arial"/>
              </a:rPr>
              <a:t>truth </a:t>
            </a:r>
            <a:r>
              <a:rPr spc="-5" dirty="0">
                <a:latin typeface="Arial"/>
                <a:cs typeface="Arial"/>
              </a:rPr>
              <a:t>value might </a:t>
            </a:r>
            <a:r>
              <a:rPr i="1" spc="-5" dirty="0">
                <a:latin typeface="Arial"/>
                <a:cs typeface="Arial"/>
              </a:rPr>
              <a:t>depend </a:t>
            </a:r>
            <a:r>
              <a:rPr spc="-5" dirty="0">
                <a:latin typeface="Arial"/>
                <a:cs typeface="Arial"/>
              </a:rPr>
              <a:t>on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situation or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context.</a:t>
            </a:r>
            <a:endParaRPr>
              <a:latin typeface="Arial"/>
              <a:cs typeface="Arial"/>
            </a:endParaRPr>
          </a:p>
          <a:p>
            <a:pPr marL="354965" marR="1732280" indent="-342265" algn="just">
              <a:spcBef>
                <a:spcPts val="4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Later, we will study </a:t>
            </a:r>
            <a:r>
              <a:rPr sz="2000" i="1" dirty="0">
                <a:latin typeface="Arial"/>
                <a:cs typeface="Arial"/>
              </a:rPr>
              <a:t>probability theory, </a:t>
            </a:r>
            <a:r>
              <a:rPr sz="2000" dirty="0">
                <a:latin typeface="Arial"/>
                <a:cs typeface="Arial"/>
              </a:rPr>
              <a:t>in which we  assign </a:t>
            </a:r>
            <a:r>
              <a:rPr sz="2000" i="1" dirty="0">
                <a:latin typeface="Arial"/>
                <a:cs typeface="Arial"/>
              </a:rPr>
              <a:t>degrees of certainty </a:t>
            </a:r>
            <a:r>
              <a:rPr sz="2000" dirty="0">
                <a:latin typeface="Arial"/>
                <a:cs typeface="Arial"/>
              </a:rPr>
              <a:t>(“between” </a:t>
            </a:r>
            <a:r>
              <a:rPr sz="2000" b="1" dirty="0">
                <a:latin typeface="Arial"/>
                <a:cs typeface="Arial"/>
              </a:rPr>
              <a:t>T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propositions.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spcBef>
                <a:spcPts val="44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pc="-5" dirty="0">
                <a:latin typeface="Arial"/>
                <a:cs typeface="Arial"/>
              </a:rPr>
              <a:t>But for </a:t>
            </a:r>
            <a:r>
              <a:rPr spc="-15" dirty="0">
                <a:latin typeface="Arial"/>
                <a:cs typeface="Arial"/>
              </a:rPr>
              <a:t>now: </a:t>
            </a:r>
            <a:r>
              <a:rPr spc="-5" dirty="0">
                <a:latin typeface="Arial"/>
                <a:cs typeface="Arial"/>
              </a:rPr>
              <a:t>think True/False </a:t>
            </a:r>
            <a:r>
              <a:rPr spc="-10" dirty="0">
                <a:latin typeface="Arial"/>
                <a:cs typeface="Arial"/>
              </a:rPr>
              <a:t>only! </a:t>
            </a:r>
            <a:r>
              <a:rPr spc="-5" dirty="0">
                <a:latin typeface="Arial"/>
                <a:cs typeface="Arial"/>
              </a:rPr>
              <a:t>(or in </a:t>
            </a:r>
            <a:r>
              <a:rPr dirty="0">
                <a:latin typeface="Arial"/>
                <a:cs typeface="Arial"/>
              </a:rPr>
              <a:t>terms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b="1" spc="-5" dirty="0">
                <a:latin typeface="Arial"/>
                <a:cs typeface="Arial"/>
              </a:rPr>
              <a:t>1 </a:t>
            </a:r>
            <a:r>
              <a:rPr spc="-5" dirty="0">
                <a:latin typeface="Arial"/>
                <a:cs typeface="Arial"/>
              </a:rPr>
              <a:t>and</a:t>
            </a:r>
            <a:r>
              <a:rPr spc="1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0</a:t>
            </a:r>
            <a:r>
              <a:rPr spc="-5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C29D1F3-CC3C-332F-ECB5-478A46C28C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Discrete Mathematics - Fall 2023</a:t>
            </a:r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256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Examples of</a:t>
            </a:r>
            <a:r>
              <a:rPr sz="4000" spc="-55"/>
              <a:t> </a:t>
            </a:r>
            <a:r>
              <a:rPr sz="4000" spc="-5"/>
              <a:t>Propositions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898395" y="1374840"/>
            <a:ext cx="6797675" cy="41395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spcBef>
                <a:spcPts val="10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4200" baseline="-4960" dirty="0">
                <a:latin typeface="Arial"/>
                <a:cs typeface="Arial"/>
              </a:rPr>
              <a:t>It </a:t>
            </a:r>
            <a:r>
              <a:rPr sz="4200" spc="-7" baseline="-4960" dirty="0">
                <a:latin typeface="Arial"/>
                <a:cs typeface="Arial"/>
              </a:rPr>
              <a:t>is </a:t>
            </a:r>
            <a:r>
              <a:rPr sz="4200" baseline="-4960" dirty="0">
                <a:latin typeface="Arial"/>
                <a:cs typeface="Arial"/>
              </a:rPr>
              <a:t>raining. </a:t>
            </a:r>
            <a:r>
              <a:rPr sz="2800" spc="-5" dirty="0">
                <a:latin typeface="Arial"/>
                <a:cs typeface="Arial"/>
              </a:rPr>
              <a:t>(In a </a:t>
            </a:r>
            <a:r>
              <a:rPr sz="2800" dirty="0">
                <a:latin typeface="Arial"/>
                <a:cs typeface="Arial"/>
              </a:rPr>
              <a:t>given</a:t>
            </a:r>
            <a:r>
              <a:rPr sz="2800" spc="1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situation)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89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Beijing is the </a:t>
            </a:r>
            <a:r>
              <a:rPr sz="2800" dirty="0">
                <a:latin typeface="Arial"/>
                <a:cs typeface="Arial"/>
              </a:rPr>
              <a:t>capital </a:t>
            </a:r>
            <a:r>
              <a:rPr sz="2800" spc="-5" dirty="0">
                <a:latin typeface="Arial"/>
                <a:cs typeface="Arial"/>
              </a:rPr>
              <a:t>of China.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(T)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2 + 2 = </a:t>
            </a:r>
            <a:r>
              <a:rPr sz="2800" dirty="0">
                <a:latin typeface="Arial"/>
                <a:cs typeface="Arial"/>
              </a:rPr>
              <a:t>5.</a:t>
            </a:r>
            <a:r>
              <a:rPr sz="2800" spc="285" dirty="0">
                <a:latin typeface="Arial"/>
                <a:cs typeface="Arial"/>
              </a:rPr>
              <a:t> </a:t>
            </a:r>
            <a:r>
              <a:rPr sz="4200" spc="-7" baseline="6944" dirty="0">
                <a:latin typeface="Arial"/>
                <a:cs typeface="Arial"/>
              </a:rPr>
              <a:t>(F)</a:t>
            </a:r>
            <a:endParaRPr sz="4200" baseline="6944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 + 2 = 3.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4200" spc="-7" baseline="8928" dirty="0">
                <a:latin typeface="Arial"/>
                <a:cs typeface="Arial"/>
              </a:rPr>
              <a:t>(T)</a:t>
            </a:r>
            <a:endParaRPr sz="4200" baseline="8928">
              <a:latin typeface="Arial"/>
              <a:cs typeface="Arial"/>
            </a:endParaRPr>
          </a:p>
          <a:p>
            <a:pPr marL="355600" marR="508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fact-based declaration is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proposition,  </a:t>
            </a:r>
            <a:r>
              <a:rPr sz="2800" spc="-5" dirty="0">
                <a:latin typeface="Arial"/>
                <a:cs typeface="Arial"/>
              </a:rPr>
              <a:t>even if no one </a:t>
            </a:r>
            <a:r>
              <a:rPr sz="2800" dirty="0">
                <a:latin typeface="Arial"/>
                <a:cs typeface="Arial"/>
              </a:rPr>
              <a:t>knows </a:t>
            </a:r>
            <a:r>
              <a:rPr sz="2800" spc="-5" dirty="0">
                <a:latin typeface="Arial"/>
                <a:cs typeface="Arial"/>
              </a:rPr>
              <a:t>whether it is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11213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prime.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exists </a:t>
            </a:r>
            <a:r>
              <a:rPr sz="2800" spc="-5" dirty="0">
                <a:latin typeface="Arial"/>
                <a:cs typeface="Arial"/>
              </a:rPr>
              <a:t>an odd </a:t>
            </a:r>
            <a:r>
              <a:rPr sz="2800" dirty="0">
                <a:latin typeface="Arial"/>
                <a:cs typeface="Arial"/>
              </a:rPr>
              <a:t>perfect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number.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560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Proposition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2057401" y="1294238"/>
            <a:ext cx="8130387" cy="25301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Rule</a:t>
            </a:r>
            <a:r>
              <a:rPr lang="en-US" sz="2400" dirty="0">
                <a:latin typeface="Arial"/>
                <a:cs typeface="Arial"/>
              </a:rPr>
              <a:t> --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the sentence is preceded by other sentences that make the pronoun or variable reference clear, then the sentence is a statement.</a:t>
            </a:r>
            <a:endParaRPr sz="2000" dirty="0">
              <a:latin typeface="Arial"/>
              <a:cs typeface="Arial"/>
            </a:endParaRPr>
          </a:p>
          <a:p>
            <a:r>
              <a:rPr lang="en-US" sz="2400" b="1" i="1" spc="-5" dirty="0">
                <a:latin typeface="Arial"/>
                <a:cs typeface="Arial"/>
              </a:rPr>
              <a:t>Example: </a:t>
            </a:r>
          </a:p>
          <a:p>
            <a:r>
              <a:rPr lang="en-US" sz="2400" b="1" i="1" spc="-5" dirty="0">
                <a:latin typeface="Arial"/>
                <a:cs typeface="Arial"/>
              </a:rPr>
              <a:t>                 </a:t>
            </a:r>
            <a:r>
              <a:rPr lang="en-US" sz="2400" i="1" dirty="0"/>
              <a:t>x </a:t>
            </a:r>
            <a:r>
              <a:rPr lang="en-US" sz="2400" dirty="0"/>
              <a:t>= 1 and</a:t>
            </a:r>
            <a:r>
              <a:rPr lang="en-US" sz="2400" i="1" dirty="0"/>
              <a:t> x </a:t>
            </a:r>
            <a:r>
              <a:rPr lang="en-US" sz="2400" dirty="0"/>
              <a:t>&gt; 2</a:t>
            </a:r>
          </a:p>
          <a:p>
            <a:r>
              <a:rPr lang="en-US" sz="2400" dirty="0"/>
              <a:t>                     x</a:t>
            </a:r>
            <a:r>
              <a:rPr lang="en-GB" sz="2400" i="1" dirty="0"/>
              <a:t> </a:t>
            </a:r>
            <a:r>
              <a:rPr lang="en-GB" sz="2400" dirty="0"/>
              <a:t>&gt; 2 is a statement with truth-value </a:t>
            </a:r>
            <a:r>
              <a:rPr lang="en-US" sz="2400" dirty="0"/>
              <a:t>FALSE.</a:t>
            </a:r>
            <a:endParaRPr lang="en-US" sz="2400" b="1" i="1" spc="-5" dirty="0">
              <a:latin typeface="Arial"/>
              <a:cs typeface="Arial"/>
            </a:endParaRPr>
          </a:p>
          <a:p>
            <a:pPr marL="12700" marR="5080">
              <a:lnSpc>
                <a:spcPct val="95000"/>
              </a:lnSpc>
              <a:spcBef>
                <a:spcPts val="570"/>
              </a:spcBef>
              <a:buClr>
                <a:srgbClr val="3333CC"/>
              </a:buClr>
              <a:buSzPct val="60416"/>
              <a:tabLst>
                <a:tab pos="354965" algn="l"/>
                <a:tab pos="356235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522" y="3581401"/>
            <a:ext cx="85629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3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1591" y="364309"/>
            <a:ext cx="1189051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z="4000" spc="-5"/>
              <a:t>Examples of</a:t>
            </a:r>
            <a:r>
              <a:rPr sz="4000"/>
              <a:t> </a:t>
            </a:r>
            <a:r>
              <a:rPr sz="4000" spc="-5"/>
              <a:t>No</a:t>
            </a:r>
            <a:r>
              <a:rPr sz="4000" spc="-10"/>
              <a:t>n</a:t>
            </a:r>
            <a:r>
              <a:rPr sz="4000" spc="-5"/>
              <a:t>-Prop</a:t>
            </a:r>
            <a:r>
              <a:rPr sz="4000" spc="-20"/>
              <a:t>o</a:t>
            </a:r>
            <a:r>
              <a:rPr sz="4000" spc="-5"/>
              <a:t>sitio</a:t>
            </a:r>
            <a:r>
              <a:rPr sz="4000" spc="-1455"/>
              <a:t>n</a:t>
            </a:r>
            <a:r>
              <a:rPr sz="1200" b="0" spc="-7" baseline="149305">
                <a:solidFill>
                  <a:srgbClr val="336600"/>
                </a:solidFill>
                <a:latin typeface="Times New Roman"/>
                <a:cs typeface="Times New Roman"/>
              </a:rPr>
              <a:t>U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ni</a:t>
            </a:r>
            <a:r>
              <a:rPr sz="1200" b="0" spc="-247" baseline="149305">
                <a:solidFill>
                  <a:srgbClr val="336600"/>
                </a:solidFill>
                <a:latin typeface="Times New Roman"/>
                <a:cs typeface="Times New Roman"/>
              </a:rPr>
              <a:t>v</a:t>
            </a:r>
            <a:r>
              <a:rPr sz="4000" spc="-2070"/>
              <a:t>s</a:t>
            </a:r>
            <a:r>
              <a:rPr sz="1200" b="0" spc="-15" baseline="149305">
                <a:solidFill>
                  <a:srgbClr val="336600"/>
                </a:solidFill>
                <a:latin typeface="Times New Roman"/>
                <a:cs typeface="Times New Roman"/>
              </a:rPr>
              <a:t>e</a:t>
            </a:r>
            <a:r>
              <a:rPr sz="1200" b="0" spc="-7" baseline="149305">
                <a:solidFill>
                  <a:srgbClr val="336600"/>
                </a:solidFill>
                <a:latin typeface="Times New Roman"/>
                <a:cs typeface="Times New Roman"/>
              </a:rPr>
              <a:t>r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sity</a:t>
            </a:r>
            <a:r>
              <a:rPr sz="1200" b="0" spc="-44" baseline="149305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1200" b="0" spc="-15" baseline="149305">
                <a:solidFill>
                  <a:srgbClr val="336600"/>
                </a:solidFill>
                <a:latin typeface="Times New Roman"/>
                <a:cs typeface="Times New Roman"/>
              </a:rPr>
              <a:t>o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f</a:t>
            </a:r>
            <a:r>
              <a:rPr sz="1200" b="0" spc="-7" baseline="149305">
                <a:solidFill>
                  <a:srgbClr val="336600"/>
                </a:solidFill>
                <a:latin typeface="Times New Roman"/>
                <a:cs typeface="Times New Roman"/>
              </a:rPr>
              <a:t> H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a</a:t>
            </a:r>
            <a:r>
              <a:rPr sz="1200" b="0" spc="-30" baseline="149305">
                <a:solidFill>
                  <a:srgbClr val="336600"/>
                </a:solidFill>
                <a:latin typeface="Times New Roman"/>
                <a:cs typeface="Times New Roman"/>
              </a:rPr>
              <a:t>w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aii</a:t>
            </a:r>
            <a:endParaRPr sz="1200" baseline="149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14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718918" y="1428662"/>
            <a:ext cx="7694295" cy="41478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2900" dirty="0">
                <a:latin typeface="Arial"/>
                <a:cs typeface="Arial"/>
              </a:rPr>
              <a:t>The following are </a:t>
            </a:r>
            <a:r>
              <a:rPr sz="2900" b="1" dirty="0">
                <a:latin typeface="Arial"/>
                <a:cs typeface="Arial"/>
              </a:rPr>
              <a:t>NOT</a:t>
            </a:r>
            <a:r>
              <a:rPr sz="2900" b="1" spc="-8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propositions: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Who’s there?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(interrogative,</a:t>
            </a:r>
            <a:r>
              <a:rPr sz="29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question)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700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Just do it!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(imperative,</a:t>
            </a:r>
            <a:r>
              <a:rPr sz="29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command)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La la la la la.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(meaningless</a:t>
            </a:r>
            <a:r>
              <a:rPr sz="29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interjection)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700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Yeah, I sorta </a:t>
            </a:r>
            <a:r>
              <a:rPr sz="2900" spc="5" dirty="0">
                <a:latin typeface="Arial"/>
                <a:cs typeface="Arial"/>
              </a:rPr>
              <a:t>dunno, </a:t>
            </a:r>
            <a:r>
              <a:rPr sz="2900" dirty="0">
                <a:latin typeface="Arial"/>
                <a:cs typeface="Arial"/>
              </a:rPr>
              <a:t>whatever...</a:t>
            </a:r>
            <a:r>
              <a:rPr sz="2900" spc="-21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(vague)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1 + 2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(expression with a non-true/false</a:t>
            </a:r>
            <a:r>
              <a:rPr sz="29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55600" marR="32893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x + 2 = 5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(declaration about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semantic tokens  of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non-constant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value)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15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365045" y="1321054"/>
            <a:ext cx="796607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operator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i="1" dirty="0">
                <a:latin typeface="Arial"/>
                <a:cs typeface="Arial"/>
              </a:rPr>
              <a:t>connective </a:t>
            </a:r>
            <a:r>
              <a:rPr sz="2000" dirty="0">
                <a:latin typeface="Arial"/>
                <a:cs typeface="Arial"/>
              </a:rPr>
              <a:t>combines one or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endParaRPr sz="2000">
              <a:latin typeface="Arial"/>
              <a:cs typeface="Arial"/>
            </a:endParaRPr>
          </a:p>
          <a:p>
            <a:pPr marL="355600" marR="121920">
              <a:tabLst>
                <a:tab pos="5628640" algn="l"/>
              </a:tabLst>
            </a:pPr>
            <a:r>
              <a:rPr sz="2000" i="1" dirty="0">
                <a:latin typeface="Arial"/>
                <a:cs typeface="Arial"/>
              </a:rPr>
              <a:t>operand </a:t>
            </a:r>
            <a:r>
              <a:rPr sz="2000" dirty="0">
                <a:latin typeface="Arial"/>
                <a:cs typeface="Arial"/>
              </a:rPr>
              <a:t>expressions into 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larger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expression.	(</a:t>
            </a:r>
            <a:r>
              <a:rPr sz="2000" i="1" dirty="0">
                <a:latin typeface="Arial"/>
                <a:cs typeface="Arial"/>
              </a:rPr>
              <a:t>e.g.</a:t>
            </a:r>
            <a:r>
              <a:rPr sz="2000" dirty="0">
                <a:latin typeface="Arial"/>
                <a:cs typeface="Arial"/>
              </a:rPr>
              <a:t>, “+”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numeric  </a:t>
            </a:r>
            <a:r>
              <a:rPr sz="2000" dirty="0">
                <a:latin typeface="Arial"/>
                <a:cs typeface="Arial"/>
              </a:rPr>
              <a:t>expressions.)</a:t>
            </a:r>
            <a:endParaRPr sz="2000">
              <a:latin typeface="Arial"/>
              <a:cs typeface="Arial"/>
            </a:endParaRPr>
          </a:p>
          <a:p>
            <a:pPr marL="355600" indent="-3429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i="1" dirty="0">
                <a:latin typeface="Arial"/>
                <a:cs typeface="Arial"/>
              </a:rPr>
              <a:t>Unary </a:t>
            </a:r>
            <a:r>
              <a:rPr sz="2000" dirty="0">
                <a:latin typeface="Arial"/>
                <a:cs typeface="Arial"/>
              </a:rPr>
              <a:t>operators take </a:t>
            </a:r>
            <a:r>
              <a:rPr sz="2000" i="1" dirty="0">
                <a:latin typeface="Arial"/>
                <a:cs typeface="Arial"/>
              </a:rPr>
              <a:t>one </a:t>
            </a:r>
            <a:r>
              <a:rPr sz="2000" dirty="0">
                <a:latin typeface="Arial"/>
                <a:cs typeface="Arial"/>
              </a:rPr>
              <a:t>operand (</a:t>
            </a:r>
            <a:r>
              <a:rPr sz="2000" i="1" dirty="0">
                <a:latin typeface="Arial"/>
                <a:cs typeface="Arial"/>
              </a:rPr>
              <a:t>e.g.,</a:t>
            </a:r>
            <a:r>
              <a:rPr sz="2000" i="1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−3);</a:t>
            </a:r>
            <a:endParaRPr sz="2000">
              <a:latin typeface="Arial"/>
              <a:cs typeface="Arial"/>
            </a:endParaRPr>
          </a:p>
          <a:p>
            <a:pPr marL="355600"/>
            <a:r>
              <a:rPr sz="2000" b="1" i="1" dirty="0">
                <a:latin typeface="Arial"/>
                <a:cs typeface="Arial"/>
              </a:rPr>
              <a:t>Binary </a:t>
            </a:r>
            <a:r>
              <a:rPr sz="2000" dirty="0">
                <a:latin typeface="Arial"/>
                <a:cs typeface="Arial"/>
              </a:rPr>
              <a:t>operators take </a:t>
            </a:r>
            <a:r>
              <a:rPr sz="2000" i="1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operands (</a:t>
            </a:r>
            <a:r>
              <a:rPr sz="2000" i="1" dirty="0">
                <a:latin typeface="Arial"/>
                <a:cs typeface="Arial"/>
              </a:rPr>
              <a:t>e.g. </a:t>
            </a:r>
            <a:r>
              <a:rPr sz="2000" dirty="0">
                <a:latin typeface="Arial"/>
                <a:cs typeface="Arial"/>
              </a:rPr>
              <a:t>3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4).</a:t>
            </a:r>
            <a:endParaRPr sz="2000">
              <a:latin typeface="Arial"/>
              <a:cs typeface="Arial"/>
            </a:endParaRPr>
          </a:p>
          <a:p>
            <a:pPr marL="355600" marR="645160" indent="-3429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i="1" dirty="0">
                <a:latin typeface="Arial"/>
                <a:cs typeface="Arial"/>
              </a:rPr>
              <a:t>Propositional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b="1" i="1" dirty="0">
                <a:latin typeface="Arial"/>
                <a:cs typeface="Arial"/>
              </a:rPr>
              <a:t>Boolean operators </a:t>
            </a:r>
            <a:r>
              <a:rPr sz="2000" dirty="0">
                <a:latin typeface="Arial"/>
                <a:cs typeface="Arial"/>
              </a:rPr>
              <a:t>operate on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propositions  (or their truth values) instead of on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numbers.</a:t>
            </a:r>
            <a:endParaRPr sz="2000">
              <a:latin typeface="Arial"/>
              <a:cs typeface="Arial"/>
            </a:endParaRPr>
          </a:p>
          <a:p>
            <a:pPr marL="355600" marR="584835" indent="-3429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i="1" dirty="0">
                <a:latin typeface="Arial"/>
                <a:cs typeface="Arial"/>
              </a:rPr>
              <a:t>Boolean domain </a:t>
            </a:r>
            <a:r>
              <a:rPr sz="2000" dirty="0">
                <a:latin typeface="Arial"/>
                <a:cs typeface="Arial"/>
              </a:rPr>
              <a:t>is the set {T, F}. Either of its elements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called a </a:t>
            </a:r>
            <a:r>
              <a:rPr sz="2000" b="1" i="1" dirty="0">
                <a:latin typeface="Arial"/>
                <a:cs typeface="Arial"/>
              </a:rPr>
              <a:t>Boolean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value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-tuple (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,…,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 of Boolean values is called a </a:t>
            </a:r>
            <a:r>
              <a:rPr sz="2000" b="1" i="1" dirty="0">
                <a:latin typeface="Arial"/>
                <a:cs typeface="Arial"/>
              </a:rPr>
              <a:t>Boolean</a:t>
            </a:r>
            <a:r>
              <a:rPr sz="2000" b="1" i="1" spc="-1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b="1" i="1" dirty="0">
                <a:latin typeface="Arial"/>
                <a:cs typeface="Arial"/>
              </a:rPr>
              <a:t>-tuple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marR="186055" indent="-3429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-operand truth table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table </a:t>
            </a:r>
            <a:r>
              <a:rPr sz="2000" dirty="0">
                <a:latin typeface="Arial"/>
                <a:cs typeface="Arial"/>
              </a:rPr>
              <a:t>that assigns a Boolean value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the set of all Boolean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-tuples.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3069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Truth</a:t>
            </a:r>
            <a:r>
              <a:rPr sz="4000" spc="-80"/>
              <a:t> </a:t>
            </a:r>
            <a:r>
              <a:rPr sz="4000" spc="-5"/>
              <a:t>Tables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9662" y="491693"/>
            <a:ext cx="817499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>
              <a:spcBef>
                <a:spcPts val="105"/>
              </a:spcBef>
            </a:pPr>
            <a:r>
              <a:t>Some</a:t>
            </a:r>
            <a:r>
              <a:rPr spc="-35"/>
              <a:t> </a:t>
            </a:r>
            <a:r>
              <a:t>Popular</a:t>
            </a:r>
            <a:r>
              <a:rPr spc="-25"/>
              <a:t> </a:t>
            </a:r>
            <a:r>
              <a:t>Boolean</a:t>
            </a:r>
            <a:r>
              <a:rPr spc="-30"/>
              <a:t> </a:t>
            </a:r>
            <a:r>
              <a:t>Operat</a:t>
            </a:r>
            <a:r>
              <a:rPr spc="-1250"/>
              <a:t>o</a:t>
            </a:r>
            <a:r>
              <a:rPr sz="1200" b="0" spc="-7" baseline="159722">
                <a:solidFill>
                  <a:srgbClr val="336600"/>
                </a:solidFill>
                <a:latin typeface="Times New Roman"/>
                <a:cs typeface="Times New Roman"/>
              </a:rPr>
              <a:t>U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ni</a:t>
            </a:r>
            <a:r>
              <a:rPr sz="1200" b="0" spc="-547" baseline="159722">
                <a:solidFill>
                  <a:srgbClr val="336600"/>
                </a:solidFill>
                <a:latin typeface="Times New Roman"/>
                <a:cs typeface="Times New Roman"/>
              </a:rPr>
              <a:t>v</a:t>
            </a:r>
            <a:r>
              <a:rPr spc="-1125"/>
              <a:t>r</a:t>
            </a:r>
            <a:r>
              <a:rPr sz="1200" b="0" spc="-15" baseline="159722">
                <a:solidFill>
                  <a:srgbClr val="336600"/>
                </a:solidFill>
                <a:latin typeface="Times New Roman"/>
                <a:cs typeface="Times New Roman"/>
              </a:rPr>
              <a:t>e</a:t>
            </a:r>
            <a:r>
              <a:rPr sz="1200" b="0" spc="-7" baseline="159722">
                <a:solidFill>
                  <a:srgbClr val="336600"/>
                </a:solidFill>
                <a:latin typeface="Times New Roman"/>
                <a:cs typeface="Times New Roman"/>
              </a:rPr>
              <a:t>r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s</a:t>
            </a:r>
            <a:r>
              <a:rPr sz="1200" b="0" spc="-37" baseline="159722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r>
              <a:rPr spc="-2090"/>
              <a:t>s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ty</a:t>
            </a:r>
            <a:r>
              <a:rPr sz="1200" b="0" spc="-44" baseline="159722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1200" b="0" spc="-15" baseline="159722">
                <a:solidFill>
                  <a:srgbClr val="336600"/>
                </a:solidFill>
                <a:latin typeface="Times New Roman"/>
                <a:cs typeface="Times New Roman"/>
              </a:rPr>
              <a:t>o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f</a:t>
            </a:r>
            <a:r>
              <a:rPr sz="1200" b="0" spc="-7" baseline="159722">
                <a:solidFill>
                  <a:srgbClr val="336600"/>
                </a:solidFill>
                <a:latin typeface="Times New Roman"/>
                <a:cs typeface="Times New Roman"/>
              </a:rPr>
              <a:t> H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a</a:t>
            </a:r>
            <a:r>
              <a:rPr sz="1200" b="0" spc="-30" baseline="159722">
                <a:solidFill>
                  <a:srgbClr val="336600"/>
                </a:solidFill>
                <a:latin typeface="Times New Roman"/>
                <a:cs typeface="Times New Roman"/>
              </a:rPr>
              <a:t>w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aii</a:t>
            </a:r>
            <a:endParaRPr sz="1200" baseline="15972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16</a:t>
            </a:fld>
            <a:endParaRPr spc="-5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19312" y="2119312"/>
          <a:ext cx="83058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Formal</a:t>
                      </a:r>
                      <a:r>
                        <a:rPr sz="2000" b="1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Nickname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Arity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Symbol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Negation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¬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Conjunction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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Disjunction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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Exclusive-OR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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Implication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IMPLIES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Biconditional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IFF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↔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>
            <a:extLst>
              <a:ext uri="{FF2B5EF4-FFF2-40B4-BE49-F238E27FC236}">
                <a16:creationId xmlns:a16="http://schemas.microsoft.com/office/drawing/2014/main" id="{062F7429-C292-D56D-42A2-50AFD5C94CD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5522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Negation</a:t>
            </a:r>
            <a:r>
              <a:rPr sz="4000" spc="-65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288541" y="1365630"/>
            <a:ext cx="7992745" cy="241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unary </a:t>
            </a:r>
            <a:r>
              <a:rPr sz="2800" b="1" i="1" spc="-5" dirty="0">
                <a:latin typeface="Arial"/>
                <a:cs typeface="Arial"/>
              </a:rPr>
              <a:t>negation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dirty="0">
                <a:latin typeface="Arial"/>
                <a:cs typeface="Arial"/>
              </a:rPr>
              <a:t>“¬” </a:t>
            </a:r>
            <a:r>
              <a:rPr sz="2800" spc="-10" dirty="0">
                <a:latin typeface="Arial"/>
                <a:cs typeface="Arial"/>
              </a:rPr>
              <a:t>(</a:t>
            </a:r>
            <a:r>
              <a:rPr sz="2800" i="1" spc="-10" dirty="0">
                <a:latin typeface="Arial"/>
                <a:cs typeface="Arial"/>
              </a:rPr>
              <a:t>NOT</a:t>
            </a:r>
            <a:r>
              <a:rPr sz="2800" spc="-10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transforms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proposition into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logical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negation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brown</a:t>
            </a:r>
            <a:r>
              <a:rPr sz="2800" spc="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hair.”</a:t>
            </a:r>
            <a:endParaRPr sz="2800">
              <a:latin typeface="Arial"/>
              <a:cs typeface="Arial"/>
            </a:endParaRPr>
          </a:p>
          <a:p>
            <a:pPr marL="1842135" marR="94615" indent="-109347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then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¬</a:t>
            </a:r>
            <a:r>
              <a:rPr sz="2800" i="1" spc="-10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not the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case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that I have brown  hair” or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 do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have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brown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hair.”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8541" y="3841241"/>
            <a:ext cx="41262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truth </a:t>
            </a:r>
            <a:r>
              <a:rPr sz="2800" i="1" spc="-5" dirty="0">
                <a:latin typeface="Arial"/>
                <a:cs typeface="Arial"/>
              </a:rPr>
              <a:t>table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4473" y="3989518"/>
            <a:ext cx="22606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150" i="1" dirty="0">
                <a:latin typeface="Times New Roman"/>
                <a:cs typeface="Times New Roman"/>
              </a:rPr>
              <a:t>p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55970" y="4019831"/>
            <a:ext cx="51308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150" spc="10" dirty="0">
                <a:latin typeface="Symbol"/>
                <a:cs typeface="Symbol"/>
              </a:rPr>
              <a:t></a:t>
            </a:r>
            <a:r>
              <a:rPr sz="3150" i="1" dirty="0">
                <a:latin typeface="Times New Roman"/>
                <a:cs typeface="Times New Roman"/>
              </a:rPr>
              <a:t>p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79899" y="4040110"/>
            <a:ext cx="0" cy="492125"/>
          </a:xfrm>
          <a:custGeom>
            <a:avLst/>
            <a:gdLst/>
            <a:ahLst/>
            <a:cxnLst/>
            <a:rect l="l" t="t" r="r" b="b"/>
            <a:pathLst>
              <a:path h="492125">
                <a:moveTo>
                  <a:pt x="0" y="0"/>
                </a:moveTo>
                <a:lnTo>
                  <a:pt x="0" y="4919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28940" y="4542699"/>
            <a:ext cx="549910" cy="0"/>
          </a:xfrm>
          <a:custGeom>
            <a:avLst/>
            <a:gdLst/>
            <a:ahLst/>
            <a:cxnLst/>
            <a:rect l="l" t="t" r="r" b="b"/>
            <a:pathLst>
              <a:path w="549910">
                <a:moveTo>
                  <a:pt x="0" y="0"/>
                </a:moveTo>
                <a:lnTo>
                  <a:pt x="549453" y="0"/>
                </a:lnTo>
              </a:path>
            </a:pathLst>
          </a:custGeom>
          <a:ln w="18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0446" y="4535121"/>
            <a:ext cx="546735" cy="0"/>
          </a:xfrm>
          <a:custGeom>
            <a:avLst/>
            <a:gdLst/>
            <a:ahLst/>
            <a:cxnLst/>
            <a:rect l="l" t="t" r="r" b="b"/>
            <a:pathLst>
              <a:path w="546735">
                <a:moveTo>
                  <a:pt x="0" y="0"/>
                </a:moveTo>
                <a:lnTo>
                  <a:pt x="5464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79899" y="453512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0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79899" y="4535121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51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96459" y="4542699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4920" y="0"/>
                </a:lnTo>
              </a:path>
            </a:pathLst>
          </a:custGeom>
          <a:ln w="18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7964" y="4535121"/>
            <a:ext cx="763905" cy="0"/>
          </a:xfrm>
          <a:custGeom>
            <a:avLst/>
            <a:gdLst/>
            <a:ahLst/>
            <a:cxnLst/>
            <a:rect l="l" t="t" r="r" b="b"/>
            <a:pathLst>
              <a:path w="763904">
                <a:moveTo>
                  <a:pt x="0" y="0"/>
                </a:moveTo>
                <a:lnTo>
                  <a:pt x="76341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79899" y="4553309"/>
            <a:ext cx="0" cy="464820"/>
          </a:xfrm>
          <a:custGeom>
            <a:avLst/>
            <a:gdLst/>
            <a:ahLst/>
            <a:cxnLst/>
            <a:rect l="l" t="t" r="r" b="b"/>
            <a:pathLst>
              <a:path h="464820">
                <a:moveTo>
                  <a:pt x="0" y="0"/>
                </a:moveTo>
                <a:lnTo>
                  <a:pt x="0" y="4646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73097" y="4502717"/>
            <a:ext cx="974090" cy="977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30"/>
              </a:spcBef>
              <a:tabLst>
                <a:tab pos="727710" algn="l"/>
              </a:tabLst>
            </a:pPr>
            <a:r>
              <a:rPr sz="3150" dirty="0">
                <a:latin typeface="Times New Roman"/>
                <a:cs typeface="Times New Roman"/>
              </a:rPr>
              <a:t>T	F</a:t>
            </a:r>
            <a:endParaRPr sz="3150">
              <a:latin typeface="Times New Roman"/>
              <a:cs typeface="Times New Roman"/>
            </a:endParaRPr>
          </a:p>
          <a:p>
            <a:pPr marL="21590">
              <a:lnSpc>
                <a:spcPts val="3729"/>
              </a:lnSpc>
              <a:tabLst>
                <a:tab pos="715645" algn="l"/>
              </a:tabLst>
            </a:pPr>
            <a:r>
              <a:rPr sz="3150" dirty="0">
                <a:latin typeface="Times New Roman"/>
                <a:cs typeface="Times New Roman"/>
              </a:rPr>
              <a:t>F	T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87426" y="4038595"/>
            <a:ext cx="0" cy="1445895"/>
          </a:xfrm>
          <a:custGeom>
            <a:avLst/>
            <a:gdLst/>
            <a:ahLst/>
            <a:cxnLst/>
            <a:rect l="l" t="t" r="r" b="b"/>
            <a:pathLst>
              <a:path h="1445895">
                <a:moveTo>
                  <a:pt x="0" y="0"/>
                </a:moveTo>
                <a:lnTo>
                  <a:pt x="0" y="1445325"/>
                </a:lnTo>
              </a:path>
            </a:pathLst>
          </a:custGeom>
          <a:ln w="18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79899" y="5021040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3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40475" y="5638800"/>
            <a:ext cx="1243330" cy="775212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270" algn="ctr">
              <a:spcBef>
                <a:spcPts val="285"/>
              </a:spcBef>
            </a:pPr>
            <a:r>
              <a:rPr sz="2400" spc="-5" dirty="0">
                <a:latin typeface="Times New Roman"/>
                <a:cs typeface="Times New Roman"/>
              </a:rPr>
              <a:t>Operand</a:t>
            </a:r>
            <a:endParaRPr sz="2400">
              <a:latin typeface="Times New Roman"/>
              <a:cs typeface="Times New Roman"/>
            </a:endParaRPr>
          </a:p>
          <a:p>
            <a:pPr marL="1270" algn="ctr"/>
            <a:r>
              <a:rPr sz="2400" spc="-5" dirty="0">
                <a:latin typeface="Times New Roman"/>
                <a:cs typeface="Times New Roman"/>
              </a:rPr>
              <a:t>column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17</a:t>
            </a:fld>
            <a:endParaRPr spc="-5" dirty="0"/>
          </a:p>
        </p:txBody>
      </p:sp>
      <p:sp>
        <p:nvSpPr>
          <p:cNvPr id="25" name="object 25"/>
          <p:cNvSpPr txBox="1"/>
          <p:nvPr/>
        </p:nvSpPr>
        <p:spPr>
          <a:xfrm>
            <a:off x="7808977" y="5638800"/>
            <a:ext cx="1106805" cy="775212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Result</a:t>
            </a:r>
            <a:endParaRPr sz="2400">
              <a:latin typeface="Times New Roman"/>
              <a:cs typeface="Times New Roman"/>
            </a:endParaRPr>
          </a:p>
          <a:p>
            <a:pPr marL="635" algn="ctr"/>
            <a:r>
              <a:rPr sz="2400" spc="-5" dirty="0">
                <a:latin typeface="Times New Roman"/>
                <a:cs typeface="Times New Roman"/>
              </a:rPr>
              <a:t>column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7A55CF26-5FF5-1575-6B9B-B119236945D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310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</a:t>
            </a:r>
            <a:r>
              <a:rPr sz="4000" spc="-10"/>
              <a:t>Conjunction</a:t>
            </a:r>
            <a:r>
              <a:rPr sz="4000" spc="-20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441245" y="1365630"/>
            <a:ext cx="7667625" cy="38414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binary </a:t>
            </a:r>
            <a:r>
              <a:rPr sz="2800" b="1" i="1" spc="-5" dirty="0">
                <a:latin typeface="Arial"/>
                <a:cs typeface="Arial"/>
              </a:rPr>
              <a:t>conjunction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Arial"/>
                <a:cs typeface="Arial"/>
              </a:rPr>
              <a:t>” (</a:t>
            </a:r>
            <a:r>
              <a:rPr sz="2800" i="1" spc="-5" dirty="0">
                <a:latin typeface="Arial"/>
                <a:cs typeface="Arial"/>
              </a:rPr>
              <a:t>AND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combines two propositions to </a:t>
            </a:r>
            <a:r>
              <a:rPr sz="2800" spc="-5" dirty="0">
                <a:latin typeface="Arial"/>
                <a:cs typeface="Arial"/>
              </a:rPr>
              <a:t>form </a:t>
            </a:r>
            <a:r>
              <a:rPr sz="2800" dirty="0">
                <a:latin typeface="Arial"/>
                <a:cs typeface="Arial"/>
              </a:rPr>
              <a:t>their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logical  </a:t>
            </a:r>
            <a:r>
              <a:rPr sz="2800" i="1" dirty="0">
                <a:latin typeface="Arial"/>
                <a:cs typeface="Arial"/>
              </a:rPr>
              <a:t>conjunction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salad for lunch.”</a:t>
            </a:r>
            <a:r>
              <a:rPr sz="2800" spc="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337945"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steak for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dinner.”</a:t>
            </a:r>
            <a:endParaRPr sz="2800">
              <a:latin typeface="Arial"/>
              <a:cs typeface="Arial"/>
            </a:endParaRPr>
          </a:p>
          <a:p>
            <a:pPr marL="354965">
              <a:spcBef>
                <a:spcPts val="2020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then,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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salad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lunch</a:t>
            </a:r>
            <a:r>
              <a:rPr sz="2800" spc="7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2373630">
              <a:spcBef>
                <a:spcPts val="670"/>
              </a:spcBef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steak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for</a:t>
            </a:r>
            <a:r>
              <a:rPr sz="2800" spc="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dinner.”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F57066AA-ECCB-722E-461D-FDD1D28C60A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8917" y="5206746"/>
            <a:ext cx="75450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conjunction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1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2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…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i="1" spc="7" baseline="-2102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355600"/>
            <a:r>
              <a:rPr sz="2800" dirty="0">
                <a:latin typeface="Arial"/>
                <a:cs typeface="Arial"/>
              </a:rPr>
              <a:t>propositions </a:t>
            </a:r>
            <a:r>
              <a:rPr sz="2800" spc="-5" dirty="0">
                <a:latin typeface="Arial"/>
                <a:cs typeface="Arial"/>
              </a:rPr>
              <a:t>will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20" dirty="0">
                <a:latin typeface="Arial"/>
                <a:cs typeface="Arial"/>
              </a:rPr>
              <a:t>2</a:t>
            </a:r>
            <a:r>
              <a:rPr sz="2775" i="1" spc="30" baseline="25525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rows in its </a:t>
            </a:r>
            <a:r>
              <a:rPr sz="2800" dirty="0">
                <a:latin typeface="Arial"/>
                <a:cs typeface="Arial"/>
              </a:rPr>
              <a:t>truth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5885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Conjunction Truth</a:t>
            </a:r>
            <a:r>
              <a:rPr sz="4000" spc="-55"/>
              <a:t> </a:t>
            </a:r>
            <a:r>
              <a:rPr sz="4000" spc="-10"/>
              <a:t>Table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4570289" y="2731356"/>
            <a:ext cx="869315" cy="0"/>
          </a:xfrm>
          <a:custGeom>
            <a:avLst/>
            <a:gdLst/>
            <a:ahLst/>
            <a:cxnLst/>
            <a:rect l="l" t="t" r="r" b="b"/>
            <a:pathLst>
              <a:path w="869314">
                <a:moveTo>
                  <a:pt x="0" y="0"/>
                </a:moveTo>
                <a:lnTo>
                  <a:pt x="869228" y="0"/>
                </a:lnTo>
              </a:path>
            </a:pathLst>
          </a:custGeom>
          <a:ln w="28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1465" y="2718374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68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39518" y="27171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324"/>
                </a:moveTo>
                <a:lnTo>
                  <a:pt x="28252" y="28324"/>
                </a:lnTo>
                <a:lnTo>
                  <a:pt x="28252" y="0"/>
                </a:lnTo>
                <a:lnTo>
                  <a:pt x="0" y="0"/>
                </a:lnTo>
                <a:lnTo>
                  <a:pt x="0" y="28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0694" y="2718374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8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0694" y="2718374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7770" y="2731356"/>
            <a:ext cx="1003935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426" y="0"/>
                </a:lnTo>
              </a:path>
            </a:pathLst>
          </a:custGeom>
          <a:ln w="28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8946" y="2718374"/>
            <a:ext cx="1001394" cy="0"/>
          </a:xfrm>
          <a:custGeom>
            <a:avLst/>
            <a:gdLst/>
            <a:ahLst/>
            <a:cxnLst/>
            <a:rect l="l" t="t" r="r" b="b"/>
            <a:pathLst>
              <a:path w="1001395">
                <a:moveTo>
                  <a:pt x="0" y="0"/>
                </a:moveTo>
                <a:lnTo>
                  <a:pt x="10011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236" y="27171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324"/>
                </a:moveTo>
                <a:lnTo>
                  <a:pt x="28252" y="28324"/>
                </a:lnTo>
                <a:lnTo>
                  <a:pt x="28252" y="0"/>
                </a:lnTo>
                <a:lnTo>
                  <a:pt x="0" y="0"/>
                </a:lnTo>
                <a:lnTo>
                  <a:pt x="0" y="28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2412" y="2718374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8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9487" y="2731356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29">
                <a:moveTo>
                  <a:pt x="0" y="0"/>
                </a:moveTo>
                <a:lnTo>
                  <a:pt x="1001543" y="0"/>
                </a:lnTo>
              </a:path>
            </a:pathLst>
          </a:custGeom>
          <a:ln w="28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0665" y="2718374"/>
            <a:ext cx="999490" cy="0"/>
          </a:xfrm>
          <a:custGeom>
            <a:avLst/>
            <a:gdLst/>
            <a:ahLst/>
            <a:cxnLst/>
            <a:rect l="l" t="t" r="r" b="b"/>
            <a:pathLst>
              <a:path w="999489">
                <a:moveTo>
                  <a:pt x="0" y="0"/>
                </a:moveTo>
                <a:lnTo>
                  <a:pt x="9992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01071" y="27171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324"/>
                </a:moveTo>
                <a:lnTo>
                  <a:pt x="28252" y="28324"/>
                </a:lnTo>
                <a:lnTo>
                  <a:pt x="28252" y="0"/>
                </a:lnTo>
                <a:lnTo>
                  <a:pt x="0" y="0"/>
                </a:lnTo>
                <a:lnTo>
                  <a:pt x="0" y="28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02247" y="2718374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8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2247" y="2718374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29322" y="2731356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87" y="0"/>
                </a:lnTo>
              </a:path>
            </a:pathLst>
          </a:custGeom>
          <a:ln w="28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0500" y="2718374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33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833304" y="2138257"/>
          <a:ext cx="2568574" cy="277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090">
                <a:tc>
                  <a:txBody>
                    <a:bodyPr/>
                    <a:lstStyle/>
                    <a:p>
                      <a:pPr marL="57150">
                        <a:lnSpc>
                          <a:spcPts val="4315"/>
                        </a:lnSpc>
                      </a:pPr>
                      <a:r>
                        <a:rPr sz="37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4315"/>
                        </a:lnSpc>
                      </a:pPr>
                      <a:r>
                        <a:rPr sz="37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8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7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700" spc="5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3700" i="1" spc="5" dirty="0">
                          <a:latin typeface="Times New Roman"/>
                          <a:cs typeface="Times New Roman"/>
                        </a:rPr>
                        <a:t>q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31750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655">
                <a:tc>
                  <a:txBody>
                    <a:bodyPr/>
                    <a:lstStyle/>
                    <a:p>
                      <a:pPr marL="31750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5920" algn="r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43180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marL="43180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5920" algn="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19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4038601" y="1524000"/>
            <a:ext cx="2351405" cy="404598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Operand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columns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3A899B10-5D8D-6DD8-2E26-737B33C27AC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1180" y="541226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lang="en-US" sz="4000" spc="-5" dirty="0"/>
              <a:t>Honor Code Of Class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295400" y="1573275"/>
            <a:ext cx="9524999" cy="317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RESPECT YOURSELF!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Maintain silence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Use of mobile phones are not allowed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Cheating/Plagiarism case will be dealt strictly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Avoid cross talking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Avoid copy paste submission of work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27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115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Disjunction</a:t>
            </a:r>
            <a:r>
              <a:rPr sz="4000" spc="-50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718918" y="1365630"/>
            <a:ext cx="7014845" cy="371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446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binary </a:t>
            </a:r>
            <a:r>
              <a:rPr sz="2800" b="1" i="1" spc="-5" dirty="0">
                <a:latin typeface="Arial"/>
                <a:cs typeface="Arial"/>
              </a:rPr>
              <a:t>disjunction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OR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combines two propositions to </a:t>
            </a:r>
            <a:r>
              <a:rPr sz="2800" spc="-5" dirty="0">
                <a:latin typeface="Arial"/>
                <a:cs typeface="Arial"/>
              </a:rPr>
              <a:t>form </a:t>
            </a:r>
            <a:r>
              <a:rPr sz="2800" dirty="0">
                <a:latin typeface="Arial"/>
                <a:cs typeface="Arial"/>
              </a:rPr>
              <a:t>their  logical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disjunction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Times New Roman"/>
              <a:cs typeface="Times New Roman"/>
            </a:endParaRPr>
          </a:p>
          <a:p>
            <a:pPr marL="355600" indent="-342900"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“My car has a bad engine.”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417955"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“My car has a bad</a:t>
            </a:r>
            <a:r>
              <a:rPr sz="2800" spc="4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carburetor.”</a:t>
            </a:r>
            <a:endParaRPr sz="2800">
              <a:latin typeface="Arial"/>
              <a:cs typeface="Arial"/>
            </a:endParaRPr>
          </a:p>
          <a:p>
            <a:pPr marL="355600">
              <a:spcBef>
                <a:spcPts val="2020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, p</a:t>
            </a:r>
            <a:r>
              <a:rPr sz="2800" dirty="0">
                <a:solidFill>
                  <a:srgbClr val="3333FF"/>
                </a:solidFill>
                <a:latin typeface="Symbol"/>
                <a:cs typeface="Symbol"/>
              </a:rPr>
              <a:t>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“My car has a bad engine,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2332355"/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my car has a bad</a:t>
            </a:r>
            <a:r>
              <a:rPr sz="2800" spc="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carburetor.”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6726" y="5538787"/>
            <a:ext cx="6670675" cy="465512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spcBef>
                <a:spcPts val="270"/>
              </a:spcBef>
            </a:pPr>
            <a:r>
              <a:rPr sz="2800" spc="-5" dirty="0">
                <a:latin typeface="Times New Roman"/>
                <a:cs typeface="Times New Roman"/>
              </a:rPr>
              <a:t>Meaning is like </a:t>
            </a:r>
            <a:r>
              <a:rPr sz="2800" dirty="0">
                <a:latin typeface="Times New Roman"/>
                <a:cs typeface="Times New Roman"/>
              </a:rPr>
              <a:t>“and/or” </a:t>
            </a:r>
            <a:r>
              <a:rPr sz="2800" spc="-5" dirty="0">
                <a:latin typeface="Times New Roman"/>
                <a:cs typeface="Times New Roman"/>
              </a:rPr>
              <a:t>in informal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English</a:t>
            </a:r>
            <a:r>
              <a:rPr sz="2400" spc="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782DB063-479B-7CCA-7EF5-473E03644C0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8541" y="4139642"/>
            <a:ext cx="745299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42925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b="1" spc="-5" dirty="0">
                <a:latin typeface="Arial"/>
                <a:cs typeface="Arial"/>
              </a:rPr>
              <a:t>or both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true!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So, this </a:t>
            </a:r>
            <a:r>
              <a:rPr sz="2800" dirty="0">
                <a:latin typeface="Arial"/>
                <a:cs typeface="Arial"/>
              </a:rPr>
              <a:t>operation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also called </a:t>
            </a:r>
            <a:r>
              <a:rPr sz="2800" b="1" i="1" spc="-5" dirty="0">
                <a:latin typeface="Arial"/>
                <a:cs typeface="Arial"/>
              </a:rPr>
              <a:t>inclusive or</a:t>
            </a:r>
            <a:r>
              <a:rPr sz="2800" i="1" spc="-5" dirty="0">
                <a:latin typeface="Arial"/>
                <a:cs typeface="Arial"/>
              </a:rPr>
              <a:t>,  </a:t>
            </a:r>
            <a:r>
              <a:rPr sz="2800" dirty="0">
                <a:latin typeface="Arial"/>
                <a:cs typeface="Arial"/>
              </a:rPr>
              <a:t>because it </a:t>
            </a:r>
            <a:r>
              <a:rPr sz="2800" b="1" spc="-5" dirty="0">
                <a:latin typeface="Arial"/>
                <a:cs typeface="Arial"/>
              </a:rPr>
              <a:t>includes </a:t>
            </a:r>
            <a:r>
              <a:rPr sz="2800" dirty="0">
                <a:latin typeface="Arial"/>
                <a:cs typeface="Arial"/>
              </a:rPr>
              <a:t>the possibility that both 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5690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Disjunction Truth</a:t>
            </a:r>
            <a:r>
              <a:rPr sz="4000" spc="-40"/>
              <a:t> </a:t>
            </a:r>
            <a:r>
              <a:rPr sz="4000" spc="-10"/>
              <a:t>Table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4515707" y="1920666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798" y="0"/>
                </a:lnTo>
              </a:path>
            </a:pathLst>
          </a:custGeom>
          <a:ln w="1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6471" y="1912318"/>
            <a:ext cx="640715" cy="0"/>
          </a:xfrm>
          <a:custGeom>
            <a:avLst/>
            <a:gdLst/>
            <a:ahLst/>
            <a:cxnLst/>
            <a:rect l="l" t="t" r="r" b="b"/>
            <a:pathLst>
              <a:path w="640714">
                <a:moveTo>
                  <a:pt x="0" y="0"/>
                </a:moveTo>
                <a:lnTo>
                  <a:pt x="640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57506" y="191156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213"/>
                </a:moveTo>
                <a:lnTo>
                  <a:pt x="18328" y="18213"/>
                </a:lnTo>
                <a:lnTo>
                  <a:pt x="18328" y="0"/>
                </a:lnTo>
                <a:lnTo>
                  <a:pt x="0" y="0"/>
                </a:lnTo>
                <a:lnTo>
                  <a:pt x="0" y="1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8269" y="1912318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8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8268" y="191231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6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5833" y="1920666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1106" y="0"/>
                </a:lnTo>
              </a:path>
            </a:pathLst>
          </a:custGeom>
          <a:ln w="1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6597" y="1912318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6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06966" y="191156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213"/>
                </a:moveTo>
                <a:lnTo>
                  <a:pt x="18328" y="18213"/>
                </a:lnTo>
                <a:lnTo>
                  <a:pt x="18328" y="0"/>
                </a:lnTo>
                <a:lnTo>
                  <a:pt x="0" y="0"/>
                </a:lnTo>
                <a:lnTo>
                  <a:pt x="0" y="1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07730" y="1912318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8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25294" y="1920666"/>
            <a:ext cx="1082040" cy="0"/>
          </a:xfrm>
          <a:custGeom>
            <a:avLst/>
            <a:gdLst/>
            <a:ahLst/>
            <a:cxnLst/>
            <a:rect l="l" t="t" r="r" b="b"/>
            <a:pathLst>
              <a:path w="1082039">
                <a:moveTo>
                  <a:pt x="0" y="0"/>
                </a:moveTo>
                <a:lnTo>
                  <a:pt x="1081984" y="0"/>
                </a:lnTo>
              </a:path>
            </a:pathLst>
          </a:custGeom>
          <a:ln w="1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26057" y="1912318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48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7304" y="191156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213"/>
                </a:moveTo>
                <a:lnTo>
                  <a:pt x="18328" y="18213"/>
                </a:lnTo>
                <a:lnTo>
                  <a:pt x="18328" y="0"/>
                </a:lnTo>
                <a:lnTo>
                  <a:pt x="0" y="0"/>
                </a:lnTo>
                <a:lnTo>
                  <a:pt x="0" y="1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8068" y="1912318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8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08067" y="191231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6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25633" y="1920666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238" y="0"/>
                </a:lnTo>
              </a:path>
            </a:pathLst>
          </a:custGeom>
          <a:ln w="1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26396" y="1912318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7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667240" y="1353310"/>
          <a:ext cx="2092324" cy="267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55">
                <a:tc>
                  <a:txBody>
                    <a:bodyPr/>
                    <a:lstStyle/>
                    <a:p>
                      <a:pPr marL="55880">
                        <a:lnSpc>
                          <a:spcPts val="4185"/>
                        </a:lnSpc>
                      </a:pPr>
                      <a:r>
                        <a:rPr sz="355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4185"/>
                        </a:lnSpc>
                      </a:pPr>
                      <a:r>
                        <a:rPr sz="355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550" i="1" spc="3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550" spc="30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3550" i="1" spc="30" dirty="0">
                          <a:latin typeface="Times New Roman"/>
                          <a:cs typeface="Times New Roman"/>
                        </a:rPr>
                        <a:t>q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31750">
                        <a:lnSpc>
                          <a:spcPts val="413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413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035" algn="ctr">
                        <a:lnSpc>
                          <a:spcPts val="413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 marL="31750">
                        <a:lnSpc>
                          <a:spcPts val="3985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985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130" algn="ctr">
                        <a:lnSpc>
                          <a:spcPts val="3985"/>
                        </a:lnSpc>
                      </a:pPr>
                      <a:r>
                        <a:rPr sz="35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 marL="43815">
                        <a:lnSpc>
                          <a:spcPts val="3975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975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130" algn="ctr">
                        <a:lnSpc>
                          <a:spcPts val="3975"/>
                        </a:lnSpc>
                      </a:pPr>
                      <a:r>
                        <a:rPr sz="35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43815">
                        <a:lnSpc>
                          <a:spcPts val="396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96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0" algn="ctr">
                        <a:lnSpc>
                          <a:spcPts val="396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6629400" y="2497201"/>
            <a:ext cx="304800" cy="990600"/>
          </a:xfrm>
          <a:custGeom>
            <a:avLst/>
            <a:gdLst/>
            <a:ahLst/>
            <a:cxnLst/>
            <a:rect l="l" t="t" r="r" b="b"/>
            <a:pathLst>
              <a:path w="304800" h="990600">
                <a:moveTo>
                  <a:pt x="0" y="0"/>
                </a:moveTo>
                <a:lnTo>
                  <a:pt x="59334" y="6484"/>
                </a:lnTo>
                <a:lnTo>
                  <a:pt x="107775" y="24161"/>
                </a:lnTo>
                <a:lnTo>
                  <a:pt x="140428" y="50363"/>
                </a:lnTo>
                <a:lnTo>
                  <a:pt x="152400" y="82423"/>
                </a:lnTo>
                <a:lnTo>
                  <a:pt x="152400" y="412750"/>
                </a:lnTo>
                <a:lnTo>
                  <a:pt x="164371" y="444811"/>
                </a:lnTo>
                <a:lnTo>
                  <a:pt x="197024" y="471027"/>
                </a:lnTo>
                <a:lnTo>
                  <a:pt x="245465" y="488741"/>
                </a:lnTo>
                <a:lnTo>
                  <a:pt x="304800" y="495300"/>
                </a:lnTo>
                <a:lnTo>
                  <a:pt x="245465" y="501784"/>
                </a:lnTo>
                <a:lnTo>
                  <a:pt x="197024" y="519461"/>
                </a:lnTo>
                <a:lnTo>
                  <a:pt x="164371" y="545663"/>
                </a:lnTo>
                <a:lnTo>
                  <a:pt x="152400" y="577723"/>
                </a:lnTo>
                <a:lnTo>
                  <a:pt x="152400" y="908050"/>
                </a:lnTo>
                <a:lnTo>
                  <a:pt x="140428" y="940129"/>
                </a:lnTo>
                <a:lnTo>
                  <a:pt x="107775" y="966374"/>
                </a:lnTo>
                <a:lnTo>
                  <a:pt x="59334" y="984095"/>
                </a:lnTo>
                <a:lnTo>
                  <a:pt x="0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19926" y="2573402"/>
            <a:ext cx="2276475" cy="774571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280035"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Note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difference 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21</a:t>
            </a:fld>
            <a:endParaRPr spc="-5"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98560274-BD30-5533-17EE-B180848D956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459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Exclusive-Or</a:t>
            </a:r>
            <a:r>
              <a:rPr sz="4000" spc="-20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517445" y="1746580"/>
            <a:ext cx="7840345" cy="38414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79070" indent="-342265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binary </a:t>
            </a:r>
            <a:r>
              <a:rPr sz="2800" b="1" i="1" spc="-5" dirty="0">
                <a:latin typeface="Arial"/>
                <a:cs typeface="Arial"/>
              </a:rPr>
              <a:t>exclusive-or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spc="-5" dirty="0">
                <a:latin typeface="Symbol"/>
                <a:cs typeface="Symbol"/>
              </a:rPr>
              <a:t></a:t>
            </a:r>
            <a:r>
              <a:rPr sz="2800" spc="-5" dirty="0">
                <a:latin typeface="Arial"/>
                <a:cs typeface="Arial"/>
              </a:rPr>
              <a:t>” (</a:t>
            </a:r>
            <a:r>
              <a:rPr sz="2800" i="1" spc="-5" dirty="0">
                <a:latin typeface="Arial"/>
                <a:cs typeface="Arial"/>
              </a:rPr>
              <a:t>XOR</a:t>
            </a:r>
            <a:r>
              <a:rPr sz="2800" spc="-5" dirty="0">
                <a:latin typeface="Arial"/>
                <a:cs typeface="Arial"/>
              </a:rPr>
              <a:t>)  combines two </a:t>
            </a:r>
            <a:r>
              <a:rPr sz="2800" dirty="0">
                <a:latin typeface="Arial"/>
                <a:cs typeface="Arial"/>
              </a:rPr>
              <a:t>propositions </a:t>
            </a:r>
            <a:r>
              <a:rPr sz="2800" spc="-5" dirty="0">
                <a:latin typeface="Arial"/>
                <a:cs typeface="Arial"/>
              </a:rPr>
              <a:t>to form </a:t>
            </a:r>
            <a:r>
              <a:rPr sz="2800" dirty="0">
                <a:latin typeface="Arial"/>
                <a:cs typeface="Arial"/>
              </a:rPr>
              <a:t>their logical  </a:t>
            </a:r>
            <a:r>
              <a:rPr sz="2800" spc="-5" dirty="0">
                <a:latin typeface="Arial"/>
                <a:cs typeface="Arial"/>
              </a:rPr>
              <a:t>“exclusive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or”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Times New Roman"/>
              <a:cs typeface="Times New Roman"/>
            </a:endParaRPr>
          </a:p>
          <a:p>
            <a:pPr marL="354965" indent="-342265"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earn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 in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this course.”</a:t>
            </a:r>
            <a:r>
              <a:rPr sz="2800" spc="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417320"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drop this course.”,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739140">
              <a:spcBef>
                <a:spcPts val="202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will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either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earn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 A in this</a:t>
            </a:r>
            <a:r>
              <a:rPr sz="2800" spc="1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course,</a:t>
            </a:r>
            <a:endParaRPr sz="2800">
              <a:latin typeface="Arial"/>
              <a:cs typeface="Arial"/>
            </a:endParaRPr>
          </a:p>
          <a:p>
            <a:pPr marL="2038350">
              <a:spcBef>
                <a:spcPts val="670"/>
              </a:spcBef>
            </a:pP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or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 will drop it (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but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not</a:t>
            </a:r>
            <a:r>
              <a:rPr sz="2800" b="1" spc="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both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!)”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E533A21D-02A0-A4B9-AA64-A75F8DD5823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6044" y="4215842"/>
            <a:ext cx="733425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65125" indent="-342265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Note that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Symbol"/>
                <a:cs typeface="Symbol"/>
              </a:rPr>
              <a:t>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but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both</a:t>
            </a:r>
            <a:r>
              <a:rPr sz="2800" spc="-5" dirty="0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354965" marR="5080" indent="-342265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This operation is called </a:t>
            </a:r>
            <a:r>
              <a:rPr sz="2800" b="1" i="1" spc="-5" dirty="0">
                <a:latin typeface="Arial"/>
                <a:cs typeface="Arial"/>
              </a:rPr>
              <a:t>exclusive </a:t>
            </a:r>
            <a:r>
              <a:rPr sz="2800" b="1" i="1" dirty="0">
                <a:latin typeface="Arial"/>
                <a:cs typeface="Arial"/>
              </a:rPr>
              <a:t>or</a:t>
            </a:r>
            <a:r>
              <a:rPr sz="2800" i="1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because it </a:t>
            </a:r>
            <a:r>
              <a:rPr sz="2800" b="1" spc="-5" dirty="0">
                <a:latin typeface="Arial"/>
                <a:cs typeface="Arial"/>
              </a:rPr>
              <a:t>excludes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possibility that both 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are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035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Exclusive-Or Truth</a:t>
            </a:r>
            <a:r>
              <a:rPr sz="4000" spc="-25"/>
              <a:t> </a:t>
            </a:r>
            <a:r>
              <a:rPr sz="4000" spc="-5"/>
              <a:t>Table</a:t>
            </a:r>
            <a:endParaRPr sz="400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75363" y="1331035"/>
          <a:ext cx="2186938" cy="2634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435">
                <a:tc>
                  <a:txBody>
                    <a:bodyPr/>
                    <a:lstStyle/>
                    <a:p>
                      <a:pPr marL="2540" algn="ctr">
                        <a:lnSpc>
                          <a:spcPts val="4130"/>
                        </a:lnSpc>
                      </a:pPr>
                      <a:r>
                        <a:rPr sz="35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4130"/>
                        </a:lnSpc>
                      </a:pPr>
                      <a:r>
                        <a:rPr sz="35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5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500" spc="10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35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305">
                <a:tc>
                  <a:txBody>
                    <a:bodyPr/>
                    <a:lstStyle/>
                    <a:p>
                      <a:pPr marL="3810" algn="ctr">
                        <a:lnSpc>
                          <a:spcPts val="407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407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4075"/>
                        </a:lnSpc>
                      </a:pPr>
                      <a:r>
                        <a:rPr sz="3500" b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810" algn="ctr">
                        <a:lnSpc>
                          <a:spcPts val="3929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929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3929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810" algn="ctr">
                        <a:lnSpc>
                          <a:spcPts val="392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92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392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3810" algn="ctr">
                        <a:lnSpc>
                          <a:spcPts val="3904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904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3904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629400" y="1955800"/>
            <a:ext cx="266700" cy="457200"/>
          </a:xfrm>
          <a:custGeom>
            <a:avLst/>
            <a:gdLst/>
            <a:ahLst/>
            <a:cxnLst/>
            <a:rect l="l" t="t" r="r" b="b"/>
            <a:pathLst>
              <a:path w="266700" h="457200">
                <a:moveTo>
                  <a:pt x="0" y="0"/>
                </a:moveTo>
                <a:lnTo>
                  <a:pt x="51911" y="2988"/>
                </a:lnTo>
                <a:lnTo>
                  <a:pt x="94297" y="11144"/>
                </a:lnTo>
                <a:lnTo>
                  <a:pt x="122872" y="23252"/>
                </a:lnTo>
                <a:lnTo>
                  <a:pt x="133350" y="38100"/>
                </a:lnTo>
                <a:lnTo>
                  <a:pt x="133350" y="190500"/>
                </a:lnTo>
                <a:lnTo>
                  <a:pt x="143827" y="205347"/>
                </a:lnTo>
                <a:lnTo>
                  <a:pt x="172402" y="217455"/>
                </a:lnTo>
                <a:lnTo>
                  <a:pt x="214788" y="225611"/>
                </a:lnTo>
                <a:lnTo>
                  <a:pt x="266700" y="228600"/>
                </a:lnTo>
                <a:lnTo>
                  <a:pt x="214788" y="231588"/>
                </a:lnTo>
                <a:lnTo>
                  <a:pt x="172402" y="239744"/>
                </a:lnTo>
                <a:lnTo>
                  <a:pt x="143827" y="251852"/>
                </a:lnTo>
                <a:lnTo>
                  <a:pt x="133350" y="266700"/>
                </a:lnTo>
                <a:lnTo>
                  <a:pt x="133350" y="419100"/>
                </a:lnTo>
                <a:lnTo>
                  <a:pt x="122872" y="433947"/>
                </a:lnTo>
                <a:lnTo>
                  <a:pt x="94297" y="446055"/>
                </a:lnTo>
                <a:lnTo>
                  <a:pt x="51911" y="454211"/>
                </a:ln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32626" y="1758951"/>
            <a:ext cx="2111375" cy="774571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114935"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Note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difference 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23</a:t>
            </a:fld>
            <a:endParaRPr spc="-5"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FC29411A-DF94-08A6-A783-132B9617560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056" y="479297"/>
            <a:ext cx="891788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9030">
              <a:spcBef>
                <a:spcPts val="105"/>
              </a:spcBef>
            </a:pPr>
            <a:r>
              <a:rPr sz="2800" dirty="0"/>
              <a:t>Natural</a:t>
            </a:r>
            <a:r>
              <a:rPr sz="2800" spc="-40" dirty="0"/>
              <a:t> </a:t>
            </a:r>
            <a:r>
              <a:rPr sz="2800" dirty="0"/>
              <a:t>Lang</a:t>
            </a:r>
            <a:r>
              <a:rPr sz="2800" spc="5" dirty="0"/>
              <a:t>u</a:t>
            </a:r>
            <a:r>
              <a:rPr sz="2800" dirty="0"/>
              <a:t>age</a:t>
            </a:r>
            <a:r>
              <a:rPr sz="2800" spc="-15" dirty="0"/>
              <a:t> </a:t>
            </a:r>
            <a:r>
              <a:rPr sz="2800" dirty="0"/>
              <a:t>is</a:t>
            </a:r>
            <a:r>
              <a:rPr sz="2800" spc="-20" dirty="0"/>
              <a:t> </a:t>
            </a:r>
            <a:r>
              <a:rPr sz="2800" dirty="0"/>
              <a:t>Ambig</a:t>
            </a:r>
            <a:r>
              <a:rPr sz="2800" spc="10" dirty="0"/>
              <a:t>u</a:t>
            </a:r>
            <a:r>
              <a:rPr sz="2800" dirty="0"/>
              <a:t>o</a:t>
            </a:r>
            <a:r>
              <a:rPr sz="2800" spc="-1680" dirty="0"/>
              <a:t>u</a:t>
            </a:r>
            <a:r>
              <a:rPr lang="en-US" sz="2800" b="0" spc="-7" baseline="152777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lang="en-US" sz="2800" b="0" spc="-7" dirty="0">
                <a:solidFill>
                  <a:srgbClr val="336600"/>
                </a:solidFill>
                <a:latin typeface="Times New Roman"/>
                <a:cs typeface="Times New Roman"/>
              </a:rPr>
              <a:t>  </a:t>
            </a:r>
            <a:r>
              <a:rPr sz="2800" spc="-1839" dirty="0"/>
              <a:t>s</a:t>
            </a:r>
            <a:endParaRPr sz="2800" baseline="15277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24</a:t>
            </a:fld>
            <a:endParaRPr spc="-5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33377" y="2138477"/>
          <a:ext cx="2765425" cy="2403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2540" algn="ctr">
                        <a:lnSpc>
                          <a:spcPts val="3695"/>
                        </a:lnSpc>
                      </a:pPr>
                      <a:r>
                        <a:rPr sz="325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695"/>
                        </a:lnSpc>
                      </a:pPr>
                      <a:r>
                        <a:rPr sz="325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3695"/>
                        </a:lnSpc>
                      </a:pPr>
                      <a:r>
                        <a:rPr sz="3250" i="1" spc="5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3250" spc="5" dirty="0">
                          <a:latin typeface="Times New Roman"/>
                          <a:cs typeface="Times New Roman"/>
                        </a:rPr>
                        <a:t>"or"</a:t>
                      </a:r>
                      <a:r>
                        <a:rPr sz="32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i="1" spc="5" dirty="0">
                          <a:latin typeface="Times New Roman"/>
                          <a:cs typeface="Times New Roman"/>
                        </a:rPr>
                        <a:t>q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marL="4445" algn="ctr">
                        <a:lnSpc>
                          <a:spcPts val="377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77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377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?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4">
                <a:tc>
                  <a:txBody>
                    <a:bodyPr/>
                    <a:lstStyle/>
                    <a:p>
                      <a:pPr marL="4445" algn="ctr">
                        <a:lnSpc>
                          <a:spcPts val="3629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629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3629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4">
                <a:tc>
                  <a:txBody>
                    <a:bodyPr/>
                    <a:lstStyle/>
                    <a:p>
                      <a:pPr marL="3810" algn="ctr">
                        <a:lnSpc>
                          <a:spcPts val="3635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635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3635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810" algn="ctr">
                        <a:lnSpc>
                          <a:spcPts val="360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60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360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2543388" y="1548207"/>
            <a:ext cx="10546927" cy="4462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912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-5" dirty="0"/>
              <a:t>Note </a:t>
            </a:r>
            <a:r>
              <a:rPr dirty="0"/>
              <a:t>that the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English</a:t>
            </a:r>
            <a:r>
              <a:rPr dirty="0"/>
              <a:t> “or” can </a:t>
            </a:r>
            <a:r>
              <a:rPr spc="-5" dirty="0"/>
              <a:t>be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ambiguous </a:t>
            </a:r>
            <a:r>
              <a:rPr dirty="0"/>
              <a:t> regarding </a:t>
            </a:r>
            <a:r>
              <a:rPr spc="-5" dirty="0"/>
              <a:t>the “both”</a:t>
            </a:r>
            <a:r>
              <a:rPr spc="20" dirty="0"/>
              <a:t> </a:t>
            </a:r>
            <a:r>
              <a:rPr spc="-5" dirty="0"/>
              <a:t>case!</a:t>
            </a:r>
          </a:p>
          <a:p>
            <a:pPr marL="355600" indent="-342900">
              <a:lnSpc>
                <a:spcPts val="296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>
                <a:solidFill>
                  <a:srgbClr val="3333FF"/>
                </a:solidFill>
              </a:rPr>
              <a:t>“Pat </a:t>
            </a:r>
            <a:r>
              <a:rPr spc="-5" dirty="0">
                <a:solidFill>
                  <a:srgbClr val="3333FF"/>
                </a:solidFill>
              </a:rPr>
              <a:t>is a </a:t>
            </a:r>
            <a:r>
              <a:rPr dirty="0">
                <a:solidFill>
                  <a:srgbClr val="3333FF"/>
                </a:solidFill>
              </a:rPr>
              <a:t>singer</a:t>
            </a:r>
            <a:r>
              <a:rPr spc="-5" dirty="0">
                <a:solidFill>
                  <a:srgbClr val="3333FF"/>
                </a:solidFill>
              </a:rPr>
              <a:t> </a:t>
            </a:r>
            <a:r>
              <a:rPr spc="-10" dirty="0">
                <a:solidFill>
                  <a:srgbClr val="3333FF"/>
                </a:solidFill>
              </a:rPr>
              <a:t>or</a:t>
            </a:r>
          </a:p>
          <a:p>
            <a:pPr marL="355600">
              <a:lnSpc>
                <a:spcPts val="3920"/>
              </a:lnSpc>
            </a:pPr>
            <a:r>
              <a:rPr spc="-5" dirty="0">
                <a:solidFill>
                  <a:srgbClr val="3333FF"/>
                </a:solidFill>
              </a:rPr>
              <a:t>Pat is a </a:t>
            </a:r>
            <a:r>
              <a:rPr dirty="0">
                <a:solidFill>
                  <a:srgbClr val="3333FF"/>
                </a:solidFill>
              </a:rPr>
              <a:t>writer.” </a:t>
            </a:r>
            <a:r>
              <a:rPr spc="-5" dirty="0">
                <a:solidFill>
                  <a:srgbClr val="3333FF"/>
                </a:solidFill>
              </a:rPr>
              <a:t>-</a:t>
            </a:r>
            <a:r>
              <a:rPr spc="260" dirty="0">
                <a:solidFill>
                  <a:srgbClr val="3333FF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endParaRPr sz="3600" dirty="0">
              <a:latin typeface="Symbol"/>
              <a:cs typeface="Symbol"/>
            </a:endParaRPr>
          </a:p>
          <a:p>
            <a:pPr marL="355600" indent="-342900">
              <a:lnSpc>
                <a:spcPts val="3160"/>
              </a:lnSpc>
              <a:spcBef>
                <a:spcPts val="50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>
                <a:solidFill>
                  <a:srgbClr val="3333FF"/>
                </a:solidFill>
              </a:rPr>
              <a:t>“Pat </a:t>
            </a:r>
            <a:r>
              <a:rPr spc="-5" dirty="0">
                <a:solidFill>
                  <a:srgbClr val="3333FF"/>
                </a:solidFill>
              </a:rPr>
              <a:t>is a </a:t>
            </a:r>
            <a:r>
              <a:rPr dirty="0">
                <a:solidFill>
                  <a:srgbClr val="3333FF"/>
                </a:solidFill>
              </a:rPr>
              <a:t>man</a:t>
            </a:r>
            <a:r>
              <a:rPr spc="-70" dirty="0">
                <a:solidFill>
                  <a:srgbClr val="3333FF"/>
                </a:solidFill>
              </a:rPr>
              <a:t> </a:t>
            </a:r>
            <a:r>
              <a:rPr spc="-10" dirty="0">
                <a:solidFill>
                  <a:srgbClr val="3333FF"/>
                </a:solidFill>
              </a:rPr>
              <a:t>or</a:t>
            </a:r>
          </a:p>
          <a:p>
            <a:pPr marL="355600">
              <a:lnSpc>
                <a:spcPts val="3640"/>
              </a:lnSpc>
              <a:tabLst>
                <a:tab pos="3378835" algn="l"/>
              </a:tabLst>
            </a:pPr>
            <a:r>
              <a:rPr spc="-5" dirty="0">
                <a:solidFill>
                  <a:srgbClr val="3333FF"/>
                </a:solidFill>
              </a:rPr>
              <a:t>Pat is a</a:t>
            </a:r>
            <a:r>
              <a:rPr spc="20" dirty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woman.”</a:t>
            </a:r>
            <a:r>
              <a:rPr spc="20" dirty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-	</a:t>
            </a:r>
            <a:r>
              <a:rPr sz="4800" baseline="-2604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endParaRPr sz="4800" baseline="-2604" dirty="0">
              <a:latin typeface="Symbol"/>
              <a:cs typeface="Symbol"/>
            </a:endParaRPr>
          </a:p>
          <a:p>
            <a:pPr>
              <a:spcBef>
                <a:spcPts val="25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-5" dirty="0"/>
              <a:t>Need </a:t>
            </a:r>
            <a:r>
              <a:rPr dirty="0"/>
              <a:t>context </a:t>
            </a:r>
            <a:r>
              <a:rPr spc="-5" dirty="0"/>
              <a:t>to </a:t>
            </a:r>
            <a:r>
              <a:rPr dirty="0"/>
              <a:t>disambiguate </a:t>
            </a:r>
            <a:r>
              <a:rPr spc="-5" dirty="0"/>
              <a:t>the</a:t>
            </a:r>
            <a:r>
              <a:rPr spc="5" dirty="0"/>
              <a:t> </a:t>
            </a:r>
            <a:r>
              <a:rPr dirty="0"/>
              <a:t>meaning!</a:t>
            </a:r>
          </a:p>
          <a:p>
            <a:pPr marL="355600" indent="-342900">
              <a:spcBef>
                <a:spcPts val="6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-5" dirty="0">
                <a:solidFill>
                  <a:srgbClr val="FF0000"/>
                </a:solidFill>
              </a:rPr>
              <a:t>For this </a:t>
            </a:r>
            <a:r>
              <a:rPr dirty="0">
                <a:solidFill>
                  <a:srgbClr val="FF0000"/>
                </a:solidFill>
              </a:rPr>
              <a:t>class, </a:t>
            </a:r>
            <a:r>
              <a:rPr spc="-5" dirty="0">
                <a:solidFill>
                  <a:srgbClr val="FF0000"/>
                </a:solidFill>
              </a:rPr>
              <a:t>assume </a:t>
            </a:r>
            <a:r>
              <a:rPr dirty="0">
                <a:solidFill>
                  <a:srgbClr val="FF0000"/>
                </a:solidFill>
              </a:rPr>
              <a:t>“or” </a:t>
            </a:r>
            <a:r>
              <a:rPr spc="-5" dirty="0">
                <a:solidFill>
                  <a:srgbClr val="FF0000"/>
                </a:solidFill>
              </a:rPr>
              <a:t>means </a:t>
            </a:r>
            <a:r>
              <a:rPr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inclusive</a:t>
            </a:r>
            <a:r>
              <a:rPr spc="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(</a:t>
            </a:r>
            <a:r>
              <a:rPr sz="3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dirty="0">
                <a:solidFill>
                  <a:srgbClr val="FF0000"/>
                </a:solidFill>
              </a:rPr>
              <a:t>).</a:t>
            </a:r>
            <a:endParaRPr sz="3600" dirty="0">
              <a:latin typeface="Symbol"/>
              <a:cs typeface="Symbo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E335799-E2CB-AA67-8327-15161923BE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031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Implication</a:t>
            </a:r>
            <a:r>
              <a:rPr sz="4000" spc="-50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566517" y="1384808"/>
            <a:ext cx="7901940" cy="4789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conditional statement (aka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implication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/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states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implies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I.e.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, 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true,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then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true; but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not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true,  then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could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be either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true or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false.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“You </a:t>
            </a:r>
            <a:r>
              <a:rPr sz="2800" dirty="0">
                <a:latin typeface="Arial"/>
                <a:cs typeface="Arial"/>
              </a:rPr>
              <a:t>study</a:t>
            </a:r>
            <a:r>
              <a:rPr sz="2800" spc="-10" dirty="0">
                <a:latin typeface="Arial"/>
                <a:cs typeface="Arial"/>
              </a:rPr>
              <a:t> hard.”</a:t>
            </a:r>
            <a:endParaRPr sz="2800">
              <a:latin typeface="Arial"/>
              <a:cs typeface="Arial"/>
            </a:endParaRPr>
          </a:p>
          <a:p>
            <a:pPr marL="1634489">
              <a:spcBef>
                <a:spcPts val="5"/>
              </a:spcBef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= “You will get a good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grade.”</a:t>
            </a:r>
            <a:endParaRPr sz="2800">
              <a:latin typeface="Arial"/>
              <a:cs typeface="Arial"/>
            </a:endParaRPr>
          </a:p>
          <a:p>
            <a:pPr marL="1024890" marR="63500" indent="99060">
              <a:lnSpc>
                <a:spcPts val="4029"/>
              </a:lnSpc>
              <a:spcBef>
                <a:spcPts val="245"/>
              </a:spcBef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= </a:t>
            </a:r>
            <a:r>
              <a:rPr sz="2800" spc="-5" dirty="0">
                <a:latin typeface="Arial"/>
                <a:cs typeface="Arial"/>
              </a:rPr>
              <a:t>“If you </a:t>
            </a:r>
            <a:r>
              <a:rPr sz="2800" dirty="0">
                <a:latin typeface="Arial"/>
                <a:cs typeface="Arial"/>
              </a:rPr>
              <a:t>study </a:t>
            </a:r>
            <a:r>
              <a:rPr sz="2800" spc="-5" dirty="0">
                <a:latin typeface="Arial"/>
                <a:cs typeface="Arial"/>
              </a:rPr>
              <a:t>hard,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spc="-5" dirty="0">
                <a:latin typeface="Arial"/>
                <a:cs typeface="Arial"/>
              </a:rPr>
              <a:t>you </a:t>
            </a:r>
            <a:r>
              <a:rPr sz="2800" spc="-10" dirty="0">
                <a:latin typeface="Arial"/>
                <a:cs typeface="Arial"/>
              </a:rPr>
              <a:t>will  </a:t>
            </a:r>
            <a:r>
              <a:rPr sz="2800" spc="-5" dirty="0">
                <a:latin typeface="Arial"/>
                <a:cs typeface="Arial"/>
              </a:rPr>
              <a:t>get a good grade.” </a:t>
            </a:r>
            <a:r>
              <a:rPr sz="2400" spc="-5" dirty="0">
                <a:latin typeface="Arial"/>
                <a:cs typeface="Arial"/>
              </a:rPr>
              <a:t>(else,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could go either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way)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spcBef>
                <a:spcPts val="136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hypothesis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i="1" spc="-5" dirty="0">
                <a:latin typeface="Arial"/>
                <a:cs typeface="Arial"/>
              </a:rPr>
              <a:t>antecedent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premise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conclusion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consequence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45394598-6DA3-BA56-0848-289C5D72E08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5608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Implication Truth</a:t>
            </a:r>
            <a:r>
              <a:rPr sz="4000" spc="-25"/>
              <a:t> </a:t>
            </a:r>
            <a:r>
              <a:rPr sz="4000" spc="-10"/>
              <a:t>Table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983740" y="4511192"/>
            <a:ext cx="835787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5" dirty="0">
                <a:latin typeface="Arial"/>
                <a:cs typeface="Arial"/>
              </a:rPr>
              <a:t>false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</a:t>
            </a:r>
            <a:r>
              <a:rPr sz="2800" spc="-5" dirty="0">
                <a:latin typeface="Arial"/>
                <a:cs typeface="Arial"/>
              </a:rPr>
              <a:t> when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 but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2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does </a:t>
            </a:r>
            <a:r>
              <a:rPr sz="2800" b="1" spc="-10" dirty="0">
                <a:solidFill>
                  <a:srgbClr val="006600"/>
                </a:solidFill>
                <a:latin typeface="Arial"/>
                <a:cs typeface="Arial"/>
              </a:rPr>
              <a:t>not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require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that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or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b="1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are ever</a:t>
            </a:r>
            <a:r>
              <a:rPr sz="2800" b="1" u="heavy" spc="17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true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E.g. </a:t>
            </a:r>
            <a:r>
              <a:rPr sz="2800" dirty="0">
                <a:latin typeface="Arial"/>
                <a:cs typeface="Arial"/>
              </a:rPr>
              <a:t>“(1=0)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pigs can fly” is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TRUE!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5600" y="2743200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0"/>
                </a:moveTo>
                <a:lnTo>
                  <a:pt x="44487" y="2988"/>
                </a:lnTo>
                <a:lnTo>
                  <a:pt x="80819" y="11144"/>
                </a:lnTo>
                <a:lnTo>
                  <a:pt x="105316" y="23252"/>
                </a:lnTo>
                <a:lnTo>
                  <a:pt x="114300" y="38100"/>
                </a:lnTo>
                <a:lnTo>
                  <a:pt x="114300" y="190500"/>
                </a:lnTo>
                <a:lnTo>
                  <a:pt x="123283" y="205347"/>
                </a:lnTo>
                <a:lnTo>
                  <a:pt x="147780" y="217455"/>
                </a:lnTo>
                <a:lnTo>
                  <a:pt x="184112" y="225611"/>
                </a:lnTo>
                <a:lnTo>
                  <a:pt x="228600" y="228600"/>
                </a:lnTo>
                <a:lnTo>
                  <a:pt x="184112" y="231588"/>
                </a:lnTo>
                <a:lnTo>
                  <a:pt x="147780" y="239744"/>
                </a:lnTo>
                <a:lnTo>
                  <a:pt x="123283" y="251852"/>
                </a:lnTo>
                <a:lnTo>
                  <a:pt x="114300" y="266700"/>
                </a:lnTo>
                <a:lnTo>
                  <a:pt x="114300" y="419100"/>
                </a:lnTo>
                <a:lnTo>
                  <a:pt x="105316" y="433947"/>
                </a:lnTo>
                <a:lnTo>
                  <a:pt x="80819" y="446055"/>
                </a:lnTo>
                <a:lnTo>
                  <a:pt x="44487" y="454211"/>
                </a:ln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0401" y="2520950"/>
            <a:ext cx="1539875" cy="831850"/>
          </a:xfrm>
          <a:custGeom>
            <a:avLst/>
            <a:gdLst/>
            <a:ahLst/>
            <a:cxnLst/>
            <a:rect l="l" t="t" r="r" b="b"/>
            <a:pathLst>
              <a:path w="1539875" h="831850">
                <a:moveTo>
                  <a:pt x="0" y="831850"/>
                </a:moveTo>
                <a:lnTo>
                  <a:pt x="1539875" y="831850"/>
                </a:lnTo>
                <a:lnTo>
                  <a:pt x="1539875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1" y="2520950"/>
            <a:ext cx="1539875" cy="831850"/>
          </a:xfrm>
          <a:custGeom>
            <a:avLst/>
            <a:gdLst/>
            <a:ahLst/>
            <a:cxnLst/>
            <a:rect l="l" t="t" r="r" b="b"/>
            <a:pathLst>
              <a:path w="1539875" h="831850">
                <a:moveTo>
                  <a:pt x="0" y="831850"/>
                </a:moveTo>
                <a:lnTo>
                  <a:pt x="1539875" y="831850"/>
                </a:lnTo>
                <a:lnTo>
                  <a:pt x="1539875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513757" y="1599260"/>
          <a:ext cx="4037329" cy="2635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9435">
                <a:tc>
                  <a:txBody>
                    <a:bodyPr/>
                    <a:lstStyle/>
                    <a:p>
                      <a:pPr marL="203835">
                        <a:lnSpc>
                          <a:spcPts val="4000"/>
                        </a:lnSpc>
                      </a:pPr>
                      <a:r>
                        <a:rPr sz="35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4000"/>
                        </a:lnSpc>
                      </a:pPr>
                      <a:r>
                        <a:rPr sz="35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500" i="1" spc="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500" spc="2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500" i="1" spc="25" dirty="0">
                          <a:latin typeface="Times New Roman"/>
                          <a:cs typeface="Times New Roman"/>
                        </a:rPr>
                        <a:t>q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450">
                <a:tc>
                  <a:txBody>
                    <a:bodyPr/>
                    <a:lstStyle/>
                    <a:p>
                      <a:pPr marL="179705" marR="167640" algn="just">
                        <a:lnSpc>
                          <a:spcPct val="96800"/>
                        </a:lnSpc>
                        <a:spcBef>
                          <a:spcPts val="5"/>
                        </a:spcBef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  T  </a:t>
                      </a:r>
                      <a:r>
                        <a:rPr sz="3500" spc="20" dirty="0">
                          <a:latin typeface="Times New Roman"/>
                          <a:cs typeface="Times New Roman"/>
                        </a:rPr>
                        <a:t>F  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880" marR="173355" algn="just">
                        <a:lnSpc>
                          <a:spcPct val="96800"/>
                        </a:lnSpc>
                        <a:spcBef>
                          <a:spcPts val="5"/>
                        </a:spcBef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3500" spc="20" dirty="0">
                          <a:latin typeface="Times New Roman"/>
                          <a:cs typeface="Times New Roman"/>
                        </a:rPr>
                        <a:t>F  </a:t>
                      </a:r>
                      <a:r>
                        <a:rPr sz="3500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3500" spc="2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8315" marR="467359" algn="just">
                        <a:lnSpc>
                          <a:spcPct val="96800"/>
                        </a:lnSpc>
                        <a:spcBef>
                          <a:spcPts val="5"/>
                        </a:spcBef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3500" b="1" dirty="0">
                          <a:latin typeface="Times New Roman"/>
                          <a:cs typeface="Times New Roman"/>
                        </a:rPr>
                        <a:t>F  </a:t>
                      </a:r>
                      <a:r>
                        <a:rPr sz="3500" dirty="0">
                          <a:latin typeface="Times New Roman"/>
                          <a:cs typeface="Times New Roman"/>
                        </a:rPr>
                        <a:t>T  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80645" marR="9652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only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case!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26</a:t>
            </a:fld>
            <a:endParaRPr spc="-5"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BE91BAED-2CD5-ABF9-CA63-0AD73E43A4A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118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Examples of</a:t>
            </a:r>
            <a:r>
              <a:rPr spc="-35" dirty="0"/>
              <a:t> </a:t>
            </a:r>
            <a:r>
              <a:rPr spc="-5" dirty="0"/>
              <a:t>Implications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88540" y="1779854"/>
            <a:ext cx="7651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155" dirty="0">
                <a:solidFill>
                  <a:prstClr val="black"/>
                </a:solidFill>
                <a:latin typeface="Arial"/>
                <a:cs typeface="Arial"/>
              </a:rPr>
              <a:t>“If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this lecture ever ends, then the sun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will</a:t>
            </a:r>
            <a:r>
              <a:rPr sz="2800" spc="-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rise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1744" y="2203830"/>
            <a:ext cx="41421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tomorrow.”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3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8541" y="2886836"/>
            <a:ext cx="71602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“If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1+1=6, then </a:t>
            </a:r>
            <a:r>
              <a:rPr lang="en-US" sz="2800" spc="-5" dirty="0">
                <a:solidFill>
                  <a:prstClr val="black"/>
                </a:solidFill>
                <a:latin typeface="Arial"/>
                <a:cs typeface="Arial"/>
              </a:rPr>
              <a:t>Joe Biden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800" spc="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president.”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1744" y="3313557"/>
            <a:ext cx="2340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1744" y="5532831"/>
            <a:ext cx="392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penguin.”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8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72200" y="4481576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473"/>
                </a:moveTo>
                <a:lnTo>
                  <a:pt x="16333" y="167716"/>
                </a:lnTo>
                <a:lnTo>
                  <a:pt x="62427" y="113133"/>
                </a:lnTo>
                <a:lnTo>
                  <a:pt x="95272" y="88836"/>
                </a:lnTo>
                <a:lnTo>
                  <a:pt x="133921" y="66897"/>
                </a:lnTo>
                <a:lnTo>
                  <a:pt x="177830" y="47588"/>
                </a:lnTo>
                <a:lnTo>
                  <a:pt x="226455" y="31180"/>
                </a:lnTo>
                <a:lnTo>
                  <a:pt x="279249" y="17946"/>
                </a:lnTo>
                <a:lnTo>
                  <a:pt x="335668" y="8157"/>
                </a:lnTo>
                <a:lnTo>
                  <a:pt x="395166" y="2084"/>
                </a:lnTo>
                <a:lnTo>
                  <a:pt x="457200" y="0"/>
                </a:lnTo>
                <a:lnTo>
                  <a:pt x="519233" y="2084"/>
                </a:lnTo>
                <a:lnTo>
                  <a:pt x="578731" y="8157"/>
                </a:lnTo>
                <a:lnTo>
                  <a:pt x="635150" y="17946"/>
                </a:lnTo>
                <a:lnTo>
                  <a:pt x="687944" y="31180"/>
                </a:lnTo>
                <a:lnTo>
                  <a:pt x="736569" y="47588"/>
                </a:lnTo>
                <a:lnTo>
                  <a:pt x="780478" y="66897"/>
                </a:lnTo>
                <a:lnTo>
                  <a:pt x="819127" y="88836"/>
                </a:lnTo>
                <a:lnTo>
                  <a:pt x="851972" y="113133"/>
                </a:lnTo>
                <a:lnTo>
                  <a:pt x="898066" y="167716"/>
                </a:lnTo>
                <a:lnTo>
                  <a:pt x="914400" y="228473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90800" y="3338576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600"/>
                </a:moveTo>
                <a:lnTo>
                  <a:pt x="16333" y="167789"/>
                </a:lnTo>
                <a:lnTo>
                  <a:pt x="62427" y="113171"/>
                </a:lnTo>
                <a:lnTo>
                  <a:pt x="95272" y="88861"/>
                </a:lnTo>
                <a:lnTo>
                  <a:pt x="133921" y="66913"/>
                </a:lnTo>
                <a:lnTo>
                  <a:pt x="177830" y="47597"/>
                </a:lnTo>
                <a:lnTo>
                  <a:pt x="226455" y="31185"/>
                </a:lnTo>
                <a:lnTo>
                  <a:pt x="279249" y="17948"/>
                </a:lnTo>
                <a:lnTo>
                  <a:pt x="335668" y="8157"/>
                </a:lnTo>
                <a:lnTo>
                  <a:pt x="395166" y="2084"/>
                </a:lnTo>
                <a:lnTo>
                  <a:pt x="457200" y="0"/>
                </a:lnTo>
                <a:lnTo>
                  <a:pt x="519233" y="2084"/>
                </a:lnTo>
                <a:lnTo>
                  <a:pt x="578731" y="8157"/>
                </a:lnTo>
                <a:lnTo>
                  <a:pt x="635150" y="17948"/>
                </a:lnTo>
                <a:lnTo>
                  <a:pt x="687944" y="31185"/>
                </a:lnTo>
                <a:lnTo>
                  <a:pt x="736569" y="47597"/>
                </a:lnTo>
                <a:lnTo>
                  <a:pt x="780478" y="66913"/>
                </a:lnTo>
                <a:lnTo>
                  <a:pt x="819127" y="88861"/>
                </a:lnTo>
                <a:lnTo>
                  <a:pt x="851972" y="113171"/>
                </a:lnTo>
                <a:lnTo>
                  <a:pt x="898066" y="167789"/>
                </a:lnTo>
                <a:lnTo>
                  <a:pt x="914400" y="228600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22098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600"/>
                </a:moveTo>
                <a:lnTo>
                  <a:pt x="16333" y="167834"/>
                </a:lnTo>
                <a:lnTo>
                  <a:pt x="62427" y="113227"/>
                </a:lnTo>
                <a:lnTo>
                  <a:pt x="95272" y="88915"/>
                </a:lnTo>
                <a:lnTo>
                  <a:pt x="133921" y="66960"/>
                </a:lnTo>
                <a:lnTo>
                  <a:pt x="177830" y="47636"/>
                </a:lnTo>
                <a:lnTo>
                  <a:pt x="226455" y="31213"/>
                </a:lnTo>
                <a:lnTo>
                  <a:pt x="279249" y="17966"/>
                </a:lnTo>
                <a:lnTo>
                  <a:pt x="335668" y="8166"/>
                </a:lnTo>
                <a:lnTo>
                  <a:pt x="395166" y="2087"/>
                </a:lnTo>
                <a:lnTo>
                  <a:pt x="457200" y="0"/>
                </a:lnTo>
                <a:lnTo>
                  <a:pt x="519233" y="2087"/>
                </a:lnTo>
                <a:lnTo>
                  <a:pt x="578731" y="8166"/>
                </a:lnTo>
                <a:lnTo>
                  <a:pt x="635150" y="17966"/>
                </a:lnTo>
                <a:lnTo>
                  <a:pt x="687944" y="31213"/>
                </a:lnTo>
                <a:lnTo>
                  <a:pt x="736569" y="47636"/>
                </a:lnTo>
                <a:lnTo>
                  <a:pt x="780478" y="66960"/>
                </a:lnTo>
                <a:lnTo>
                  <a:pt x="819127" y="88915"/>
                </a:lnTo>
                <a:lnTo>
                  <a:pt x="851972" y="113227"/>
                </a:lnTo>
                <a:lnTo>
                  <a:pt x="898066" y="167834"/>
                </a:lnTo>
                <a:lnTo>
                  <a:pt x="914400" y="228600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10200" y="55626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228600"/>
                </a:moveTo>
                <a:lnTo>
                  <a:pt x="16287" y="172313"/>
                </a:lnTo>
                <a:lnTo>
                  <a:pt x="62486" y="121134"/>
                </a:lnTo>
                <a:lnTo>
                  <a:pt x="95553" y="97996"/>
                </a:lnTo>
                <a:lnTo>
                  <a:pt x="134600" y="76778"/>
                </a:lnTo>
                <a:lnTo>
                  <a:pt x="179127" y="57693"/>
                </a:lnTo>
                <a:lnTo>
                  <a:pt x="228634" y="40957"/>
                </a:lnTo>
                <a:lnTo>
                  <a:pt x="282623" y="26784"/>
                </a:lnTo>
                <a:lnTo>
                  <a:pt x="340593" y="15387"/>
                </a:lnTo>
                <a:lnTo>
                  <a:pt x="402046" y="6981"/>
                </a:lnTo>
                <a:lnTo>
                  <a:pt x="466481" y="1781"/>
                </a:lnTo>
                <a:lnTo>
                  <a:pt x="533400" y="0"/>
                </a:lnTo>
                <a:lnTo>
                  <a:pt x="600318" y="1781"/>
                </a:lnTo>
                <a:lnTo>
                  <a:pt x="664753" y="6981"/>
                </a:lnTo>
                <a:lnTo>
                  <a:pt x="726206" y="15387"/>
                </a:lnTo>
                <a:lnTo>
                  <a:pt x="784176" y="26784"/>
                </a:lnTo>
                <a:lnTo>
                  <a:pt x="838165" y="40957"/>
                </a:lnTo>
                <a:lnTo>
                  <a:pt x="887672" y="57693"/>
                </a:lnTo>
                <a:lnTo>
                  <a:pt x="932199" y="76778"/>
                </a:lnTo>
                <a:lnTo>
                  <a:pt x="971246" y="97996"/>
                </a:lnTo>
                <a:lnTo>
                  <a:pt x="1004313" y="121134"/>
                </a:lnTo>
                <a:lnTo>
                  <a:pt x="1050512" y="172313"/>
                </a:lnTo>
                <a:lnTo>
                  <a:pt x="1066800" y="228600"/>
                </a:lnTo>
                <a:lnTo>
                  <a:pt x="1062644" y="257274"/>
                </a:lnTo>
                <a:lnTo>
                  <a:pt x="1050512" y="284886"/>
                </a:lnTo>
                <a:lnTo>
                  <a:pt x="1004313" y="336065"/>
                </a:lnTo>
                <a:lnTo>
                  <a:pt x="971246" y="359203"/>
                </a:lnTo>
                <a:lnTo>
                  <a:pt x="932199" y="380421"/>
                </a:lnTo>
                <a:lnTo>
                  <a:pt x="887672" y="399506"/>
                </a:lnTo>
                <a:lnTo>
                  <a:pt x="838165" y="416242"/>
                </a:lnTo>
                <a:lnTo>
                  <a:pt x="784176" y="430415"/>
                </a:lnTo>
                <a:lnTo>
                  <a:pt x="726206" y="441812"/>
                </a:lnTo>
                <a:lnTo>
                  <a:pt x="664753" y="450218"/>
                </a:lnTo>
                <a:lnTo>
                  <a:pt x="600318" y="455418"/>
                </a:lnTo>
                <a:lnTo>
                  <a:pt x="533400" y="457200"/>
                </a:lnTo>
                <a:lnTo>
                  <a:pt x="466481" y="455418"/>
                </a:lnTo>
                <a:lnTo>
                  <a:pt x="402046" y="450218"/>
                </a:lnTo>
                <a:lnTo>
                  <a:pt x="340593" y="441812"/>
                </a:lnTo>
                <a:lnTo>
                  <a:pt x="282623" y="430415"/>
                </a:lnTo>
                <a:lnTo>
                  <a:pt x="228634" y="416242"/>
                </a:lnTo>
                <a:lnTo>
                  <a:pt x="179127" y="399506"/>
                </a:lnTo>
                <a:lnTo>
                  <a:pt x="134600" y="380421"/>
                </a:lnTo>
                <a:lnTo>
                  <a:pt x="95553" y="359203"/>
                </a:lnTo>
                <a:lnTo>
                  <a:pt x="62486" y="336065"/>
                </a:lnTo>
                <a:lnTo>
                  <a:pt x="16287" y="284886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2305" y="2145233"/>
            <a:ext cx="1210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(T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27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75830" y="5509971"/>
            <a:ext cx="1198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(T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F)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4775" y="3299840"/>
            <a:ext cx="1198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(F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8540" y="3996310"/>
            <a:ext cx="795020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  <a:tab pos="6495415" algn="l"/>
              </a:tabLst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“If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moon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is made of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green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cheese, then I 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am 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richer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than Bill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Gates.”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</a:t>
            </a:r>
            <a:r>
              <a:rPr sz="2800" i="1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	</a:t>
            </a:r>
            <a:r>
              <a:rPr sz="4200" spc="-7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(F </a:t>
            </a:r>
            <a:r>
              <a:rPr sz="4200" spc="-7" baseline="-2976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4200" spc="-52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200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F)</a:t>
            </a:r>
            <a:endParaRPr sz="4200" baseline="-297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“If Tuesday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is a day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of the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week, then I 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am</a:t>
            </a:r>
            <a:r>
              <a:rPr sz="2800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73F043E-3684-2949-0131-F54E84BDC99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056" y="624297"/>
            <a:ext cx="895474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9030">
              <a:spcBef>
                <a:spcPts val="105"/>
              </a:spcBef>
            </a:pPr>
            <a:r>
              <a:rPr sz="3800" dirty="0"/>
              <a:t>English</a:t>
            </a:r>
            <a:r>
              <a:rPr sz="3800" spc="-40" dirty="0"/>
              <a:t> </a:t>
            </a:r>
            <a:r>
              <a:rPr sz="3800" dirty="0"/>
              <a:t>Phras</a:t>
            </a:r>
            <a:r>
              <a:rPr sz="3800" spc="-20" dirty="0"/>
              <a:t>e</a:t>
            </a:r>
            <a:r>
              <a:rPr sz="3800" dirty="0"/>
              <a:t>s Meaning</a:t>
            </a:r>
            <a:r>
              <a:rPr sz="3800" spc="-15" dirty="0"/>
              <a:t> </a:t>
            </a:r>
            <a:r>
              <a:rPr sz="3800" i="1" dirty="0"/>
              <a:t>p</a:t>
            </a:r>
            <a:r>
              <a:rPr sz="3800" i="1" spc="-10" dirty="0"/>
              <a:t> </a:t>
            </a:r>
            <a:r>
              <a:rPr sz="3800" spc="285" dirty="0">
                <a:latin typeface="Symbol"/>
                <a:cs typeface="Symbol"/>
              </a:rPr>
              <a:t></a:t>
            </a:r>
            <a:r>
              <a:rPr sz="3800" i="1" spc="-2100" dirty="0"/>
              <a:t>q</a:t>
            </a:r>
            <a:r>
              <a:rPr sz="1200" b="0" baseline="152777" dirty="0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endParaRPr sz="1200" baseline="152777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28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117223" y="1533550"/>
            <a:ext cx="3791372" cy="417101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spcBef>
                <a:spcPts val="7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229" dirty="0"/>
              <a:t>“</a:t>
            </a:r>
            <a:r>
              <a:rPr i="1" spc="229" dirty="0"/>
              <a:t>p </a:t>
            </a:r>
            <a:r>
              <a:rPr spc="-5" dirty="0"/>
              <a:t>implies</a:t>
            </a:r>
            <a:r>
              <a:rPr spc="-24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“if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 then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“if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“when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“whenever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30" dirty="0"/>
              <a:t> </a:t>
            </a:r>
            <a:r>
              <a:rPr i="1" spc="-5" dirty="0"/>
              <a:t>q</a:t>
            </a:r>
            <a:r>
              <a:rPr spc="-5"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if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when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whenever</a:t>
            </a:r>
            <a:r>
              <a:rPr spc="-10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8132572" y="1533551"/>
            <a:ext cx="4923367" cy="452495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spcBef>
                <a:spcPts val="7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229" dirty="0"/>
              <a:t>“</a:t>
            </a:r>
            <a:r>
              <a:rPr i="1" spc="229" dirty="0"/>
              <a:t>p </a:t>
            </a:r>
            <a:r>
              <a:rPr spc="-5" dirty="0"/>
              <a:t>only if</a:t>
            </a:r>
            <a:r>
              <a:rPr spc="-25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/>
              <a:t>p </a:t>
            </a:r>
            <a:r>
              <a:rPr spc="-5" dirty="0"/>
              <a:t>is </a:t>
            </a:r>
            <a:r>
              <a:rPr dirty="0"/>
              <a:t>sufficient </a:t>
            </a:r>
            <a:r>
              <a:rPr spc="-5" dirty="0"/>
              <a:t>for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is </a:t>
            </a:r>
            <a:r>
              <a:rPr dirty="0"/>
              <a:t>necessary </a:t>
            </a:r>
            <a:r>
              <a:rPr spc="-5" dirty="0"/>
              <a:t>for</a:t>
            </a:r>
            <a:r>
              <a:rPr spc="-5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follows </a:t>
            </a:r>
            <a:r>
              <a:rPr dirty="0"/>
              <a:t>from</a:t>
            </a:r>
            <a:r>
              <a:rPr spc="-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is implied by</a:t>
            </a:r>
            <a:r>
              <a:rPr spc="20" dirty="0"/>
              <a:t> </a:t>
            </a:r>
            <a:r>
              <a:rPr i="1" spc="-5" dirty="0"/>
              <a:t>p</a:t>
            </a:r>
            <a:r>
              <a:rPr spc="-5" dirty="0"/>
              <a:t>”</a:t>
            </a:r>
          </a:p>
          <a:p>
            <a:pPr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35305">
              <a:spcBef>
                <a:spcPts val="5"/>
              </a:spcBef>
            </a:pPr>
            <a:r>
              <a:rPr spc="-5" dirty="0">
                <a:solidFill>
                  <a:srgbClr val="3333FF"/>
                </a:solidFill>
              </a:rPr>
              <a:t>We will see some  equivalent </a:t>
            </a:r>
            <a:r>
              <a:rPr dirty="0">
                <a:solidFill>
                  <a:srgbClr val="3333FF"/>
                </a:solidFill>
              </a:rPr>
              <a:t>logic  expressions</a:t>
            </a:r>
            <a:r>
              <a:rPr spc="-60" dirty="0">
                <a:solidFill>
                  <a:srgbClr val="3333FF"/>
                </a:solidFill>
              </a:rPr>
              <a:t> </a:t>
            </a:r>
            <a:r>
              <a:rPr dirty="0">
                <a:solidFill>
                  <a:srgbClr val="3333FF"/>
                </a:solidFill>
              </a:rPr>
              <a:t>later.</a:t>
            </a: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624B1176-AE42-9814-402F-1B880D76336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600" y="3657600"/>
            <a:ext cx="457200" cy="1295400"/>
          </a:xfrm>
          <a:custGeom>
            <a:avLst/>
            <a:gdLst/>
            <a:ahLst/>
            <a:cxnLst/>
            <a:rect l="l" t="t" r="r" b="b"/>
            <a:pathLst>
              <a:path w="457200" h="1295400">
                <a:moveTo>
                  <a:pt x="0" y="1295400"/>
                </a:moveTo>
                <a:lnTo>
                  <a:pt x="457200" y="1295400"/>
                </a:lnTo>
                <a:lnTo>
                  <a:pt x="457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6951" y="3657600"/>
            <a:ext cx="457200" cy="1295400"/>
          </a:xfrm>
          <a:custGeom>
            <a:avLst/>
            <a:gdLst/>
            <a:ahLst/>
            <a:cxnLst/>
            <a:rect l="l" t="t" r="r" b="b"/>
            <a:pathLst>
              <a:path w="457200" h="1295400">
                <a:moveTo>
                  <a:pt x="0" y="1295400"/>
                </a:moveTo>
                <a:lnTo>
                  <a:pt x="457200" y="1295400"/>
                </a:lnTo>
                <a:lnTo>
                  <a:pt x="457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05800" y="3657600"/>
            <a:ext cx="457200" cy="1295400"/>
          </a:xfrm>
          <a:custGeom>
            <a:avLst/>
            <a:gdLst/>
            <a:ahLst/>
            <a:cxnLst/>
            <a:rect l="l" t="t" r="r" b="b"/>
            <a:pathLst>
              <a:path w="457200" h="1295400">
                <a:moveTo>
                  <a:pt x="0" y="1295400"/>
                </a:moveTo>
                <a:lnTo>
                  <a:pt x="457200" y="1295400"/>
                </a:lnTo>
                <a:lnTo>
                  <a:pt x="457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9845" y="5206746"/>
            <a:ext cx="72878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496062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One of these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three has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same meaning 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(same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truth table) as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800" i="1" spc="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.	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you</a:t>
            </a:r>
            <a:r>
              <a:rPr sz="28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figure 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out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which?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37056" y="480821"/>
            <a:ext cx="89178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9030">
              <a:spcBef>
                <a:spcPts val="100"/>
              </a:spcBef>
            </a:pPr>
            <a:r>
              <a:rPr sz="3600" spc="-5" dirty="0"/>
              <a:t>Convers</a:t>
            </a:r>
            <a:r>
              <a:rPr sz="3600" dirty="0"/>
              <a:t>e,</a:t>
            </a:r>
            <a:r>
              <a:rPr sz="3600" spc="-35" dirty="0"/>
              <a:t> </a:t>
            </a:r>
            <a:r>
              <a:rPr sz="3600" spc="-5" dirty="0"/>
              <a:t>Inverse,</a:t>
            </a:r>
            <a:r>
              <a:rPr sz="3600" dirty="0"/>
              <a:t> </a:t>
            </a:r>
            <a:r>
              <a:rPr sz="3600" spc="-5" dirty="0" err="1"/>
              <a:t>Contraposit</a:t>
            </a:r>
            <a:r>
              <a:rPr sz="3600" spc="-20" dirty="0" err="1"/>
              <a:t>i</a:t>
            </a:r>
            <a:r>
              <a:rPr sz="3600" spc="-1695" dirty="0" err="1"/>
              <a:t>v</a:t>
            </a:r>
            <a:r>
              <a:rPr lang="en-US" sz="1200" b="0" spc="-7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        </a:t>
            </a:r>
            <a:r>
              <a:rPr lang="en-US" sz="3600" spc="-1745" dirty="0" err="1"/>
              <a:t>e</a:t>
            </a:r>
            <a:r>
              <a:rPr sz="1200" b="0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8917" y="1243329"/>
            <a:ext cx="72713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Some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terminology,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for an implication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1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8918" y="1669541"/>
            <a:ext cx="3369945" cy="143446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2900">
              <a:spcBef>
                <a:spcPts val="43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converse</a:t>
            </a:r>
            <a:r>
              <a:rPr sz="2800" b="1" i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inverse</a:t>
            </a:r>
            <a:r>
              <a:rPr sz="2800" b="1" i="1" spc="-5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is: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</a:t>
            </a:r>
            <a:r>
              <a:rPr sz="2800" spc="-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contrapositive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70803" y="6387084"/>
            <a:ext cx="3669792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52611" y="6172200"/>
            <a:ext cx="3654298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09967" y="6364541"/>
            <a:ext cx="102108" cy="729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36865" y="6307645"/>
            <a:ext cx="90170" cy="1141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25036" y="6303822"/>
            <a:ext cx="104197" cy="123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90158" y="6303822"/>
            <a:ext cx="139954" cy="1237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39480" y="6302082"/>
            <a:ext cx="104139" cy="44450"/>
          </a:xfrm>
          <a:custGeom>
            <a:avLst/>
            <a:gdLst/>
            <a:ahLst/>
            <a:cxnLst/>
            <a:rect l="l" t="t" r="r" b="b"/>
            <a:pathLst>
              <a:path w="104140" h="44450">
                <a:moveTo>
                  <a:pt x="18288" y="0"/>
                </a:moveTo>
                <a:lnTo>
                  <a:pt x="9429" y="966"/>
                </a:lnTo>
                <a:lnTo>
                  <a:pt x="3429" y="3868"/>
                </a:lnTo>
                <a:lnTo>
                  <a:pt x="285" y="8706"/>
                </a:lnTo>
                <a:lnTo>
                  <a:pt x="0" y="15481"/>
                </a:lnTo>
                <a:lnTo>
                  <a:pt x="1476" y="20893"/>
                </a:lnTo>
                <a:lnTo>
                  <a:pt x="4762" y="27490"/>
                </a:lnTo>
                <a:lnTo>
                  <a:pt x="9858" y="35271"/>
                </a:lnTo>
                <a:lnTo>
                  <a:pt x="16764" y="44234"/>
                </a:lnTo>
                <a:lnTo>
                  <a:pt x="38596" y="44234"/>
                </a:lnTo>
                <a:lnTo>
                  <a:pt x="60451" y="44234"/>
                </a:lnTo>
                <a:lnTo>
                  <a:pt x="82307" y="44234"/>
                </a:lnTo>
                <a:lnTo>
                  <a:pt x="104140" y="44234"/>
                </a:lnTo>
                <a:lnTo>
                  <a:pt x="91473" y="33216"/>
                </a:lnTo>
                <a:lnTo>
                  <a:pt x="57023" y="10248"/>
                </a:lnTo>
                <a:lnTo>
                  <a:pt x="27412" y="642"/>
                </a:lnTo>
                <a:lnTo>
                  <a:pt x="18288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27236" y="6258459"/>
            <a:ext cx="341630" cy="213995"/>
          </a:xfrm>
          <a:custGeom>
            <a:avLst/>
            <a:gdLst/>
            <a:ahLst/>
            <a:cxnLst/>
            <a:rect l="l" t="t" r="r" b="b"/>
            <a:pathLst>
              <a:path w="341629" h="213995">
                <a:moveTo>
                  <a:pt x="0" y="0"/>
                </a:moveTo>
                <a:lnTo>
                  <a:pt x="21834" y="0"/>
                </a:lnTo>
                <a:lnTo>
                  <a:pt x="43703" y="0"/>
                </a:lnTo>
                <a:lnTo>
                  <a:pt x="65597" y="0"/>
                </a:lnTo>
                <a:lnTo>
                  <a:pt x="87503" y="0"/>
                </a:lnTo>
                <a:lnTo>
                  <a:pt x="124650" y="33937"/>
                </a:lnTo>
                <a:lnTo>
                  <a:pt x="162178" y="67800"/>
                </a:lnTo>
                <a:lnTo>
                  <a:pt x="200088" y="101589"/>
                </a:lnTo>
                <a:lnTo>
                  <a:pt x="238379" y="135305"/>
                </a:lnTo>
                <a:lnTo>
                  <a:pt x="223000" y="101387"/>
                </a:lnTo>
                <a:lnTo>
                  <a:pt x="207168" y="67529"/>
                </a:lnTo>
                <a:lnTo>
                  <a:pt x="190908" y="33732"/>
                </a:lnTo>
                <a:lnTo>
                  <a:pt x="174244" y="0"/>
                </a:lnTo>
                <a:lnTo>
                  <a:pt x="195482" y="0"/>
                </a:lnTo>
                <a:lnTo>
                  <a:pt x="216709" y="0"/>
                </a:lnTo>
                <a:lnTo>
                  <a:pt x="237912" y="0"/>
                </a:lnTo>
                <a:lnTo>
                  <a:pt x="259080" y="0"/>
                </a:lnTo>
                <a:lnTo>
                  <a:pt x="277441" y="42468"/>
                </a:lnTo>
                <a:lnTo>
                  <a:pt x="294869" y="85068"/>
                </a:lnTo>
                <a:lnTo>
                  <a:pt x="311347" y="127785"/>
                </a:lnTo>
                <a:lnTo>
                  <a:pt x="326855" y="170605"/>
                </a:lnTo>
                <a:lnTo>
                  <a:pt x="341376" y="213512"/>
                </a:lnTo>
                <a:lnTo>
                  <a:pt x="320303" y="213512"/>
                </a:lnTo>
                <a:lnTo>
                  <a:pt x="299196" y="213512"/>
                </a:lnTo>
                <a:lnTo>
                  <a:pt x="278064" y="213512"/>
                </a:lnTo>
                <a:lnTo>
                  <a:pt x="256921" y="213512"/>
                </a:lnTo>
                <a:lnTo>
                  <a:pt x="219022" y="183249"/>
                </a:lnTo>
                <a:lnTo>
                  <a:pt x="181526" y="152907"/>
                </a:lnTo>
                <a:lnTo>
                  <a:pt x="144430" y="122486"/>
                </a:lnTo>
                <a:lnTo>
                  <a:pt x="107731" y="91986"/>
                </a:lnTo>
                <a:lnTo>
                  <a:pt x="71428" y="61405"/>
                </a:lnTo>
                <a:lnTo>
                  <a:pt x="35518" y="3074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07984" y="6252362"/>
            <a:ext cx="245999" cy="2257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79182" y="6252362"/>
            <a:ext cx="202565" cy="225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44865" y="6253632"/>
            <a:ext cx="362585" cy="223520"/>
          </a:xfrm>
          <a:custGeom>
            <a:avLst/>
            <a:gdLst/>
            <a:ahLst/>
            <a:cxnLst/>
            <a:rect l="l" t="t" r="r" b="b"/>
            <a:pathLst>
              <a:path w="362584" h="223520">
                <a:moveTo>
                  <a:pt x="62864" y="0"/>
                </a:moveTo>
                <a:lnTo>
                  <a:pt x="108362" y="3476"/>
                </a:lnTo>
                <a:lnTo>
                  <a:pt x="151002" y="13868"/>
                </a:lnTo>
                <a:lnTo>
                  <a:pt x="192547" y="30886"/>
                </a:lnTo>
                <a:lnTo>
                  <a:pt x="234187" y="54076"/>
                </a:lnTo>
                <a:lnTo>
                  <a:pt x="276637" y="84402"/>
                </a:lnTo>
                <a:lnTo>
                  <a:pt x="320039" y="122643"/>
                </a:lnTo>
                <a:lnTo>
                  <a:pt x="326516" y="128803"/>
                </a:lnTo>
                <a:lnTo>
                  <a:pt x="329691" y="131889"/>
                </a:lnTo>
                <a:lnTo>
                  <a:pt x="284237" y="131889"/>
                </a:lnTo>
                <a:lnTo>
                  <a:pt x="238759" y="131889"/>
                </a:lnTo>
                <a:lnTo>
                  <a:pt x="193282" y="131889"/>
                </a:lnTo>
                <a:lnTo>
                  <a:pt x="147827" y="131889"/>
                </a:lnTo>
                <a:lnTo>
                  <a:pt x="158087" y="141117"/>
                </a:lnTo>
                <a:lnTo>
                  <a:pt x="200150" y="167319"/>
                </a:lnTo>
                <a:lnTo>
                  <a:pt x="235457" y="175120"/>
                </a:lnTo>
                <a:lnTo>
                  <a:pt x="244601" y="175120"/>
                </a:lnTo>
                <a:lnTo>
                  <a:pt x="251332" y="173113"/>
                </a:lnTo>
                <a:lnTo>
                  <a:pt x="255650" y="169087"/>
                </a:lnTo>
                <a:lnTo>
                  <a:pt x="258190" y="166535"/>
                </a:lnTo>
                <a:lnTo>
                  <a:pt x="259206" y="162039"/>
                </a:lnTo>
                <a:lnTo>
                  <a:pt x="258571" y="155613"/>
                </a:lnTo>
                <a:lnTo>
                  <a:pt x="283075" y="157472"/>
                </a:lnTo>
                <a:lnTo>
                  <a:pt x="307625" y="159334"/>
                </a:lnTo>
                <a:lnTo>
                  <a:pt x="332224" y="161195"/>
                </a:lnTo>
                <a:lnTo>
                  <a:pt x="356869" y="163055"/>
                </a:lnTo>
                <a:lnTo>
                  <a:pt x="361255" y="177983"/>
                </a:lnTo>
                <a:lnTo>
                  <a:pt x="342249" y="215325"/>
                </a:lnTo>
                <a:lnTo>
                  <a:pt x="279526" y="223164"/>
                </a:lnTo>
                <a:lnTo>
                  <a:pt x="255402" y="222420"/>
                </a:lnTo>
                <a:lnTo>
                  <a:pt x="210964" y="216445"/>
                </a:lnTo>
                <a:lnTo>
                  <a:pt x="170936" y="204358"/>
                </a:lnTo>
                <a:lnTo>
                  <a:pt x="130601" y="185367"/>
                </a:lnTo>
                <a:lnTo>
                  <a:pt x="90068" y="159637"/>
                </a:lnTo>
                <a:lnTo>
                  <a:pt x="54100" y="129011"/>
                </a:lnTo>
                <a:lnTo>
                  <a:pt x="19091" y="88157"/>
                </a:lnTo>
                <a:lnTo>
                  <a:pt x="236" y="47657"/>
                </a:lnTo>
                <a:lnTo>
                  <a:pt x="0" y="30962"/>
                </a:lnTo>
                <a:lnTo>
                  <a:pt x="5947" y="17434"/>
                </a:lnTo>
                <a:lnTo>
                  <a:pt x="18335" y="7756"/>
                </a:lnTo>
                <a:lnTo>
                  <a:pt x="37272" y="1941"/>
                </a:lnTo>
                <a:lnTo>
                  <a:pt x="62864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33483" y="6253632"/>
            <a:ext cx="274320" cy="223520"/>
          </a:xfrm>
          <a:custGeom>
            <a:avLst/>
            <a:gdLst/>
            <a:ahLst/>
            <a:cxnLst/>
            <a:rect l="l" t="t" r="r" b="b"/>
            <a:pathLst>
              <a:path w="274320" h="223520">
                <a:moveTo>
                  <a:pt x="89995" y="0"/>
                </a:moveTo>
                <a:lnTo>
                  <a:pt x="138394" y="3278"/>
                </a:lnTo>
                <a:lnTo>
                  <a:pt x="179443" y="18195"/>
                </a:lnTo>
                <a:lnTo>
                  <a:pt x="214620" y="47195"/>
                </a:lnTo>
                <a:lnTo>
                  <a:pt x="223218" y="57099"/>
                </a:lnTo>
                <a:lnTo>
                  <a:pt x="203382" y="59006"/>
                </a:lnTo>
                <a:lnTo>
                  <a:pt x="183499" y="60915"/>
                </a:lnTo>
                <a:lnTo>
                  <a:pt x="163568" y="62824"/>
                </a:lnTo>
                <a:lnTo>
                  <a:pt x="143589" y="64731"/>
                </a:lnTo>
                <a:lnTo>
                  <a:pt x="139017" y="57899"/>
                </a:lnTo>
                <a:lnTo>
                  <a:pt x="133683" y="52870"/>
                </a:lnTo>
                <a:lnTo>
                  <a:pt x="100663" y="43218"/>
                </a:lnTo>
                <a:lnTo>
                  <a:pt x="90884" y="43218"/>
                </a:lnTo>
                <a:lnTo>
                  <a:pt x="84407" y="44869"/>
                </a:lnTo>
                <a:lnTo>
                  <a:pt x="80978" y="48145"/>
                </a:lnTo>
                <a:lnTo>
                  <a:pt x="77676" y="51422"/>
                </a:lnTo>
                <a:lnTo>
                  <a:pt x="76660" y="55397"/>
                </a:lnTo>
                <a:lnTo>
                  <a:pt x="78311" y="60083"/>
                </a:lnTo>
                <a:lnTo>
                  <a:pt x="79962" y="65303"/>
                </a:lnTo>
                <a:lnTo>
                  <a:pt x="116974" y="77501"/>
                </a:lnTo>
                <a:lnTo>
                  <a:pt x="152239" y="81699"/>
                </a:lnTo>
                <a:lnTo>
                  <a:pt x="171132" y="84689"/>
                </a:lnTo>
                <a:lnTo>
                  <a:pt x="213074" y="96575"/>
                </a:lnTo>
                <a:lnTo>
                  <a:pt x="252104" y="123336"/>
                </a:lnTo>
                <a:lnTo>
                  <a:pt x="272464" y="158226"/>
                </a:lnTo>
                <a:lnTo>
                  <a:pt x="273875" y="167281"/>
                </a:lnTo>
                <a:lnTo>
                  <a:pt x="273643" y="176207"/>
                </a:lnTo>
                <a:lnTo>
                  <a:pt x="242268" y="212826"/>
                </a:lnTo>
                <a:lnTo>
                  <a:pt x="192619" y="222522"/>
                </a:lnTo>
                <a:lnTo>
                  <a:pt x="170005" y="223164"/>
                </a:lnTo>
                <a:lnTo>
                  <a:pt x="137957" y="222128"/>
                </a:lnTo>
                <a:lnTo>
                  <a:pt x="86816" y="213798"/>
                </a:lnTo>
                <a:lnTo>
                  <a:pt x="52097" y="197278"/>
                </a:lnTo>
                <a:lnTo>
                  <a:pt x="17986" y="159029"/>
                </a:lnTo>
                <a:lnTo>
                  <a:pt x="40253" y="157122"/>
                </a:lnTo>
                <a:lnTo>
                  <a:pt x="62483" y="155211"/>
                </a:lnTo>
                <a:lnTo>
                  <a:pt x="84691" y="153298"/>
                </a:lnTo>
                <a:lnTo>
                  <a:pt x="106886" y="151384"/>
                </a:lnTo>
                <a:lnTo>
                  <a:pt x="112224" y="158113"/>
                </a:lnTo>
                <a:lnTo>
                  <a:pt x="150925" y="177944"/>
                </a:lnTo>
                <a:lnTo>
                  <a:pt x="159210" y="178333"/>
                </a:lnTo>
                <a:lnTo>
                  <a:pt x="167874" y="177894"/>
                </a:lnTo>
                <a:lnTo>
                  <a:pt x="190706" y="163474"/>
                </a:lnTo>
                <a:lnTo>
                  <a:pt x="188801" y="158254"/>
                </a:lnTo>
                <a:lnTo>
                  <a:pt x="146484" y="138581"/>
                </a:lnTo>
                <a:lnTo>
                  <a:pt x="108192" y="132530"/>
                </a:lnTo>
                <a:lnTo>
                  <a:pt x="88852" y="129025"/>
                </a:lnTo>
                <a:lnTo>
                  <a:pt x="51393" y="118714"/>
                </a:lnTo>
                <a:lnTo>
                  <a:pt x="16686" y="93242"/>
                </a:lnTo>
                <a:lnTo>
                  <a:pt x="208" y="56498"/>
                </a:lnTo>
                <a:lnTo>
                  <a:pt x="0" y="47053"/>
                </a:lnTo>
                <a:lnTo>
                  <a:pt x="1577" y="38332"/>
                </a:lnTo>
                <a:lnTo>
                  <a:pt x="33099" y="7531"/>
                </a:lnTo>
                <a:lnTo>
                  <a:pt x="72515" y="471"/>
                </a:lnTo>
                <a:lnTo>
                  <a:pt x="89995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42300" y="6253632"/>
            <a:ext cx="273050" cy="223520"/>
          </a:xfrm>
          <a:custGeom>
            <a:avLst/>
            <a:gdLst/>
            <a:ahLst/>
            <a:cxnLst/>
            <a:rect l="l" t="t" r="r" b="b"/>
            <a:pathLst>
              <a:path w="273050" h="223520">
                <a:moveTo>
                  <a:pt x="113843" y="0"/>
                </a:moveTo>
                <a:lnTo>
                  <a:pt x="173676" y="9358"/>
                </a:lnTo>
                <a:lnTo>
                  <a:pt x="222174" y="37185"/>
                </a:lnTo>
                <a:lnTo>
                  <a:pt x="251432" y="70659"/>
                </a:lnTo>
                <a:lnTo>
                  <a:pt x="268783" y="110972"/>
                </a:lnTo>
                <a:lnTo>
                  <a:pt x="272559" y="134511"/>
                </a:lnTo>
                <a:lnTo>
                  <a:pt x="271085" y="155840"/>
                </a:lnTo>
                <a:lnTo>
                  <a:pt x="252146" y="191706"/>
                </a:lnTo>
                <a:lnTo>
                  <a:pt x="212411" y="215355"/>
                </a:lnTo>
                <a:lnTo>
                  <a:pt x="154102" y="223164"/>
                </a:lnTo>
                <a:lnTo>
                  <a:pt x="125297" y="221546"/>
                </a:lnTo>
                <a:lnTo>
                  <a:pt x="75021" y="208510"/>
                </a:lnTo>
                <a:lnTo>
                  <a:pt x="32129" y="179657"/>
                </a:lnTo>
                <a:lnTo>
                  <a:pt x="5478" y="137186"/>
                </a:lnTo>
                <a:lnTo>
                  <a:pt x="0" y="88850"/>
                </a:lnTo>
                <a:lnTo>
                  <a:pt x="4369" y="67681"/>
                </a:lnTo>
                <a:lnTo>
                  <a:pt x="26467" y="31661"/>
                </a:lnTo>
                <a:lnTo>
                  <a:pt x="63345" y="7967"/>
                </a:lnTo>
                <a:lnTo>
                  <a:pt x="113843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40473" y="6253632"/>
            <a:ext cx="271145" cy="299720"/>
          </a:xfrm>
          <a:custGeom>
            <a:avLst/>
            <a:gdLst/>
            <a:ahLst/>
            <a:cxnLst/>
            <a:rect l="l" t="t" r="r" b="b"/>
            <a:pathLst>
              <a:path w="271145" h="299720">
                <a:moveTo>
                  <a:pt x="169037" y="0"/>
                </a:moveTo>
                <a:lnTo>
                  <a:pt x="208375" y="8229"/>
                </a:lnTo>
                <a:lnTo>
                  <a:pt x="239140" y="32766"/>
                </a:lnTo>
                <a:lnTo>
                  <a:pt x="260476" y="69449"/>
                </a:lnTo>
                <a:lnTo>
                  <a:pt x="270382" y="113792"/>
                </a:lnTo>
                <a:lnTo>
                  <a:pt x="270637" y="138869"/>
                </a:lnTo>
                <a:lnTo>
                  <a:pt x="266985" y="160801"/>
                </a:lnTo>
                <a:lnTo>
                  <a:pt x="247776" y="195122"/>
                </a:lnTo>
                <a:lnTo>
                  <a:pt x="215550" y="216192"/>
                </a:lnTo>
                <a:lnTo>
                  <a:pt x="174371" y="223164"/>
                </a:lnTo>
                <a:lnTo>
                  <a:pt x="163562" y="222763"/>
                </a:lnTo>
                <a:lnTo>
                  <a:pt x="125251" y="213137"/>
                </a:lnTo>
                <a:lnTo>
                  <a:pt x="101980" y="197637"/>
                </a:lnTo>
                <a:lnTo>
                  <a:pt x="101600" y="223118"/>
                </a:lnTo>
                <a:lnTo>
                  <a:pt x="101219" y="248602"/>
                </a:lnTo>
                <a:lnTo>
                  <a:pt x="100837" y="274086"/>
                </a:lnTo>
                <a:lnTo>
                  <a:pt x="100456" y="299567"/>
                </a:lnTo>
                <a:lnTo>
                  <a:pt x="75384" y="299567"/>
                </a:lnTo>
                <a:lnTo>
                  <a:pt x="50276" y="299567"/>
                </a:lnTo>
                <a:lnTo>
                  <a:pt x="25144" y="299567"/>
                </a:lnTo>
                <a:lnTo>
                  <a:pt x="0" y="299567"/>
                </a:lnTo>
                <a:lnTo>
                  <a:pt x="3292" y="250444"/>
                </a:lnTo>
                <a:lnTo>
                  <a:pt x="6571" y="201320"/>
                </a:lnTo>
                <a:lnTo>
                  <a:pt x="9842" y="152196"/>
                </a:lnTo>
                <a:lnTo>
                  <a:pt x="13113" y="103073"/>
                </a:lnTo>
                <a:lnTo>
                  <a:pt x="16392" y="53949"/>
                </a:lnTo>
                <a:lnTo>
                  <a:pt x="19685" y="4826"/>
                </a:lnTo>
                <a:lnTo>
                  <a:pt x="39381" y="4826"/>
                </a:lnTo>
                <a:lnTo>
                  <a:pt x="59054" y="4826"/>
                </a:lnTo>
                <a:lnTo>
                  <a:pt x="78728" y="4826"/>
                </a:lnTo>
                <a:lnTo>
                  <a:pt x="98425" y="4826"/>
                </a:lnTo>
                <a:lnTo>
                  <a:pt x="98309" y="12714"/>
                </a:lnTo>
                <a:lnTo>
                  <a:pt x="98170" y="20605"/>
                </a:lnTo>
                <a:lnTo>
                  <a:pt x="98032" y="28496"/>
                </a:lnTo>
                <a:lnTo>
                  <a:pt x="97916" y="36385"/>
                </a:lnTo>
                <a:lnTo>
                  <a:pt x="128397" y="9448"/>
                </a:lnTo>
                <a:lnTo>
                  <a:pt x="158132" y="592"/>
                </a:lnTo>
                <a:lnTo>
                  <a:pt x="169037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21919" y="6253632"/>
            <a:ext cx="276860" cy="223520"/>
          </a:xfrm>
          <a:custGeom>
            <a:avLst/>
            <a:gdLst/>
            <a:ahLst/>
            <a:cxnLst/>
            <a:rect l="l" t="t" r="r" b="b"/>
            <a:pathLst>
              <a:path w="276860" h="223520">
                <a:moveTo>
                  <a:pt x="162089" y="0"/>
                </a:moveTo>
                <a:lnTo>
                  <a:pt x="209917" y="2314"/>
                </a:lnTo>
                <a:lnTo>
                  <a:pt x="250769" y="15346"/>
                </a:lnTo>
                <a:lnTo>
                  <a:pt x="272706" y="46939"/>
                </a:lnTo>
                <a:lnTo>
                  <a:pt x="276242" y="70976"/>
                </a:lnTo>
                <a:lnTo>
                  <a:pt x="275881" y="78613"/>
                </a:lnTo>
                <a:lnTo>
                  <a:pt x="273500" y="102180"/>
                </a:lnTo>
                <a:lnTo>
                  <a:pt x="271119" y="125750"/>
                </a:lnTo>
                <a:lnTo>
                  <a:pt x="268737" y="149323"/>
                </a:lnTo>
                <a:lnTo>
                  <a:pt x="266356" y="172897"/>
                </a:lnTo>
                <a:lnTo>
                  <a:pt x="265340" y="182956"/>
                </a:lnTo>
                <a:lnTo>
                  <a:pt x="265340" y="190830"/>
                </a:lnTo>
                <a:lnTo>
                  <a:pt x="266229" y="196532"/>
                </a:lnTo>
                <a:lnTo>
                  <a:pt x="267118" y="202222"/>
                </a:lnTo>
                <a:lnTo>
                  <a:pt x="269531" y="209499"/>
                </a:lnTo>
                <a:lnTo>
                  <a:pt x="273722" y="218338"/>
                </a:lnTo>
                <a:lnTo>
                  <a:pt x="251358" y="218338"/>
                </a:lnTo>
                <a:lnTo>
                  <a:pt x="229018" y="218338"/>
                </a:lnTo>
                <a:lnTo>
                  <a:pt x="206678" y="218338"/>
                </a:lnTo>
                <a:lnTo>
                  <a:pt x="184314" y="218338"/>
                </a:lnTo>
                <a:lnTo>
                  <a:pt x="181520" y="212852"/>
                </a:lnTo>
                <a:lnTo>
                  <a:pt x="177964" y="192201"/>
                </a:lnTo>
                <a:lnTo>
                  <a:pt x="167580" y="199403"/>
                </a:lnTo>
                <a:lnTo>
                  <a:pt x="123668" y="218197"/>
                </a:lnTo>
                <a:lnTo>
                  <a:pt x="77126" y="223164"/>
                </a:lnTo>
                <a:lnTo>
                  <a:pt x="56435" y="222066"/>
                </a:lnTo>
                <a:lnTo>
                  <a:pt x="13626" y="205473"/>
                </a:lnTo>
                <a:lnTo>
                  <a:pt x="0" y="174305"/>
                </a:lnTo>
                <a:lnTo>
                  <a:pt x="1688" y="161848"/>
                </a:lnTo>
                <a:lnTo>
                  <a:pt x="27469" y="121831"/>
                </a:lnTo>
                <a:lnTo>
                  <a:pt x="70171" y="102844"/>
                </a:lnTo>
                <a:lnTo>
                  <a:pt x="114065" y="94242"/>
                </a:lnTo>
                <a:lnTo>
                  <a:pt x="133086" y="90654"/>
                </a:lnTo>
                <a:lnTo>
                  <a:pt x="173424" y="81251"/>
                </a:lnTo>
                <a:lnTo>
                  <a:pt x="191807" y="65735"/>
                </a:lnTo>
                <a:lnTo>
                  <a:pt x="190664" y="58712"/>
                </a:lnTo>
                <a:lnTo>
                  <a:pt x="186854" y="54686"/>
                </a:lnTo>
                <a:lnTo>
                  <a:pt x="183171" y="50660"/>
                </a:lnTo>
                <a:lnTo>
                  <a:pt x="175678" y="48653"/>
                </a:lnTo>
                <a:lnTo>
                  <a:pt x="164756" y="48653"/>
                </a:lnTo>
                <a:lnTo>
                  <a:pt x="127109" y="58154"/>
                </a:lnTo>
                <a:lnTo>
                  <a:pt x="114464" y="73977"/>
                </a:lnTo>
                <a:lnTo>
                  <a:pt x="93987" y="71919"/>
                </a:lnTo>
                <a:lnTo>
                  <a:pt x="73523" y="69861"/>
                </a:lnTo>
                <a:lnTo>
                  <a:pt x="53082" y="67799"/>
                </a:lnTo>
                <a:lnTo>
                  <a:pt x="32676" y="65735"/>
                </a:lnTo>
                <a:lnTo>
                  <a:pt x="37653" y="56038"/>
                </a:lnTo>
                <a:lnTo>
                  <a:pt x="67157" y="22499"/>
                </a:lnTo>
                <a:lnTo>
                  <a:pt x="107662" y="5299"/>
                </a:lnTo>
                <a:lnTo>
                  <a:pt x="150465" y="214"/>
                </a:lnTo>
                <a:lnTo>
                  <a:pt x="162089" y="0"/>
                </a:lnTo>
                <a:close/>
              </a:path>
            </a:pathLst>
          </a:custGeom>
          <a:ln w="12191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01611" y="6253632"/>
            <a:ext cx="249554" cy="218440"/>
          </a:xfrm>
          <a:custGeom>
            <a:avLst/>
            <a:gdLst/>
            <a:ahLst/>
            <a:cxnLst/>
            <a:rect l="l" t="t" r="r" b="b"/>
            <a:pathLst>
              <a:path w="249554" h="218439">
                <a:moveTo>
                  <a:pt x="211327" y="0"/>
                </a:moveTo>
                <a:lnTo>
                  <a:pt x="220614" y="706"/>
                </a:lnTo>
                <a:lnTo>
                  <a:pt x="229996" y="2820"/>
                </a:lnTo>
                <a:lnTo>
                  <a:pt x="239474" y="6338"/>
                </a:lnTo>
                <a:lnTo>
                  <a:pt x="249047" y="11252"/>
                </a:lnTo>
                <a:lnTo>
                  <a:pt x="238636" y="25856"/>
                </a:lnTo>
                <a:lnTo>
                  <a:pt x="228155" y="40443"/>
                </a:lnTo>
                <a:lnTo>
                  <a:pt x="217578" y="55011"/>
                </a:lnTo>
                <a:lnTo>
                  <a:pt x="206883" y="69557"/>
                </a:lnTo>
                <a:lnTo>
                  <a:pt x="197738" y="65544"/>
                </a:lnTo>
                <a:lnTo>
                  <a:pt x="190118" y="63525"/>
                </a:lnTo>
                <a:lnTo>
                  <a:pt x="184150" y="63525"/>
                </a:lnTo>
                <a:lnTo>
                  <a:pt x="175813" y="64357"/>
                </a:lnTo>
                <a:lnTo>
                  <a:pt x="144041" y="88194"/>
                </a:lnTo>
                <a:lnTo>
                  <a:pt x="126325" y="123168"/>
                </a:lnTo>
                <a:lnTo>
                  <a:pt x="112492" y="164658"/>
                </a:lnTo>
                <a:lnTo>
                  <a:pt x="95758" y="218338"/>
                </a:lnTo>
                <a:lnTo>
                  <a:pt x="71776" y="218338"/>
                </a:lnTo>
                <a:lnTo>
                  <a:pt x="47831" y="218338"/>
                </a:lnTo>
                <a:lnTo>
                  <a:pt x="23909" y="218338"/>
                </a:lnTo>
                <a:lnTo>
                  <a:pt x="0" y="218338"/>
                </a:lnTo>
                <a:lnTo>
                  <a:pt x="19450" y="164960"/>
                </a:lnTo>
                <a:lnTo>
                  <a:pt x="38925" y="111582"/>
                </a:lnTo>
                <a:lnTo>
                  <a:pt x="58400" y="58204"/>
                </a:lnTo>
                <a:lnTo>
                  <a:pt x="77850" y="4826"/>
                </a:lnTo>
                <a:lnTo>
                  <a:pt x="97565" y="4826"/>
                </a:lnTo>
                <a:lnTo>
                  <a:pt x="117268" y="4826"/>
                </a:lnTo>
                <a:lnTo>
                  <a:pt x="136947" y="4826"/>
                </a:lnTo>
                <a:lnTo>
                  <a:pt x="156590" y="4826"/>
                </a:lnTo>
                <a:lnTo>
                  <a:pt x="153828" y="13569"/>
                </a:lnTo>
                <a:lnTo>
                  <a:pt x="151066" y="22313"/>
                </a:lnTo>
                <a:lnTo>
                  <a:pt x="148304" y="31057"/>
                </a:lnTo>
                <a:lnTo>
                  <a:pt x="145541" y="39801"/>
                </a:lnTo>
                <a:lnTo>
                  <a:pt x="178942" y="8534"/>
                </a:lnTo>
                <a:lnTo>
                  <a:pt x="202660" y="535"/>
                </a:lnTo>
                <a:lnTo>
                  <a:pt x="211327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68721" y="6253632"/>
            <a:ext cx="347345" cy="218440"/>
          </a:xfrm>
          <a:custGeom>
            <a:avLst/>
            <a:gdLst/>
            <a:ahLst/>
            <a:cxnLst/>
            <a:rect l="l" t="t" r="r" b="b"/>
            <a:pathLst>
              <a:path w="347345" h="218439">
                <a:moveTo>
                  <a:pt x="300608" y="0"/>
                </a:moveTo>
                <a:lnTo>
                  <a:pt x="338202" y="11379"/>
                </a:lnTo>
                <a:lnTo>
                  <a:pt x="347200" y="31701"/>
                </a:lnTo>
                <a:lnTo>
                  <a:pt x="346154" y="45929"/>
                </a:lnTo>
                <a:lnTo>
                  <a:pt x="341227" y="62900"/>
                </a:lnTo>
                <a:lnTo>
                  <a:pt x="332358" y="82626"/>
                </a:lnTo>
                <a:lnTo>
                  <a:pt x="314948" y="116554"/>
                </a:lnTo>
                <a:lnTo>
                  <a:pt x="297561" y="150482"/>
                </a:lnTo>
                <a:lnTo>
                  <a:pt x="280173" y="184410"/>
                </a:lnTo>
                <a:lnTo>
                  <a:pt x="262763" y="218338"/>
                </a:lnTo>
                <a:lnTo>
                  <a:pt x="238835" y="218338"/>
                </a:lnTo>
                <a:lnTo>
                  <a:pt x="214883" y="218338"/>
                </a:lnTo>
                <a:lnTo>
                  <a:pt x="190932" y="218338"/>
                </a:lnTo>
                <a:lnTo>
                  <a:pt x="167004" y="218338"/>
                </a:lnTo>
                <a:lnTo>
                  <a:pt x="183598" y="188984"/>
                </a:lnTo>
                <a:lnTo>
                  <a:pt x="200215" y="159632"/>
                </a:lnTo>
                <a:lnTo>
                  <a:pt x="216832" y="130280"/>
                </a:lnTo>
                <a:lnTo>
                  <a:pt x="233425" y="100926"/>
                </a:lnTo>
                <a:lnTo>
                  <a:pt x="238160" y="91606"/>
                </a:lnTo>
                <a:lnTo>
                  <a:pt x="241109" y="83759"/>
                </a:lnTo>
                <a:lnTo>
                  <a:pt x="242248" y="77384"/>
                </a:lnTo>
                <a:lnTo>
                  <a:pt x="241553" y="72478"/>
                </a:lnTo>
                <a:lnTo>
                  <a:pt x="239394" y="66916"/>
                </a:lnTo>
                <a:lnTo>
                  <a:pt x="233552" y="64135"/>
                </a:lnTo>
                <a:lnTo>
                  <a:pt x="224027" y="64135"/>
                </a:lnTo>
                <a:lnTo>
                  <a:pt x="183139" y="82140"/>
                </a:lnTo>
                <a:lnTo>
                  <a:pt x="157225" y="115798"/>
                </a:lnTo>
                <a:lnTo>
                  <a:pt x="126190" y="167073"/>
                </a:lnTo>
                <a:lnTo>
                  <a:pt x="95250" y="218338"/>
                </a:lnTo>
                <a:lnTo>
                  <a:pt x="71437" y="218338"/>
                </a:lnTo>
                <a:lnTo>
                  <a:pt x="47625" y="218338"/>
                </a:lnTo>
                <a:lnTo>
                  <a:pt x="23812" y="218338"/>
                </a:lnTo>
                <a:lnTo>
                  <a:pt x="0" y="218338"/>
                </a:lnTo>
                <a:lnTo>
                  <a:pt x="28041" y="175635"/>
                </a:lnTo>
                <a:lnTo>
                  <a:pt x="56083" y="132933"/>
                </a:lnTo>
                <a:lnTo>
                  <a:pt x="84124" y="90230"/>
                </a:lnTo>
                <a:lnTo>
                  <a:pt x="112166" y="47528"/>
                </a:lnTo>
                <a:lnTo>
                  <a:pt x="140207" y="4826"/>
                </a:lnTo>
                <a:lnTo>
                  <a:pt x="159754" y="4826"/>
                </a:lnTo>
                <a:lnTo>
                  <a:pt x="179323" y="4826"/>
                </a:lnTo>
                <a:lnTo>
                  <a:pt x="198893" y="4826"/>
                </a:lnTo>
                <a:lnTo>
                  <a:pt x="218439" y="4826"/>
                </a:lnTo>
                <a:lnTo>
                  <a:pt x="213181" y="13514"/>
                </a:lnTo>
                <a:lnTo>
                  <a:pt x="207899" y="22207"/>
                </a:lnTo>
                <a:lnTo>
                  <a:pt x="202616" y="30902"/>
                </a:lnTo>
                <a:lnTo>
                  <a:pt x="197357" y="39598"/>
                </a:lnTo>
                <a:lnTo>
                  <a:pt x="212294" y="29725"/>
                </a:lnTo>
                <a:lnTo>
                  <a:pt x="226266" y="21351"/>
                </a:lnTo>
                <a:lnTo>
                  <a:pt x="263300" y="5148"/>
                </a:lnTo>
                <a:lnTo>
                  <a:pt x="287839" y="573"/>
                </a:lnTo>
                <a:lnTo>
                  <a:pt x="300608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94953" y="6253632"/>
            <a:ext cx="325120" cy="223520"/>
          </a:xfrm>
          <a:custGeom>
            <a:avLst/>
            <a:gdLst/>
            <a:ahLst/>
            <a:cxnLst/>
            <a:rect l="l" t="t" r="r" b="b"/>
            <a:pathLst>
              <a:path w="325120" h="223520">
                <a:moveTo>
                  <a:pt x="250525" y="0"/>
                </a:moveTo>
                <a:lnTo>
                  <a:pt x="301563" y="9324"/>
                </a:lnTo>
                <a:lnTo>
                  <a:pt x="325058" y="53056"/>
                </a:lnTo>
                <a:lnTo>
                  <a:pt x="321708" y="70635"/>
                </a:lnTo>
                <a:lnTo>
                  <a:pt x="301198" y="110972"/>
                </a:lnTo>
                <a:lnTo>
                  <a:pt x="261352" y="155830"/>
                </a:lnTo>
                <a:lnTo>
                  <a:pt x="208742" y="191706"/>
                </a:lnTo>
                <a:lnTo>
                  <a:pt x="146734" y="215345"/>
                </a:lnTo>
                <a:lnTo>
                  <a:pt x="81107" y="223164"/>
                </a:lnTo>
                <a:lnTo>
                  <a:pt x="53810" y="221545"/>
                </a:lnTo>
                <a:lnTo>
                  <a:pt x="31990" y="216668"/>
                </a:lnTo>
                <a:lnTo>
                  <a:pt x="15742" y="208505"/>
                </a:lnTo>
                <a:lnTo>
                  <a:pt x="5161" y="197027"/>
                </a:lnTo>
                <a:lnTo>
                  <a:pt x="0" y="179651"/>
                </a:lnTo>
                <a:lnTo>
                  <a:pt x="2732" y="159689"/>
                </a:lnTo>
                <a:lnTo>
                  <a:pt x="31450" y="112179"/>
                </a:lnTo>
                <a:lnTo>
                  <a:pt x="77487" y="67671"/>
                </a:lnTo>
                <a:lnTo>
                  <a:pt x="133431" y="31661"/>
                </a:lnTo>
                <a:lnTo>
                  <a:pt x="192645" y="7958"/>
                </a:lnTo>
                <a:lnTo>
                  <a:pt x="250525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55153" y="6171134"/>
            <a:ext cx="131191" cy="678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309482" y="6177229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79" h="299720">
                <a:moveTo>
                  <a:pt x="67056" y="0"/>
                </a:moveTo>
                <a:lnTo>
                  <a:pt x="79132" y="20307"/>
                </a:lnTo>
                <a:lnTo>
                  <a:pt x="91186" y="40614"/>
                </a:lnTo>
                <a:lnTo>
                  <a:pt x="103239" y="60921"/>
                </a:lnTo>
                <a:lnTo>
                  <a:pt x="115316" y="81229"/>
                </a:lnTo>
                <a:lnTo>
                  <a:pt x="126861" y="81229"/>
                </a:lnTo>
                <a:lnTo>
                  <a:pt x="138429" y="81229"/>
                </a:lnTo>
                <a:lnTo>
                  <a:pt x="149998" y="81229"/>
                </a:lnTo>
                <a:lnTo>
                  <a:pt x="161544" y="81229"/>
                </a:lnTo>
                <a:lnTo>
                  <a:pt x="170878" y="96204"/>
                </a:lnTo>
                <a:lnTo>
                  <a:pt x="180213" y="111182"/>
                </a:lnTo>
                <a:lnTo>
                  <a:pt x="189547" y="126159"/>
                </a:lnTo>
                <a:lnTo>
                  <a:pt x="198882" y="141135"/>
                </a:lnTo>
                <a:lnTo>
                  <a:pt x="186880" y="141135"/>
                </a:lnTo>
                <a:lnTo>
                  <a:pt x="174878" y="141135"/>
                </a:lnTo>
                <a:lnTo>
                  <a:pt x="162877" y="141135"/>
                </a:lnTo>
                <a:lnTo>
                  <a:pt x="150875" y="141135"/>
                </a:lnTo>
                <a:lnTo>
                  <a:pt x="162115" y="160049"/>
                </a:lnTo>
                <a:lnTo>
                  <a:pt x="173354" y="178962"/>
                </a:lnTo>
                <a:lnTo>
                  <a:pt x="184594" y="197874"/>
                </a:lnTo>
                <a:lnTo>
                  <a:pt x="195834" y="216788"/>
                </a:lnTo>
                <a:lnTo>
                  <a:pt x="221869" y="241668"/>
                </a:lnTo>
                <a:lnTo>
                  <a:pt x="229362" y="241668"/>
                </a:lnTo>
                <a:lnTo>
                  <a:pt x="234813" y="241342"/>
                </a:lnTo>
                <a:lnTo>
                  <a:pt x="240871" y="240363"/>
                </a:lnTo>
                <a:lnTo>
                  <a:pt x="247524" y="238732"/>
                </a:lnTo>
                <a:lnTo>
                  <a:pt x="254762" y="236448"/>
                </a:lnTo>
                <a:lnTo>
                  <a:pt x="265261" y="250573"/>
                </a:lnTo>
                <a:lnTo>
                  <a:pt x="275796" y="264698"/>
                </a:lnTo>
                <a:lnTo>
                  <a:pt x="286355" y="278819"/>
                </a:lnTo>
                <a:lnTo>
                  <a:pt x="296925" y="292938"/>
                </a:lnTo>
                <a:lnTo>
                  <a:pt x="281328" y="295843"/>
                </a:lnTo>
                <a:lnTo>
                  <a:pt x="265779" y="297915"/>
                </a:lnTo>
                <a:lnTo>
                  <a:pt x="250277" y="299155"/>
                </a:lnTo>
                <a:lnTo>
                  <a:pt x="234823" y="299567"/>
                </a:lnTo>
                <a:lnTo>
                  <a:pt x="217896" y="299079"/>
                </a:lnTo>
                <a:lnTo>
                  <a:pt x="177926" y="291731"/>
                </a:lnTo>
                <a:lnTo>
                  <a:pt x="140081" y="267944"/>
                </a:lnTo>
                <a:lnTo>
                  <a:pt x="113595" y="232877"/>
                </a:lnTo>
                <a:lnTo>
                  <a:pt x="93948" y="197461"/>
                </a:lnTo>
                <a:lnTo>
                  <a:pt x="83756" y="178684"/>
                </a:lnTo>
                <a:lnTo>
                  <a:pt x="73564" y="159909"/>
                </a:lnTo>
                <a:lnTo>
                  <a:pt x="63373" y="141135"/>
                </a:lnTo>
                <a:lnTo>
                  <a:pt x="55370" y="141135"/>
                </a:lnTo>
                <a:lnTo>
                  <a:pt x="47355" y="141135"/>
                </a:lnTo>
                <a:lnTo>
                  <a:pt x="39316" y="141135"/>
                </a:lnTo>
                <a:lnTo>
                  <a:pt x="31242" y="141135"/>
                </a:lnTo>
                <a:lnTo>
                  <a:pt x="23431" y="126159"/>
                </a:lnTo>
                <a:lnTo>
                  <a:pt x="15621" y="111182"/>
                </a:lnTo>
                <a:lnTo>
                  <a:pt x="7810" y="96204"/>
                </a:lnTo>
                <a:lnTo>
                  <a:pt x="0" y="81229"/>
                </a:lnTo>
                <a:lnTo>
                  <a:pt x="7717" y="81229"/>
                </a:lnTo>
                <a:lnTo>
                  <a:pt x="15446" y="81229"/>
                </a:lnTo>
                <a:lnTo>
                  <a:pt x="23199" y="81229"/>
                </a:lnTo>
                <a:lnTo>
                  <a:pt x="30988" y="81229"/>
                </a:lnTo>
                <a:lnTo>
                  <a:pt x="25655" y="71425"/>
                </a:lnTo>
                <a:lnTo>
                  <a:pt x="20335" y="61620"/>
                </a:lnTo>
                <a:lnTo>
                  <a:pt x="15039" y="51814"/>
                </a:lnTo>
                <a:lnTo>
                  <a:pt x="9778" y="42011"/>
                </a:lnTo>
                <a:lnTo>
                  <a:pt x="24425" y="31577"/>
                </a:lnTo>
                <a:lnTo>
                  <a:pt x="38846" y="21096"/>
                </a:lnTo>
                <a:lnTo>
                  <a:pt x="53052" y="10570"/>
                </a:lnTo>
                <a:lnTo>
                  <a:pt x="67056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143114" y="6171134"/>
            <a:ext cx="119761" cy="678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28129" y="6177229"/>
            <a:ext cx="210820" cy="299720"/>
          </a:xfrm>
          <a:custGeom>
            <a:avLst/>
            <a:gdLst/>
            <a:ahLst/>
            <a:cxnLst/>
            <a:rect l="l" t="t" r="r" b="b"/>
            <a:pathLst>
              <a:path w="210820" h="299720">
                <a:moveTo>
                  <a:pt x="198374" y="0"/>
                </a:moveTo>
                <a:lnTo>
                  <a:pt x="189894" y="20307"/>
                </a:lnTo>
                <a:lnTo>
                  <a:pt x="181403" y="40614"/>
                </a:lnTo>
                <a:lnTo>
                  <a:pt x="172888" y="60921"/>
                </a:lnTo>
                <a:lnTo>
                  <a:pt x="164337" y="81229"/>
                </a:lnTo>
                <a:lnTo>
                  <a:pt x="175938" y="81229"/>
                </a:lnTo>
                <a:lnTo>
                  <a:pt x="187515" y="81229"/>
                </a:lnTo>
                <a:lnTo>
                  <a:pt x="199092" y="81229"/>
                </a:lnTo>
                <a:lnTo>
                  <a:pt x="210693" y="81229"/>
                </a:lnTo>
                <a:lnTo>
                  <a:pt x="204862" y="96204"/>
                </a:lnTo>
                <a:lnTo>
                  <a:pt x="199009" y="111182"/>
                </a:lnTo>
                <a:lnTo>
                  <a:pt x="193155" y="126159"/>
                </a:lnTo>
                <a:lnTo>
                  <a:pt x="187325" y="141135"/>
                </a:lnTo>
                <a:lnTo>
                  <a:pt x="175323" y="141135"/>
                </a:lnTo>
                <a:lnTo>
                  <a:pt x="163322" y="141135"/>
                </a:lnTo>
                <a:lnTo>
                  <a:pt x="151320" y="141135"/>
                </a:lnTo>
                <a:lnTo>
                  <a:pt x="139319" y="141135"/>
                </a:lnTo>
                <a:lnTo>
                  <a:pt x="131393" y="160049"/>
                </a:lnTo>
                <a:lnTo>
                  <a:pt x="123444" y="178962"/>
                </a:lnTo>
                <a:lnTo>
                  <a:pt x="115494" y="197874"/>
                </a:lnTo>
                <a:lnTo>
                  <a:pt x="107569" y="216788"/>
                </a:lnTo>
                <a:lnTo>
                  <a:pt x="103759" y="225882"/>
                </a:lnTo>
                <a:lnTo>
                  <a:pt x="102235" y="231901"/>
                </a:lnTo>
                <a:lnTo>
                  <a:pt x="102997" y="234848"/>
                </a:lnTo>
                <a:lnTo>
                  <a:pt x="104140" y="239394"/>
                </a:lnTo>
                <a:lnTo>
                  <a:pt x="108458" y="241668"/>
                </a:lnTo>
                <a:lnTo>
                  <a:pt x="116078" y="241668"/>
                </a:lnTo>
                <a:lnTo>
                  <a:pt x="121789" y="241342"/>
                </a:lnTo>
                <a:lnTo>
                  <a:pt x="128809" y="240363"/>
                </a:lnTo>
                <a:lnTo>
                  <a:pt x="137116" y="238732"/>
                </a:lnTo>
                <a:lnTo>
                  <a:pt x="146685" y="236448"/>
                </a:lnTo>
                <a:lnTo>
                  <a:pt x="142876" y="250566"/>
                </a:lnTo>
                <a:lnTo>
                  <a:pt x="139080" y="264688"/>
                </a:lnTo>
                <a:lnTo>
                  <a:pt x="135308" y="278812"/>
                </a:lnTo>
                <a:lnTo>
                  <a:pt x="131572" y="292938"/>
                </a:lnTo>
                <a:lnTo>
                  <a:pt x="113049" y="295843"/>
                </a:lnTo>
                <a:lnTo>
                  <a:pt x="95408" y="297915"/>
                </a:lnTo>
                <a:lnTo>
                  <a:pt x="78672" y="299155"/>
                </a:lnTo>
                <a:lnTo>
                  <a:pt x="62865" y="299567"/>
                </a:lnTo>
                <a:lnTo>
                  <a:pt x="46436" y="299080"/>
                </a:lnTo>
                <a:lnTo>
                  <a:pt x="7983" y="287314"/>
                </a:lnTo>
                <a:lnTo>
                  <a:pt x="0" y="267944"/>
                </a:lnTo>
                <a:lnTo>
                  <a:pt x="883" y="258726"/>
                </a:lnTo>
                <a:lnTo>
                  <a:pt x="16510" y="216242"/>
                </a:lnTo>
                <a:lnTo>
                  <a:pt x="34115" y="178684"/>
                </a:lnTo>
                <a:lnTo>
                  <a:pt x="51816" y="141135"/>
                </a:lnTo>
                <a:lnTo>
                  <a:pt x="43795" y="141135"/>
                </a:lnTo>
                <a:lnTo>
                  <a:pt x="35750" y="141135"/>
                </a:lnTo>
                <a:lnTo>
                  <a:pt x="27705" y="141135"/>
                </a:lnTo>
                <a:lnTo>
                  <a:pt x="19685" y="141135"/>
                </a:lnTo>
                <a:lnTo>
                  <a:pt x="27019" y="126159"/>
                </a:lnTo>
                <a:lnTo>
                  <a:pt x="34353" y="111182"/>
                </a:lnTo>
                <a:lnTo>
                  <a:pt x="41687" y="96204"/>
                </a:lnTo>
                <a:lnTo>
                  <a:pt x="49022" y="81229"/>
                </a:lnTo>
                <a:lnTo>
                  <a:pt x="56810" y="81229"/>
                </a:lnTo>
                <a:lnTo>
                  <a:pt x="64563" y="81229"/>
                </a:lnTo>
                <a:lnTo>
                  <a:pt x="72292" y="81229"/>
                </a:lnTo>
                <a:lnTo>
                  <a:pt x="80010" y="81229"/>
                </a:lnTo>
                <a:lnTo>
                  <a:pt x="84657" y="71425"/>
                </a:lnTo>
                <a:lnTo>
                  <a:pt x="89281" y="61620"/>
                </a:lnTo>
                <a:lnTo>
                  <a:pt x="93904" y="51814"/>
                </a:lnTo>
                <a:lnTo>
                  <a:pt x="98552" y="42011"/>
                </a:lnTo>
                <a:lnTo>
                  <a:pt x="123793" y="31557"/>
                </a:lnTo>
                <a:lnTo>
                  <a:pt x="148843" y="21072"/>
                </a:lnTo>
                <a:lnTo>
                  <a:pt x="173704" y="10554"/>
                </a:lnTo>
                <a:lnTo>
                  <a:pt x="198374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52612" y="6172200"/>
            <a:ext cx="443865" cy="304800"/>
          </a:xfrm>
          <a:custGeom>
            <a:avLst/>
            <a:gdLst/>
            <a:ahLst/>
            <a:cxnLst/>
            <a:rect l="l" t="t" r="r" b="b"/>
            <a:pathLst>
              <a:path w="443864" h="304800">
                <a:moveTo>
                  <a:pt x="374554" y="0"/>
                </a:moveTo>
                <a:lnTo>
                  <a:pt x="417909" y="5657"/>
                </a:lnTo>
                <a:lnTo>
                  <a:pt x="443331" y="35309"/>
                </a:lnTo>
                <a:lnTo>
                  <a:pt x="442388" y="51069"/>
                </a:lnTo>
                <a:lnTo>
                  <a:pt x="427132" y="91681"/>
                </a:lnTo>
                <a:lnTo>
                  <a:pt x="377729" y="100642"/>
                </a:lnTo>
                <a:lnTo>
                  <a:pt x="327945" y="109575"/>
                </a:lnTo>
                <a:lnTo>
                  <a:pt x="333152" y="100584"/>
                </a:lnTo>
                <a:lnTo>
                  <a:pt x="336200" y="94030"/>
                </a:lnTo>
                <a:lnTo>
                  <a:pt x="336835" y="89865"/>
                </a:lnTo>
                <a:lnTo>
                  <a:pt x="337851" y="82892"/>
                </a:lnTo>
                <a:lnTo>
                  <a:pt x="336454" y="77546"/>
                </a:lnTo>
                <a:lnTo>
                  <a:pt x="332390" y="73787"/>
                </a:lnTo>
                <a:lnTo>
                  <a:pt x="328453" y="70040"/>
                </a:lnTo>
                <a:lnTo>
                  <a:pt x="321722" y="68160"/>
                </a:lnTo>
                <a:lnTo>
                  <a:pt x="312451" y="68160"/>
                </a:lnTo>
                <a:lnTo>
                  <a:pt x="259998" y="82187"/>
                </a:lnTo>
                <a:lnTo>
                  <a:pt x="224111" y="103632"/>
                </a:lnTo>
                <a:lnTo>
                  <a:pt x="189162" y="132638"/>
                </a:lnTo>
                <a:lnTo>
                  <a:pt x="149117" y="173663"/>
                </a:lnTo>
                <a:lnTo>
                  <a:pt x="124456" y="207248"/>
                </a:lnTo>
                <a:lnTo>
                  <a:pt x="120935" y="218262"/>
                </a:lnTo>
                <a:lnTo>
                  <a:pt x="122358" y="226213"/>
                </a:lnTo>
                <a:lnTo>
                  <a:pt x="127746" y="231892"/>
                </a:lnTo>
                <a:lnTo>
                  <a:pt x="137062" y="235300"/>
                </a:lnTo>
                <a:lnTo>
                  <a:pt x="150272" y="236435"/>
                </a:lnTo>
                <a:lnTo>
                  <a:pt x="164893" y="235522"/>
                </a:lnTo>
                <a:lnTo>
                  <a:pt x="208184" y="221767"/>
                </a:lnTo>
                <a:lnTo>
                  <a:pt x="252672" y="192292"/>
                </a:lnTo>
                <a:lnTo>
                  <a:pt x="268382" y="179133"/>
                </a:lnTo>
                <a:lnTo>
                  <a:pt x="284793" y="185191"/>
                </a:lnTo>
                <a:lnTo>
                  <a:pt x="301275" y="191231"/>
                </a:lnTo>
                <a:lnTo>
                  <a:pt x="317853" y="197255"/>
                </a:lnTo>
                <a:lnTo>
                  <a:pt x="334549" y="203263"/>
                </a:lnTo>
                <a:lnTo>
                  <a:pt x="315614" y="219386"/>
                </a:lnTo>
                <a:lnTo>
                  <a:pt x="277221" y="247436"/>
                </a:lnTo>
                <a:lnTo>
                  <a:pt x="237952" y="269952"/>
                </a:lnTo>
                <a:lnTo>
                  <a:pt x="198189" y="286937"/>
                </a:lnTo>
                <a:lnTo>
                  <a:pt x="157734" y="298365"/>
                </a:lnTo>
                <a:lnTo>
                  <a:pt x="114490" y="304087"/>
                </a:lnTo>
                <a:lnTo>
                  <a:pt x="91725" y="304800"/>
                </a:lnTo>
                <a:lnTo>
                  <a:pt x="65847" y="303935"/>
                </a:lnTo>
                <a:lnTo>
                  <a:pt x="26949" y="296966"/>
                </a:lnTo>
                <a:lnTo>
                  <a:pt x="0" y="257945"/>
                </a:lnTo>
                <a:lnTo>
                  <a:pt x="3460" y="241706"/>
                </a:lnTo>
                <a:lnTo>
                  <a:pt x="26273" y="201604"/>
                </a:lnTo>
                <a:lnTo>
                  <a:pt x="72040" y="151701"/>
                </a:lnTo>
                <a:lnTo>
                  <a:pt x="110315" y="117269"/>
                </a:lnTo>
                <a:lnTo>
                  <a:pt x="149066" y="87090"/>
                </a:lnTo>
                <a:lnTo>
                  <a:pt x="188198" y="61111"/>
                </a:lnTo>
                <a:lnTo>
                  <a:pt x="227615" y="39281"/>
                </a:lnTo>
                <a:lnTo>
                  <a:pt x="266112" y="22170"/>
                </a:lnTo>
                <a:lnTo>
                  <a:pt x="303371" y="9886"/>
                </a:lnTo>
                <a:lnTo>
                  <a:pt x="339486" y="2480"/>
                </a:lnTo>
                <a:lnTo>
                  <a:pt x="374554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59933" y="3223944"/>
            <a:ext cx="60007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36245" algn="l"/>
              </a:tabLst>
            </a:pP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p	q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59462" y="3245862"/>
            <a:ext cx="1669414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59180" algn="l"/>
              </a:tabLst>
            </a:pP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350" spc="1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r>
              <a:rPr sz="2350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r>
              <a:rPr sz="2350" spc="1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77178" y="1669540"/>
            <a:ext cx="1483360" cy="19608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spcBef>
                <a:spcPts val="439"/>
              </a:spcBef>
            </a:pP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35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1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35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" algn="ctr">
              <a:spcBef>
                <a:spcPts val="1325"/>
              </a:spcBef>
            </a:pPr>
            <a:r>
              <a:rPr sz="2350" spc="5" dirty="0">
                <a:solidFill>
                  <a:prstClr val="black"/>
                </a:solidFill>
                <a:latin typeface="Symbol"/>
                <a:cs typeface="Symbol"/>
              </a:rPr>
              <a:t>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350" i="1" spc="-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prstClr val="black"/>
                </a:solidFill>
                <a:latin typeface="Symbol"/>
                <a:cs typeface="Symbol"/>
              </a:rPr>
              <a:t></a:t>
            </a:r>
            <a:r>
              <a:rPr sz="2350" i="1" spc="10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05837" y="3245862"/>
            <a:ext cx="112649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50" spc="5" dirty="0">
                <a:solidFill>
                  <a:prstClr val="black"/>
                </a:solidFill>
                <a:latin typeface="Symbol"/>
                <a:cs typeface="Symbol"/>
              </a:rPr>
              <a:t>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r>
              <a:rPr sz="2350" i="1" spc="-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prstClr val="black"/>
                </a:solidFill>
                <a:latin typeface="Symbol"/>
                <a:cs typeface="Symbol"/>
              </a:rPr>
              <a:t></a:t>
            </a:r>
            <a:r>
              <a:rPr sz="2350" i="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83376" y="3258064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7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36427" y="3629334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>
                <a:moveTo>
                  <a:pt x="0" y="0"/>
                </a:moveTo>
                <a:lnTo>
                  <a:pt x="420837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436927" y="3623854"/>
            <a:ext cx="420370" cy="0"/>
          </a:xfrm>
          <a:custGeom>
            <a:avLst/>
            <a:gdLst/>
            <a:ahLst/>
            <a:cxnLst/>
            <a:rect l="l" t="t" r="r" b="b"/>
            <a:pathLst>
              <a:path w="420369">
                <a:moveTo>
                  <a:pt x="0" y="0"/>
                </a:moveTo>
                <a:lnTo>
                  <a:pt x="4198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857264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57764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57764" y="362385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0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69282" y="362933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19">
                <a:moveTo>
                  <a:pt x="0" y="0"/>
                </a:moveTo>
                <a:lnTo>
                  <a:pt x="413626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69782" y="3623854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5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282876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83376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294895" y="3629334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4">
                <a:moveTo>
                  <a:pt x="0" y="0"/>
                </a:moveTo>
                <a:lnTo>
                  <a:pt x="957618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295394" y="3623854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5">
                <a:moveTo>
                  <a:pt x="0" y="0"/>
                </a:moveTo>
                <a:lnTo>
                  <a:pt x="9566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252596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253096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253096" y="362385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0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64613" y="3629334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102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265114" y="3623854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11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376716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377216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377216" y="362385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0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388735" y="3629334"/>
            <a:ext cx="1467485" cy="0"/>
          </a:xfrm>
          <a:custGeom>
            <a:avLst/>
            <a:gdLst/>
            <a:ahLst/>
            <a:cxnLst/>
            <a:rect l="l" t="t" r="r" b="b"/>
            <a:pathLst>
              <a:path w="1467485">
                <a:moveTo>
                  <a:pt x="0" y="0"/>
                </a:moveTo>
                <a:lnTo>
                  <a:pt x="1467390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389234" y="3623854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3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856125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856625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856625" y="362385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0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868143" y="3629334"/>
            <a:ext cx="1409065" cy="0"/>
          </a:xfrm>
          <a:custGeom>
            <a:avLst/>
            <a:gdLst/>
            <a:ahLst/>
            <a:cxnLst/>
            <a:rect l="l" t="t" r="r" b="b"/>
            <a:pathLst>
              <a:path w="1409065">
                <a:moveTo>
                  <a:pt x="0" y="0"/>
                </a:moveTo>
                <a:lnTo>
                  <a:pt x="1408551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868644" y="3623854"/>
            <a:ext cx="1407795" cy="0"/>
          </a:xfrm>
          <a:custGeom>
            <a:avLst/>
            <a:gdLst/>
            <a:ahLst/>
            <a:cxnLst/>
            <a:rect l="l" t="t" r="r" b="b"/>
            <a:pathLst>
              <a:path w="1407795">
                <a:moveTo>
                  <a:pt x="0" y="0"/>
                </a:moveTo>
                <a:lnTo>
                  <a:pt x="14075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43909" y="3602686"/>
            <a:ext cx="1331595" cy="141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5"/>
              </a:lnSpc>
              <a:spcBef>
                <a:spcPts val="100"/>
              </a:spcBef>
              <a:tabLst>
                <a:tab pos="436245" algn="l"/>
                <a:tab pos="1134745" algn="l"/>
              </a:tabLst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	T	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05"/>
              </a:lnSpc>
              <a:tabLst>
                <a:tab pos="443865" algn="l"/>
                <a:tab pos="1142365" algn="l"/>
              </a:tabLst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	F	F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320">
              <a:lnSpc>
                <a:spcPts val="2705"/>
              </a:lnSpc>
              <a:tabLst>
                <a:tab pos="436245" algn="l"/>
                <a:tab pos="1134745" algn="l"/>
              </a:tabLst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F	T	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320">
              <a:lnSpc>
                <a:spcPts val="2765"/>
              </a:lnSpc>
              <a:tabLst>
                <a:tab pos="443865" algn="l"/>
                <a:tab pos="1134745" algn="l"/>
              </a:tabLst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F	F	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12778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  T  F  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015002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  T  F  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464532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  F  T  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284878" y="3257532"/>
            <a:ext cx="0" cy="1753235"/>
          </a:xfrm>
          <a:custGeom>
            <a:avLst/>
            <a:gdLst/>
            <a:ahLst/>
            <a:cxnLst/>
            <a:rect l="l" t="t" r="r" b="b"/>
            <a:pathLst>
              <a:path h="1753235">
                <a:moveTo>
                  <a:pt x="0" y="0"/>
                </a:moveTo>
                <a:lnTo>
                  <a:pt x="0" y="1753028"/>
                </a:lnTo>
              </a:path>
            </a:pathLst>
          </a:custGeom>
          <a:ln w="40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83376" y="3623855"/>
            <a:ext cx="0" cy="1386205"/>
          </a:xfrm>
          <a:custGeom>
            <a:avLst/>
            <a:gdLst/>
            <a:ahLst/>
            <a:cxnLst/>
            <a:rect l="l" t="t" r="r" b="b"/>
            <a:pathLst>
              <a:path h="1386204">
                <a:moveTo>
                  <a:pt x="0" y="0"/>
                </a:moveTo>
                <a:lnTo>
                  <a:pt x="0" y="13862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29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20794818-7232-3767-B628-1961DEDF234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1180" y="541226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lang="en-US" sz="4000" spc="-5" dirty="0"/>
              <a:t>Course Introduction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942766" y="1529773"/>
            <a:ext cx="8917889" cy="52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What we will cover in this course?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Proofs and logics,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Hashing function, Pseudorandom numbers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Check Digits – UPCs, ISBNs, Airline ticket number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Cryptography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Mathematical Induction, Counting Techniques, Relations, Graphs and Trees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Reference Book: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and its applications BY Kenneth H. Rosen – 8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705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30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2395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3644" y="1200008"/>
            <a:ext cx="7899400" cy="50800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indent="-342265"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Today is</a:t>
            </a:r>
            <a:r>
              <a:rPr sz="28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Easter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4965">
              <a:spcBef>
                <a:spcPts val="340"/>
              </a:spcBef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 Tomorrow is</a:t>
            </a:r>
            <a:r>
              <a:rPr sz="28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Monday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ts val="3285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i="1" spc="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16890">
              <a:lnSpc>
                <a:spcPts val="3285"/>
              </a:lnSpc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today is Easter then tomorrow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is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333FF"/>
                </a:solidFill>
                <a:latin typeface="Times New Roman"/>
                <a:cs typeface="Times New Roman"/>
              </a:rPr>
              <a:t>Monday.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spcBef>
                <a:spcPts val="82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Converse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28320">
              <a:spcBef>
                <a:spcPts val="14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tomorrow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Monday then today is</a:t>
            </a:r>
            <a:r>
              <a:rPr sz="2800" spc="-25" dirty="0">
                <a:solidFill>
                  <a:srgbClr val="3333FF"/>
                </a:solidFill>
                <a:latin typeface="Times New Roman"/>
                <a:cs typeface="Times New Roman"/>
              </a:rPr>
              <a:t> Easter.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spcBef>
                <a:spcPts val="5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dirty="0">
                <a:solidFill>
                  <a:prstClr val="black"/>
                </a:solidFill>
                <a:latin typeface="Arial"/>
                <a:cs typeface="Arial"/>
              </a:rPr>
              <a:t>Inverse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-3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28320">
              <a:spcBef>
                <a:spcPts val="6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today is not Easter then tomorrow is not</a:t>
            </a:r>
            <a:r>
              <a:rPr sz="2800" spc="3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333FF"/>
                </a:solidFill>
                <a:latin typeface="Times New Roman"/>
                <a:cs typeface="Times New Roman"/>
              </a:rPr>
              <a:t>Monday.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spcBef>
                <a:spcPts val="6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Contrapositive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 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1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28320">
              <a:spcBef>
                <a:spcPts val="47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tomorrow is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Monday then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today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not</a:t>
            </a:r>
            <a:r>
              <a:rPr sz="2800" spc="-6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333FF"/>
                </a:solidFill>
                <a:latin typeface="Times New Roman"/>
                <a:cs typeface="Times New Roman"/>
              </a:rPr>
              <a:t>Easter.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9BC895B-15FE-A2D1-ABF9-209453563F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>
                <a:solidFill>
                  <a:prstClr val="black"/>
                </a:solidFill>
              </a:rPr>
              <a:t>Discrete Mathematics - Fall 2022</a:t>
            </a:r>
            <a:endParaRPr spc="-25" dirty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31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56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The Biconditional</a:t>
            </a:r>
            <a:r>
              <a:rPr spc="-60" dirty="0"/>
              <a:t> </a:t>
            </a:r>
            <a:r>
              <a:rPr spc="-5" dirty="0"/>
              <a:t>Operator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8917" y="1167130"/>
            <a:ext cx="7430770" cy="497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83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biconditional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statement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states  that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if and only if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iff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sz="2800"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below freezing.”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“It is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snowing.”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841500" marR="5080" indent="-1486535">
              <a:lnSpc>
                <a:spcPct val="120000"/>
              </a:lnSpc>
              <a:spcBef>
                <a:spcPts val="5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“It is below freezing if and only if it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snowing.”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>
              <a:spcBef>
                <a:spcPts val="675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841500" marR="80645" indent="-42418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“That it is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below freezing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is  necessary and sufficient for it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to</a:t>
            </a:r>
            <a:r>
              <a:rPr sz="2800" spc="-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be 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>
                <a:solidFill>
                  <a:prstClr val="black"/>
                </a:solidFill>
              </a:rPr>
              <a:t>Discrete Mathematics - Fall 2022</a:t>
            </a:r>
            <a:endParaRPr spc="-25" dirty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32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142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Biconditional Truth</a:t>
            </a:r>
            <a:r>
              <a:rPr spc="-45" dirty="0"/>
              <a:t> </a:t>
            </a:r>
            <a:r>
              <a:rPr spc="-5" dirty="0"/>
              <a:t>Table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22207" y="1223179"/>
          <a:ext cx="2466339" cy="247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pPr marL="1905" algn="ctr">
                        <a:lnSpc>
                          <a:spcPts val="3765"/>
                        </a:lnSpc>
                      </a:pPr>
                      <a:r>
                        <a:rPr sz="33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3765"/>
                        </a:lnSpc>
                      </a:pPr>
                      <a:r>
                        <a:rPr sz="33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3300" i="1" spc="15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3300" spc="35" dirty="0">
                          <a:latin typeface="Symbol"/>
                          <a:cs typeface="Symbol"/>
                        </a:rPr>
                        <a:t></a:t>
                      </a:r>
                      <a:r>
                        <a:rPr sz="33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i="1" spc="15" dirty="0">
                          <a:latin typeface="Times New Roman"/>
                          <a:cs typeface="Times New Roman"/>
                        </a:rPr>
                        <a:t>q</a:t>
                      </a:r>
                      <a:endParaRPr sz="3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3810" algn="ctr">
                        <a:lnSpc>
                          <a:spcPts val="383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383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83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3810" algn="ctr">
                        <a:lnSpc>
                          <a:spcPts val="370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370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70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3175" algn="ctr">
                        <a:lnSpc>
                          <a:spcPts val="369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369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69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3175" algn="ctr">
                        <a:lnSpc>
                          <a:spcPts val="367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367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67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746045" y="1546606"/>
            <a:ext cx="7515859" cy="48337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133850" marR="757555" indent="-231775">
              <a:lnSpc>
                <a:spcPct val="100899"/>
              </a:lnSpc>
              <a:spcBef>
                <a:spcPts val="75"/>
              </a:spcBef>
              <a:buClr>
                <a:srgbClr val="3333CC"/>
              </a:buClr>
              <a:buFont typeface="Times New Roman"/>
              <a:buChar char="•"/>
              <a:tabLst>
                <a:tab pos="4208780" algn="l"/>
                <a:tab pos="4209415" algn="l"/>
              </a:tabLst>
            </a:pPr>
            <a:r>
              <a:rPr sz="24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is necessary</a:t>
            </a:r>
            <a:r>
              <a:rPr sz="24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and 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sufficient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33850" marR="1260475" indent="-231775">
              <a:buClr>
                <a:srgbClr val="3333CC"/>
              </a:buClr>
              <a:buFontTx/>
              <a:buChar char="•"/>
              <a:tabLst>
                <a:tab pos="4216400" algn="l"/>
                <a:tab pos="4217035" algn="l"/>
              </a:tabLst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sz="24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then </a:t>
            </a:r>
            <a:r>
              <a:rPr sz="24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400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and  conversely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33850" indent="-231775">
              <a:buClr>
                <a:srgbClr val="3333CC"/>
              </a:buClr>
              <a:buFont typeface="Arial"/>
              <a:buChar char="•"/>
              <a:tabLst>
                <a:tab pos="4216400" algn="l"/>
                <a:tab pos="4217035" algn="l"/>
              </a:tabLst>
            </a:pPr>
            <a:r>
              <a:rPr sz="24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iff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33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prstClr val="black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2600" u="sng" dirty="0">
                <a:solidFill>
                  <a:prstClr val="black"/>
                </a:solidFill>
                <a:latin typeface="Arial"/>
                <a:cs typeface="Arial"/>
              </a:rPr>
              <a:t>equivalent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to (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prstClr val="black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40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400" spc="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).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4965" marR="276225" indent="-342265">
              <a:lnSpc>
                <a:spcPts val="2810"/>
              </a:lnSpc>
              <a:spcBef>
                <a:spcPts val="67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spc="5" dirty="0">
                <a:solidFill>
                  <a:prstClr val="black"/>
                </a:solidFill>
                <a:latin typeface="Symbol"/>
                <a:cs typeface="Symbol"/>
              </a:rPr>
              <a:t></a:t>
            </a:r>
            <a:r>
              <a:rPr sz="26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means that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have the </a:t>
            </a:r>
            <a:r>
              <a:rPr sz="2600" b="1" dirty="0">
                <a:solidFill>
                  <a:prstClr val="black"/>
                </a:solidFill>
                <a:latin typeface="Arial"/>
                <a:cs typeface="Arial"/>
              </a:rPr>
              <a:t>same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truth  value.</a:t>
            </a:r>
          </a:p>
          <a:p>
            <a:pPr marL="354965" indent="-342265">
              <a:spcBef>
                <a:spcPts val="26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does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imply that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6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true.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4965" marR="5080" indent="-342265">
              <a:lnSpc>
                <a:spcPts val="2810"/>
              </a:lnSpc>
              <a:spcBef>
                <a:spcPts val="67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Note this truth </a:t>
            </a:r>
            <a:r>
              <a:rPr sz="2600" spc="-5" dirty="0">
                <a:solidFill>
                  <a:srgbClr val="3333FF"/>
                </a:solidFill>
                <a:latin typeface="Arial"/>
                <a:cs typeface="Arial"/>
              </a:rPr>
              <a:t>table </a:t>
            </a: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is the exact </a:t>
            </a:r>
            <a:r>
              <a:rPr sz="2600" b="1" dirty="0">
                <a:solidFill>
                  <a:srgbClr val="3333FF"/>
                </a:solidFill>
                <a:latin typeface="Arial"/>
                <a:cs typeface="Arial"/>
              </a:rPr>
              <a:t>opposite </a:t>
            </a: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of </a:t>
            </a:r>
            <a:r>
              <a:rPr sz="2600" spc="-5" dirty="0">
                <a:solidFill>
                  <a:srgbClr val="3333FF"/>
                </a:solidFill>
                <a:latin typeface="Symbol"/>
                <a:cs typeface="Symbol"/>
              </a:rPr>
              <a:t></a:t>
            </a:r>
            <a:r>
              <a:rPr sz="2600" spc="-5" dirty="0">
                <a:solidFill>
                  <a:srgbClr val="3333FF"/>
                </a:solidFill>
                <a:latin typeface="Arial"/>
                <a:cs typeface="Arial"/>
              </a:rPr>
              <a:t>’s!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Thus,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means ¬(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6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056" y="480821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pc="-5" dirty="0"/>
              <a:t>Bo</a:t>
            </a:r>
            <a:r>
              <a:rPr spc="-25" dirty="0"/>
              <a:t>o</a:t>
            </a:r>
            <a:r>
              <a:rPr spc="-5" dirty="0"/>
              <a:t>lean</a:t>
            </a:r>
            <a:r>
              <a:rPr dirty="0"/>
              <a:t> </a:t>
            </a:r>
            <a:r>
              <a:rPr spc="-5" dirty="0"/>
              <a:t>Operations</a:t>
            </a:r>
            <a:r>
              <a:rPr spc="15" dirty="0"/>
              <a:t> </a:t>
            </a:r>
            <a:r>
              <a:rPr spc="-5" dirty="0" err="1"/>
              <a:t>Summa</a:t>
            </a:r>
            <a:r>
              <a:rPr spc="-590" dirty="0" err="1"/>
              <a:t>r</a:t>
            </a:r>
            <a:r>
              <a:rPr lang="en-US" sz="1200" b="0" spc="-7" baseline="149305" dirty="0">
                <a:solidFill>
                  <a:srgbClr val="336600"/>
                </a:solidFill>
                <a:latin typeface="Times New Roman"/>
                <a:cs typeface="Times New Roman"/>
              </a:rPr>
              <a:t>  </a:t>
            </a:r>
            <a:r>
              <a:rPr spc="-1830" dirty="0"/>
              <a:t>y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33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832" y="1376979"/>
            <a:ext cx="819848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Conjunction: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, (read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), “discrete math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600" spc="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18832" y="1685637"/>
            <a:ext cx="10833100" cy="442813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55600">
              <a:spcBef>
                <a:spcPts val="1350"/>
              </a:spcBef>
            </a:pPr>
            <a:r>
              <a:rPr dirty="0"/>
              <a:t>required course </a:t>
            </a:r>
            <a:r>
              <a:rPr dirty="0">
                <a:solidFill>
                  <a:srgbClr val="FF0000"/>
                </a:solidFill>
              </a:rPr>
              <a:t>and </a:t>
            </a:r>
            <a:r>
              <a:rPr dirty="0"/>
              <a:t>I am a computer science</a:t>
            </a:r>
            <a:r>
              <a:rPr spc="-75" dirty="0"/>
              <a:t> </a:t>
            </a:r>
            <a:r>
              <a:rPr dirty="0"/>
              <a:t>major”.</a:t>
            </a:r>
          </a:p>
          <a:p>
            <a:pPr marL="355600" marR="137795" indent="-342900">
              <a:spcBef>
                <a:spcPts val="12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/>
              <a:t>Disjunction: , </a:t>
            </a:r>
            <a:r>
              <a:rPr i="1" dirty="0">
                <a:latin typeface="Arial"/>
                <a:cs typeface="Arial"/>
              </a:rPr>
              <a:t>p </a:t>
            </a:r>
            <a:r>
              <a:rPr b="1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, (read </a:t>
            </a:r>
            <a:r>
              <a:rPr i="1" dirty="0">
                <a:latin typeface="Arial"/>
                <a:cs typeface="Arial"/>
              </a:rPr>
              <a:t>p </a:t>
            </a:r>
            <a:r>
              <a:rPr dirty="0"/>
              <a:t>or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), “discrete math </a:t>
            </a:r>
            <a:r>
              <a:rPr spc="-5" dirty="0"/>
              <a:t>is </a:t>
            </a:r>
            <a:r>
              <a:rPr dirty="0"/>
              <a:t>a  required course </a:t>
            </a:r>
            <a:r>
              <a:rPr dirty="0">
                <a:solidFill>
                  <a:srgbClr val="FF0000"/>
                </a:solidFill>
              </a:rPr>
              <a:t>or </a:t>
            </a:r>
            <a:r>
              <a:rPr dirty="0"/>
              <a:t>I am a computer science</a:t>
            </a:r>
            <a:r>
              <a:rPr spc="-85" dirty="0"/>
              <a:t> </a:t>
            </a:r>
            <a:r>
              <a:rPr spc="-5" dirty="0"/>
              <a:t>major”.</a:t>
            </a:r>
          </a:p>
          <a:p>
            <a:pPr marL="355600" marR="667385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/>
              <a:t>Exclusive or: </a:t>
            </a:r>
            <a:r>
              <a:rPr i="1" dirty="0">
                <a:latin typeface="Arial"/>
                <a:cs typeface="Arial"/>
              </a:rPr>
              <a:t>p </a:t>
            </a:r>
            <a:r>
              <a:rPr b="1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, “discrete math </a:t>
            </a:r>
            <a:r>
              <a:rPr spc="-5" dirty="0"/>
              <a:t>is </a:t>
            </a:r>
            <a:r>
              <a:rPr dirty="0"/>
              <a:t>a </a:t>
            </a:r>
            <a:r>
              <a:rPr spc="-5" dirty="0"/>
              <a:t>required  </a:t>
            </a:r>
            <a:r>
              <a:rPr dirty="0"/>
              <a:t>course </a:t>
            </a:r>
            <a:r>
              <a:rPr dirty="0">
                <a:solidFill>
                  <a:srgbClr val="FF0000"/>
                </a:solidFill>
              </a:rPr>
              <a:t>or </a:t>
            </a:r>
            <a:r>
              <a:rPr dirty="0"/>
              <a:t>I am a computer science major </a:t>
            </a:r>
            <a:r>
              <a:rPr dirty="0">
                <a:solidFill>
                  <a:srgbClr val="FF0000"/>
                </a:solidFill>
              </a:rPr>
              <a:t>but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not  both</a:t>
            </a:r>
            <a:r>
              <a:rPr dirty="0"/>
              <a:t>”.</a:t>
            </a:r>
          </a:p>
          <a:p>
            <a:pPr marL="355600" marR="672465" indent="-342900">
              <a:spcBef>
                <a:spcPts val="125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/>
              <a:t>Implication: </a:t>
            </a:r>
            <a:r>
              <a:rPr i="1" dirty="0">
                <a:latin typeface="Arial"/>
                <a:cs typeface="Arial"/>
              </a:rPr>
              <a:t>p </a:t>
            </a:r>
            <a:r>
              <a:rPr spc="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q, </a:t>
            </a:r>
            <a:r>
              <a:rPr spc="-5" dirty="0"/>
              <a:t>“</a:t>
            </a:r>
            <a:r>
              <a:rPr spc="-5" dirty="0">
                <a:solidFill>
                  <a:srgbClr val="FF0000"/>
                </a:solidFill>
              </a:rPr>
              <a:t>if </a:t>
            </a:r>
            <a:r>
              <a:rPr dirty="0"/>
              <a:t>discrete math is a required  course </a:t>
            </a:r>
            <a:r>
              <a:rPr dirty="0">
                <a:solidFill>
                  <a:srgbClr val="FF0000"/>
                </a:solidFill>
              </a:rPr>
              <a:t>then </a:t>
            </a:r>
            <a:r>
              <a:rPr dirty="0"/>
              <a:t>I am a computer science</a:t>
            </a:r>
            <a:r>
              <a:rPr spc="-70" dirty="0"/>
              <a:t> </a:t>
            </a:r>
            <a:r>
              <a:rPr spc="-5" dirty="0"/>
              <a:t>major”.</a:t>
            </a:r>
          </a:p>
          <a:p>
            <a:pPr marL="355600" marR="97790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/>
              <a:t>Biconditional: </a:t>
            </a:r>
            <a:r>
              <a:rPr i="1" dirty="0">
                <a:latin typeface="Arial"/>
                <a:cs typeface="Arial"/>
              </a:rPr>
              <a:t>p 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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q, </a:t>
            </a:r>
            <a:r>
              <a:rPr dirty="0"/>
              <a:t>“discrete math </a:t>
            </a:r>
            <a:r>
              <a:rPr spc="-5" dirty="0"/>
              <a:t>is </a:t>
            </a:r>
            <a:r>
              <a:rPr dirty="0"/>
              <a:t>a required  course </a:t>
            </a:r>
            <a:r>
              <a:rPr dirty="0">
                <a:solidFill>
                  <a:srgbClr val="FF0000"/>
                </a:solidFill>
              </a:rPr>
              <a:t>if and only if </a:t>
            </a:r>
            <a:r>
              <a:rPr dirty="0"/>
              <a:t>I am a computer science</a:t>
            </a:r>
            <a:r>
              <a:rPr spc="-80" dirty="0"/>
              <a:t> </a:t>
            </a:r>
            <a:r>
              <a:rPr spc="-5" dirty="0"/>
              <a:t>major”.</a:t>
            </a: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400A8C5C-2931-E6FB-915C-F3084631841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056" y="480821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pc="-5" dirty="0"/>
              <a:t>Bo</a:t>
            </a:r>
            <a:r>
              <a:rPr spc="-25" dirty="0"/>
              <a:t>o</a:t>
            </a:r>
            <a:r>
              <a:rPr spc="-5" dirty="0"/>
              <a:t>lean</a:t>
            </a:r>
            <a:r>
              <a:rPr dirty="0"/>
              <a:t> </a:t>
            </a:r>
            <a:r>
              <a:rPr spc="-5" dirty="0"/>
              <a:t>Operations</a:t>
            </a:r>
            <a:r>
              <a:rPr spc="15" dirty="0"/>
              <a:t> </a:t>
            </a:r>
            <a:r>
              <a:rPr spc="-5" dirty="0" err="1"/>
              <a:t>Summary</a:t>
            </a:r>
            <a:r>
              <a:rPr sz="1200" b="0" baseline="149305" dirty="0" err="1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52432" y="6568957"/>
            <a:ext cx="3321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-12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8541" y="1276858"/>
            <a:ext cx="787209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We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have seen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unary operator and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5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binary  operators. What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they? Their truth tables are  below.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37815" y="2524063"/>
          <a:ext cx="7412351" cy="2023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5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4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434"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27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075"/>
                        </a:lnSpc>
                      </a:pPr>
                      <a:r>
                        <a:rPr sz="27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spc="5" dirty="0">
                          <a:latin typeface="Symbol"/>
                          <a:cs typeface="Symbol"/>
                        </a:rPr>
                        <a:t></a:t>
                      </a: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p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5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5" dirty="0">
                          <a:latin typeface="Symbol"/>
                          <a:cs typeface="Symbol"/>
                        </a:rPr>
                        <a:t></a:t>
                      </a:r>
                      <a:r>
                        <a:rPr sz="2700" i="1" spc="15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254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2540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270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127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867400" y="5105401"/>
            <a:ext cx="1219200" cy="410369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150"/>
              </a:lnSpc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7400" y="5613401"/>
            <a:ext cx="1524000" cy="371897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50"/>
              </a:lnSpc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8540" y="4553864"/>
            <a:ext cx="4626610" cy="19037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  <a:tab pos="36709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8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an</a:t>
            </a:r>
            <a:r>
              <a:rPr sz="28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implication	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Its </a:t>
            </a: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converse</a:t>
            </a:r>
            <a:r>
              <a:rPr sz="2800" b="1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is: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4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Its </a:t>
            </a:r>
            <a:r>
              <a:rPr sz="2800" b="1" i="1" dirty="0">
                <a:solidFill>
                  <a:prstClr val="black"/>
                </a:solidFill>
                <a:latin typeface="Arial"/>
                <a:cs typeface="Arial"/>
              </a:rPr>
              <a:t>inverse</a:t>
            </a:r>
            <a:r>
              <a:rPr sz="2800" b="1" i="1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is: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Its</a:t>
            </a:r>
            <a:r>
              <a:rPr sz="28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contrapositive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7400" y="6121400"/>
            <a:ext cx="1524000" cy="32323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45"/>
              </a:lnSpc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C752-F0BC-C479-8991-23E186458B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34</a:t>
            </a:fld>
            <a:endParaRPr spc="-5" dirty="0"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4AD35148-B290-CA98-9BE6-D9C1120325E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35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5941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Compound</a:t>
            </a:r>
            <a:r>
              <a:rPr spc="-55" dirty="0"/>
              <a:t> </a:t>
            </a:r>
            <a:r>
              <a:rPr spc="-5" dirty="0"/>
              <a:t>Propositions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88540" y="1243331"/>
            <a:ext cx="8192134" cy="509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3975" indent="-342900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propositional variable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a variable 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such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as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6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(possibly subscripted, e.g.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550" i="1" baseline="-21241" dirty="0">
                <a:solidFill>
                  <a:prstClr val="black"/>
                </a:solidFill>
                <a:latin typeface="Arial"/>
                <a:cs typeface="Arial"/>
              </a:rPr>
              <a:t>j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) over the Boolean  domain.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71120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An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atomic proposition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either Boolean 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constant</a:t>
            </a:r>
            <a:r>
              <a:rPr sz="26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or  a propositional variable: 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T, F,</a:t>
            </a:r>
            <a:r>
              <a:rPr sz="2600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5080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b="1" i="1" spc="5" dirty="0">
                <a:solidFill>
                  <a:prstClr val="black"/>
                </a:solidFill>
                <a:latin typeface="Arial"/>
                <a:cs typeface="Arial"/>
              </a:rPr>
              <a:t>compound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proposition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derived from atomic  propositions by application of propositional</a:t>
            </a:r>
            <a:r>
              <a:rPr sz="2600" spc="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operators: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/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spc="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spc="1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Precedence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of logical operators: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600" spc="-1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endParaRPr sz="2600">
              <a:solidFill>
                <a:prstClr val="black"/>
              </a:solidFill>
              <a:latin typeface="Symbol"/>
              <a:cs typeface="Symbol"/>
            </a:endParaRPr>
          </a:p>
          <a:p>
            <a:pPr marL="355600" indent="-342900">
              <a:spcBef>
                <a:spcPts val="12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Precedence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also can be indicated by</a:t>
            </a:r>
            <a:r>
              <a:rPr sz="26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parentheses.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63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  <a:tab pos="2527300" algn="l"/>
                <a:tab pos="3703320" algn="l"/>
                <a:tab pos="5141595" algn="l"/>
                <a:tab pos="587819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	</a:t>
            </a:r>
            <a:r>
              <a:rPr sz="2600" spc="5" dirty="0">
                <a:solidFill>
                  <a:srgbClr val="3333CC"/>
                </a:solidFill>
                <a:latin typeface="Arial"/>
                <a:cs typeface="Arial"/>
              </a:rPr>
              <a:t>means	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(¬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,	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not	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¬(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prstClr val="black"/>
                </a:solidFill>
                <a:latin typeface="Symbol"/>
                <a:cs typeface="Symbol"/>
              </a:rPr>
              <a:t></a:t>
            </a:r>
            <a:r>
              <a:rPr sz="2600" spc="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82C4D87-7D67-8FFF-74B2-9574587F196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0" y="3200400"/>
            <a:ext cx="381000" cy="2362200"/>
          </a:xfrm>
          <a:custGeom>
            <a:avLst/>
            <a:gdLst/>
            <a:ahLst/>
            <a:cxnLst/>
            <a:rect l="l" t="t" r="r" b="b"/>
            <a:pathLst>
              <a:path w="381000" h="2362200">
                <a:moveTo>
                  <a:pt x="0" y="2362200"/>
                </a:moveTo>
                <a:lnTo>
                  <a:pt x="381000" y="2362200"/>
                </a:lnTo>
                <a:lnTo>
                  <a:pt x="3810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0400" y="3200400"/>
            <a:ext cx="533400" cy="2362200"/>
          </a:xfrm>
          <a:custGeom>
            <a:avLst/>
            <a:gdLst/>
            <a:ahLst/>
            <a:cxnLst/>
            <a:rect l="l" t="t" r="r" b="b"/>
            <a:pathLst>
              <a:path w="533400" h="2362200">
                <a:moveTo>
                  <a:pt x="0" y="2362200"/>
                </a:moveTo>
                <a:lnTo>
                  <a:pt x="533400" y="2362200"/>
                </a:lnTo>
                <a:lnTo>
                  <a:pt x="5334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2928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An</a:t>
            </a:r>
            <a:r>
              <a:rPr spc="-90" dirty="0"/>
              <a:t> </a:t>
            </a:r>
            <a:r>
              <a:rPr spc="-5" dirty="0"/>
              <a:t>Exercise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18917" y="1365630"/>
            <a:ext cx="7391400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Any compound proposition can be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evaluated 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by a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truth</a:t>
            </a:r>
            <a:r>
              <a:rPr sz="28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table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1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3401" y="3604259"/>
            <a:ext cx="631825" cy="199862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0795" rIns="0" bIns="0" rtlCol="0">
            <a:spAutoFit/>
          </a:bodyPr>
          <a:lstStyle/>
          <a:p>
            <a:pPr marL="254000" marR="106045" indent="12065" algn="just">
              <a:lnSpc>
                <a:spcPts val="3960"/>
              </a:lnSpc>
              <a:spcBef>
                <a:spcPts val="85"/>
              </a:spcBef>
            </a:pPr>
            <a:r>
              <a:rPr sz="3400" spc="-5" dirty="0">
                <a:solidFill>
                  <a:prstClr val="black"/>
                </a:solidFill>
                <a:latin typeface="Times New Roman"/>
                <a:cs typeface="Times New Roman"/>
              </a:rPr>
              <a:t>F  T  F</a:t>
            </a:r>
            <a:endParaRPr sz="3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0" algn="just">
              <a:lnSpc>
                <a:spcPts val="3450"/>
              </a:lnSpc>
            </a:pPr>
            <a:r>
              <a:rPr sz="3400" spc="-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endParaRPr sz="3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8461" y="3573602"/>
            <a:ext cx="289560" cy="20523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7100"/>
              </a:lnSpc>
              <a:spcBef>
                <a:spcPts val="215"/>
              </a:spcBef>
            </a:pPr>
            <a:r>
              <a:rPr sz="3400" spc="-5" dirty="0">
                <a:solidFill>
                  <a:prstClr val="black"/>
                </a:solidFill>
                <a:latin typeface="Times New Roman"/>
                <a:cs typeface="Times New Roman"/>
              </a:rPr>
              <a:t>T  T  F  T</a:t>
            </a:r>
            <a:endParaRPr sz="3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8643" y="3586354"/>
            <a:ext cx="288925" cy="20529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7100"/>
              </a:lnSpc>
              <a:spcBef>
                <a:spcPts val="215"/>
              </a:spcBef>
            </a:pPr>
            <a:r>
              <a:rPr sz="3400" spc="-5" dirty="0">
                <a:solidFill>
                  <a:prstClr val="black"/>
                </a:solidFill>
                <a:latin typeface="Times New Roman"/>
                <a:cs typeface="Times New Roman"/>
              </a:rPr>
              <a:t>T  F  T  F</a:t>
            </a:r>
            <a:endParaRPr sz="3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81600" y="3124201"/>
            <a:ext cx="1219200" cy="480059"/>
          </a:xfrm>
          <a:custGeom>
            <a:avLst/>
            <a:gdLst/>
            <a:ahLst/>
            <a:cxnLst/>
            <a:rect l="l" t="t" r="r" b="b"/>
            <a:pathLst>
              <a:path w="1219200" h="480060">
                <a:moveTo>
                  <a:pt x="0" y="480060"/>
                </a:moveTo>
                <a:lnTo>
                  <a:pt x="1219200" y="480060"/>
                </a:lnTo>
                <a:lnTo>
                  <a:pt x="1219200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0" y="3124201"/>
            <a:ext cx="2209800" cy="480059"/>
          </a:xfrm>
          <a:custGeom>
            <a:avLst/>
            <a:gdLst/>
            <a:ahLst/>
            <a:cxnLst/>
            <a:rect l="l" t="t" r="r" b="b"/>
            <a:pathLst>
              <a:path w="2209800" h="480060">
                <a:moveTo>
                  <a:pt x="0" y="480060"/>
                </a:moveTo>
                <a:lnTo>
                  <a:pt x="2209800" y="480060"/>
                </a:lnTo>
                <a:lnTo>
                  <a:pt x="2209800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0050" y="3018830"/>
            <a:ext cx="72834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95300" algn="l"/>
              </a:tabLst>
            </a:pP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p	q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43401" y="3051014"/>
            <a:ext cx="4620895" cy="5537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3335" rIns="0" bIns="0" rtlCol="0">
            <a:spAutoFit/>
          </a:bodyPr>
          <a:lstStyle/>
          <a:p>
            <a:pPr marL="35560">
              <a:spcBef>
                <a:spcPts val="105"/>
              </a:spcBef>
              <a:tabLst>
                <a:tab pos="985519" algn="l"/>
                <a:tab pos="2534285" algn="l"/>
              </a:tabLst>
            </a:pPr>
            <a:r>
              <a:rPr sz="3450" dirty="0">
                <a:solidFill>
                  <a:prstClr val="black"/>
                </a:solidFill>
                <a:latin typeface="Symbol"/>
                <a:cs typeface="Symbol"/>
              </a:rPr>
              <a:t>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q	p</a:t>
            </a:r>
            <a:r>
              <a:rPr sz="3450" dirty="0">
                <a:solidFill>
                  <a:prstClr val="black"/>
                </a:solidFill>
                <a:latin typeface="Symbol"/>
                <a:cs typeface="Symbol"/>
              </a:rPr>
              <a:t>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q	</a:t>
            </a: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3450" dirty="0">
                <a:solidFill>
                  <a:prstClr val="black"/>
                </a:solidFill>
                <a:latin typeface="Symbol"/>
                <a:cs typeface="Symbol"/>
              </a:rPr>
              <a:t>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sz="3450" spc="-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45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33079" y="3062252"/>
            <a:ext cx="0" cy="537210"/>
          </a:xfrm>
          <a:custGeom>
            <a:avLst/>
            <a:gdLst/>
            <a:ahLst/>
            <a:cxnLst/>
            <a:rect l="l" t="t" r="r" b="b"/>
            <a:pathLst>
              <a:path h="537210">
                <a:moveTo>
                  <a:pt x="0" y="0"/>
                </a:moveTo>
                <a:lnTo>
                  <a:pt x="0" y="537177"/>
                </a:lnTo>
              </a:path>
            </a:pathLst>
          </a:custGeom>
          <a:ln w="5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30884" y="3063032"/>
            <a:ext cx="0" cy="535940"/>
          </a:xfrm>
          <a:custGeom>
            <a:avLst/>
            <a:gdLst/>
            <a:ahLst/>
            <a:cxnLst/>
            <a:rect l="l" t="t" r="r" b="b"/>
            <a:pathLst>
              <a:path h="535939">
                <a:moveTo>
                  <a:pt x="0" y="0"/>
                </a:moveTo>
                <a:lnTo>
                  <a:pt x="0" y="5356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5170" y="3574734"/>
            <a:ext cx="77851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97205" algn="l"/>
              </a:tabLst>
            </a:pPr>
            <a:r>
              <a:rPr sz="3450" spc="5" dirty="0">
                <a:solidFill>
                  <a:prstClr val="black"/>
                </a:solidFill>
                <a:latin typeface="Times New Roman"/>
                <a:cs typeface="Times New Roman"/>
              </a:rPr>
              <a:t>T	T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66890" y="3608207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313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67623" y="3600161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>
                <a:moveTo>
                  <a:pt x="0" y="0"/>
                </a:moveTo>
                <a:lnTo>
                  <a:pt x="4668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35204" y="359942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0" y="17554"/>
                </a:moveTo>
                <a:lnTo>
                  <a:pt x="17561" y="17554"/>
                </a:lnTo>
                <a:lnTo>
                  <a:pt x="17561" y="0"/>
                </a:lnTo>
                <a:lnTo>
                  <a:pt x="0" y="0"/>
                </a:lnTo>
                <a:lnTo>
                  <a:pt x="0" y="1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35935" y="3600161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0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35935" y="3600161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0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52765" y="3608207"/>
            <a:ext cx="477520" cy="0"/>
          </a:xfrm>
          <a:custGeom>
            <a:avLst/>
            <a:gdLst/>
            <a:ahLst/>
            <a:cxnLst/>
            <a:rect l="l" t="t" r="r" b="b"/>
            <a:pathLst>
              <a:path w="477519">
                <a:moveTo>
                  <a:pt x="0" y="0"/>
                </a:moveTo>
                <a:lnTo>
                  <a:pt x="477387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53497" y="3600161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59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30152" y="359942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0" y="17554"/>
                </a:moveTo>
                <a:lnTo>
                  <a:pt x="17561" y="17554"/>
                </a:lnTo>
                <a:lnTo>
                  <a:pt x="17561" y="0"/>
                </a:lnTo>
                <a:lnTo>
                  <a:pt x="0" y="0"/>
                </a:lnTo>
                <a:lnTo>
                  <a:pt x="0" y="1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30884" y="3600161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0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30884" y="3600161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0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47715" y="3608207"/>
            <a:ext cx="808355" cy="0"/>
          </a:xfrm>
          <a:custGeom>
            <a:avLst/>
            <a:gdLst/>
            <a:ahLst/>
            <a:cxnLst/>
            <a:rect l="l" t="t" r="r" b="b"/>
            <a:pathLst>
              <a:path w="808354">
                <a:moveTo>
                  <a:pt x="0" y="0"/>
                </a:moveTo>
                <a:lnTo>
                  <a:pt x="808133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48447" y="3600161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6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55872" y="359942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17554"/>
                </a:moveTo>
                <a:lnTo>
                  <a:pt x="17561" y="17554"/>
                </a:lnTo>
                <a:lnTo>
                  <a:pt x="17561" y="0"/>
                </a:lnTo>
                <a:lnTo>
                  <a:pt x="0" y="0"/>
                </a:lnTo>
                <a:lnTo>
                  <a:pt x="0" y="1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56604" y="3600161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0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56604" y="3600161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0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73435" y="3608207"/>
            <a:ext cx="1539875" cy="0"/>
          </a:xfrm>
          <a:custGeom>
            <a:avLst/>
            <a:gdLst/>
            <a:ahLst/>
            <a:cxnLst/>
            <a:rect l="l" t="t" r="r" b="b"/>
            <a:pathLst>
              <a:path w="1539875">
                <a:moveTo>
                  <a:pt x="0" y="0"/>
                </a:moveTo>
                <a:lnTo>
                  <a:pt x="1539824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74166" y="3600161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4">
                <a:moveTo>
                  <a:pt x="0" y="0"/>
                </a:moveTo>
                <a:lnTo>
                  <a:pt x="15383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13258" y="359942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17554"/>
                </a:moveTo>
                <a:lnTo>
                  <a:pt x="17561" y="17554"/>
                </a:lnTo>
                <a:lnTo>
                  <a:pt x="17561" y="0"/>
                </a:lnTo>
                <a:lnTo>
                  <a:pt x="0" y="0"/>
                </a:lnTo>
                <a:lnTo>
                  <a:pt x="0" y="1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13990" y="3600161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0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13990" y="3600161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0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30821" y="3608207"/>
            <a:ext cx="2572385" cy="0"/>
          </a:xfrm>
          <a:custGeom>
            <a:avLst/>
            <a:gdLst/>
            <a:ahLst/>
            <a:cxnLst/>
            <a:rect l="l" t="t" r="r" b="b"/>
            <a:pathLst>
              <a:path w="2572384">
                <a:moveTo>
                  <a:pt x="0" y="0"/>
                </a:moveTo>
                <a:lnTo>
                  <a:pt x="2571943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631553" y="3600161"/>
            <a:ext cx="2573655" cy="0"/>
          </a:xfrm>
          <a:custGeom>
            <a:avLst/>
            <a:gdLst/>
            <a:ahLst/>
            <a:cxnLst/>
            <a:rect l="l" t="t" r="r" b="b"/>
            <a:pathLst>
              <a:path w="2573654">
                <a:moveTo>
                  <a:pt x="0" y="0"/>
                </a:moveTo>
                <a:lnTo>
                  <a:pt x="25734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230884" y="3619179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36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55171" y="4079801"/>
            <a:ext cx="76644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508634" algn="l"/>
              </a:tabLst>
            </a:pPr>
            <a:r>
              <a:rPr sz="3450" spc="5" dirty="0">
                <a:solidFill>
                  <a:prstClr val="black"/>
                </a:solidFill>
                <a:latin typeface="Times New Roman"/>
                <a:cs typeface="Times New Roman"/>
              </a:rPr>
              <a:t>T	</a:t>
            </a: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30884" y="4124246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17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66878" y="4583283"/>
            <a:ext cx="76708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85140" algn="l"/>
              </a:tabLst>
            </a:pP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F	</a:t>
            </a:r>
            <a:r>
              <a:rPr sz="3450" spc="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230884" y="4627437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66878" y="5088277"/>
            <a:ext cx="75438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97205" algn="l"/>
              </a:tabLst>
            </a:pP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F	F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33079" y="3616863"/>
            <a:ext cx="0" cy="2019935"/>
          </a:xfrm>
          <a:custGeom>
            <a:avLst/>
            <a:gdLst/>
            <a:ahLst/>
            <a:cxnLst/>
            <a:rect l="l" t="t" r="r" b="b"/>
            <a:pathLst>
              <a:path h="2019935">
                <a:moveTo>
                  <a:pt x="0" y="0"/>
                </a:moveTo>
                <a:lnTo>
                  <a:pt x="0" y="2019830"/>
                </a:lnTo>
              </a:path>
            </a:pathLst>
          </a:custGeom>
          <a:ln w="5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230884" y="5132431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36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20AEEC63-3D3B-1FAA-BEE4-5FBE34AA137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056" y="480821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pc="-5" dirty="0"/>
              <a:t>Translating English S</a:t>
            </a:r>
            <a:r>
              <a:rPr spc="-20" dirty="0"/>
              <a:t>e</a:t>
            </a:r>
            <a:r>
              <a:rPr spc="-5" dirty="0"/>
              <a:t>nten</a:t>
            </a:r>
            <a:r>
              <a:rPr spc="-20" dirty="0"/>
              <a:t>c</a:t>
            </a:r>
            <a:r>
              <a:rPr spc="-1455" dirty="0"/>
              <a:t>e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37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8918" y="1365630"/>
            <a:ext cx="7230745" cy="2031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“It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rained last</a:t>
            </a:r>
            <a:r>
              <a:rPr sz="28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night”,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/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 “The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sprinklers came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on last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night,”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>
              <a:tabLst>
                <a:tab pos="1242695" algn="l"/>
              </a:tabLst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r	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 “The lawn 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was wet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this</a:t>
            </a:r>
            <a:r>
              <a:rPr sz="2800" spc="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morning.”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42900" algn="ctr">
              <a:spcBef>
                <a:spcPts val="2355"/>
              </a:spcBef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Translate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each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of the following into</a:t>
            </a:r>
            <a:r>
              <a:rPr sz="2800" spc="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English: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1842" y="3584724"/>
            <a:ext cx="1917064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spcBef>
                <a:spcPts val="770"/>
              </a:spcBef>
              <a:tabLst>
                <a:tab pos="169672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	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675"/>
              </a:spcBef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</a:t>
            </a:r>
            <a:r>
              <a:rPr sz="2800" spc="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1843" y="5207000"/>
            <a:ext cx="1875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i="1" spc="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4775" y="3650741"/>
            <a:ext cx="3639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155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55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didn’t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rain last</a:t>
            </a:r>
            <a:r>
              <a:rPr sz="2800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4217" y="4182567"/>
            <a:ext cx="5159375" cy="8724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2750" marR="5080" indent="-400685">
              <a:lnSpc>
                <a:spcPts val="3310"/>
              </a:lnSpc>
              <a:spcBef>
                <a:spcPts val="250"/>
              </a:spcBef>
              <a:tabLst>
                <a:tab pos="41275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	</a:t>
            </a:r>
            <a:r>
              <a:rPr sz="2800" spc="11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1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lawn was wet this</a:t>
            </a:r>
            <a:r>
              <a:rPr sz="28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morning,  and it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didn’t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rain last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4775" y="5221021"/>
            <a:ext cx="4876800" cy="1301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2800" spc="11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1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lawn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wasn’t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wet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this  morning, or it rained last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night,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or  the sprinklers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came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on last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C0E34F20-4EF3-7C11-3DA3-335B2EEEBA1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38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3644" y="1253386"/>
            <a:ext cx="7438390" cy="51904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4965" indent="-342265">
              <a:spcBef>
                <a:spcPts val="62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Find the converse of the following</a:t>
            </a:r>
            <a:r>
              <a:rPr sz="2200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statement.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35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“Raining tomorrow is a sufficient condition for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my</a:t>
            </a:r>
            <a:r>
              <a:rPr sz="2200" spc="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not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/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going to town.”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158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Step </a:t>
            </a:r>
            <a:r>
              <a:rPr sz="2200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Assign propositional variables to</a:t>
            </a:r>
            <a:r>
              <a:rPr sz="2200" spc="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component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>
              <a:spcBef>
                <a:spcPts val="5"/>
              </a:spcBef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propositions.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25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: It will rain tomorrow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: I will not go to</a:t>
            </a:r>
            <a:r>
              <a:rPr sz="22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town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Step </a:t>
            </a:r>
            <a:r>
              <a:rPr sz="2200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Symbolize the assertion: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→</a:t>
            </a:r>
            <a:r>
              <a:rPr sz="2200" spc="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Step </a:t>
            </a:r>
            <a:r>
              <a:rPr sz="2200" b="1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Symbolize the converse: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→</a:t>
            </a:r>
            <a:r>
              <a:rPr sz="2200" spc="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2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Step </a:t>
            </a:r>
            <a:r>
              <a:rPr sz="2200" b="1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Convert the symbols back into</a:t>
            </a:r>
            <a:r>
              <a:rPr sz="2200" spc="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words.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“If I don’t go to town then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it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will rain tomorrow”</a:t>
            </a:r>
            <a:r>
              <a:rPr sz="2200" spc="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“Raining tomorrow is a </a:t>
            </a:r>
            <a:r>
              <a:rPr sz="2200" i="1" dirty="0">
                <a:solidFill>
                  <a:prstClr val="black"/>
                </a:solidFill>
                <a:latin typeface="Arial"/>
                <a:cs typeface="Arial"/>
              </a:rPr>
              <a:t>necessary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condition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my</a:t>
            </a:r>
            <a:r>
              <a:rPr sz="2200" spc="1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not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/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going to town.”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4198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Another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8F95140F-6991-1395-9162-354E6AE290A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39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057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Logic </a:t>
            </a:r>
            <a:r>
              <a:rPr spc="-5" dirty="0"/>
              <a:t>and Bit</a:t>
            </a:r>
            <a:r>
              <a:rPr spc="-3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8918" y="1287116"/>
            <a:ext cx="7583805" cy="4940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spcBef>
                <a:spcPts val="7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bit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a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inary (base 2) dig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: 0 or</a:t>
            </a:r>
            <a:r>
              <a:rPr sz="2600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1.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Bits may be used to represent truth</a:t>
            </a:r>
            <a:r>
              <a:rPr sz="2600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values.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By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convention: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1030605"/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0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represents “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False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”;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1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represents</a:t>
            </a:r>
            <a:r>
              <a:rPr sz="26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“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True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”.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164465" indent="-342900">
              <a:spcBef>
                <a:spcPts val="63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bit </a:t>
            </a:r>
            <a:r>
              <a:rPr sz="2600" b="1" i="1" spc="-5" dirty="0">
                <a:solidFill>
                  <a:prstClr val="black"/>
                </a:solidFill>
                <a:latin typeface="Arial"/>
                <a:cs typeface="Arial"/>
              </a:rPr>
              <a:t>string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of length n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an ordered sequence  of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prstClr val="black"/>
                </a:solidFill>
                <a:latin typeface="Symbol"/>
                <a:cs typeface="Symbol"/>
              </a:rPr>
              <a:t></a:t>
            </a:r>
            <a:r>
              <a:rPr sz="26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r>
              <a:rPr sz="2600" spc="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bits.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5080" indent="-342900">
              <a:spcBef>
                <a:spcPts val="6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By convention, bit strings are (sometimes)</a:t>
            </a:r>
            <a:r>
              <a:rPr sz="26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written 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left to</a:t>
            </a:r>
            <a:r>
              <a:rPr sz="26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right: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756285" marR="15240" lvl="1" indent="-286385">
              <a:spcBef>
                <a:spcPts val="63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e.g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.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“first” bit of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bit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string “1001101010”  is</a:t>
            </a:r>
            <a:r>
              <a:rPr sz="2600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1.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What is the length of the above bit</a:t>
            </a:r>
            <a:r>
              <a:rPr sz="26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string?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0253" y="100077"/>
            <a:ext cx="62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Bits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D3AC392-5AC4-A229-97BE-416B95CDAEA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1180" y="541226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lang="en-US" sz="4000" spc="-5" dirty="0"/>
              <a:t>Grading Policy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942766" y="1529773"/>
            <a:ext cx="10428473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Mid Exam                                                                 30%                               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Final Exam (Complete Syllabus)                              40%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Quizzes (3 to 4)                                                        10%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Assignments  (2 to 3)                                               10%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Surprise Quiz/Class Participation                            10%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Minimum 75% attendance is MUST. 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781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40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4622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Bitwise</a:t>
            </a:r>
            <a:r>
              <a:rPr spc="-5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8918" y="1365631"/>
            <a:ext cx="7134225" cy="2784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Boolean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operations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can be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extended to  operate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bit strings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as well as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single</a:t>
            </a:r>
            <a:r>
              <a:rPr sz="28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bits.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8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>
              <a:spcBef>
                <a:spcPts val="675"/>
              </a:spcBef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01 1011</a:t>
            </a:r>
            <a:r>
              <a:rPr sz="28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0110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>
              <a:spcBef>
                <a:spcPts val="670"/>
              </a:spcBef>
            </a:pPr>
            <a:r>
              <a:rPr sz="2800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11 0001</a:t>
            </a:r>
            <a:r>
              <a:rPr sz="2800" u="heavy" spc="-6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1101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0253" y="100077"/>
            <a:ext cx="62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25596" y="4213693"/>
          <a:ext cx="4584065" cy="1431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009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  <a:tabLst>
                          <a:tab pos="1462405" algn="l"/>
                        </a:tabLst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1011	</a:t>
                      </a:r>
                      <a:r>
                        <a:rPr sz="2800" spc="-155" dirty="0">
                          <a:latin typeface="Arial"/>
                          <a:cs typeface="Arial"/>
                        </a:rPr>
                        <a:t>1111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175"/>
                        </a:lnSpc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1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01 0001</a:t>
                      </a:r>
                      <a:r>
                        <a:rPr sz="2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0100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4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31750">
                        <a:lnSpc>
                          <a:spcPts val="3329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10 1010</a:t>
                      </a:r>
                      <a:r>
                        <a:rPr sz="2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1011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295"/>
                        </a:lnSpc>
                        <a:spcBef>
                          <a:spcPts val="200"/>
                        </a:spcBef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5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11">
            <a:extLst>
              <a:ext uri="{FF2B5EF4-FFF2-40B4-BE49-F238E27FC236}">
                <a16:creationId xmlns:a16="http://schemas.microsoft.com/office/drawing/2014/main" id="{E902BE73-D2E6-5AAF-AF2A-689F9ABBC53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41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2447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End </a:t>
            </a:r>
            <a:r>
              <a:rPr spc="-10" dirty="0"/>
              <a:t>of</a:t>
            </a:r>
            <a:r>
              <a:rPr spc="-95" dirty="0"/>
              <a:t> </a:t>
            </a:r>
            <a:r>
              <a:rPr spc="-5" dirty="0"/>
              <a:t>1.1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3644" y="1400298"/>
            <a:ext cx="7834630" cy="502124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You have learned</a:t>
            </a:r>
            <a:r>
              <a:rPr sz="2400"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about: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Propositions: what they</a:t>
            </a:r>
            <a:r>
              <a:rPr sz="24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are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Propositional logic</a:t>
            </a:r>
            <a:r>
              <a:rPr sz="2400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operators’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756285" marR="5080" lvl="1" indent="-287020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symbolic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notations,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truth tables, English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equivalents, 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logical</a:t>
            </a:r>
            <a:r>
              <a:rPr sz="24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meaning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Atomic vs.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compound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propositions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Bits, bit strings, and bit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operations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202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Next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section: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Propositional</a:t>
            </a:r>
            <a:r>
              <a:rPr sz="2400"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equivalences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Equivalence</a:t>
            </a:r>
            <a:r>
              <a:rPr sz="2400"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laws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Proving propositional</a:t>
            </a:r>
            <a:r>
              <a:rPr sz="2400" spc="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equivalences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533-12A4-77AB-F95D-B71157F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57200"/>
            <a:ext cx="9069459" cy="615553"/>
          </a:xfrm>
        </p:spPr>
        <p:txBody>
          <a:bodyPr/>
          <a:lstStyle/>
          <a:p>
            <a:r>
              <a:rPr lang="en-US" dirty="0"/>
              <a:t>Practice Question1: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5B58-4282-3437-8D29-8FB41CA6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187" y="1557874"/>
            <a:ext cx="10833100" cy="4004725"/>
          </a:xfrm>
        </p:spPr>
        <p:txBody>
          <a:bodyPr/>
          <a:lstStyle/>
          <a:p>
            <a:r>
              <a:rPr lang="en-US" dirty="0"/>
              <a:t>Let p be the proposition “I will do every exercise in this book” and q be the proposition “I will get an A in this course.” Express each of these as a combination of p and q. </a:t>
            </a:r>
          </a:p>
          <a:p>
            <a:pPr marL="514350" indent="-514350">
              <a:buAutoNum type="alphaLcParenR"/>
            </a:pPr>
            <a:r>
              <a:rPr lang="en-US" dirty="0"/>
              <a:t>I will get an A in this course only if I do every exercise in this book.</a:t>
            </a:r>
          </a:p>
          <a:p>
            <a:pPr marL="514350" indent="-514350">
              <a:buAutoNum type="alphaLcParenR"/>
            </a:pPr>
            <a:r>
              <a:rPr lang="en-US" dirty="0"/>
              <a:t>I will get an A in this course, and I will do every exercise in this book.</a:t>
            </a:r>
          </a:p>
          <a:p>
            <a:pPr marL="514350" indent="-514350">
              <a:buAutoNum type="alphaLcParenR"/>
            </a:pPr>
            <a:r>
              <a:rPr lang="en-US" dirty="0"/>
              <a:t>Either I will not get an A in this course, or I will not do every exercise in this book. </a:t>
            </a:r>
          </a:p>
          <a:p>
            <a:pPr marL="514350" indent="-514350">
              <a:buAutoNum type="alphaLcParenR"/>
            </a:pPr>
            <a:r>
              <a:rPr lang="en-US" dirty="0"/>
              <a:t>For me to get an A in this course it is necessary and sufficient that I do every exercise in this book.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22DE8-8585-2465-9863-9CB44FB3991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A898B-CA3B-A144-AF47-86713EF786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42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909639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533-12A4-77AB-F95D-B71157F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57200"/>
            <a:ext cx="9069459" cy="615553"/>
          </a:xfrm>
        </p:spPr>
        <p:txBody>
          <a:bodyPr/>
          <a:lstStyle/>
          <a:p>
            <a:r>
              <a:rPr lang="en-US" dirty="0"/>
              <a:t>Practice Question 2: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5B58-4282-3437-8D29-8FB41CA6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11246679" cy="3200876"/>
          </a:xfrm>
        </p:spPr>
        <p:txBody>
          <a:bodyPr/>
          <a:lstStyle/>
          <a:p>
            <a:r>
              <a:rPr lang="en-US" dirty="0"/>
              <a:t>Let P(x) be the statement “Student x knows calculus” and let Q(y) be the statement “Class y contains a student who knows calculus.” </a:t>
            </a:r>
          </a:p>
          <a:p>
            <a:r>
              <a:rPr lang="en-US" dirty="0"/>
              <a:t>Express each of these as quantifications of P(x) and Q(y). </a:t>
            </a:r>
          </a:p>
          <a:p>
            <a:pPr marL="514350" indent="-514350">
              <a:buAutoNum type="alphaLcParenR"/>
            </a:pPr>
            <a:r>
              <a:rPr lang="en-US" dirty="0"/>
              <a:t>Some students know calculus.</a:t>
            </a:r>
          </a:p>
          <a:p>
            <a:pPr marL="514350" indent="-514350">
              <a:buAutoNum type="alphaLcParenR"/>
            </a:pPr>
            <a:r>
              <a:rPr lang="en-US" dirty="0"/>
              <a:t>Not every student knows calculus.</a:t>
            </a:r>
          </a:p>
          <a:p>
            <a:pPr marL="514350" indent="-514350">
              <a:buAutoNum type="alphaLcParenR"/>
            </a:pPr>
            <a:r>
              <a:rPr lang="en-US" dirty="0"/>
              <a:t>Every class has a student in it who knows calculus.</a:t>
            </a:r>
          </a:p>
          <a:p>
            <a:pPr marL="514350" indent="-514350">
              <a:buAutoNum type="alphaLcParenR"/>
            </a:pPr>
            <a:r>
              <a:rPr lang="en-US" dirty="0"/>
              <a:t>Every student in every class knows calculus.</a:t>
            </a:r>
          </a:p>
          <a:p>
            <a:pPr marL="514350" indent="-514350">
              <a:buAutoNum type="alphaLcParenR"/>
            </a:pPr>
            <a:r>
              <a:rPr lang="en-US" dirty="0"/>
              <a:t>There is at least one class with no students who know calculus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22DE8-8585-2465-9863-9CB44FB3991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A898B-CA3B-A144-AF47-86713EF786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43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6074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4512" y="25464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468" y="2546413"/>
            <a:ext cx="328244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8338" y="29686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7437" y="2968688"/>
            <a:ext cx="3691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1" y="2895601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4875" y="2438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9912" y="3260788"/>
            <a:ext cx="8693150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10639" y="6559508"/>
            <a:ext cx="296672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3644" y="2165730"/>
            <a:ext cx="2736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>
                <a:solidFill>
                  <a:srgbClr val="000099"/>
                </a:solidFill>
              </a:rPr>
              <a:t>Lecture</a:t>
            </a:r>
            <a:r>
              <a:rPr sz="4800" spc="-55">
                <a:solidFill>
                  <a:srgbClr val="000099"/>
                </a:solidFill>
              </a:rPr>
              <a:t> </a:t>
            </a:r>
            <a:r>
              <a:rPr sz="4800" spc="-5">
                <a:solidFill>
                  <a:srgbClr val="000099"/>
                </a:solidFill>
              </a:rPr>
              <a:t>1</a:t>
            </a:r>
            <a:endParaRPr sz="4800"/>
          </a:p>
        </p:txBody>
      </p:sp>
      <p:sp>
        <p:nvSpPr>
          <p:cNvPr id="12" name="object 12"/>
          <p:cNvSpPr txBox="1"/>
          <p:nvPr/>
        </p:nvSpPr>
        <p:spPr>
          <a:xfrm>
            <a:off x="2646071" y="3429610"/>
            <a:ext cx="5394325" cy="171068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spcBef>
                <a:spcPts val="869"/>
              </a:spcBef>
            </a:pPr>
            <a:r>
              <a:rPr sz="3200" b="1" dirty="0">
                <a:latin typeface="Arial"/>
                <a:cs typeface="Arial"/>
              </a:rPr>
              <a:t>Course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  <a:p>
            <a:pPr marL="12700">
              <a:spcBef>
                <a:spcPts val="770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926465"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1.1 Propositional</a:t>
            </a:r>
            <a:r>
              <a:rPr sz="2800" dirty="0">
                <a:latin typeface="Arial"/>
                <a:cs typeface="Arial"/>
              </a:rPr>
              <a:t> Logic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4E929A-CB87-98B2-55A7-DB42ADFC63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E6DF00-88ED-BB5D-537F-1312F8AA73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1180" y="541226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z="4000" spc="-5" dirty="0"/>
              <a:t>What is Mathematics,</a:t>
            </a:r>
            <a:r>
              <a:rPr sz="4000" spc="40" dirty="0"/>
              <a:t> </a:t>
            </a:r>
            <a:r>
              <a:rPr sz="4000" spc="-5" dirty="0"/>
              <a:t>real</a:t>
            </a:r>
            <a:r>
              <a:rPr sz="4000" dirty="0"/>
              <a:t>l</a:t>
            </a:r>
            <a:r>
              <a:rPr sz="4000" spc="-5" dirty="0"/>
              <a:t>y</a:t>
            </a:r>
            <a:r>
              <a:rPr sz="4000" spc="-200" dirty="0"/>
              <a:t>?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6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718917" y="1432014"/>
            <a:ext cx="6205220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It’s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just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about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numbers!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Mathematics is </a:t>
            </a:r>
            <a:r>
              <a:rPr sz="2800" i="1" spc="-5" dirty="0">
                <a:latin typeface="Arial"/>
                <a:cs typeface="Arial"/>
              </a:rPr>
              <a:t>much </a:t>
            </a:r>
            <a:r>
              <a:rPr sz="2800" spc="-5" dirty="0">
                <a:latin typeface="Arial"/>
                <a:cs typeface="Arial"/>
              </a:rPr>
              <a:t>more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8917" y="4591304"/>
            <a:ext cx="7335520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concepts </a:t>
            </a:r>
            <a:r>
              <a:rPr sz="2800" spc="-5" dirty="0">
                <a:latin typeface="Arial"/>
                <a:cs typeface="Arial"/>
              </a:rPr>
              <a:t>can be </a:t>
            </a:r>
            <a:r>
              <a:rPr sz="2800" i="1" dirty="0">
                <a:latin typeface="Arial"/>
                <a:cs typeface="Arial"/>
              </a:rPr>
              <a:t>about </a:t>
            </a:r>
            <a:r>
              <a:rPr sz="2800" spc="-5" dirty="0">
                <a:latin typeface="Arial"/>
                <a:cs typeface="Arial"/>
              </a:rPr>
              <a:t>numbers,  symbols, </a:t>
            </a:r>
            <a:r>
              <a:rPr sz="2800" dirty="0">
                <a:latin typeface="Arial"/>
                <a:cs typeface="Arial"/>
              </a:rPr>
              <a:t>objects, </a:t>
            </a:r>
            <a:r>
              <a:rPr sz="2800" spc="-5" dirty="0">
                <a:latin typeface="Arial"/>
                <a:cs typeface="Arial"/>
              </a:rPr>
              <a:t>images, </a:t>
            </a:r>
            <a:r>
              <a:rPr sz="2800" dirty="0">
                <a:latin typeface="Arial"/>
                <a:cs typeface="Arial"/>
              </a:rPr>
              <a:t>sounds,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anything</a:t>
            </a:r>
            <a:r>
              <a:rPr sz="2800" dirty="0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is a way to </a:t>
            </a:r>
            <a:r>
              <a:rPr sz="2800" dirty="0">
                <a:latin typeface="Arial"/>
                <a:cs typeface="Arial"/>
              </a:rPr>
              <a:t>interpret the </a:t>
            </a:r>
            <a:r>
              <a:rPr sz="2800" spc="-5" dirty="0">
                <a:latin typeface="Arial"/>
                <a:cs typeface="Arial"/>
              </a:rPr>
              <a:t>world around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you.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0400" y="2817877"/>
            <a:ext cx="6858000" cy="1326645"/>
          </a:xfrm>
          <a:prstGeom prst="rect">
            <a:avLst/>
          </a:prstGeom>
          <a:solidFill>
            <a:srgbClr val="FFFFCC"/>
          </a:solidFill>
          <a:ln w="76200">
            <a:solidFill>
              <a:srgbClr val="FFCF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94640" marR="292100" algn="ctr">
              <a:spcBef>
                <a:spcPts val="265"/>
              </a:spcBef>
            </a:pPr>
            <a:r>
              <a:rPr sz="2800" spc="-5" dirty="0">
                <a:latin typeface="Times New Roman"/>
                <a:cs typeface="Times New Roman"/>
              </a:rPr>
              <a:t>Mathematics is, most </a:t>
            </a:r>
            <a:r>
              <a:rPr sz="2800" spc="-20" dirty="0">
                <a:latin typeface="Times New Roman"/>
                <a:cs typeface="Times New Roman"/>
              </a:rPr>
              <a:t>generally, </a:t>
            </a:r>
            <a:r>
              <a:rPr sz="2800" dirty="0">
                <a:latin typeface="Times New Roman"/>
                <a:cs typeface="Times New Roman"/>
              </a:rPr>
              <a:t>the study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 and all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absolutely </a:t>
            </a:r>
            <a:r>
              <a:rPr sz="2800" i="1" spc="-5" dirty="0">
                <a:latin typeface="Times New Roman"/>
                <a:cs typeface="Times New Roman"/>
              </a:rPr>
              <a:t>certain </a:t>
            </a:r>
            <a:r>
              <a:rPr sz="2800" dirty="0">
                <a:latin typeface="Times New Roman"/>
                <a:cs typeface="Times New Roman"/>
              </a:rPr>
              <a:t>truths </a:t>
            </a:r>
            <a:r>
              <a:rPr sz="2800" spc="-5" dirty="0">
                <a:latin typeface="Times New Roman"/>
                <a:cs typeface="Times New Roman"/>
              </a:rPr>
              <a:t>about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 and all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perfectly well-defined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concepts.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5769"/>
            <a:ext cx="6852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So, what</a:t>
            </a:r>
            <a:r>
              <a:rPr sz="4000" spc="-5">
                <a:latin typeface="Times New Roman"/>
                <a:cs typeface="Times New Roman"/>
              </a:rPr>
              <a:t>’</a:t>
            </a:r>
            <a:r>
              <a:rPr sz="4000" spc="-5"/>
              <a:t>s </a:t>
            </a:r>
            <a:r>
              <a:rPr sz="4000" i="1" spc="-5"/>
              <a:t>this </a:t>
            </a:r>
            <a:r>
              <a:rPr sz="4000" spc="-5"/>
              <a:t>class</a:t>
            </a:r>
            <a:r>
              <a:rPr sz="4000" spc="-10"/>
              <a:t> </a:t>
            </a:r>
            <a:r>
              <a:rPr sz="4000" spc="-5"/>
              <a:t>about?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650642" y="1242848"/>
            <a:ext cx="7410450" cy="3592009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spcBef>
                <a:spcPts val="1110"/>
              </a:spcBef>
            </a:pPr>
            <a:r>
              <a:rPr sz="2800" spc="-5" dirty="0">
                <a:latin typeface="Arial"/>
                <a:cs typeface="Arial"/>
              </a:rPr>
              <a:t>What are </a:t>
            </a:r>
            <a:r>
              <a:rPr sz="2800" dirty="0">
                <a:latin typeface="Arial"/>
                <a:cs typeface="Arial"/>
              </a:rPr>
              <a:t>“discrete </a:t>
            </a:r>
            <a:r>
              <a:rPr sz="2800" spc="-5" dirty="0">
                <a:latin typeface="Arial"/>
                <a:cs typeface="Arial"/>
              </a:rPr>
              <a:t>structures”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anyway?</a:t>
            </a:r>
            <a:endParaRPr sz="2800" dirty="0">
              <a:latin typeface="Arial"/>
              <a:cs typeface="Arial"/>
            </a:endParaRPr>
          </a:p>
          <a:p>
            <a:pPr marL="354965" marR="5080" indent="-342265">
              <a:lnSpc>
                <a:spcPct val="11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i="1" dirty="0">
                <a:latin typeface="Arial"/>
                <a:cs typeface="Arial"/>
              </a:rPr>
              <a:t>Discrete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- Composed of </a:t>
            </a:r>
            <a:r>
              <a:rPr sz="2800" dirty="0">
                <a:latin typeface="Arial"/>
                <a:cs typeface="Arial"/>
              </a:rPr>
              <a:t>distinct, </a:t>
            </a:r>
            <a:r>
              <a:rPr sz="2800" spc="-5" dirty="0">
                <a:latin typeface="Arial"/>
                <a:cs typeface="Arial"/>
              </a:rPr>
              <a:t>separable  </a:t>
            </a:r>
            <a:r>
              <a:rPr sz="2800" dirty="0">
                <a:latin typeface="Arial"/>
                <a:cs typeface="Arial"/>
              </a:rPr>
              <a:t>parts. </a:t>
            </a:r>
            <a:r>
              <a:rPr sz="2800" spc="-5" dirty="0">
                <a:latin typeface="Arial"/>
                <a:cs typeface="Arial"/>
              </a:rPr>
              <a:t>(Opposite of </a:t>
            </a:r>
            <a:r>
              <a:rPr sz="2800" i="1" dirty="0">
                <a:solidFill>
                  <a:srgbClr val="336600"/>
                </a:solidFill>
                <a:latin typeface="Arial"/>
                <a:cs typeface="Arial"/>
              </a:rPr>
              <a:t>continuous</a:t>
            </a:r>
            <a:r>
              <a:rPr sz="2800" dirty="0">
                <a:latin typeface="Arial"/>
                <a:cs typeface="Arial"/>
              </a:rPr>
              <a:t>.)</a:t>
            </a:r>
          </a:p>
          <a:p>
            <a:pPr marL="846455">
              <a:spcBef>
                <a:spcPts val="335"/>
              </a:spcBef>
            </a:pPr>
            <a:r>
              <a:rPr sz="2800" i="1" dirty="0">
                <a:solidFill>
                  <a:srgbClr val="FF0066"/>
                </a:solidFill>
                <a:latin typeface="Arial"/>
                <a:cs typeface="Arial"/>
              </a:rPr>
              <a:t>discrete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i="1" dirty="0">
                <a:solidFill>
                  <a:srgbClr val="990000"/>
                </a:solidFill>
                <a:latin typeface="Arial"/>
                <a:cs typeface="Arial"/>
              </a:rPr>
              <a:t>continuous </a:t>
            </a:r>
            <a:r>
              <a:rPr sz="2800" dirty="0">
                <a:latin typeface="Arial"/>
                <a:cs typeface="Arial"/>
              </a:rPr>
              <a:t>::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66"/>
                </a:solidFill>
                <a:latin typeface="Arial"/>
                <a:cs typeface="Arial"/>
              </a:rPr>
              <a:t>digital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i="1" dirty="0">
                <a:solidFill>
                  <a:srgbClr val="990000"/>
                </a:solidFill>
                <a:latin typeface="Arial"/>
                <a:cs typeface="Arial"/>
              </a:rPr>
              <a:t>analog</a:t>
            </a:r>
            <a:endParaRPr sz="2800" dirty="0">
              <a:latin typeface="Arial"/>
              <a:cs typeface="Arial"/>
            </a:endParaRPr>
          </a:p>
          <a:p>
            <a:pPr marL="354965" marR="795020" indent="-342265" algn="just">
              <a:lnSpc>
                <a:spcPct val="11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“</a:t>
            </a:r>
            <a:r>
              <a:rPr sz="2800" b="1" i="1" spc="-5" dirty="0">
                <a:latin typeface="Arial"/>
                <a:cs typeface="Arial"/>
              </a:rPr>
              <a:t>Discrete Mathematics</a:t>
            </a:r>
            <a:r>
              <a:rPr sz="2800" spc="-5" dirty="0">
                <a:latin typeface="Arial"/>
                <a:cs typeface="Arial"/>
              </a:rPr>
              <a:t>”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concerns processes that consist of a sequence of individual steps.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429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Why </a:t>
            </a:r>
            <a:r>
              <a:rPr sz="4000" spc="-10"/>
              <a:t>Study </a:t>
            </a:r>
            <a:r>
              <a:rPr sz="4000" spc="-5"/>
              <a:t>Discrete</a:t>
            </a:r>
            <a:r>
              <a:rPr sz="4000" spc="10"/>
              <a:t> </a:t>
            </a:r>
            <a:r>
              <a:rPr sz="4000" spc="-5"/>
              <a:t>Math?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506168" y="1389406"/>
            <a:ext cx="7408545" cy="489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1940" indent="-342900">
              <a:lnSpc>
                <a:spcPct val="12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basis of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digital information  processing is: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Discrete manipulations of  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discrete structures represented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800" i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memory.</a:t>
            </a:r>
            <a:endParaRPr sz="2800" dirty="0">
              <a:latin typeface="Arial"/>
              <a:cs typeface="Arial"/>
            </a:endParaRPr>
          </a:p>
          <a:p>
            <a:pPr marL="355600" marR="991869" indent="-342900">
              <a:lnSpc>
                <a:spcPct val="12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It’s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basic </a:t>
            </a:r>
            <a:r>
              <a:rPr sz="2800" spc="-5" dirty="0">
                <a:latin typeface="Arial"/>
                <a:cs typeface="Arial"/>
              </a:rPr>
              <a:t>language and conceptual  foundation for all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science.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Discrete math concepts are </a:t>
            </a:r>
            <a:r>
              <a:rPr sz="2800" dirty="0">
                <a:latin typeface="Arial"/>
                <a:cs typeface="Arial"/>
              </a:rPr>
              <a:t>also </a:t>
            </a:r>
            <a:r>
              <a:rPr sz="2800" spc="-5" dirty="0">
                <a:latin typeface="Arial"/>
                <a:cs typeface="Arial"/>
              </a:rPr>
              <a:t>widely used  </a:t>
            </a:r>
            <a:r>
              <a:rPr sz="2800" dirty="0">
                <a:latin typeface="Arial"/>
                <a:cs typeface="Arial"/>
              </a:rPr>
              <a:t>throughout </a:t>
            </a:r>
            <a:r>
              <a:rPr sz="2800" spc="-5" dirty="0">
                <a:latin typeface="Arial"/>
                <a:cs typeface="Arial"/>
              </a:rPr>
              <a:t>math, </a:t>
            </a:r>
            <a:r>
              <a:rPr sz="2800" dirty="0">
                <a:latin typeface="Arial"/>
                <a:cs typeface="Arial"/>
              </a:rPr>
              <a:t>science, </a:t>
            </a:r>
            <a:r>
              <a:rPr sz="2800" spc="-5" dirty="0">
                <a:latin typeface="Arial"/>
                <a:cs typeface="Arial"/>
              </a:rPr>
              <a:t>engineering,  economics, biology, </a:t>
            </a:r>
            <a:r>
              <a:rPr sz="2800" i="1" dirty="0">
                <a:latin typeface="Arial"/>
                <a:cs typeface="Arial"/>
              </a:rPr>
              <a:t>etc.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13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A generally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useful tool for rational</a:t>
            </a:r>
            <a:r>
              <a:rPr sz="28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thought!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95453"/>
            <a:ext cx="6123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0"/>
              <a:t>Uses </a:t>
            </a:r>
            <a:r>
              <a:rPr sz="4000" spc="-5"/>
              <a:t>for Discrete Math</a:t>
            </a:r>
            <a:r>
              <a:rPr sz="4000" spc="30"/>
              <a:t> </a:t>
            </a:r>
            <a:r>
              <a:rPr sz="4000" spc="-5"/>
              <a:t>in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753970" y="613917"/>
            <a:ext cx="4482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10" dirty="0">
                <a:solidFill>
                  <a:srgbClr val="3333CC"/>
                </a:solidFill>
                <a:latin typeface="Arial"/>
                <a:cs typeface="Arial"/>
              </a:rPr>
              <a:t>Computer</a:t>
            </a:r>
            <a:r>
              <a:rPr sz="40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Science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8918" y="1365631"/>
            <a:ext cx="6939915" cy="48417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Advanced algorithms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Programming language compilers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interpreters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Computer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Operating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Computer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Database management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Cryptography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Error </a:t>
            </a:r>
            <a:r>
              <a:rPr sz="2400" spc="-5" dirty="0">
                <a:latin typeface="Arial"/>
                <a:cs typeface="Arial"/>
              </a:rPr>
              <a:t>correction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Graphics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animation algorithms, game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engines,</a:t>
            </a:r>
            <a:endParaRPr sz="2400">
              <a:latin typeface="Arial"/>
              <a:cs typeface="Arial"/>
            </a:endParaRPr>
          </a:p>
          <a:p>
            <a:pPr marL="355600"/>
            <a:r>
              <a:rPr sz="2400" i="1" dirty="0">
                <a:latin typeface="Arial"/>
                <a:cs typeface="Arial"/>
              </a:rPr>
              <a:t>etc.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i="1" dirty="0">
                <a:solidFill>
                  <a:srgbClr val="336600"/>
                </a:solidFill>
                <a:latin typeface="Arial"/>
                <a:cs typeface="Arial"/>
              </a:rPr>
              <a:t>i.e.</a:t>
            </a:r>
            <a:r>
              <a:rPr sz="2400" dirty="0">
                <a:solidFill>
                  <a:srgbClr val="336600"/>
                </a:solidFill>
                <a:latin typeface="Arial"/>
                <a:cs typeface="Arial"/>
              </a:rPr>
              <a:t>, the </a:t>
            </a:r>
            <a:r>
              <a:rPr sz="2400" spc="-5" dirty="0">
                <a:solidFill>
                  <a:srgbClr val="336600"/>
                </a:solidFill>
                <a:latin typeface="Arial"/>
                <a:cs typeface="Arial"/>
              </a:rPr>
              <a:t>whole</a:t>
            </a:r>
            <a:r>
              <a:rPr sz="2400" spc="-2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"/>
                <a:cs typeface="Arial"/>
              </a:rPr>
              <a:t>field!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34609</TotalTime>
  <Words>3665</Words>
  <Application>Microsoft Office PowerPoint</Application>
  <PresentationFormat>Widescreen</PresentationFormat>
  <Paragraphs>635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Symbol</vt:lpstr>
      <vt:lpstr>Times New Roman</vt:lpstr>
      <vt:lpstr>Wingdings</vt:lpstr>
      <vt:lpstr>Office Theme</vt:lpstr>
      <vt:lpstr>1_Office Theme</vt:lpstr>
      <vt:lpstr> Discrete Mathematics for</vt:lpstr>
      <vt:lpstr>Honor Code Of Class</vt:lpstr>
      <vt:lpstr>Course Introduction</vt:lpstr>
      <vt:lpstr>Grading Policy</vt:lpstr>
      <vt:lpstr>Lecture 1</vt:lpstr>
      <vt:lpstr>What is Mathematics, really?</vt:lpstr>
      <vt:lpstr>So, what’s this class about?</vt:lpstr>
      <vt:lpstr>Why Study Discrete Math?</vt:lpstr>
      <vt:lpstr>Uses for Discrete Math in</vt:lpstr>
      <vt:lpstr>1.1 Propositional Logic</vt:lpstr>
      <vt:lpstr>Definition of a Proposition</vt:lpstr>
      <vt:lpstr>Examples of Propositions</vt:lpstr>
      <vt:lpstr>Proposition</vt:lpstr>
      <vt:lpstr>Examples of Non-PropositionUnivsersity of Hawaii</vt:lpstr>
      <vt:lpstr>Truth Tables</vt:lpstr>
      <vt:lpstr>Some Popular Boolean OperatoUnivrersisty of Hawaii</vt:lpstr>
      <vt:lpstr>The Negation Operator</vt:lpstr>
      <vt:lpstr>The Conjunction Operator</vt:lpstr>
      <vt:lpstr>Conjunction Truth Table</vt:lpstr>
      <vt:lpstr>The Disjunction Operator</vt:lpstr>
      <vt:lpstr>Disjunction Truth Table</vt:lpstr>
      <vt:lpstr>The Exclusive-Or Operator</vt:lpstr>
      <vt:lpstr>Exclusive-Or Truth Table</vt:lpstr>
      <vt:lpstr>Natural Language is Ambiguou   s</vt:lpstr>
      <vt:lpstr>The Implication Operator</vt:lpstr>
      <vt:lpstr>Implication Truth Table</vt:lpstr>
      <vt:lpstr>Examples of Implications</vt:lpstr>
      <vt:lpstr>English Phrases Meaning p qi</vt:lpstr>
      <vt:lpstr>Converse, Inverse, Contrapositiv        ei</vt:lpstr>
      <vt:lpstr>Examples</vt:lpstr>
      <vt:lpstr>The Biconditional Operator</vt:lpstr>
      <vt:lpstr>Biconditional Truth Table</vt:lpstr>
      <vt:lpstr>Boolean Operations Summar  y</vt:lpstr>
      <vt:lpstr>Boolean Operations Summaryi</vt:lpstr>
      <vt:lpstr>Compound Propositions</vt:lpstr>
      <vt:lpstr>An Exercise</vt:lpstr>
      <vt:lpstr>Translating English Sentence</vt:lpstr>
      <vt:lpstr>Another Example</vt:lpstr>
      <vt:lpstr>Logic and Bit Operations</vt:lpstr>
      <vt:lpstr>Bitwise Operations</vt:lpstr>
      <vt:lpstr>End of 1.1</vt:lpstr>
      <vt:lpstr>Practice Question1:</vt:lpstr>
      <vt:lpstr>Practice Question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dc:creator>Zunair Mahmood</dc:creator>
  <cp:lastModifiedBy>Dr. Ayesha Altaf</cp:lastModifiedBy>
  <cp:revision>39</cp:revision>
  <dcterms:created xsi:type="dcterms:W3CDTF">2019-09-22T14:29:44Z</dcterms:created>
  <dcterms:modified xsi:type="dcterms:W3CDTF">2023-09-05T03:37:17Z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2019-09-22T00:00:00Z</vt:filetime>
  </property>
</Properties>
</file>