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8" r:id="rId2"/>
    <p:sldId id="258" r:id="rId3"/>
    <p:sldId id="259" r:id="rId4"/>
    <p:sldId id="261" r:id="rId5"/>
    <p:sldId id="262" r:id="rId6"/>
    <p:sldId id="263" r:id="rId7"/>
    <p:sldId id="270" r:id="rId8"/>
    <p:sldId id="311" r:id="rId9"/>
    <p:sldId id="312" r:id="rId10"/>
    <p:sldId id="313" r:id="rId11"/>
    <p:sldId id="314" r:id="rId12"/>
    <p:sldId id="315" r:id="rId13"/>
    <p:sldId id="316" r:id="rId14"/>
    <p:sldId id="318" r:id="rId15"/>
    <p:sldId id="319" r:id="rId16"/>
    <p:sldId id="320" r:id="rId17"/>
    <p:sldId id="317" r:id="rId18"/>
    <p:sldId id="321" r:id="rId19"/>
    <p:sldId id="322" r:id="rId20"/>
    <p:sldId id="323" r:id="rId21"/>
    <p:sldId id="325" r:id="rId22"/>
    <p:sldId id="328" r:id="rId23"/>
    <p:sldId id="326" r:id="rId24"/>
    <p:sldId id="327" r:id="rId25"/>
    <p:sldId id="330" r:id="rId26"/>
    <p:sldId id="329" r:id="rId27"/>
    <p:sldId id="331" r:id="rId28"/>
    <p:sldId id="332" r:id="rId29"/>
    <p:sldId id="335" r:id="rId30"/>
    <p:sldId id="333" r:id="rId31"/>
    <p:sldId id="334" r:id="rId32"/>
    <p:sldId id="336" r:id="rId33"/>
    <p:sldId id="339" r:id="rId34"/>
    <p:sldId id="340" r:id="rId35"/>
    <p:sldId id="337" r:id="rId36"/>
    <p:sldId id="338"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98BBF-D152-4D3C-80C7-A9B16A1F2FD3}" v="4" dt="2023-10-09T04:11:36.8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yesha Altaf" userId="83f6cd9f-efc5-42cb-ab08-4c9396de692c" providerId="ADAL" clId="{79698BBF-D152-4D3C-80C7-A9B16A1F2FD3}"/>
    <pc:docChg chg="undo custSel modSld">
      <pc:chgData name="Dr. Ayesha Altaf" userId="83f6cd9f-efc5-42cb-ab08-4c9396de692c" providerId="ADAL" clId="{79698BBF-D152-4D3C-80C7-A9B16A1F2FD3}" dt="2023-10-09T04:31:38.728" v="313" actId="729"/>
      <pc:docMkLst>
        <pc:docMk/>
      </pc:docMkLst>
      <pc:sldChg chg="delSp modSp mod">
        <pc:chgData name="Dr. Ayesha Altaf" userId="83f6cd9f-efc5-42cb-ab08-4c9396de692c" providerId="ADAL" clId="{79698BBF-D152-4D3C-80C7-A9B16A1F2FD3}" dt="2023-10-09T03:42:42.957" v="158" actId="20577"/>
        <pc:sldMkLst>
          <pc:docMk/>
          <pc:sldMk cId="0" sldId="258"/>
        </pc:sldMkLst>
        <pc:spChg chg="mod">
          <ac:chgData name="Dr. Ayesha Altaf" userId="83f6cd9f-efc5-42cb-ab08-4c9396de692c" providerId="ADAL" clId="{79698BBF-D152-4D3C-80C7-A9B16A1F2FD3}" dt="2023-10-09T03:42:42.957" v="158" actId="20577"/>
          <ac:spMkLst>
            <pc:docMk/>
            <pc:sldMk cId="0" sldId="258"/>
            <ac:spMk id="9" creationId="{00000000-0000-0000-0000-000000000000}"/>
          </ac:spMkLst>
        </pc:spChg>
        <pc:spChg chg="del">
          <ac:chgData name="Dr. Ayesha Altaf" userId="83f6cd9f-efc5-42cb-ab08-4c9396de692c" providerId="ADAL" clId="{79698BBF-D152-4D3C-80C7-A9B16A1F2FD3}" dt="2023-10-02T06:55:18.634" v="48" actId="478"/>
          <ac:spMkLst>
            <pc:docMk/>
            <pc:sldMk cId="0" sldId="258"/>
            <ac:spMk id="10" creationId="{00000000-0000-0000-0000-000000000000}"/>
          </ac:spMkLst>
        </pc:spChg>
      </pc:sldChg>
      <pc:sldChg chg="delSp modSp mod modNotesTx">
        <pc:chgData name="Dr. Ayesha Altaf" userId="83f6cd9f-efc5-42cb-ab08-4c9396de692c" providerId="ADAL" clId="{79698BBF-D152-4D3C-80C7-A9B16A1F2FD3}" dt="2023-10-09T03:43:32.159" v="258" actId="313"/>
        <pc:sldMkLst>
          <pc:docMk/>
          <pc:sldMk cId="0" sldId="259"/>
        </pc:sldMkLst>
        <pc:spChg chg="mod">
          <ac:chgData name="Dr. Ayesha Altaf" userId="83f6cd9f-efc5-42cb-ab08-4c9396de692c" providerId="ADAL" clId="{79698BBF-D152-4D3C-80C7-A9B16A1F2FD3}" dt="2023-10-09T03:42:31.420" v="147" actId="1076"/>
          <ac:spMkLst>
            <pc:docMk/>
            <pc:sldMk cId="0" sldId="259"/>
            <ac:spMk id="9" creationId="{00000000-0000-0000-0000-000000000000}"/>
          </ac:spMkLst>
        </pc:spChg>
        <pc:spChg chg="del">
          <ac:chgData name="Dr. Ayesha Altaf" userId="83f6cd9f-efc5-42cb-ab08-4c9396de692c" providerId="ADAL" clId="{79698BBF-D152-4D3C-80C7-A9B16A1F2FD3}" dt="2023-10-02T06:55:23.506" v="49" actId="478"/>
          <ac:spMkLst>
            <pc:docMk/>
            <pc:sldMk cId="0" sldId="259"/>
            <ac:spMk id="10" creationId="{00000000-0000-0000-0000-000000000000}"/>
          </ac:spMkLst>
        </pc:spChg>
      </pc:sldChg>
      <pc:sldChg chg="delSp mod">
        <pc:chgData name="Dr. Ayesha Altaf" userId="83f6cd9f-efc5-42cb-ab08-4c9396de692c" providerId="ADAL" clId="{79698BBF-D152-4D3C-80C7-A9B16A1F2FD3}" dt="2023-10-02T06:55:28.038" v="50" actId="478"/>
        <pc:sldMkLst>
          <pc:docMk/>
          <pc:sldMk cId="0" sldId="261"/>
        </pc:sldMkLst>
        <pc:spChg chg="del">
          <ac:chgData name="Dr. Ayesha Altaf" userId="83f6cd9f-efc5-42cb-ab08-4c9396de692c" providerId="ADAL" clId="{79698BBF-D152-4D3C-80C7-A9B16A1F2FD3}" dt="2023-10-02T06:55:28.038" v="50" actId="478"/>
          <ac:spMkLst>
            <pc:docMk/>
            <pc:sldMk cId="0" sldId="261"/>
            <ac:spMk id="10" creationId="{00000000-0000-0000-0000-000000000000}"/>
          </ac:spMkLst>
        </pc:spChg>
      </pc:sldChg>
      <pc:sldChg chg="delSp mod">
        <pc:chgData name="Dr. Ayesha Altaf" userId="83f6cd9f-efc5-42cb-ab08-4c9396de692c" providerId="ADAL" clId="{79698BBF-D152-4D3C-80C7-A9B16A1F2FD3}" dt="2023-10-02T06:55:36.101" v="51" actId="478"/>
        <pc:sldMkLst>
          <pc:docMk/>
          <pc:sldMk cId="0" sldId="262"/>
        </pc:sldMkLst>
        <pc:spChg chg="del">
          <ac:chgData name="Dr. Ayesha Altaf" userId="83f6cd9f-efc5-42cb-ab08-4c9396de692c" providerId="ADAL" clId="{79698BBF-D152-4D3C-80C7-A9B16A1F2FD3}" dt="2023-10-02T06:55:36.101" v="51" actId="478"/>
          <ac:spMkLst>
            <pc:docMk/>
            <pc:sldMk cId="0" sldId="262"/>
            <ac:spMk id="10" creationId="{00000000-0000-0000-0000-000000000000}"/>
          </ac:spMkLst>
        </pc:spChg>
      </pc:sldChg>
      <pc:sldChg chg="delSp modSp mod">
        <pc:chgData name="Dr. Ayesha Altaf" userId="83f6cd9f-efc5-42cb-ab08-4c9396de692c" providerId="ADAL" clId="{79698BBF-D152-4D3C-80C7-A9B16A1F2FD3}" dt="2023-10-02T06:55:48.215" v="53" actId="478"/>
        <pc:sldMkLst>
          <pc:docMk/>
          <pc:sldMk cId="0" sldId="263"/>
        </pc:sldMkLst>
        <pc:spChg chg="mod">
          <ac:chgData name="Dr. Ayesha Altaf" userId="83f6cd9f-efc5-42cb-ab08-4c9396de692c" providerId="ADAL" clId="{79698BBF-D152-4D3C-80C7-A9B16A1F2FD3}" dt="2023-10-02T06:55:43.136" v="52" actId="1076"/>
          <ac:spMkLst>
            <pc:docMk/>
            <pc:sldMk cId="0" sldId="263"/>
            <ac:spMk id="10" creationId="{00000000-0000-0000-0000-000000000000}"/>
          </ac:spMkLst>
        </pc:spChg>
        <pc:spChg chg="del">
          <ac:chgData name="Dr. Ayesha Altaf" userId="83f6cd9f-efc5-42cb-ab08-4c9396de692c" providerId="ADAL" clId="{79698BBF-D152-4D3C-80C7-A9B16A1F2FD3}" dt="2023-10-02T06:55:48.215" v="53" actId="478"/>
          <ac:spMkLst>
            <pc:docMk/>
            <pc:sldMk cId="0" sldId="263"/>
            <ac:spMk id="11" creationId="{00000000-0000-0000-0000-000000000000}"/>
          </ac:spMkLst>
        </pc:spChg>
      </pc:sldChg>
      <pc:sldChg chg="delSp mod">
        <pc:chgData name="Dr. Ayesha Altaf" userId="83f6cd9f-efc5-42cb-ab08-4c9396de692c" providerId="ADAL" clId="{79698BBF-D152-4D3C-80C7-A9B16A1F2FD3}" dt="2023-10-02T06:55:54.396" v="54" actId="478"/>
        <pc:sldMkLst>
          <pc:docMk/>
          <pc:sldMk cId="0" sldId="270"/>
        </pc:sldMkLst>
        <pc:spChg chg="del">
          <ac:chgData name="Dr. Ayesha Altaf" userId="83f6cd9f-efc5-42cb-ab08-4c9396de692c" providerId="ADAL" clId="{79698BBF-D152-4D3C-80C7-A9B16A1F2FD3}" dt="2023-10-02T06:55:54.396" v="54" actId="478"/>
          <ac:spMkLst>
            <pc:docMk/>
            <pc:sldMk cId="0" sldId="270"/>
            <ac:spMk id="11" creationId="{00000000-0000-0000-0000-000000000000}"/>
          </ac:spMkLst>
        </pc:spChg>
      </pc:sldChg>
      <pc:sldChg chg="delSp modSp mod">
        <pc:chgData name="Dr. Ayesha Altaf" userId="83f6cd9f-efc5-42cb-ab08-4c9396de692c" providerId="ADAL" clId="{79698BBF-D152-4D3C-80C7-A9B16A1F2FD3}" dt="2023-10-02T06:55:13.185" v="47" actId="478"/>
        <pc:sldMkLst>
          <pc:docMk/>
          <pc:sldMk cId="822519629" sldId="278"/>
        </pc:sldMkLst>
        <pc:spChg chg="del">
          <ac:chgData name="Dr. Ayesha Altaf" userId="83f6cd9f-efc5-42cb-ab08-4c9396de692c" providerId="ADAL" clId="{79698BBF-D152-4D3C-80C7-A9B16A1F2FD3}" dt="2023-10-02T06:55:13.185" v="47" actId="478"/>
          <ac:spMkLst>
            <pc:docMk/>
            <pc:sldMk cId="822519629" sldId="278"/>
            <ac:spMk id="14" creationId="{00000000-0000-0000-0000-000000000000}"/>
          </ac:spMkLst>
        </pc:spChg>
        <pc:spChg chg="mod">
          <ac:chgData name="Dr. Ayesha Altaf" userId="83f6cd9f-efc5-42cb-ab08-4c9396de692c" providerId="ADAL" clId="{79698BBF-D152-4D3C-80C7-A9B16A1F2FD3}" dt="2023-10-02T06:55:07.293" v="46" actId="20577"/>
          <ac:spMkLst>
            <pc:docMk/>
            <pc:sldMk cId="822519629" sldId="278"/>
            <ac:spMk id="17" creationId="{00000000-0000-0000-0000-000000000000}"/>
          </ac:spMkLst>
        </pc:spChg>
      </pc:sldChg>
      <pc:sldChg chg="delSp mod">
        <pc:chgData name="Dr. Ayesha Altaf" userId="83f6cd9f-efc5-42cb-ab08-4c9396de692c" providerId="ADAL" clId="{79698BBF-D152-4D3C-80C7-A9B16A1F2FD3}" dt="2023-10-02T06:55:59.201" v="55" actId="478"/>
        <pc:sldMkLst>
          <pc:docMk/>
          <pc:sldMk cId="1201057319" sldId="311"/>
        </pc:sldMkLst>
        <pc:spChg chg="del">
          <ac:chgData name="Dr. Ayesha Altaf" userId="83f6cd9f-efc5-42cb-ab08-4c9396de692c" providerId="ADAL" clId="{79698BBF-D152-4D3C-80C7-A9B16A1F2FD3}" dt="2023-10-02T06:55:59.201" v="55" actId="478"/>
          <ac:spMkLst>
            <pc:docMk/>
            <pc:sldMk cId="1201057319" sldId="311"/>
            <ac:spMk id="11" creationId="{00000000-0000-0000-0000-000000000000}"/>
          </ac:spMkLst>
        </pc:spChg>
      </pc:sldChg>
      <pc:sldChg chg="delSp mod">
        <pc:chgData name="Dr. Ayesha Altaf" userId="83f6cd9f-efc5-42cb-ab08-4c9396de692c" providerId="ADAL" clId="{79698BBF-D152-4D3C-80C7-A9B16A1F2FD3}" dt="2023-10-02T06:56:23.428" v="56" actId="478"/>
        <pc:sldMkLst>
          <pc:docMk/>
          <pc:sldMk cId="3442757479" sldId="312"/>
        </pc:sldMkLst>
        <pc:spChg chg="del">
          <ac:chgData name="Dr. Ayesha Altaf" userId="83f6cd9f-efc5-42cb-ab08-4c9396de692c" providerId="ADAL" clId="{79698BBF-D152-4D3C-80C7-A9B16A1F2FD3}" dt="2023-10-02T06:56:23.428" v="56" actId="478"/>
          <ac:spMkLst>
            <pc:docMk/>
            <pc:sldMk cId="3442757479" sldId="312"/>
            <ac:spMk id="11" creationId="{00000000-0000-0000-0000-000000000000}"/>
          </ac:spMkLst>
        </pc:spChg>
      </pc:sldChg>
      <pc:sldChg chg="delSp mod">
        <pc:chgData name="Dr. Ayesha Altaf" userId="83f6cd9f-efc5-42cb-ab08-4c9396de692c" providerId="ADAL" clId="{79698BBF-D152-4D3C-80C7-A9B16A1F2FD3}" dt="2023-10-02T06:56:27.244" v="57" actId="478"/>
        <pc:sldMkLst>
          <pc:docMk/>
          <pc:sldMk cId="641413806" sldId="313"/>
        </pc:sldMkLst>
        <pc:spChg chg="del">
          <ac:chgData name="Dr. Ayesha Altaf" userId="83f6cd9f-efc5-42cb-ab08-4c9396de692c" providerId="ADAL" clId="{79698BBF-D152-4D3C-80C7-A9B16A1F2FD3}" dt="2023-10-02T06:56:27.244" v="57" actId="478"/>
          <ac:spMkLst>
            <pc:docMk/>
            <pc:sldMk cId="641413806" sldId="313"/>
            <ac:spMk id="11" creationId="{00000000-0000-0000-0000-000000000000}"/>
          </ac:spMkLst>
        </pc:spChg>
      </pc:sldChg>
      <pc:sldChg chg="delSp mod">
        <pc:chgData name="Dr. Ayesha Altaf" userId="83f6cd9f-efc5-42cb-ab08-4c9396de692c" providerId="ADAL" clId="{79698BBF-D152-4D3C-80C7-A9B16A1F2FD3}" dt="2023-10-02T06:56:33.989" v="58" actId="478"/>
        <pc:sldMkLst>
          <pc:docMk/>
          <pc:sldMk cId="1842176392" sldId="314"/>
        </pc:sldMkLst>
        <pc:spChg chg="del">
          <ac:chgData name="Dr. Ayesha Altaf" userId="83f6cd9f-efc5-42cb-ab08-4c9396de692c" providerId="ADAL" clId="{79698BBF-D152-4D3C-80C7-A9B16A1F2FD3}" dt="2023-10-02T06:56:33.989" v="58" actId="478"/>
          <ac:spMkLst>
            <pc:docMk/>
            <pc:sldMk cId="1842176392" sldId="314"/>
            <ac:spMk id="11" creationId="{00000000-0000-0000-0000-000000000000}"/>
          </ac:spMkLst>
        </pc:spChg>
      </pc:sldChg>
      <pc:sldChg chg="delSp mod">
        <pc:chgData name="Dr. Ayesha Altaf" userId="83f6cd9f-efc5-42cb-ab08-4c9396de692c" providerId="ADAL" clId="{79698BBF-D152-4D3C-80C7-A9B16A1F2FD3}" dt="2023-10-02T06:56:38.471" v="59" actId="478"/>
        <pc:sldMkLst>
          <pc:docMk/>
          <pc:sldMk cId="1967982683" sldId="315"/>
        </pc:sldMkLst>
        <pc:spChg chg="del">
          <ac:chgData name="Dr. Ayesha Altaf" userId="83f6cd9f-efc5-42cb-ab08-4c9396de692c" providerId="ADAL" clId="{79698BBF-D152-4D3C-80C7-A9B16A1F2FD3}" dt="2023-10-02T06:56:38.471" v="59" actId="478"/>
          <ac:spMkLst>
            <pc:docMk/>
            <pc:sldMk cId="1967982683" sldId="315"/>
            <ac:spMk id="11" creationId="{00000000-0000-0000-0000-000000000000}"/>
          </ac:spMkLst>
        </pc:spChg>
      </pc:sldChg>
      <pc:sldChg chg="addSp delSp modSp mod">
        <pc:chgData name="Dr. Ayesha Altaf" userId="83f6cd9f-efc5-42cb-ab08-4c9396de692c" providerId="ADAL" clId="{79698BBF-D152-4D3C-80C7-A9B16A1F2FD3}" dt="2023-10-09T03:57:21.456" v="273" actId="478"/>
        <pc:sldMkLst>
          <pc:docMk/>
          <pc:sldMk cId="4275932689" sldId="316"/>
        </pc:sldMkLst>
        <pc:spChg chg="del">
          <ac:chgData name="Dr. Ayesha Altaf" userId="83f6cd9f-efc5-42cb-ab08-4c9396de692c" providerId="ADAL" clId="{79698BBF-D152-4D3C-80C7-A9B16A1F2FD3}" dt="2023-10-02T06:56:42.102" v="60" actId="478"/>
          <ac:spMkLst>
            <pc:docMk/>
            <pc:sldMk cId="4275932689" sldId="316"/>
            <ac:spMk id="11" creationId="{00000000-0000-0000-0000-000000000000}"/>
          </ac:spMkLst>
        </pc:spChg>
        <pc:picChg chg="mod modCrop">
          <ac:chgData name="Dr. Ayesha Altaf" userId="83f6cd9f-efc5-42cb-ab08-4c9396de692c" providerId="ADAL" clId="{79698BBF-D152-4D3C-80C7-A9B16A1F2FD3}" dt="2023-10-09T03:57:10.100" v="272" actId="11530"/>
          <ac:picMkLst>
            <pc:docMk/>
            <pc:sldMk cId="4275932689" sldId="316"/>
            <ac:picMk id="6" creationId="{00000000-0000-0000-0000-000000000000}"/>
          </ac:picMkLst>
        </pc:picChg>
        <pc:picChg chg="add del mod">
          <ac:chgData name="Dr. Ayesha Altaf" userId="83f6cd9f-efc5-42cb-ab08-4c9396de692c" providerId="ADAL" clId="{79698BBF-D152-4D3C-80C7-A9B16A1F2FD3}" dt="2023-10-09T03:57:21.456" v="273" actId="478"/>
          <ac:picMkLst>
            <pc:docMk/>
            <pc:sldMk cId="4275932689" sldId="316"/>
            <ac:picMk id="11" creationId="{06460CB0-32B2-CB85-DE27-0DF773AEDDB6}"/>
          </ac:picMkLst>
        </pc:picChg>
      </pc:sldChg>
      <pc:sldChg chg="addSp delSp modSp mod modShow">
        <pc:chgData name="Dr. Ayesha Altaf" userId="83f6cd9f-efc5-42cb-ab08-4c9396de692c" providerId="ADAL" clId="{79698BBF-D152-4D3C-80C7-A9B16A1F2FD3}" dt="2023-10-09T04:30:52.967" v="302" actId="729"/>
        <pc:sldMkLst>
          <pc:docMk/>
          <pc:sldMk cId="2859122049" sldId="317"/>
        </pc:sldMkLst>
        <pc:spChg chg="add del mod">
          <ac:chgData name="Dr. Ayesha Altaf" userId="83f6cd9f-efc5-42cb-ab08-4c9396de692c" providerId="ADAL" clId="{79698BBF-D152-4D3C-80C7-A9B16A1F2FD3}" dt="2023-10-09T04:19:50.450" v="278" actId="1076"/>
          <ac:spMkLst>
            <pc:docMk/>
            <pc:sldMk cId="2859122049" sldId="317"/>
            <ac:spMk id="6" creationId="{00000000-0000-0000-0000-000000000000}"/>
          </ac:spMkLst>
        </pc:spChg>
        <pc:spChg chg="mod">
          <ac:chgData name="Dr. Ayesha Altaf" userId="83f6cd9f-efc5-42cb-ab08-4c9396de692c" providerId="ADAL" clId="{79698BBF-D152-4D3C-80C7-A9B16A1F2FD3}" dt="2023-10-09T04:20:28.621" v="282" actId="14100"/>
          <ac:spMkLst>
            <pc:docMk/>
            <pc:sldMk cId="2859122049" sldId="317"/>
            <ac:spMk id="10" creationId="{00000000-0000-0000-0000-000000000000}"/>
          </ac:spMkLst>
        </pc:spChg>
        <pc:spChg chg="del">
          <ac:chgData name="Dr. Ayesha Altaf" userId="83f6cd9f-efc5-42cb-ab08-4c9396de692c" providerId="ADAL" clId="{79698BBF-D152-4D3C-80C7-A9B16A1F2FD3}" dt="2023-10-09T04:20:03.376" v="280" actId="478"/>
          <ac:spMkLst>
            <pc:docMk/>
            <pc:sldMk cId="2859122049" sldId="317"/>
            <ac:spMk id="11" creationId="{00000000-0000-0000-0000-000000000000}"/>
          </ac:spMkLst>
        </pc:spChg>
      </pc:sldChg>
      <pc:sldChg chg="delSp mod modAnim">
        <pc:chgData name="Dr. Ayesha Altaf" userId="83f6cd9f-efc5-42cb-ab08-4c9396de692c" providerId="ADAL" clId="{79698BBF-D152-4D3C-80C7-A9B16A1F2FD3}" dt="2023-10-09T04:11:36.860" v="274"/>
        <pc:sldMkLst>
          <pc:docMk/>
          <pc:sldMk cId="3798795341" sldId="318"/>
        </pc:sldMkLst>
        <pc:spChg chg="del">
          <ac:chgData name="Dr. Ayesha Altaf" userId="83f6cd9f-efc5-42cb-ab08-4c9396de692c" providerId="ADAL" clId="{79698BBF-D152-4D3C-80C7-A9B16A1F2FD3}" dt="2023-10-02T06:56:48.159" v="61" actId="478"/>
          <ac:spMkLst>
            <pc:docMk/>
            <pc:sldMk cId="3798795341" sldId="318"/>
            <ac:spMk id="11" creationId="{00000000-0000-0000-0000-000000000000}"/>
          </ac:spMkLst>
        </pc:spChg>
      </pc:sldChg>
      <pc:sldChg chg="delSp mod">
        <pc:chgData name="Dr. Ayesha Altaf" userId="83f6cd9f-efc5-42cb-ab08-4c9396de692c" providerId="ADAL" clId="{79698BBF-D152-4D3C-80C7-A9B16A1F2FD3}" dt="2023-10-02T06:56:52.204" v="62" actId="478"/>
        <pc:sldMkLst>
          <pc:docMk/>
          <pc:sldMk cId="676073161" sldId="319"/>
        </pc:sldMkLst>
        <pc:spChg chg="del">
          <ac:chgData name="Dr. Ayesha Altaf" userId="83f6cd9f-efc5-42cb-ab08-4c9396de692c" providerId="ADAL" clId="{79698BBF-D152-4D3C-80C7-A9B16A1F2FD3}" dt="2023-10-02T06:56:52.204" v="62" actId="478"/>
          <ac:spMkLst>
            <pc:docMk/>
            <pc:sldMk cId="676073161" sldId="319"/>
            <ac:spMk id="11" creationId="{00000000-0000-0000-0000-000000000000}"/>
          </ac:spMkLst>
        </pc:spChg>
      </pc:sldChg>
      <pc:sldChg chg="delSp modSp mod">
        <pc:chgData name="Dr. Ayesha Altaf" userId="83f6cd9f-efc5-42cb-ab08-4c9396de692c" providerId="ADAL" clId="{79698BBF-D152-4D3C-80C7-A9B16A1F2FD3}" dt="2023-10-09T04:18:17.315" v="275" actId="20577"/>
        <pc:sldMkLst>
          <pc:docMk/>
          <pc:sldMk cId="1714480748" sldId="320"/>
        </pc:sldMkLst>
        <pc:spChg chg="mod">
          <ac:chgData name="Dr. Ayesha Altaf" userId="83f6cd9f-efc5-42cb-ab08-4c9396de692c" providerId="ADAL" clId="{79698BBF-D152-4D3C-80C7-A9B16A1F2FD3}" dt="2023-10-09T04:18:17.315" v="275" actId="20577"/>
          <ac:spMkLst>
            <pc:docMk/>
            <pc:sldMk cId="1714480748" sldId="320"/>
            <ac:spMk id="10" creationId="{00000000-0000-0000-0000-000000000000}"/>
          </ac:spMkLst>
        </pc:spChg>
        <pc:spChg chg="del">
          <ac:chgData name="Dr. Ayesha Altaf" userId="83f6cd9f-efc5-42cb-ab08-4c9396de692c" providerId="ADAL" clId="{79698BBF-D152-4D3C-80C7-A9B16A1F2FD3}" dt="2023-10-02T06:56:55.760" v="63" actId="478"/>
          <ac:spMkLst>
            <pc:docMk/>
            <pc:sldMk cId="1714480748" sldId="320"/>
            <ac:spMk id="11" creationId="{00000000-0000-0000-0000-000000000000}"/>
          </ac:spMkLst>
        </pc:spChg>
      </pc:sldChg>
      <pc:sldChg chg="delSp mod modShow">
        <pc:chgData name="Dr. Ayesha Altaf" userId="83f6cd9f-efc5-42cb-ab08-4c9396de692c" providerId="ADAL" clId="{79698BBF-D152-4D3C-80C7-A9B16A1F2FD3}" dt="2023-10-09T04:30:54.740" v="303" actId="729"/>
        <pc:sldMkLst>
          <pc:docMk/>
          <pc:sldMk cId="1329572215" sldId="321"/>
        </pc:sldMkLst>
        <pc:spChg chg="del">
          <ac:chgData name="Dr. Ayesha Altaf" userId="83f6cd9f-efc5-42cb-ab08-4c9396de692c" providerId="ADAL" clId="{79698BBF-D152-4D3C-80C7-A9B16A1F2FD3}" dt="2023-10-02T06:57:18.694" v="66" actId="478"/>
          <ac:spMkLst>
            <pc:docMk/>
            <pc:sldMk cId="1329572215" sldId="321"/>
            <ac:spMk id="11" creationId="{00000000-0000-0000-0000-000000000000}"/>
          </ac:spMkLst>
        </pc:spChg>
      </pc:sldChg>
      <pc:sldChg chg="delSp mod modShow">
        <pc:chgData name="Dr. Ayesha Altaf" userId="83f6cd9f-efc5-42cb-ab08-4c9396de692c" providerId="ADAL" clId="{79698BBF-D152-4D3C-80C7-A9B16A1F2FD3}" dt="2023-10-09T04:30:56.455" v="304" actId="729"/>
        <pc:sldMkLst>
          <pc:docMk/>
          <pc:sldMk cId="4154633897" sldId="322"/>
        </pc:sldMkLst>
        <pc:spChg chg="del">
          <ac:chgData name="Dr. Ayesha Altaf" userId="83f6cd9f-efc5-42cb-ab08-4c9396de692c" providerId="ADAL" clId="{79698BBF-D152-4D3C-80C7-A9B16A1F2FD3}" dt="2023-10-02T06:57:23.593" v="67" actId="478"/>
          <ac:spMkLst>
            <pc:docMk/>
            <pc:sldMk cId="4154633897" sldId="322"/>
            <ac:spMk id="11" creationId="{00000000-0000-0000-0000-000000000000}"/>
          </ac:spMkLst>
        </pc:spChg>
      </pc:sldChg>
      <pc:sldChg chg="delSp mod modShow">
        <pc:chgData name="Dr. Ayesha Altaf" userId="83f6cd9f-efc5-42cb-ab08-4c9396de692c" providerId="ADAL" clId="{79698BBF-D152-4D3C-80C7-A9B16A1F2FD3}" dt="2023-10-09T04:21:57.329" v="283" actId="729"/>
        <pc:sldMkLst>
          <pc:docMk/>
          <pc:sldMk cId="3217177011" sldId="323"/>
        </pc:sldMkLst>
        <pc:spChg chg="del">
          <ac:chgData name="Dr. Ayesha Altaf" userId="83f6cd9f-efc5-42cb-ab08-4c9396de692c" providerId="ADAL" clId="{79698BBF-D152-4D3C-80C7-A9B16A1F2FD3}" dt="2023-10-02T06:57:29.957" v="68" actId="478"/>
          <ac:spMkLst>
            <pc:docMk/>
            <pc:sldMk cId="3217177011" sldId="323"/>
            <ac:spMk id="11" creationId="{00000000-0000-0000-0000-000000000000}"/>
          </ac:spMkLst>
        </pc:spChg>
      </pc:sldChg>
      <pc:sldChg chg="delSp mod modShow">
        <pc:chgData name="Dr. Ayesha Altaf" userId="83f6cd9f-efc5-42cb-ab08-4c9396de692c" providerId="ADAL" clId="{79698BBF-D152-4D3C-80C7-A9B16A1F2FD3}" dt="2023-10-09T04:21:59.232" v="284" actId="729"/>
        <pc:sldMkLst>
          <pc:docMk/>
          <pc:sldMk cId="2688803031" sldId="325"/>
        </pc:sldMkLst>
        <pc:spChg chg="del">
          <ac:chgData name="Dr. Ayesha Altaf" userId="83f6cd9f-efc5-42cb-ab08-4c9396de692c" providerId="ADAL" clId="{79698BBF-D152-4D3C-80C7-A9B16A1F2FD3}" dt="2023-10-02T06:57:34.598" v="69" actId="478"/>
          <ac:spMkLst>
            <pc:docMk/>
            <pc:sldMk cId="2688803031" sldId="325"/>
            <ac:spMk id="11" creationId="{00000000-0000-0000-0000-000000000000}"/>
          </ac:spMkLst>
        </pc:spChg>
      </pc:sldChg>
      <pc:sldChg chg="mod modShow">
        <pc:chgData name="Dr. Ayesha Altaf" userId="83f6cd9f-efc5-42cb-ab08-4c9396de692c" providerId="ADAL" clId="{79698BBF-D152-4D3C-80C7-A9B16A1F2FD3}" dt="2023-10-09T04:31:01.511" v="306" actId="729"/>
        <pc:sldMkLst>
          <pc:docMk/>
          <pc:sldMk cId="2509129549" sldId="326"/>
        </pc:sldMkLst>
      </pc:sldChg>
      <pc:sldChg chg="mod modShow">
        <pc:chgData name="Dr. Ayesha Altaf" userId="83f6cd9f-efc5-42cb-ab08-4c9396de692c" providerId="ADAL" clId="{79698BBF-D152-4D3C-80C7-A9B16A1F2FD3}" dt="2023-10-09T04:31:07.479" v="307" actId="729"/>
        <pc:sldMkLst>
          <pc:docMk/>
          <pc:sldMk cId="878929740" sldId="327"/>
        </pc:sldMkLst>
      </pc:sldChg>
      <pc:sldChg chg="delSp modSp mod modShow">
        <pc:chgData name="Dr. Ayesha Altaf" userId="83f6cd9f-efc5-42cb-ab08-4c9396de692c" providerId="ADAL" clId="{79698BBF-D152-4D3C-80C7-A9B16A1F2FD3}" dt="2023-10-09T04:30:59.976" v="305" actId="729"/>
        <pc:sldMkLst>
          <pc:docMk/>
          <pc:sldMk cId="3830033605" sldId="328"/>
        </pc:sldMkLst>
        <pc:spChg chg="mod">
          <ac:chgData name="Dr. Ayesha Altaf" userId="83f6cd9f-efc5-42cb-ab08-4c9396de692c" providerId="ADAL" clId="{79698BBF-D152-4D3C-80C7-A9B16A1F2FD3}" dt="2023-10-09T04:23:03.807" v="301" actId="1035"/>
          <ac:spMkLst>
            <pc:docMk/>
            <pc:sldMk cId="3830033605" sldId="328"/>
            <ac:spMk id="10" creationId="{00000000-0000-0000-0000-000000000000}"/>
          </ac:spMkLst>
        </pc:spChg>
        <pc:spChg chg="del">
          <ac:chgData name="Dr. Ayesha Altaf" userId="83f6cd9f-efc5-42cb-ab08-4c9396de692c" providerId="ADAL" clId="{79698BBF-D152-4D3C-80C7-A9B16A1F2FD3}" dt="2023-10-09T04:22:21.352" v="287" actId="478"/>
          <ac:spMkLst>
            <pc:docMk/>
            <pc:sldMk cId="3830033605" sldId="328"/>
            <ac:spMk id="11" creationId="{00000000-0000-0000-0000-000000000000}"/>
          </ac:spMkLst>
        </pc:spChg>
      </pc:sldChg>
      <pc:sldChg chg="mod modShow">
        <pc:chgData name="Dr. Ayesha Altaf" userId="83f6cd9f-efc5-42cb-ab08-4c9396de692c" providerId="ADAL" clId="{79698BBF-D152-4D3C-80C7-A9B16A1F2FD3}" dt="2023-10-09T04:31:38.728" v="313" actId="729"/>
        <pc:sldMkLst>
          <pc:docMk/>
          <pc:sldMk cId="2855659114" sldId="329"/>
        </pc:sldMkLst>
      </pc:sldChg>
      <pc:sldChg chg="mod modShow">
        <pc:chgData name="Dr. Ayesha Altaf" userId="83f6cd9f-efc5-42cb-ab08-4c9396de692c" providerId="ADAL" clId="{79698BBF-D152-4D3C-80C7-A9B16A1F2FD3}" dt="2023-10-09T04:31:09.606" v="308" actId="729"/>
        <pc:sldMkLst>
          <pc:docMk/>
          <pc:sldMk cId="3953616226" sldId="330"/>
        </pc:sldMkLst>
      </pc:sldChg>
      <pc:sldChg chg="mod modShow">
        <pc:chgData name="Dr. Ayesha Altaf" userId="83f6cd9f-efc5-42cb-ab08-4c9396de692c" providerId="ADAL" clId="{79698BBF-D152-4D3C-80C7-A9B16A1F2FD3}" dt="2023-10-09T04:31:38.728" v="313" actId="729"/>
        <pc:sldMkLst>
          <pc:docMk/>
          <pc:sldMk cId="1816140187" sldId="331"/>
        </pc:sldMkLst>
      </pc:sldChg>
      <pc:sldChg chg="mod modShow">
        <pc:chgData name="Dr. Ayesha Altaf" userId="83f6cd9f-efc5-42cb-ab08-4c9396de692c" providerId="ADAL" clId="{79698BBF-D152-4D3C-80C7-A9B16A1F2FD3}" dt="2023-10-09T04:31:38.728" v="313" actId="729"/>
        <pc:sldMkLst>
          <pc:docMk/>
          <pc:sldMk cId="2695555729" sldId="332"/>
        </pc:sldMkLst>
      </pc:sldChg>
      <pc:sldChg chg="mod modShow">
        <pc:chgData name="Dr. Ayesha Altaf" userId="83f6cd9f-efc5-42cb-ab08-4c9396de692c" providerId="ADAL" clId="{79698BBF-D152-4D3C-80C7-A9B16A1F2FD3}" dt="2023-10-09T04:31:38.728" v="313" actId="729"/>
        <pc:sldMkLst>
          <pc:docMk/>
          <pc:sldMk cId="3164206259" sldId="333"/>
        </pc:sldMkLst>
      </pc:sldChg>
      <pc:sldChg chg="mod modShow">
        <pc:chgData name="Dr. Ayesha Altaf" userId="83f6cd9f-efc5-42cb-ab08-4c9396de692c" providerId="ADAL" clId="{79698BBF-D152-4D3C-80C7-A9B16A1F2FD3}" dt="2023-10-09T04:31:38.728" v="313" actId="729"/>
        <pc:sldMkLst>
          <pc:docMk/>
          <pc:sldMk cId="2234365998" sldId="334"/>
        </pc:sldMkLst>
      </pc:sldChg>
      <pc:sldChg chg="mod modShow">
        <pc:chgData name="Dr. Ayesha Altaf" userId="83f6cd9f-efc5-42cb-ab08-4c9396de692c" providerId="ADAL" clId="{79698BBF-D152-4D3C-80C7-A9B16A1F2FD3}" dt="2023-10-09T04:31:38.728" v="313" actId="729"/>
        <pc:sldMkLst>
          <pc:docMk/>
          <pc:sldMk cId="2483722981" sldId="335"/>
        </pc:sldMkLst>
      </pc:sldChg>
      <pc:sldChg chg="mod modShow">
        <pc:chgData name="Dr. Ayesha Altaf" userId="83f6cd9f-efc5-42cb-ab08-4c9396de692c" providerId="ADAL" clId="{79698BBF-D152-4D3C-80C7-A9B16A1F2FD3}" dt="2023-10-09T04:31:38.728" v="313" actId="729"/>
        <pc:sldMkLst>
          <pc:docMk/>
          <pc:sldMk cId="830358935" sldId="336"/>
        </pc:sldMkLst>
      </pc:sldChg>
      <pc:sldChg chg="mod modShow">
        <pc:chgData name="Dr. Ayesha Altaf" userId="83f6cd9f-efc5-42cb-ab08-4c9396de692c" providerId="ADAL" clId="{79698BBF-D152-4D3C-80C7-A9B16A1F2FD3}" dt="2023-10-09T04:31:18.758" v="310" actId="729"/>
        <pc:sldMkLst>
          <pc:docMk/>
          <pc:sldMk cId="639489710" sldId="337"/>
        </pc:sldMkLst>
      </pc:sldChg>
      <pc:sldChg chg="mod modShow">
        <pc:chgData name="Dr. Ayesha Altaf" userId="83f6cd9f-efc5-42cb-ab08-4c9396de692c" providerId="ADAL" clId="{79698BBF-D152-4D3C-80C7-A9B16A1F2FD3}" dt="2023-10-09T04:31:17.306" v="309" actId="729"/>
        <pc:sldMkLst>
          <pc:docMk/>
          <pc:sldMk cId="1356321323" sldId="338"/>
        </pc:sldMkLst>
      </pc:sldChg>
      <pc:sldChg chg="mod modShow">
        <pc:chgData name="Dr. Ayesha Altaf" userId="83f6cd9f-efc5-42cb-ab08-4c9396de692c" providerId="ADAL" clId="{79698BBF-D152-4D3C-80C7-A9B16A1F2FD3}" dt="2023-10-09T04:31:23.181" v="312" actId="729"/>
        <pc:sldMkLst>
          <pc:docMk/>
          <pc:sldMk cId="480589480" sldId="339"/>
        </pc:sldMkLst>
      </pc:sldChg>
      <pc:sldChg chg="mod modShow">
        <pc:chgData name="Dr. Ayesha Altaf" userId="83f6cd9f-efc5-42cb-ab08-4c9396de692c" providerId="ADAL" clId="{79698BBF-D152-4D3C-80C7-A9B16A1F2FD3}" dt="2023-10-09T04:31:21.121" v="311" actId="729"/>
        <pc:sldMkLst>
          <pc:docMk/>
          <pc:sldMk cId="2072163268"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3C17F7-8EEA-470F-9FD6-D43F6B7944D1}" type="datetimeFigureOut">
              <a:rPr lang="en-US" smtClean="0"/>
              <a:t>10/9/2023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F13D026-CEB7-417B-A002-BD8647C2939E}" type="slidenum">
              <a:rPr lang="en-US" smtClean="0"/>
              <a:t>‹#›</a:t>
            </a:fld>
            <a:endParaRPr lang="en-US"/>
          </a:p>
        </p:txBody>
      </p:sp>
    </p:spTree>
    <p:extLst>
      <p:ext uri="{BB962C8B-B14F-4D97-AF65-F5344CB8AC3E}">
        <p14:creationId xmlns:p14="http://schemas.microsoft.com/office/powerpoint/2010/main" val="159261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3D026-CEB7-417B-A002-BD8647C2939E}" type="slidenum">
              <a:rPr lang="en-US" smtClean="0"/>
              <a:t>1</a:t>
            </a:fld>
            <a:endParaRPr lang="en-US"/>
          </a:p>
        </p:txBody>
      </p:sp>
    </p:spTree>
    <p:extLst>
      <p:ext uri="{BB962C8B-B14F-4D97-AF65-F5344CB8AC3E}">
        <p14:creationId xmlns:p14="http://schemas.microsoft.com/office/powerpoint/2010/main" val="91492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is a part of theorem to prove while conjecture becomes theorem if proved.</a:t>
            </a:r>
          </a:p>
        </p:txBody>
      </p:sp>
      <p:sp>
        <p:nvSpPr>
          <p:cNvPr id="4" name="Slide Number Placeholder 3"/>
          <p:cNvSpPr>
            <a:spLocks noGrp="1"/>
          </p:cNvSpPr>
          <p:nvPr>
            <p:ph type="sldNum" sz="quarter" idx="5"/>
          </p:nvPr>
        </p:nvSpPr>
        <p:spPr/>
        <p:txBody>
          <a:bodyPr/>
          <a:lstStyle/>
          <a:p>
            <a:fld id="{3F13D026-CEB7-417B-A002-BD8647C2939E}" type="slidenum">
              <a:rPr lang="en-US" smtClean="0"/>
              <a:t>3</a:t>
            </a:fld>
            <a:endParaRPr lang="en-US"/>
          </a:p>
        </p:txBody>
      </p:sp>
    </p:spTree>
    <p:extLst>
      <p:ext uri="{BB962C8B-B14F-4D97-AF65-F5344CB8AC3E}">
        <p14:creationId xmlns:p14="http://schemas.microsoft.com/office/powerpoint/2010/main" val="267573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3D026-CEB7-417B-A002-BD8647C2939E}" type="slidenum">
              <a:rPr lang="en-US" smtClean="0"/>
              <a:t>31</a:t>
            </a:fld>
            <a:endParaRPr lang="en-US"/>
          </a:p>
        </p:txBody>
      </p:sp>
    </p:spTree>
    <p:extLst>
      <p:ext uri="{BB962C8B-B14F-4D97-AF65-F5344CB8AC3E}">
        <p14:creationId xmlns:p14="http://schemas.microsoft.com/office/powerpoint/2010/main" val="30136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13D026-CEB7-417B-A002-BD8647C2939E}" type="slidenum">
              <a:rPr lang="en-US" smtClean="0"/>
              <a:t>36</a:t>
            </a:fld>
            <a:endParaRPr lang="en-US"/>
          </a:p>
        </p:txBody>
      </p:sp>
    </p:spTree>
    <p:extLst>
      <p:ext uri="{BB962C8B-B14F-4D97-AF65-F5344CB8AC3E}">
        <p14:creationId xmlns:p14="http://schemas.microsoft.com/office/powerpoint/2010/main" val="304208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Mathematics I Fall 2022</a:t>
            </a:r>
            <a:endParaRPr spc="-2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9029414-0F75-4B46-9D35-FF77EC225FDD}" type="datetime1">
              <a:rPr lang="en-US" smtClean="0"/>
              <a:t>10/9/2023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33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Mathematics I Fall 2022</a:t>
            </a:r>
            <a:endParaRPr spc="-2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B7F78B7-4AA4-492A-838B-08799808E34D}" type="datetime1">
              <a:rPr lang="en-US" smtClean="0"/>
              <a:t>10/9/2023</a:t>
            </a:fld>
            <a:endParaRPr lang="en-US"/>
          </a:p>
        </p:txBody>
      </p:sp>
      <p:sp>
        <p:nvSpPr>
          <p:cNvPr id="6" name="Holder 6"/>
          <p:cNvSpPr>
            <a:spLocks noGrp="1"/>
          </p:cNvSpPr>
          <p:nvPr>
            <p:ph type="sldNum" sz="quarter" idx="7"/>
          </p:nvPr>
        </p:nvSpPr>
        <p:spPr>
          <a:xfrm>
            <a:off x="8531272" y="6572081"/>
            <a:ext cx="343534" cy="179536"/>
          </a:xfrm>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33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Mathematics I Fall 2022</a:t>
            </a:r>
            <a:endParaRPr spc="-2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8E9F9D5-A01A-4822-9FC4-549CC3F241B4}" type="datetime1">
              <a:rPr lang="en-US" smtClean="0"/>
              <a:t>10/9/2023</a:t>
            </a:fld>
            <a:endParaRPr lang="en-US"/>
          </a:p>
        </p:txBody>
      </p:sp>
      <p:sp>
        <p:nvSpPr>
          <p:cNvPr id="7" name="Holder 7"/>
          <p:cNvSpPr>
            <a:spLocks noGrp="1"/>
          </p:cNvSpPr>
          <p:nvPr>
            <p:ph type="sldNum" sz="quarter" idx="7"/>
          </p:nvPr>
        </p:nvSpPr>
        <p:spPr>
          <a:xfrm>
            <a:off x="8531272" y="6572081"/>
            <a:ext cx="343534" cy="179536"/>
          </a:xfrm>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33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Mathematics I Fall 2022</a:t>
            </a:r>
            <a:endParaRPr spc="-2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DA983D65-62E5-4F0B-AB5F-6BD08CAE6C54}" type="datetime1">
              <a:rPr lang="en-US" smtClean="0"/>
              <a:t>10/9/2023</a:t>
            </a:fld>
            <a:endParaRPr lang="en-US"/>
          </a:p>
        </p:txBody>
      </p:sp>
      <p:sp>
        <p:nvSpPr>
          <p:cNvPr id="5" name="Holder 5"/>
          <p:cNvSpPr>
            <a:spLocks noGrp="1"/>
          </p:cNvSpPr>
          <p:nvPr>
            <p:ph type="sldNum" sz="quarter" idx="7"/>
          </p:nvPr>
        </p:nvSpPr>
        <p:spPr>
          <a:xfrm>
            <a:off x="8531272" y="6572081"/>
            <a:ext cx="343534" cy="179536"/>
          </a:xfrm>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lang="en-US"/>
              <a:t>Discrete Mathematics I Fall 2022</a:t>
            </a:r>
            <a:endParaRPr spc="-2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41AC181-E733-46F1-A4FE-3DD3B9798358}" type="datetime1">
              <a:rPr lang="en-US" smtClean="0"/>
              <a:t>10/9/2023</a:t>
            </a:fld>
            <a:endParaRPr lang="en-US"/>
          </a:p>
        </p:txBody>
      </p:sp>
      <p:sp>
        <p:nvSpPr>
          <p:cNvPr id="4" name="Holder 4"/>
          <p:cNvSpPr>
            <a:spLocks noGrp="1"/>
          </p:cNvSpPr>
          <p:nvPr>
            <p:ph type="sldNum" sz="quarter" idx="7"/>
          </p:nvPr>
        </p:nvSpPr>
        <p:spPr>
          <a:xfrm>
            <a:off x="8531272" y="6572081"/>
            <a:ext cx="343534" cy="179536"/>
          </a:xfrm>
        </p:spPr>
        <p:txBody>
          <a:bodyPr lIns="0" tIns="0" rIns="0" bIns="0"/>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12" y="468312"/>
            <a:ext cx="438150" cy="474980"/>
          </a:xfrm>
          <a:custGeom>
            <a:avLst/>
            <a:gdLst/>
            <a:ahLst/>
            <a:cxnLst/>
            <a:rect l="l" t="t" r="r" b="b"/>
            <a:pathLst>
              <a:path w="438150" h="474980">
                <a:moveTo>
                  <a:pt x="0" y="474662"/>
                </a:moveTo>
                <a:lnTo>
                  <a:pt x="438150" y="474662"/>
                </a:lnTo>
                <a:lnTo>
                  <a:pt x="438150" y="0"/>
                </a:lnTo>
                <a:lnTo>
                  <a:pt x="0" y="0"/>
                </a:lnTo>
                <a:lnTo>
                  <a:pt x="0" y="474662"/>
                </a:lnTo>
                <a:close/>
              </a:path>
            </a:pathLst>
          </a:custGeom>
          <a:solidFill>
            <a:srgbClr val="FFD600"/>
          </a:solidFill>
        </p:spPr>
        <p:txBody>
          <a:bodyPr wrap="square" lIns="0" tIns="0" rIns="0" bIns="0" rtlCol="0"/>
          <a:lstStyle/>
          <a:p>
            <a:endParaRPr/>
          </a:p>
        </p:txBody>
      </p:sp>
      <p:sp>
        <p:nvSpPr>
          <p:cNvPr id="17" name="bk object 17"/>
          <p:cNvSpPr/>
          <p:nvPr/>
        </p:nvSpPr>
        <p:spPr>
          <a:xfrm>
            <a:off x="800100" y="468312"/>
            <a:ext cx="328612" cy="474662"/>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541337" y="890587"/>
            <a:ext cx="422275" cy="474980"/>
          </a:xfrm>
          <a:custGeom>
            <a:avLst/>
            <a:gdLst/>
            <a:ahLst/>
            <a:cxnLst/>
            <a:rect l="l" t="t" r="r" b="b"/>
            <a:pathLst>
              <a:path w="422275" h="474980">
                <a:moveTo>
                  <a:pt x="0" y="474662"/>
                </a:moveTo>
                <a:lnTo>
                  <a:pt x="422275" y="474662"/>
                </a:lnTo>
                <a:lnTo>
                  <a:pt x="422275" y="0"/>
                </a:lnTo>
                <a:lnTo>
                  <a:pt x="0" y="0"/>
                </a:lnTo>
                <a:lnTo>
                  <a:pt x="0" y="474662"/>
                </a:lnTo>
                <a:close/>
              </a:path>
            </a:pathLst>
          </a:custGeom>
          <a:solidFill>
            <a:srgbClr val="434DD6"/>
          </a:solidFill>
        </p:spPr>
        <p:txBody>
          <a:bodyPr wrap="square" lIns="0" tIns="0" rIns="0" bIns="0" rtlCol="0"/>
          <a:lstStyle/>
          <a:p>
            <a:endParaRPr/>
          </a:p>
        </p:txBody>
      </p:sp>
      <p:sp>
        <p:nvSpPr>
          <p:cNvPr id="2" name="Holder 2"/>
          <p:cNvSpPr>
            <a:spLocks noGrp="1"/>
          </p:cNvSpPr>
          <p:nvPr>
            <p:ph type="title"/>
          </p:nvPr>
        </p:nvSpPr>
        <p:spPr>
          <a:xfrm>
            <a:off x="1229677" y="-55879"/>
            <a:ext cx="5528945" cy="635000"/>
          </a:xfrm>
          <a:prstGeom prst="rect">
            <a:avLst/>
          </a:prstGeom>
        </p:spPr>
        <p:txBody>
          <a:bodyPr wrap="square" lIns="0" tIns="0" rIns="0" bIns="0">
            <a:spAutoFit/>
          </a:bodyPr>
          <a:lstStyle>
            <a:lvl1pPr>
              <a:defRPr sz="4000" b="1" i="0">
                <a:solidFill>
                  <a:srgbClr val="3333CC"/>
                </a:solidFill>
                <a:latin typeface="Arial"/>
                <a:cs typeface="Arial"/>
              </a:defRPr>
            </a:lvl1pPr>
          </a:lstStyle>
          <a:p>
            <a:endParaRPr/>
          </a:p>
        </p:txBody>
      </p:sp>
      <p:sp>
        <p:nvSpPr>
          <p:cNvPr id="3" name="Holder 3"/>
          <p:cNvSpPr>
            <a:spLocks noGrp="1"/>
          </p:cNvSpPr>
          <p:nvPr>
            <p:ph type="body" idx="1"/>
          </p:nvPr>
        </p:nvSpPr>
        <p:spPr>
          <a:xfrm>
            <a:off x="1297939" y="1295400"/>
            <a:ext cx="7425055" cy="4229735"/>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86689" y="6562556"/>
            <a:ext cx="2995930" cy="179536"/>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425"/>
              </a:lnSpc>
            </a:pPr>
            <a:r>
              <a:rPr lang="en-US"/>
              <a:t>Discrete Mathematics I Fall 2022</a:t>
            </a:r>
            <a:endParaRPr spc="-25"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86CFD50A-EC20-4B89-A0C5-EAA2979C91E1}" type="datetime1">
              <a:rPr lang="en-US" smtClean="0"/>
              <a:t>10/9/2023</a:t>
            </a:fld>
            <a:endParaRPr lang="en-US"/>
          </a:p>
        </p:txBody>
      </p:sp>
      <p:sp>
        <p:nvSpPr>
          <p:cNvPr id="6" name="Holder 6"/>
          <p:cNvSpPr>
            <a:spLocks noGrp="1"/>
          </p:cNvSpPr>
          <p:nvPr>
            <p:ph type="sldNum" sz="quarter" idx="7"/>
          </p:nvPr>
        </p:nvSpPr>
        <p:spPr>
          <a:xfrm>
            <a:off x="8531272" y="6572081"/>
            <a:ext cx="343534" cy="179536"/>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425"/>
              </a:lnSpc>
            </a:pPr>
            <a:fld id="{81D60167-4931-47E6-BA6A-407CBD079E47}" type="slidenum">
              <a:rPr smtClean="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1.bin"/><Relationship Id="rId10" Type="http://schemas.openxmlformats.org/officeDocument/2006/relationships/image" Target="../media/image26.wmf"/><Relationship Id="rId4" Type="http://schemas.openxmlformats.org/officeDocument/2006/relationships/image" Target="../media/image16.png"/><Relationship Id="rId9"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0512" y="2546350"/>
            <a:ext cx="438150" cy="474980"/>
          </a:xfrm>
          <a:custGeom>
            <a:avLst/>
            <a:gdLst/>
            <a:ahLst/>
            <a:cxnLst/>
            <a:rect l="l" t="t" r="r" b="b"/>
            <a:pathLst>
              <a:path w="438150" h="474980">
                <a:moveTo>
                  <a:pt x="0" y="474662"/>
                </a:moveTo>
                <a:lnTo>
                  <a:pt x="437662" y="474662"/>
                </a:lnTo>
                <a:lnTo>
                  <a:pt x="437662" y="0"/>
                </a:lnTo>
                <a:lnTo>
                  <a:pt x="0" y="0"/>
                </a:lnTo>
                <a:lnTo>
                  <a:pt x="0" y="474662"/>
                </a:lnTo>
                <a:close/>
              </a:path>
            </a:pathLst>
          </a:custGeom>
          <a:solidFill>
            <a:srgbClr val="434DD6"/>
          </a:solidFill>
        </p:spPr>
        <p:txBody>
          <a:bodyPr wrap="square" lIns="0" tIns="0" rIns="0" bIns="0" rtlCol="0"/>
          <a:lstStyle/>
          <a:p>
            <a:endParaRPr/>
          </a:p>
        </p:txBody>
      </p:sp>
      <p:sp>
        <p:nvSpPr>
          <p:cNvPr id="3" name="object 3"/>
          <p:cNvSpPr/>
          <p:nvPr/>
        </p:nvSpPr>
        <p:spPr>
          <a:xfrm>
            <a:off x="673467" y="2546350"/>
            <a:ext cx="328245" cy="4746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14337" y="2968625"/>
            <a:ext cx="422275" cy="474980"/>
          </a:xfrm>
          <a:custGeom>
            <a:avLst/>
            <a:gdLst/>
            <a:ahLst/>
            <a:cxnLst/>
            <a:rect l="l" t="t" r="r" b="b"/>
            <a:pathLst>
              <a:path w="422275" h="474979">
                <a:moveTo>
                  <a:pt x="0" y="474662"/>
                </a:moveTo>
                <a:lnTo>
                  <a:pt x="421821" y="474662"/>
                </a:lnTo>
                <a:lnTo>
                  <a:pt x="421821" y="0"/>
                </a:lnTo>
                <a:lnTo>
                  <a:pt x="0" y="0"/>
                </a:lnTo>
                <a:lnTo>
                  <a:pt x="0" y="474662"/>
                </a:lnTo>
                <a:close/>
              </a:path>
            </a:pathLst>
          </a:custGeom>
          <a:solidFill>
            <a:srgbClr val="FFD600"/>
          </a:solidFill>
        </p:spPr>
        <p:txBody>
          <a:bodyPr wrap="square" lIns="0" tIns="0" rIns="0" bIns="0" rtlCol="0"/>
          <a:lstStyle/>
          <a:p>
            <a:endParaRPr/>
          </a:p>
        </p:txBody>
      </p:sp>
      <p:sp>
        <p:nvSpPr>
          <p:cNvPr id="5" name="object 5"/>
          <p:cNvSpPr/>
          <p:nvPr/>
        </p:nvSpPr>
        <p:spPr>
          <a:xfrm>
            <a:off x="783431" y="2968625"/>
            <a:ext cx="369093" cy="47466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2895600"/>
            <a:ext cx="560387" cy="42227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50875" y="2438400"/>
            <a:ext cx="0" cy="1052830"/>
          </a:xfrm>
          <a:custGeom>
            <a:avLst/>
            <a:gdLst/>
            <a:ahLst/>
            <a:cxnLst/>
            <a:rect l="l" t="t" r="r" b="b"/>
            <a:pathLst>
              <a:path h="1052829">
                <a:moveTo>
                  <a:pt x="0" y="0"/>
                </a:moveTo>
                <a:lnTo>
                  <a:pt x="0" y="1052512"/>
                </a:lnTo>
              </a:path>
            </a:pathLst>
          </a:custGeom>
          <a:ln w="31750">
            <a:solidFill>
              <a:srgbClr val="252525"/>
            </a:solidFill>
          </a:ln>
        </p:spPr>
        <p:txBody>
          <a:bodyPr wrap="square" lIns="0" tIns="0" rIns="0" bIns="0" rtlCol="0"/>
          <a:lstStyle/>
          <a:p>
            <a:endParaRPr/>
          </a:p>
        </p:txBody>
      </p:sp>
      <p:sp>
        <p:nvSpPr>
          <p:cNvPr id="8" name="object 8"/>
          <p:cNvSpPr/>
          <p:nvPr/>
        </p:nvSpPr>
        <p:spPr>
          <a:xfrm>
            <a:off x="315912" y="3260724"/>
            <a:ext cx="8693150" cy="55562"/>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8148002"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title"/>
          </p:nvPr>
        </p:nvSpPr>
        <p:spPr>
          <a:xfrm>
            <a:off x="1069339" y="888682"/>
            <a:ext cx="7275830" cy="1480820"/>
          </a:xfrm>
          <a:prstGeom prst="rect">
            <a:avLst/>
          </a:prstGeom>
        </p:spPr>
        <p:txBody>
          <a:bodyPr vert="horz" wrap="square" lIns="0" tIns="12700" rIns="0" bIns="0" rtlCol="0">
            <a:spAutoFit/>
          </a:bodyPr>
          <a:lstStyle/>
          <a:p>
            <a:pPr marL="12700">
              <a:lnSpc>
                <a:spcPts val="5730"/>
              </a:lnSpc>
              <a:spcBef>
                <a:spcPts val="100"/>
              </a:spcBef>
            </a:pPr>
            <a:endParaRPr sz="4800" dirty="0"/>
          </a:p>
          <a:p>
            <a:pPr marL="12700">
              <a:lnSpc>
                <a:spcPts val="5730"/>
              </a:lnSpc>
              <a:tabLst>
                <a:tab pos="6449695" algn="l"/>
              </a:tabLst>
            </a:pPr>
            <a:r>
              <a:rPr sz="4800" dirty="0"/>
              <a:t>D</a:t>
            </a:r>
            <a:r>
              <a:rPr sz="4800" spc="-5" dirty="0"/>
              <a:t>i</a:t>
            </a:r>
            <a:r>
              <a:rPr sz="4800" dirty="0"/>
              <a:t>screte Mat</a:t>
            </a:r>
            <a:r>
              <a:rPr sz="4800" spc="-5" dirty="0"/>
              <a:t>h</a:t>
            </a:r>
            <a:r>
              <a:rPr sz="4800" dirty="0"/>
              <a:t>emat</a:t>
            </a:r>
            <a:r>
              <a:rPr sz="4800" spc="-5" dirty="0"/>
              <a:t>i</a:t>
            </a:r>
            <a:r>
              <a:rPr sz="4800" dirty="0"/>
              <a:t>cs	f</a:t>
            </a:r>
            <a:r>
              <a:rPr sz="4800" spc="-5" dirty="0"/>
              <a:t>o</a:t>
            </a:r>
            <a:r>
              <a:rPr sz="4800" dirty="0"/>
              <a:t>r</a:t>
            </a:r>
          </a:p>
        </p:txBody>
      </p:sp>
      <p:sp>
        <p:nvSpPr>
          <p:cNvPr id="12" name="object 12"/>
          <p:cNvSpPr txBox="1"/>
          <p:nvPr/>
        </p:nvSpPr>
        <p:spPr>
          <a:xfrm>
            <a:off x="1069339" y="2349182"/>
            <a:ext cx="5716905" cy="756920"/>
          </a:xfrm>
          <a:prstGeom prst="rect">
            <a:avLst/>
          </a:prstGeom>
        </p:spPr>
        <p:txBody>
          <a:bodyPr vert="horz" wrap="square" lIns="0" tIns="12700" rIns="0" bIns="0" rtlCol="0">
            <a:spAutoFit/>
          </a:bodyPr>
          <a:lstStyle/>
          <a:p>
            <a:pPr marL="12700">
              <a:lnSpc>
                <a:spcPct val="100000"/>
              </a:lnSpc>
              <a:spcBef>
                <a:spcPts val="100"/>
              </a:spcBef>
              <a:tabLst>
                <a:tab pos="3060700" algn="l"/>
                <a:tab pos="5534660" algn="l"/>
              </a:tabLst>
            </a:pPr>
            <a:r>
              <a:rPr sz="4800" b="1" dirty="0">
                <a:solidFill>
                  <a:srgbClr val="3333CC"/>
                </a:solidFill>
                <a:latin typeface="Arial"/>
                <a:cs typeface="Arial"/>
              </a:rPr>
              <a:t>C</a:t>
            </a:r>
            <a:r>
              <a:rPr sz="4800" b="1" spc="-5" dirty="0">
                <a:solidFill>
                  <a:srgbClr val="3333CC"/>
                </a:solidFill>
                <a:latin typeface="Arial"/>
                <a:cs typeface="Arial"/>
              </a:rPr>
              <a:t>o</a:t>
            </a:r>
            <a:r>
              <a:rPr sz="4800" b="1" dirty="0">
                <a:solidFill>
                  <a:srgbClr val="3333CC"/>
                </a:solidFill>
                <a:latin typeface="Arial"/>
                <a:cs typeface="Arial"/>
              </a:rPr>
              <a:t>m</a:t>
            </a:r>
            <a:r>
              <a:rPr sz="4800" b="1" spc="-5" dirty="0">
                <a:solidFill>
                  <a:srgbClr val="3333CC"/>
                </a:solidFill>
                <a:latin typeface="Arial"/>
                <a:cs typeface="Arial"/>
              </a:rPr>
              <a:t>pu</a:t>
            </a:r>
            <a:r>
              <a:rPr sz="4800" b="1" dirty="0">
                <a:solidFill>
                  <a:srgbClr val="3333CC"/>
                </a:solidFill>
                <a:latin typeface="Arial"/>
                <a:cs typeface="Arial"/>
              </a:rPr>
              <a:t>ter	Sc</a:t>
            </a:r>
            <a:r>
              <a:rPr sz="4800" b="1" spc="-5" dirty="0">
                <a:solidFill>
                  <a:srgbClr val="3333CC"/>
                </a:solidFill>
                <a:latin typeface="Arial"/>
                <a:cs typeface="Arial"/>
              </a:rPr>
              <a:t>i</a:t>
            </a:r>
            <a:r>
              <a:rPr sz="4800" b="1" dirty="0">
                <a:solidFill>
                  <a:srgbClr val="3333CC"/>
                </a:solidFill>
                <a:latin typeface="Arial"/>
                <a:cs typeface="Arial"/>
              </a:rPr>
              <a:t>e</a:t>
            </a:r>
            <a:r>
              <a:rPr sz="4800" b="1" spc="-5" dirty="0">
                <a:solidFill>
                  <a:srgbClr val="3333CC"/>
                </a:solidFill>
                <a:latin typeface="Arial"/>
                <a:cs typeface="Arial"/>
              </a:rPr>
              <a:t>n</a:t>
            </a:r>
            <a:r>
              <a:rPr sz="4800" b="1" dirty="0">
                <a:solidFill>
                  <a:srgbClr val="3333CC"/>
                </a:solidFill>
                <a:latin typeface="Arial"/>
                <a:cs typeface="Arial"/>
              </a:rPr>
              <a:t>ce	</a:t>
            </a:r>
            <a:endParaRPr sz="4800" dirty="0">
              <a:latin typeface="Arial"/>
              <a:cs typeface="Arial"/>
            </a:endParaRPr>
          </a:p>
        </p:txBody>
      </p:sp>
      <p:sp>
        <p:nvSpPr>
          <p:cNvPr id="17" name="object 13"/>
          <p:cNvSpPr txBox="1"/>
          <p:nvPr/>
        </p:nvSpPr>
        <p:spPr>
          <a:xfrm>
            <a:off x="1043736" y="3742690"/>
            <a:ext cx="7348855" cy="1872307"/>
          </a:xfrm>
          <a:prstGeom prst="rect">
            <a:avLst/>
          </a:prstGeom>
        </p:spPr>
        <p:txBody>
          <a:bodyPr vert="horz" wrap="square" lIns="0" tIns="12700" rIns="0" bIns="0" rtlCol="0">
            <a:spAutoFit/>
          </a:bodyPr>
          <a:lstStyle/>
          <a:p>
            <a:pPr lvl="0" algn="ctr">
              <a:spcBef>
                <a:spcPts val="100"/>
              </a:spcBef>
              <a:defRPr/>
            </a:pPr>
            <a:r>
              <a:rPr lang="en-US" sz="2000" b="1" dirty="0">
                <a:solidFill>
                  <a:prstClr val="black"/>
                </a:solidFill>
                <a:latin typeface="Times New Roman" panose="02020603050405020304" pitchFamily="18" charset="0"/>
                <a:cs typeface="Times New Roman" panose="02020603050405020304" pitchFamily="18" charset="0"/>
              </a:rPr>
              <a:t>Department of Computer Science </a:t>
            </a:r>
          </a:p>
          <a:p>
            <a:pPr lvl="0" algn="ctr">
              <a:spcBef>
                <a:spcPts val="100"/>
              </a:spcBef>
              <a:defRPr/>
            </a:pPr>
            <a:r>
              <a:rPr lang="en-US" sz="2000" dirty="0">
                <a:solidFill>
                  <a:prstClr val="black"/>
                </a:solidFill>
                <a:latin typeface="Times New Roman" panose="02020603050405020304" pitchFamily="18" charset="0"/>
                <a:cs typeface="Times New Roman" panose="02020603050405020304" pitchFamily="18" charset="0"/>
              </a:rPr>
              <a:t> </a:t>
            </a:r>
          </a:p>
          <a:p>
            <a:pPr lvl="0" algn="ctr">
              <a:spcBef>
                <a:spcPts val="25"/>
              </a:spcBef>
              <a:defRPr/>
            </a:pPr>
            <a:r>
              <a:rPr lang="en-US" sz="2000" b="1" dirty="0">
                <a:solidFill>
                  <a:prstClr val="black"/>
                </a:solidFill>
                <a:latin typeface="Times New Roman" panose="02020603050405020304" pitchFamily="18" charset="0"/>
                <a:cs typeface="Times New Roman" panose="02020603050405020304" pitchFamily="18" charset="0"/>
              </a:rPr>
              <a:t>Instructor</a:t>
            </a:r>
            <a:r>
              <a:rPr lang="en-US" sz="2000" dirty="0">
                <a:solidFill>
                  <a:prstClr val="black"/>
                </a:solidFill>
                <a:latin typeface="Times New Roman" panose="02020603050405020304" pitchFamily="18" charset="0"/>
                <a:cs typeface="Times New Roman" panose="02020603050405020304" pitchFamily="18" charset="0"/>
              </a:rPr>
              <a:t>: Dr. Ayesha Altaf</a:t>
            </a:r>
          </a:p>
          <a:p>
            <a:pPr lvl="0" algn="ctr">
              <a:spcBef>
                <a:spcPts val="25"/>
              </a:spcBef>
              <a:defRPr/>
            </a:pPr>
            <a:endParaRPr lang="en-US" sz="2000" dirty="0">
              <a:solidFill>
                <a:prstClr val="black"/>
              </a:solidFill>
              <a:latin typeface="Times New Roman" panose="02020603050405020304" pitchFamily="18" charset="0"/>
              <a:cs typeface="Times New Roman" panose="02020603050405020304" pitchFamily="18" charset="0"/>
            </a:endParaRPr>
          </a:p>
          <a:p>
            <a:pPr lvl="0">
              <a:spcBef>
                <a:spcPts val="25"/>
              </a:spcBef>
              <a:defRPr/>
            </a:pPr>
            <a:r>
              <a:rPr lang="en-US" sz="2000" b="1" dirty="0">
                <a:solidFill>
                  <a:prstClr val="black"/>
                </a:solidFill>
                <a:latin typeface="Times New Roman" panose="02020603050405020304" pitchFamily="18" charset="0"/>
                <a:cs typeface="Times New Roman" panose="02020603050405020304" pitchFamily="18" charset="0"/>
              </a:rPr>
              <a:t>Reference Book</a:t>
            </a:r>
            <a:r>
              <a:rPr lang="en-US" sz="2000" dirty="0">
                <a:solidFill>
                  <a:prstClr val="black"/>
                </a:solidFill>
                <a:latin typeface="Times New Roman" panose="02020603050405020304" pitchFamily="18" charset="0"/>
                <a:cs typeface="Times New Roman" panose="02020603050405020304" pitchFamily="18" charset="0"/>
              </a:rPr>
              <a:t>: Discrete Mathematics and its applications BY Kenneth H. Rosen – 8</a:t>
            </a:r>
            <a:r>
              <a:rPr lang="en-US" sz="2000" baseline="30000" dirty="0">
                <a:solidFill>
                  <a:prstClr val="black"/>
                </a:solidFill>
                <a:latin typeface="Times New Roman" panose="02020603050405020304" pitchFamily="18" charset="0"/>
                <a:cs typeface="Times New Roman" panose="02020603050405020304" pitchFamily="18" charset="0"/>
              </a:rPr>
              <a:t>th</a:t>
            </a:r>
            <a:r>
              <a:rPr lang="en-US" sz="2000" dirty="0">
                <a:solidFill>
                  <a:prstClr val="black"/>
                </a:solidFill>
                <a:latin typeface="Times New Roman" panose="02020603050405020304" pitchFamily="18" charset="0"/>
                <a:cs typeface="Times New Roman" panose="02020603050405020304" pitchFamily="18" charset="0"/>
              </a:rPr>
              <a:t> edition</a:t>
            </a:r>
          </a:p>
        </p:txBody>
      </p:sp>
      <p:sp>
        <p:nvSpPr>
          <p:cNvPr id="9" name="Date Placeholder 8"/>
          <p:cNvSpPr>
            <a:spLocks noGrp="1"/>
          </p:cNvSpPr>
          <p:nvPr>
            <p:ph type="dt" sz="half" idx="6"/>
          </p:nvPr>
        </p:nvSpPr>
        <p:spPr/>
        <p:txBody>
          <a:bodyPr/>
          <a:lstStyle/>
          <a:p>
            <a:fld id="{15276865-CACE-4113-96ED-F3CE963BA992}" type="datetime1">
              <a:rPr lang="en-US" smtClean="0"/>
              <a:t>10/9/2023</a:t>
            </a:fld>
            <a:endParaRPr lang="en-US"/>
          </a:p>
        </p:txBody>
      </p:sp>
      <p:sp>
        <p:nvSpPr>
          <p:cNvPr id="16" name="Slide Number Placeholder 15"/>
          <p:cNvSpPr>
            <a:spLocks noGrp="1"/>
          </p:cNvSpPr>
          <p:nvPr>
            <p:ph type="sldNum" sz="quarter" idx="7"/>
          </p:nvPr>
        </p:nvSpPr>
        <p:spPr/>
        <p:txBody>
          <a:bodyPr/>
          <a:lstStyle/>
          <a:p>
            <a:pPr marL="12700">
              <a:lnSpc>
                <a:spcPts val="1425"/>
              </a:lnSpc>
            </a:pPr>
            <a:fld id="{81D60167-4931-47E6-BA6A-407CBD079E47}" type="slidenum">
              <a:rPr lang="en-US" smtClean="0"/>
              <a:t>1</a:t>
            </a:fld>
            <a:endParaRPr lang="en-US" dirty="0"/>
          </a:p>
        </p:txBody>
      </p:sp>
    </p:spTree>
    <p:extLst>
      <p:ext uri="{BB962C8B-B14F-4D97-AF65-F5344CB8AC3E}">
        <p14:creationId xmlns:p14="http://schemas.microsoft.com/office/powerpoint/2010/main" val="82251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229676" y="452120"/>
            <a:ext cx="6618923"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Mistakes in Proof</a:t>
            </a:r>
            <a:endParaRPr sz="4000" dirty="0">
              <a:latin typeface="Arial"/>
              <a:cs typeface="Arial"/>
            </a:endParaRPr>
          </a:p>
        </p:txBody>
      </p:sp>
      <p:sp>
        <p:nvSpPr>
          <p:cNvPr id="10" name="object 10"/>
          <p:cNvSpPr txBox="1"/>
          <p:nvPr/>
        </p:nvSpPr>
        <p:spPr>
          <a:xfrm>
            <a:off x="186688" y="1328420"/>
            <a:ext cx="8839113" cy="1728678"/>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b="1" dirty="0">
                <a:latin typeface="Arial" panose="020B0604020202020204" pitchFamily="34" charset="0"/>
                <a:cs typeface="Arial" panose="020B0604020202020204" pitchFamily="34" charset="0"/>
              </a:rPr>
              <a:t>Theorem:</a:t>
            </a:r>
            <a:r>
              <a:rPr lang="en-GB" sz="2800" dirty="0">
                <a:latin typeface="Arial" panose="020B0604020202020204" pitchFamily="34" charset="0"/>
                <a:cs typeface="Arial" panose="020B0604020202020204" pitchFamily="34" charset="0"/>
              </a:rPr>
              <a:t> If </a:t>
            </a:r>
            <a:r>
              <a:rPr lang="en-GB" sz="2800" i="1" dirty="0">
                <a:latin typeface="Arial" panose="020B0604020202020204" pitchFamily="34" charset="0"/>
                <a:cs typeface="Arial" panose="020B0604020202020204" pitchFamily="34" charset="0"/>
              </a:rPr>
              <a:t>n</a:t>
            </a:r>
            <a:r>
              <a:rPr lang="en-GB" sz="2800" baseline="30000" dirty="0">
                <a:latin typeface="Arial" panose="020B0604020202020204" pitchFamily="34" charset="0"/>
                <a:cs typeface="Arial" panose="020B0604020202020204" pitchFamily="34" charset="0"/>
              </a:rPr>
              <a:t>2</a:t>
            </a:r>
            <a:r>
              <a:rPr lang="en-GB" sz="2800" dirty="0">
                <a:latin typeface="Arial" panose="020B0604020202020204" pitchFamily="34" charset="0"/>
                <a:cs typeface="Arial" panose="020B0604020202020204" pitchFamily="34" charset="0"/>
              </a:rPr>
              <a:t> is positive, then </a:t>
            </a:r>
            <a:r>
              <a:rPr lang="en-GB" sz="2800" i="1"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is positive.</a:t>
            </a:r>
          </a:p>
          <a:p>
            <a:pPr algn="just"/>
            <a:r>
              <a:rPr lang="en-GB" sz="2800" b="1" i="1" dirty="0">
                <a:latin typeface="Arial" panose="020B0604020202020204" pitchFamily="34" charset="0"/>
                <a:cs typeface="Arial" panose="020B0604020202020204" pitchFamily="34" charset="0"/>
              </a:rPr>
              <a:t>Proof: </a:t>
            </a:r>
            <a:r>
              <a:rPr lang="en-GB" sz="2800" dirty="0">
                <a:latin typeface="Arial" panose="020B0604020202020204" pitchFamily="34" charset="0"/>
                <a:cs typeface="Arial" panose="020B0604020202020204" pitchFamily="34" charset="0"/>
              </a:rPr>
              <a:t>Suppose that </a:t>
            </a:r>
            <a:r>
              <a:rPr lang="en-GB" sz="2800" i="1" dirty="0">
                <a:latin typeface="Arial" panose="020B0604020202020204" pitchFamily="34" charset="0"/>
                <a:cs typeface="Arial" panose="020B0604020202020204" pitchFamily="34" charset="0"/>
              </a:rPr>
              <a:t>n</a:t>
            </a:r>
            <a:r>
              <a:rPr lang="en-GB" sz="2800" baseline="30000" dirty="0">
                <a:latin typeface="Arial" panose="020B0604020202020204" pitchFamily="34" charset="0"/>
                <a:cs typeface="Arial" panose="020B0604020202020204" pitchFamily="34" charset="0"/>
              </a:rPr>
              <a:t>2</a:t>
            </a:r>
            <a:r>
              <a:rPr lang="en-GB" sz="2800" dirty="0">
                <a:latin typeface="Arial" panose="020B0604020202020204" pitchFamily="34" charset="0"/>
                <a:cs typeface="Arial" panose="020B0604020202020204" pitchFamily="34" charset="0"/>
              </a:rPr>
              <a:t> is positive. Because the conditional statement “If </a:t>
            </a:r>
            <a:r>
              <a:rPr lang="en-GB" sz="2800" i="1"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is positive, then </a:t>
            </a:r>
            <a:r>
              <a:rPr lang="en-GB" sz="2800" i="1" dirty="0">
                <a:latin typeface="Arial" panose="020B0604020202020204" pitchFamily="34" charset="0"/>
                <a:cs typeface="Arial" panose="020B0604020202020204" pitchFamily="34" charset="0"/>
              </a:rPr>
              <a:t>n</a:t>
            </a:r>
            <a:r>
              <a:rPr lang="en-GB" sz="2800" baseline="30000" dirty="0">
                <a:latin typeface="Arial" panose="020B0604020202020204" pitchFamily="34" charset="0"/>
                <a:cs typeface="Arial" panose="020B0604020202020204" pitchFamily="34" charset="0"/>
              </a:rPr>
              <a:t>2</a:t>
            </a:r>
            <a:r>
              <a:rPr lang="en-GB" sz="2800" dirty="0">
                <a:latin typeface="Arial" panose="020B0604020202020204" pitchFamily="34" charset="0"/>
                <a:cs typeface="Arial" panose="020B0604020202020204" pitchFamily="34" charset="0"/>
              </a:rPr>
              <a:t> is positive” is true, we can conclude that </a:t>
            </a:r>
            <a:r>
              <a:rPr lang="en-GB" sz="2800" i="1"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is positive.</a:t>
            </a:r>
            <a:endParaRPr sz="2800" dirty="0">
              <a:latin typeface="Arial" panose="020B0604020202020204" pitchFamily="34" charset="0"/>
              <a:cs typeface="Arial" panose="020B0604020202020204" pitchFamily="34" charset="0"/>
            </a:endParaRPr>
          </a:p>
        </p:txBody>
      </p:sp>
      <p:sp>
        <p:nvSpPr>
          <p:cNvPr id="14" name="object 10"/>
          <p:cNvSpPr txBox="1"/>
          <p:nvPr/>
        </p:nvSpPr>
        <p:spPr>
          <a:xfrm>
            <a:off x="186688" y="3057098"/>
            <a:ext cx="8957311" cy="3029034"/>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dirty="0">
                <a:latin typeface="Arial" panose="020B0604020202020204" pitchFamily="34" charset="0"/>
                <a:cs typeface="Arial" panose="020B0604020202020204" pitchFamily="34" charset="0"/>
              </a:rPr>
              <a:t>Let </a:t>
            </a:r>
            <a:r>
              <a:rPr lang="en-GB" sz="2800" i="1" dirty="0">
                <a:latin typeface="Arial" panose="020B0604020202020204" pitchFamily="34" charset="0"/>
                <a:cs typeface="Arial" panose="020B0604020202020204" pitchFamily="34" charset="0"/>
              </a:rPr>
              <a:t>P(n) </a:t>
            </a:r>
            <a:r>
              <a:rPr lang="en-GB" sz="2800" dirty="0">
                <a:latin typeface="Arial" panose="020B0604020202020204" pitchFamily="34" charset="0"/>
                <a:cs typeface="Arial" panose="020B0604020202020204" pitchFamily="34" charset="0"/>
              </a:rPr>
              <a:t>be “</a:t>
            </a:r>
            <a:r>
              <a:rPr lang="en-GB" sz="2800" i="1"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is positive” and </a:t>
            </a:r>
            <a:r>
              <a:rPr lang="en-GB" sz="2800" i="1" dirty="0">
                <a:latin typeface="Arial" panose="020B0604020202020204" pitchFamily="34" charset="0"/>
                <a:cs typeface="Arial" panose="020B0604020202020204" pitchFamily="34" charset="0"/>
              </a:rPr>
              <a:t>Q(n) </a:t>
            </a:r>
            <a:r>
              <a:rPr lang="en-GB" sz="2800" dirty="0">
                <a:latin typeface="Arial" panose="020B0604020202020204" pitchFamily="34" charset="0"/>
                <a:cs typeface="Arial" panose="020B0604020202020204" pitchFamily="34" charset="0"/>
              </a:rPr>
              <a:t>be “</a:t>
            </a:r>
            <a:r>
              <a:rPr lang="en-GB" sz="2800" i="1" dirty="0">
                <a:latin typeface="Arial" panose="020B0604020202020204" pitchFamily="34" charset="0"/>
                <a:cs typeface="Arial" panose="020B0604020202020204" pitchFamily="34" charset="0"/>
              </a:rPr>
              <a:t>n</a:t>
            </a:r>
            <a:r>
              <a:rPr lang="en-GB" sz="2800" baseline="30000" dirty="0">
                <a:latin typeface="Arial" panose="020B0604020202020204" pitchFamily="34" charset="0"/>
                <a:cs typeface="Arial" panose="020B0604020202020204" pitchFamily="34" charset="0"/>
              </a:rPr>
              <a:t>2</a:t>
            </a:r>
            <a:r>
              <a:rPr lang="en-GB" sz="2800" dirty="0">
                <a:latin typeface="Arial" panose="020B0604020202020204" pitchFamily="34" charset="0"/>
                <a:cs typeface="Arial" panose="020B0604020202020204" pitchFamily="34" charset="0"/>
              </a:rPr>
              <a:t> is positive.” Then our hypothesis is </a:t>
            </a:r>
            <a:r>
              <a:rPr lang="en-GB" sz="2800" i="1" dirty="0">
                <a:latin typeface="Arial" panose="020B0604020202020204" pitchFamily="34" charset="0"/>
                <a:cs typeface="Arial" panose="020B0604020202020204" pitchFamily="34" charset="0"/>
              </a:rPr>
              <a:t>Q(n)</a:t>
            </a:r>
            <a:r>
              <a:rPr lang="en-GB" sz="2800" dirty="0">
                <a:latin typeface="Arial" panose="020B0604020202020204" pitchFamily="34" charset="0"/>
                <a:cs typeface="Arial" panose="020B0604020202020204" pitchFamily="34" charset="0"/>
              </a:rPr>
              <a:t>. </a:t>
            </a:r>
          </a:p>
          <a:p>
            <a:r>
              <a:rPr lang="en-GB" sz="2800" dirty="0">
                <a:latin typeface="Arial" panose="020B0604020202020204" pitchFamily="34" charset="0"/>
                <a:cs typeface="Arial" panose="020B0604020202020204" pitchFamily="34" charset="0"/>
              </a:rPr>
              <a:t>The statement is  ∀</a:t>
            </a:r>
            <a:r>
              <a:rPr lang="en-GB" sz="2800" i="1" dirty="0">
                <a:latin typeface="Arial" panose="020B0604020202020204" pitchFamily="34" charset="0"/>
                <a:cs typeface="Arial" panose="020B0604020202020204" pitchFamily="34" charset="0"/>
              </a:rPr>
              <a:t>n(P (n) </a:t>
            </a:r>
            <a:r>
              <a:rPr lang="en-GB" sz="2800" dirty="0">
                <a:latin typeface="Arial" panose="020B0604020202020204" pitchFamily="34" charset="0"/>
                <a:cs typeface="Arial" panose="020B0604020202020204" pitchFamily="34" charset="0"/>
              </a:rPr>
              <a:t>→ </a:t>
            </a:r>
            <a:r>
              <a:rPr lang="en-GB" sz="2800" i="1" dirty="0">
                <a:latin typeface="Arial" panose="020B0604020202020204" pitchFamily="34" charset="0"/>
                <a:cs typeface="Arial" panose="020B0604020202020204" pitchFamily="34" charset="0"/>
              </a:rPr>
              <a:t>Q(n))</a:t>
            </a:r>
            <a:r>
              <a:rPr lang="en-GB" sz="2800" dirty="0">
                <a:latin typeface="Arial" panose="020B0604020202020204" pitchFamily="34" charset="0"/>
                <a:cs typeface="Arial" panose="020B0604020202020204" pitchFamily="34" charset="0"/>
              </a:rPr>
              <a:t>. From the hypothesis </a:t>
            </a:r>
            <a:r>
              <a:rPr lang="en-GB" sz="2800" i="1" dirty="0">
                <a:latin typeface="Arial" panose="020B0604020202020204" pitchFamily="34" charset="0"/>
                <a:cs typeface="Arial" panose="020B0604020202020204" pitchFamily="34" charset="0"/>
              </a:rPr>
              <a:t>Q(n) </a:t>
            </a:r>
            <a:r>
              <a:rPr lang="en-GB" sz="2800" dirty="0">
                <a:latin typeface="Arial" panose="020B0604020202020204" pitchFamily="34" charset="0"/>
                <a:cs typeface="Arial" panose="020B0604020202020204" pitchFamily="34" charset="0"/>
              </a:rPr>
              <a:t>and the statement ∀</a:t>
            </a:r>
            <a:r>
              <a:rPr lang="en-GB" sz="2800" i="1" dirty="0">
                <a:latin typeface="Arial" panose="020B0604020202020204" pitchFamily="34" charset="0"/>
                <a:cs typeface="Arial" panose="020B0604020202020204" pitchFamily="34" charset="0"/>
              </a:rPr>
              <a:t>n(P (n) </a:t>
            </a:r>
            <a:r>
              <a:rPr lang="en-GB" sz="2800" dirty="0">
                <a:latin typeface="Arial" panose="020B0604020202020204" pitchFamily="34" charset="0"/>
                <a:cs typeface="Arial" panose="020B0604020202020204" pitchFamily="34" charset="0"/>
              </a:rPr>
              <a:t>→ </a:t>
            </a:r>
            <a:r>
              <a:rPr lang="en-GB" sz="2800" i="1" dirty="0">
                <a:latin typeface="Arial" panose="020B0604020202020204" pitchFamily="34" charset="0"/>
                <a:cs typeface="Arial" panose="020B0604020202020204" pitchFamily="34" charset="0"/>
              </a:rPr>
              <a:t>Q(n)) </a:t>
            </a:r>
            <a:r>
              <a:rPr lang="en-GB" sz="2800" dirty="0">
                <a:latin typeface="Arial" panose="020B0604020202020204" pitchFamily="34" charset="0"/>
                <a:cs typeface="Arial" panose="020B0604020202020204" pitchFamily="34" charset="0"/>
              </a:rPr>
              <a:t>we cannot conclude </a:t>
            </a:r>
            <a:r>
              <a:rPr lang="en-GB" sz="2800" i="1" dirty="0">
                <a:latin typeface="Arial" panose="020B0604020202020204" pitchFamily="34" charset="0"/>
                <a:cs typeface="Arial" panose="020B0604020202020204" pitchFamily="34" charset="0"/>
              </a:rPr>
              <a:t>P(n)</a:t>
            </a:r>
            <a:r>
              <a:rPr lang="en-GB" sz="2800" dirty="0">
                <a:latin typeface="Arial" panose="020B0604020202020204" pitchFamily="34" charset="0"/>
                <a:cs typeface="Arial" panose="020B0604020202020204" pitchFamily="34" charset="0"/>
              </a:rPr>
              <a:t>, because we are not using a valid rule of inference. A counter example is supplied by </a:t>
            </a:r>
            <a:r>
              <a:rPr lang="en-GB" sz="2800" i="1"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 −1 for which </a:t>
            </a:r>
            <a:r>
              <a:rPr lang="en-GB" sz="2800" i="1" dirty="0">
                <a:latin typeface="Arial" panose="020B0604020202020204" pitchFamily="34" charset="0"/>
                <a:cs typeface="Arial" panose="020B0604020202020204" pitchFamily="34" charset="0"/>
              </a:rPr>
              <a:t>n</a:t>
            </a:r>
            <a:r>
              <a:rPr lang="en-GB" sz="2800" baseline="30000" dirty="0">
                <a:latin typeface="Arial" panose="020B0604020202020204" pitchFamily="34" charset="0"/>
                <a:cs typeface="Arial" panose="020B0604020202020204" pitchFamily="34" charset="0"/>
              </a:rPr>
              <a:t>2</a:t>
            </a:r>
            <a:r>
              <a:rPr lang="en-GB" sz="2800" dirty="0">
                <a:latin typeface="Arial" panose="020B0604020202020204" pitchFamily="34" charset="0"/>
                <a:cs typeface="Arial" panose="020B0604020202020204" pitchFamily="34" charset="0"/>
              </a:rPr>
              <a:t> = 1 is positive, but </a:t>
            </a:r>
            <a:r>
              <a:rPr lang="en-GB" sz="2800" i="1" dirty="0">
                <a:latin typeface="Arial" panose="020B0604020202020204" pitchFamily="34" charset="0"/>
                <a:cs typeface="Arial" panose="020B0604020202020204" pitchFamily="34" charset="0"/>
              </a:rPr>
              <a:t>n </a:t>
            </a:r>
            <a:r>
              <a:rPr lang="en-GB" sz="2800" dirty="0">
                <a:latin typeface="Arial" panose="020B0604020202020204" pitchFamily="34" charset="0"/>
                <a:cs typeface="Arial" panose="020B0604020202020204" pitchFamily="34" charset="0"/>
              </a:rPr>
              <a:t>is </a:t>
            </a:r>
            <a:r>
              <a:rPr lang="en-US" sz="2800" dirty="0">
                <a:latin typeface="Arial" panose="020B0604020202020204" pitchFamily="34" charset="0"/>
                <a:cs typeface="Arial" panose="020B0604020202020204" pitchFamily="34" charset="0"/>
              </a:rPr>
              <a:t>negative.</a:t>
            </a:r>
            <a:endParaRPr sz="2800" dirty="0">
              <a:solidFill>
                <a:srgbClr val="FF0000"/>
              </a:solidFill>
              <a:latin typeface="Arial" panose="020B0604020202020204" pitchFamily="34" charset="0"/>
              <a:cs typeface="Arial" panose="020B0604020202020204" pitchFamily="34" charset="0"/>
            </a:endParaRPr>
          </a:p>
        </p:txBody>
      </p:sp>
      <p:sp>
        <p:nvSpPr>
          <p:cNvPr id="6" name="Date Placeholder 5"/>
          <p:cNvSpPr>
            <a:spLocks noGrp="1"/>
          </p:cNvSpPr>
          <p:nvPr>
            <p:ph type="dt" sz="half" idx="6"/>
          </p:nvPr>
        </p:nvSpPr>
        <p:spPr/>
        <p:txBody>
          <a:bodyPr/>
          <a:lstStyle/>
          <a:p>
            <a:fld id="{A2A6BFE3-2CDC-4AE3-B906-9AAE1482457E}"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10</a:t>
            </a:fld>
            <a:endParaRPr lang="en-US" dirty="0"/>
          </a:p>
        </p:txBody>
      </p:sp>
    </p:spTree>
    <p:extLst>
      <p:ext uri="{BB962C8B-B14F-4D97-AF65-F5344CB8AC3E}">
        <p14:creationId xmlns:p14="http://schemas.microsoft.com/office/powerpoint/2010/main" val="64141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229676" y="452120"/>
            <a:ext cx="6618923"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Exhaustive Proof</a:t>
            </a:r>
            <a:endParaRPr sz="4000" dirty="0">
              <a:latin typeface="Arial"/>
              <a:cs typeface="Arial"/>
            </a:endParaRPr>
          </a:p>
        </p:txBody>
      </p:sp>
      <p:sp>
        <p:nvSpPr>
          <p:cNvPr id="10" name="object 10"/>
          <p:cNvSpPr txBox="1"/>
          <p:nvPr/>
        </p:nvSpPr>
        <p:spPr>
          <a:xfrm>
            <a:off x="840739" y="1328420"/>
            <a:ext cx="7866380" cy="4737194"/>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dirty="0"/>
              <a:t>Prove that </a:t>
            </a:r>
            <a:r>
              <a:rPr lang="en-GB" sz="2800" i="1" dirty="0"/>
              <a:t>(n </a:t>
            </a:r>
            <a:r>
              <a:rPr lang="en-GB" sz="2800" dirty="0"/>
              <a:t>+ 1</a:t>
            </a:r>
            <a:r>
              <a:rPr lang="en-GB" sz="2800" i="1" dirty="0"/>
              <a:t>)</a:t>
            </a:r>
            <a:r>
              <a:rPr lang="en-GB" sz="2800" baseline="30000" dirty="0"/>
              <a:t>3</a:t>
            </a:r>
            <a:r>
              <a:rPr lang="en-GB" sz="2800" dirty="0"/>
              <a:t> ≥ 3</a:t>
            </a:r>
            <a:r>
              <a:rPr lang="en-GB" sz="2800" i="1" baseline="30000" dirty="0"/>
              <a:t>n</a:t>
            </a:r>
            <a:r>
              <a:rPr lang="en-GB" sz="2800" i="1" dirty="0"/>
              <a:t> </a:t>
            </a:r>
            <a:r>
              <a:rPr lang="en-GB" sz="2800" dirty="0"/>
              <a:t>if </a:t>
            </a:r>
            <a:r>
              <a:rPr lang="en-GB" sz="2800" i="1" dirty="0"/>
              <a:t>n </a:t>
            </a:r>
            <a:r>
              <a:rPr lang="en-GB" sz="2800" dirty="0"/>
              <a:t>is a positive integer with </a:t>
            </a:r>
            <a:r>
              <a:rPr lang="en-GB" sz="2800" i="1" dirty="0"/>
              <a:t>n </a:t>
            </a:r>
            <a:r>
              <a:rPr lang="en-GB" sz="2800" dirty="0"/>
              <a:t>≤ 4.</a:t>
            </a:r>
          </a:p>
          <a:p>
            <a:r>
              <a:rPr lang="en-GB" sz="2800" b="1" i="1" dirty="0"/>
              <a:t>Solution:</a:t>
            </a:r>
            <a:r>
              <a:rPr lang="en-GB" sz="2800" i="1" dirty="0"/>
              <a:t> (n </a:t>
            </a:r>
            <a:r>
              <a:rPr lang="en-GB" sz="2800" dirty="0"/>
              <a:t>+ 1</a:t>
            </a:r>
            <a:r>
              <a:rPr lang="en-GB" sz="2800" i="1" dirty="0"/>
              <a:t>)</a:t>
            </a:r>
            <a:r>
              <a:rPr lang="en-GB" sz="2800" baseline="30000" dirty="0"/>
              <a:t>3</a:t>
            </a:r>
            <a:r>
              <a:rPr lang="en-GB" sz="2800" dirty="0"/>
              <a:t> ≥ 3</a:t>
            </a:r>
            <a:r>
              <a:rPr lang="en-GB" sz="2800" i="1" baseline="30000" dirty="0"/>
              <a:t>n</a:t>
            </a:r>
            <a:r>
              <a:rPr lang="en-GB" sz="2800" i="1" dirty="0"/>
              <a:t>         </a:t>
            </a:r>
            <a:r>
              <a:rPr lang="en-GB" sz="2800" dirty="0"/>
              <a:t>when </a:t>
            </a:r>
            <a:r>
              <a:rPr lang="en-GB" sz="2800" i="1" dirty="0"/>
              <a:t>n </a:t>
            </a:r>
            <a:r>
              <a:rPr lang="en-GB" sz="2800" dirty="0"/>
              <a:t>= 1</a:t>
            </a:r>
            <a:r>
              <a:rPr lang="en-GB" sz="2800" i="1" dirty="0"/>
              <a:t>, </a:t>
            </a:r>
            <a:r>
              <a:rPr lang="en-GB" sz="2800" dirty="0"/>
              <a:t>2</a:t>
            </a:r>
            <a:r>
              <a:rPr lang="en-GB" sz="2800" i="1" dirty="0"/>
              <a:t>, </a:t>
            </a:r>
            <a:r>
              <a:rPr lang="en-GB" sz="2800" dirty="0"/>
              <a:t>3</a:t>
            </a:r>
            <a:r>
              <a:rPr lang="en-GB" sz="2800" i="1" dirty="0"/>
              <a:t>, </a:t>
            </a:r>
            <a:r>
              <a:rPr lang="en-GB" sz="2800" dirty="0"/>
              <a:t>and 4. </a:t>
            </a:r>
          </a:p>
          <a:p>
            <a:r>
              <a:rPr lang="en-GB" sz="2800" dirty="0"/>
              <a:t>For </a:t>
            </a:r>
            <a:r>
              <a:rPr lang="en-GB" sz="2800" i="1" dirty="0"/>
              <a:t>n </a:t>
            </a:r>
            <a:r>
              <a:rPr lang="en-GB" sz="2800" dirty="0"/>
              <a:t>= 1, we have </a:t>
            </a:r>
            <a:r>
              <a:rPr lang="en-GB" sz="2800" i="1" dirty="0"/>
              <a:t>(n </a:t>
            </a:r>
            <a:r>
              <a:rPr lang="en-GB" sz="2800" dirty="0"/>
              <a:t>+ 1</a:t>
            </a:r>
            <a:r>
              <a:rPr lang="en-GB" sz="2800" i="1" dirty="0"/>
              <a:t>)</a:t>
            </a:r>
            <a:r>
              <a:rPr lang="en-GB" sz="2800" baseline="30000" dirty="0"/>
              <a:t>3</a:t>
            </a:r>
            <a:r>
              <a:rPr lang="en-GB" sz="2800" dirty="0"/>
              <a:t> = 2</a:t>
            </a:r>
            <a:r>
              <a:rPr lang="en-GB" sz="2800" baseline="30000" dirty="0"/>
              <a:t>3</a:t>
            </a:r>
            <a:r>
              <a:rPr lang="en-GB" sz="2800" dirty="0"/>
              <a:t> = 8 and 3</a:t>
            </a:r>
            <a:r>
              <a:rPr lang="en-GB" sz="2800" i="1" baseline="30000" dirty="0"/>
              <a:t>n</a:t>
            </a:r>
            <a:r>
              <a:rPr lang="en-GB" sz="2800" i="1" dirty="0"/>
              <a:t> </a:t>
            </a:r>
            <a:r>
              <a:rPr lang="en-GB" sz="2800" dirty="0"/>
              <a:t>= 3</a:t>
            </a:r>
            <a:r>
              <a:rPr lang="en-GB" sz="2800" baseline="30000" dirty="0"/>
              <a:t>1</a:t>
            </a:r>
            <a:r>
              <a:rPr lang="en-GB" sz="2800" dirty="0"/>
              <a:t> = 3; </a:t>
            </a:r>
          </a:p>
          <a:p>
            <a:r>
              <a:rPr lang="en-GB" sz="2800" dirty="0"/>
              <a:t>For </a:t>
            </a:r>
            <a:r>
              <a:rPr lang="en-GB" sz="2800" i="1" dirty="0"/>
              <a:t>n </a:t>
            </a:r>
            <a:r>
              <a:rPr lang="en-GB" sz="2800" dirty="0"/>
              <a:t>= 2, we have </a:t>
            </a:r>
            <a:r>
              <a:rPr lang="en-GB" sz="2800" i="1" dirty="0"/>
              <a:t>(n </a:t>
            </a:r>
            <a:r>
              <a:rPr lang="en-GB" sz="2800" dirty="0"/>
              <a:t>+ 1</a:t>
            </a:r>
            <a:r>
              <a:rPr lang="en-GB" sz="2800" i="1" dirty="0"/>
              <a:t>)</a:t>
            </a:r>
            <a:r>
              <a:rPr lang="en-GB" sz="2800" baseline="30000" dirty="0"/>
              <a:t>3</a:t>
            </a:r>
            <a:r>
              <a:rPr lang="en-GB" sz="2800" dirty="0"/>
              <a:t> = 3</a:t>
            </a:r>
            <a:r>
              <a:rPr lang="en-GB" sz="2800" baseline="30000" dirty="0"/>
              <a:t>3</a:t>
            </a:r>
            <a:r>
              <a:rPr lang="en-GB" sz="2800" dirty="0"/>
              <a:t> = 27 and 3</a:t>
            </a:r>
            <a:r>
              <a:rPr lang="en-GB" sz="2800" i="1" dirty="0"/>
              <a:t>n </a:t>
            </a:r>
            <a:r>
              <a:rPr lang="en-GB" sz="2800" dirty="0"/>
              <a:t>= 3</a:t>
            </a:r>
            <a:r>
              <a:rPr lang="en-GB" sz="2800" baseline="30000" dirty="0"/>
              <a:t>2</a:t>
            </a:r>
            <a:r>
              <a:rPr lang="en-GB" sz="2800" dirty="0"/>
              <a:t> = 9; </a:t>
            </a:r>
          </a:p>
          <a:p>
            <a:r>
              <a:rPr lang="en-GB" sz="2800" dirty="0"/>
              <a:t>For </a:t>
            </a:r>
            <a:r>
              <a:rPr lang="en-GB" sz="2800" i="1" dirty="0"/>
              <a:t>n </a:t>
            </a:r>
            <a:r>
              <a:rPr lang="en-GB" sz="2800" dirty="0"/>
              <a:t>= 3, we have </a:t>
            </a:r>
            <a:r>
              <a:rPr lang="en-GB" sz="2800" i="1" dirty="0"/>
              <a:t>(n </a:t>
            </a:r>
            <a:r>
              <a:rPr lang="en-GB" sz="2800" dirty="0"/>
              <a:t>+ 1</a:t>
            </a:r>
            <a:r>
              <a:rPr lang="en-GB" sz="2800" i="1" dirty="0"/>
              <a:t>)</a:t>
            </a:r>
            <a:r>
              <a:rPr lang="en-GB" sz="2800" baseline="30000" dirty="0"/>
              <a:t>3</a:t>
            </a:r>
            <a:r>
              <a:rPr lang="en-GB" sz="2800" dirty="0"/>
              <a:t> = 4</a:t>
            </a:r>
            <a:r>
              <a:rPr lang="en-GB" sz="2800" baseline="30000" dirty="0"/>
              <a:t>3</a:t>
            </a:r>
            <a:r>
              <a:rPr lang="en-GB" sz="2800" dirty="0"/>
              <a:t> = 64 and 3</a:t>
            </a:r>
            <a:r>
              <a:rPr lang="en-GB" sz="2800" i="1" baseline="30000" dirty="0"/>
              <a:t>n</a:t>
            </a:r>
            <a:r>
              <a:rPr lang="en-GB" sz="2800" i="1" dirty="0"/>
              <a:t> </a:t>
            </a:r>
            <a:r>
              <a:rPr lang="en-GB" sz="2800" dirty="0"/>
              <a:t>= 3</a:t>
            </a:r>
            <a:r>
              <a:rPr lang="en-GB" sz="2800" baseline="30000" dirty="0"/>
              <a:t>3</a:t>
            </a:r>
            <a:r>
              <a:rPr lang="en-GB" sz="2800" dirty="0"/>
              <a:t> = 27; For </a:t>
            </a:r>
            <a:r>
              <a:rPr lang="en-GB" sz="2800" i="1" dirty="0"/>
              <a:t>n </a:t>
            </a:r>
            <a:r>
              <a:rPr lang="en-GB" sz="2800" dirty="0"/>
              <a:t>= 4, we have </a:t>
            </a:r>
            <a:r>
              <a:rPr lang="en-GB" sz="2800" i="1" dirty="0"/>
              <a:t>(n </a:t>
            </a:r>
            <a:r>
              <a:rPr lang="en-GB" sz="2800" dirty="0"/>
              <a:t>+ 1</a:t>
            </a:r>
            <a:r>
              <a:rPr lang="en-GB" sz="2800" i="1" dirty="0"/>
              <a:t>)</a:t>
            </a:r>
            <a:r>
              <a:rPr lang="en-GB" sz="2800" baseline="30000" dirty="0"/>
              <a:t>3</a:t>
            </a:r>
            <a:r>
              <a:rPr lang="en-GB" sz="2800" dirty="0"/>
              <a:t> = 5</a:t>
            </a:r>
            <a:r>
              <a:rPr lang="en-GB" sz="2800" baseline="30000" dirty="0"/>
              <a:t>3</a:t>
            </a:r>
            <a:r>
              <a:rPr lang="en-GB" sz="2800" dirty="0"/>
              <a:t> = 125 and 3</a:t>
            </a:r>
            <a:r>
              <a:rPr lang="en-GB" sz="2800" i="1" baseline="30000" dirty="0"/>
              <a:t>n</a:t>
            </a:r>
            <a:r>
              <a:rPr lang="en-GB" sz="2800" i="1" dirty="0"/>
              <a:t> </a:t>
            </a:r>
            <a:r>
              <a:rPr lang="en-GB" sz="2800" dirty="0"/>
              <a:t>= 3</a:t>
            </a:r>
            <a:r>
              <a:rPr lang="en-GB" sz="2800" baseline="30000" dirty="0"/>
              <a:t>4</a:t>
            </a:r>
            <a:r>
              <a:rPr lang="en-GB" sz="2800" dirty="0"/>
              <a:t> = 81. </a:t>
            </a:r>
          </a:p>
          <a:p>
            <a:endParaRPr lang="en-GB" sz="2800" dirty="0"/>
          </a:p>
          <a:p>
            <a:r>
              <a:rPr lang="en-GB" sz="2800" dirty="0"/>
              <a:t>In each of these four cases, we see that </a:t>
            </a:r>
            <a:r>
              <a:rPr lang="en-GB" sz="2800" i="1" dirty="0"/>
              <a:t>(n </a:t>
            </a:r>
            <a:r>
              <a:rPr lang="en-GB" sz="2800" dirty="0"/>
              <a:t>+ 1</a:t>
            </a:r>
            <a:r>
              <a:rPr lang="en-GB" sz="2800" i="1" dirty="0"/>
              <a:t>)</a:t>
            </a:r>
            <a:r>
              <a:rPr lang="en-GB" sz="2800" baseline="30000" dirty="0"/>
              <a:t>3</a:t>
            </a:r>
            <a:r>
              <a:rPr lang="en-GB" sz="2800" dirty="0"/>
              <a:t> ≥ 3</a:t>
            </a:r>
            <a:r>
              <a:rPr lang="en-GB" sz="2800" i="1" dirty="0"/>
              <a:t>n</a:t>
            </a:r>
            <a:r>
              <a:rPr lang="en-GB" sz="2800" dirty="0"/>
              <a:t>. We have used the method of exhaustion to prove</a:t>
            </a:r>
          </a:p>
          <a:p>
            <a:r>
              <a:rPr lang="en-GB" sz="2800" dirty="0"/>
              <a:t>that </a:t>
            </a:r>
            <a:r>
              <a:rPr lang="en-GB" sz="2800" i="1" dirty="0"/>
              <a:t>(n </a:t>
            </a:r>
            <a:r>
              <a:rPr lang="en-GB" sz="2800" dirty="0"/>
              <a:t>+ 1</a:t>
            </a:r>
            <a:r>
              <a:rPr lang="en-GB" sz="2800" i="1" dirty="0"/>
              <a:t>)</a:t>
            </a:r>
            <a:r>
              <a:rPr lang="en-GB" sz="2800" baseline="30000" dirty="0"/>
              <a:t>3</a:t>
            </a:r>
            <a:r>
              <a:rPr lang="en-GB" sz="2800" dirty="0"/>
              <a:t> ≥ 3</a:t>
            </a:r>
            <a:r>
              <a:rPr lang="en-GB" sz="2800" i="1" dirty="0"/>
              <a:t>n </a:t>
            </a:r>
            <a:r>
              <a:rPr lang="en-GB" sz="2800" dirty="0"/>
              <a:t>if </a:t>
            </a:r>
            <a:r>
              <a:rPr lang="en-GB" sz="2800" i="1" dirty="0"/>
              <a:t>n </a:t>
            </a:r>
            <a:r>
              <a:rPr lang="en-GB" sz="2800" dirty="0"/>
              <a:t>is a positive integer with </a:t>
            </a:r>
            <a:r>
              <a:rPr lang="en-GB" sz="2800" i="1" dirty="0"/>
              <a:t>n </a:t>
            </a:r>
            <a:r>
              <a:rPr lang="en-GB" sz="2800" dirty="0"/>
              <a:t>≤ 4.</a:t>
            </a:r>
            <a:endParaRPr sz="2800" dirty="0">
              <a:latin typeface="Arial"/>
              <a:cs typeface="Arial"/>
            </a:endParaRPr>
          </a:p>
        </p:txBody>
      </p:sp>
      <p:sp>
        <p:nvSpPr>
          <p:cNvPr id="6" name="Date Placeholder 5"/>
          <p:cNvSpPr>
            <a:spLocks noGrp="1"/>
          </p:cNvSpPr>
          <p:nvPr>
            <p:ph type="dt" sz="half" idx="6"/>
          </p:nvPr>
        </p:nvSpPr>
        <p:spPr/>
        <p:txBody>
          <a:bodyPr/>
          <a:lstStyle/>
          <a:p>
            <a:fld id="{EF05636B-7D26-4E89-9AC3-6E889EDE2D8C}"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11</a:t>
            </a:fld>
            <a:endParaRPr lang="en-US" dirty="0"/>
          </a:p>
        </p:txBody>
      </p:sp>
    </p:spTree>
    <p:extLst>
      <p:ext uri="{BB962C8B-B14F-4D97-AF65-F5344CB8AC3E}">
        <p14:creationId xmlns:p14="http://schemas.microsoft.com/office/powerpoint/2010/main" val="184217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229676" y="452120"/>
            <a:ext cx="6618923"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Cases</a:t>
            </a:r>
            <a:endParaRPr sz="4000" dirty="0">
              <a:latin typeface="Arial"/>
              <a:cs typeface="Arial"/>
            </a:endParaRPr>
          </a:p>
        </p:txBody>
      </p:sp>
      <p:sp>
        <p:nvSpPr>
          <p:cNvPr id="10" name="object 10"/>
          <p:cNvSpPr txBox="1"/>
          <p:nvPr/>
        </p:nvSpPr>
        <p:spPr>
          <a:xfrm>
            <a:off x="186689" y="1328420"/>
            <a:ext cx="8839112" cy="4744889"/>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b="1" dirty="0"/>
              <a:t>Prove that if </a:t>
            </a:r>
            <a:r>
              <a:rPr lang="en-GB" sz="2800" b="1" i="1" dirty="0"/>
              <a:t>n </a:t>
            </a:r>
            <a:r>
              <a:rPr lang="en-GB" sz="2800" b="1" dirty="0"/>
              <a:t>is an integer, then </a:t>
            </a:r>
            <a:r>
              <a:rPr lang="en-GB" sz="2800" b="1" i="1" dirty="0"/>
              <a:t>n</a:t>
            </a:r>
            <a:r>
              <a:rPr lang="en-GB" sz="2800" b="1" baseline="30000" dirty="0"/>
              <a:t>2</a:t>
            </a:r>
            <a:r>
              <a:rPr lang="en-GB" sz="2800" b="1" dirty="0"/>
              <a:t> ≥ </a:t>
            </a:r>
            <a:r>
              <a:rPr lang="en-GB" sz="2800" b="1" i="1" dirty="0"/>
              <a:t>n</a:t>
            </a:r>
            <a:r>
              <a:rPr lang="en-GB" sz="2800" b="1" dirty="0"/>
              <a:t>.</a:t>
            </a:r>
          </a:p>
          <a:p>
            <a:r>
              <a:rPr lang="en-GB" sz="2800" b="1" i="1" dirty="0"/>
              <a:t>Solution: </a:t>
            </a:r>
            <a:r>
              <a:rPr lang="en-GB" sz="2800" dirty="0"/>
              <a:t>We can prove that </a:t>
            </a:r>
            <a:r>
              <a:rPr lang="en-GB" sz="2800" i="1" dirty="0"/>
              <a:t>n</a:t>
            </a:r>
            <a:r>
              <a:rPr lang="en-GB" sz="2800" baseline="30000" dirty="0"/>
              <a:t>2</a:t>
            </a:r>
            <a:r>
              <a:rPr lang="en-GB" sz="2800" dirty="0"/>
              <a:t> ≥ </a:t>
            </a:r>
            <a:r>
              <a:rPr lang="en-GB" sz="2800" i="1" dirty="0"/>
              <a:t>n </a:t>
            </a:r>
            <a:r>
              <a:rPr lang="en-GB" sz="2800" dirty="0"/>
              <a:t>for every integer by considering three cases, when </a:t>
            </a:r>
            <a:r>
              <a:rPr lang="en-GB" sz="2800" i="1" dirty="0"/>
              <a:t>n </a:t>
            </a:r>
            <a:r>
              <a:rPr lang="en-GB" sz="2800" dirty="0"/>
              <a:t>= 0,</a:t>
            </a:r>
          </a:p>
          <a:p>
            <a:r>
              <a:rPr lang="en-GB" sz="2800" dirty="0"/>
              <a:t>when </a:t>
            </a:r>
            <a:r>
              <a:rPr lang="en-GB" sz="2800" i="1" dirty="0"/>
              <a:t>n </a:t>
            </a:r>
            <a:r>
              <a:rPr lang="en-GB" sz="2800" dirty="0"/>
              <a:t>≥ 1, and when </a:t>
            </a:r>
            <a:r>
              <a:rPr lang="en-GB" sz="2800" i="1" dirty="0"/>
              <a:t>n </a:t>
            </a:r>
            <a:r>
              <a:rPr lang="en-GB" sz="2800" dirty="0"/>
              <a:t>≤ −1</a:t>
            </a:r>
          </a:p>
          <a:p>
            <a:r>
              <a:rPr lang="en-GB" sz="2800" i="1" dirty="0"/>
              <a:t>Case (</a:t>
            </a:r>
            <a:r>
              <a:rPr lang="en-GB" sz="2800" i="1" dirty="0" err="1"/>
              <a:t>i</a:t>
            </a:r>
            <a:r>
              <a:rPr lang="en-GB" sz="2800" i="1" dirty="0"/>
              <a:t>): </a:t>
            </a:r>
            <a:r>
              <a:rPr lang="en-GB" sz="2800" dirty="0"/>
              <a:t>When </a:t>
            </a:r>
            <a:r>
              <a:rPr lang="en-GB" sz="2800" i="1" dirty="0"/>
              <a:t>n </a:t>
            </a:r>
            <a:r>
              <a:rPr lang="en-GB" sz="2800" dirty="0"/>
              <a:t>= 0, because 0</a:t>
            </a:r>
            <a:r>
              <a:rPr lang="en-GB" sz="2800" baseline="30000" dirty="0"/>
              <a:t>2</a:t>
            </a:r>
            <a:r>
              <a:rPr lang="en-GB" sz="2800" dirty="0"/>
              <a:t> = 0, and 0</a:t>
            </a:r>
            <a:r>
              <a:rPr lang="en-GB" sz="2800" baseline="30000" dirty="0"/>
              <a:t>2</a:t>
            </a:r>
            <a:r>
              <a:rPr lang="en-GB" sz="2800" dirty="0"/>
              <a:t> ≥ 0. </a:t>
            </a:r>
            <a:r>
              <a:rPr lang="en-GB" sz="2800" dirty="0">
                <a:solidFill>
                  <a:srgbClr val="FF0000"/>
                </a:solidFill>
              </a:rPr>
              <a:t>TRUE</a:t>
            </a:r>
          </a:p>
          <a:p>
            <a:r>
              <a:rPr lang="en-GB" sz="2800" i="1" dirty="0"/>
              <a:t>Case (ii): </a:t>
            </a:r>
            <a:r>
              <a:rPr lang="en-GB" sz="2800" dirty="0"/>
              <a:t>When </a:t>
            </a:r>
            <a:r>
              <a:rPr lang="en-GB" sz="2800" i="1" dirty="0"/>
              <a:t>n </a:t>
            </a:r>
            <a:r>
              <a:rPr lang="en-GB" sz="2800" dirty="0"/>
              <a:t>≥ 1, when we multiply both sides of the inequality </a:t>
            </a:r>
            <a:r>
              <a:rPr lang="en-GB" sz="2800" i="1" dirty="0"/>
              <a:t>n </a:t>
            </a:r>
            <a:r>
              <a:rPr lang="en-GB" sz="2800" dirty="0"/>
              <a:t>≥ 1         </a:t>
            </a:r>
            <a:r>
              <a:rPr lang="pt-BR" sz="2800" i="1" dirty="0"/>
              <a:t>n</a:t>
            </a:r>
            <a:r>
              <a:rPr lang="pt-BR" sz="2800" baseline="30000" dirty="0"/>
              <a:t>2</a:t>
            </a:r>
            <a:r>
              <a:rPr lang="pt-BR" sz="2800" dirty="0"/>
              <a:t> ≥ </a:t>
            </a:r>
            <a:r>
              <a:rPr lang="pt-BR" sz="2800" i="1" dirty="0"/>
              <a:t>n </a:t>
            </a:r>
            <a:r>
              <a:rPr lang="pt-BR" sz="2800" dirty="0"/>
              <a:t>  </a:t>
            </a:r>
            <a:r>
              <a:rPr lang="pt-BR" sz="2800" dirty="0">
                <a:solidFill>
                  <a:srgbClr val="FF0000"/>
                </a:solidFill>
              </a:rPr>
              <a:t>TRUE</a:t>
            </a:r>
          </a:p>
          <a:p>
            <a:r>
              <a:rPr lang="en-GB" sz="2800" i="1" dirty="0"/>
              <a:t>Case (iii): </a:t>
            </a:r>
            <a:r>
              <a:rPr lang="en-GB" sz="2800" dirty="0"/>
              <a:t>When </a:t>
            </a:r>
            <a:r>
              <a:rPr lang="en-GB" sz="2800" i="1" dirty="0"/>
              <a:t>n </a:t>
            </a:r>
            <a:r>
              <a:rPr lang="en-GB" sz="2800" dirty="0"/>
              <a:t>≤ −1. However, </a:t>
            </a:r>
            <a:r>
              <a:rPr lang="en-GB" sz="2800" i="1" dirty="0"/>
              <a:t>n</a:t>
            </a:r>
            <a:r>
              <a:rPr lang="en-GB" sz="2800" baseline="30000" dirty="0"/>
              <a:t>2</a:t>
            </a:r>
            <a:r>
              <a:rPr lang="en-GB" sz="2800" dirty="0"/>
              <a:t> ≥ 0 and </a:t>
            </a:r>
            <a:r>
              <a:rPr lang="en-GB" sz="2800" i="1" dirty="0"/>
              <a:t>n</a:t>
            </a:r>
            <a:r>
              <a:rPr lang="en-GB" sz="2800" baseline="30000" dirty="0"/>
              <a:t>2</a:t>
            </a:r>
            <a:r>
              <a:rPr lang="en-GB" sz="2800" dirty="0"/>
              <a:t> ≥ </a:t>
            </a:r>
            <a:r>
              <a:rPr lang="en-GB" sz="2800" i="1" dirty="0"/>
              <a:t>n</a:t>
            </a:r>
            <a:r>
              <a:rPr lang="en-GB" sz="2800" dirty="0"/>
              <a:t>. </a:t>
            </a:r>
            <a:r>
              <a:rPr lang="en-GB" sz="2800" dirty="0">
                <a:solidFill>
                  <a:srgbClr val="FF0000"/>
                </a:solidFill>
              </a:rPr>
              <a:t>TRUE</a:t>
            </a:r>
          </a:p>
          <a:p>
            <a:endParaRPr lang="en-GB" sz="2800" dirty="0"/>
          </a:p>
          <a:p>
            <a:r>
              <a:rPr lang="en-GB" sz="2800" dirty="0"/>
              <a:t>Because the inequality </a:t>
            </a:r>
            <a:r>
              <a:rPr lang="en-GB" sz="2800" i="1" dirty="0"/>
              <a:t>n</a:t>
            </a:r>
            <a:r>
              <a:rPr lang="en-GB" sz="2800" baseline="30000" dirty="0"/>
              <a:t>2</a:t>
            </a:r>
            <a:r>
              <a:rPr lang="en-GB" sz="2800" dirty="0"/>
              <a:t> ≥ </a:t>
            </a:r>
            <a:r>
              <a:rPr lang="en-GB" sz="2800" i="1" dirty="0"/>
              <a:t>n </a:t>
            </a:r>
            <a:r>
              <a:rPr lang="en-GB" sz="2800" dirty="0"/>
              <a:t>holds in all three cases, we can conclude that if </a:t>
            </a:r>
            <a:r>
              <a:rPr lang="en-GB" sz="2800" i="1" dirty="0"/>
              <a:t>n </a:t>
            </a:r>
            <a:r>
              <a:rPr lang="en-GB" sz="2800" dirty="0"/>
              <a:t>is an integer, </a:t>
            </a:r>
            <a:r>
              <a:rPr lang="en-US" sz="2800" dirty="0"/>
              <a:t>then </a:t>
            </a:r>
            <a:r>
              <a:rPr lang="en-US" sz="2800" i="1" dirty="0"/>
              <a:t>n</a:t>
            </a:r>
            <a:r>
              <a:rPr lang="en-US" sz="2800" baseline="30000" dirty="0"/>
              <a:t>2</a:t>
            </a:r>
            <a:r>
              <a:rPr lang="en-US" sz="2800" dirty="0"/>
              <a:t> ≥ </a:t>
            </a:r>
            <a:r>
              <a:rPr lang="en-US" sz="2800" i="1" dirty="0"/>
              <a:t>n</a:t>
            </a:r>
            <a:r>
              <a:rPr lang="en-US" sz="2800" dirty="0"/>
              <a:t>.</a:t>
            </a:r>
            <a:endParaRPr lang="en-GB" sz="2800" dirty="0"/>
          </a:p>
        </p:txBody>
      </p:sp>
      <p:sp>
        <p:nvSpPr>
          <p:cNvPr id="6" name="Date Placeholder 5"/>
          <p:cNvSpPr>
            <a:spLocks noGrp="1"/>
          </p:cNvSpPr>
          <p:nvPr>
            <p:ph type="dt" sz="half" idx="6"/>
          </p:nvPr>
        </p:nvSpPr>
        <p:spPr/>
        <p:txBody>
          <a:bodyPr/>
          <a:lstStyle/>
          <a:p>
            <a:fld id="{553E0D3D-B715-4EA1-89BF-5560562E9CCE}"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12</a:t>
            </a:fld>
            <a:endParaRPr lang="en-US" dirty="0"/>
          </a:p>
        </p:txBody>
      </p:sp>
    </p:spTree>
    <p:extLst>
      <p:ext uri="{BB962C8B-B14F-4D97-AF65-F5344CB8AC3E}">
        <p14:creationId xmlns:p14="http://schemas.microsoft.com/office/powerpoint/2010/main" val="1967982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and disproof: </a:t>
            </a:r>
            <a:r>
              <a:rPr lang="en-US" sz="4000" b="1" spc="-5" dirty="0" err="1">
                <a:solidFill>
                  <a:srgbClr val="3333CC"/>
                </a:solidFill>
                <a:latin typeface="Arial"/>
                <a:cs typeface="Arial"/>
              </a:rPr>
              <a:t>Tilings</a:t>
            </a:r>
            <a:endParaRPr sz="4000" dirty="0">
              <a:latin typeface="Arial"/>
              <a:cs typeface="Arial"/>
            </a:endParaRPr>
          </a:p>
        </p:txBody>
      </p:sp>
      <p:sp>
        <p:nvSpPr>
          <p:cNvPr id="10" name="object 10"/>
          <p:cNvSpPr txBox="1"/>
          <p:nvPr/>
        </p:nvSpPr>
        <p:spPr>
          <a:xfrm>
            <a:off x="1066799" y="1328420"/>
            <a:ext cx="7959001" cy="436017"/>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b="1" dirty="0"/>
              <a:t>Prove that if </a:t>
            </a:r>
            <a:r>
              <a:rPr lang="en-GB" sz="2800" b="1" i="1" dirty="0"/>
              <a:t>n </a:t>
            </a:r>
            <a:r>
              <a:rPr lang="en-GB" sz="2800" b="1" dirty="0"/>
              <a:t>is an integer, then </a:t>
            </a:r>
            <a:r>
              <a:rPr lang="en-GB" sz="2800" b="1" i="1" dirty="0"/>
              <a:t>n</a:t>
            </a:r>
            <a:r>
              <a:rPr lang="en-GB" sz="2800" b="1" baseline="30000" dirty="0"/>
              <a:t>2</a:t>
            </a:r>
            <a:r>
              <a:rPr lang="en-GB" sz="2800" b="1" dirty="0"/>
              <a:t> ≥ </a:t>
            </a:r>
            <a:r>
              <a:rPr lang="en-GB" sz="2800" b="1" i="1" dirty="0"/>
              <a:t>n</a:t>
            </a:r>
            <a:r>
              <a:rPr lang="en-GB" sz="2800" b="1" dirty="0"/>
              <a:t>.</a:t>
            </a:r>
          </a:p>
        </p:txBody>
      </p:sp>
      <p:pic>
        <p:nvPicPr>
          <p:cNvPr id="6" name="Picture 5"/>
          <p:cNvPicPr>
            <a:picLocks noChangeAspect="1"/>
          </p:cNvPicPr>
          <p:nvPr/>
        </p:nvPicPr>
        <p:blipFill>
          <a:blip r:embed="rId5"/>
          <a:stretch>
            <a:fillRect/>
          </a:stretch>
        </p:blipFill>
        <p:spPr>
          <a:xfrm>
            <a:off x="687388" y="1347754"/>
            <a:ext cx="8187418" cy="4301639"/>
          </a:xfrm>
          <a:prstGeom prst="rect">
            <a:avLst/>
          </a:prstGeom>
        </p:spPr>
      </p:pic>
      <p:sp>
        <p:nvSpPr>
          <p:cNvPr id="8" name="Date Placeholder 7"/>
          <p:cNvSpPr>
            <a:spLocks noGrp="1"/>
          </p:cNvSpPr>
          <p:nvPr>
            <p:ph type="dt" sz="half" idx="6"/>
          </p:nvPr>
        </p:nvSpPr>
        <p:spPr/>
        <p:txBody>
          <a:bodyPr/>
          <a:lstStyle/>
          <a:p>
            <a:fld id="{75A667F6-B15D-4C04-B811-AA43822296CC}"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13</a:t>
            </a:fld>
            <a:endParaRPr lang="en-US" dirty="0"/>
          </a:p>
        </p:txBody>
      </p:sp>
    </p:spTree>
    <p:extLst>
      <p:ext uri="{BB962C8B-B14F-4D97-AF65-F5344CB8AC3E}">
        <p14:creationId xmlns:p14="http://schemas.microsoft.com/office/powerpoint/2010/main" val="427593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and disproof: </a:t>
            </a:r>
            <a:r>
              <a:rPr lang="en-US" sz="4000" b="1" spc="-5" dirty="0" err="1">
                <a:solidFill>
                  <a:srgbClr val="3333CC"/>
                </a:solidFill>
                <a:latin typeface="Arial"/>
                <a:cs typeface="Arial"/>
              </a:rPr>
              <a:t>Tilings</a:t>
            </a:r>
            <a:endParaRPr sz="4000" dirty="0">
              <a:latin typeface="Arial"/>
              <a:cs typeface="Arial"/>
            </a:endParaRPr>
          </a:p>
        </p:txBody>
      </p:sp>
      <p:sp>
        <p:nvSpPr>
          <p:cNvPr id="10" name="object 10"/>
          <p:cNvSpPr txBox="1"/>
          <p:nvPr/>
        </p:nvSpPr>
        <p:spPr>
          <a:xfrm>
            <a:off x="1066799" y="1328420"/>
            <a:ext cx="7959001" cy="4303742"/>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dirty="0"/>
              <a:t>Example </a:t>
            </a:r>
            <a:r>
              <a:rPr lang="en-US" sz="2800" b="1" dirty="0">
                <a:latin typeface="Cambria Math" pitchFamily="18" charset="0"/>
                <a:ea typeface="Cambria Math" pitchFamily="18" charset="0"/>
              </a:rPr>
              <a:t>2</a:t>
            </a:r>
            <a:r>
              <a:rPr lang="en-US" sz="2800" dirty="0"/>
              <a:t>: Can we tile a checkerboard obtained by removing one of the four corner squares of a standard checkerboard?</a:t>
            </a:r>
          </a:p>
          <a:p>
            <a:pPr>
              <a:buNone/>
            </a:pPr>
            <a:r>
              <a:rPr lang="en-US" sz="2800" b="1" dirty="0"/>
              <a:t>Solution</a:t>
            </a:r>
            <a:r>
              <a:rPr lang="en-US" sz="2800" dirty="0"/>
              <a:t>: </a:t>
            </a:r>
          </a:p>
          <a:p>
            <a:pPr marL="457200" indent="-457200">
              <a:buFont typeface="Arial" panose="020B0604020202020204" pitchFamily="34" charset="0"/>
              <a:buChar char="•"/>
            </a:pPr>
            <a:r>
              <a:rPr lang="en-US" sz="2800" dirty="0"/>
              <a:t>Our checkerboard has </a:t>
            </a:r>
            <a:r>
              <a:rPr lang="en-US" sz="2800" dirty="0">
                <a:latin typeface="Cambria Math" pitchFamily="18" charset="0"/>
                <a:ea typeface="Cambria Math" pitchFamily="18" charset="0"/>
              </a:rPr>
              <a:t>64 </a:t>
            </a:r>
            <a:r>
              <a:rPr lang="en-US" sz="2800" dirty="0">
                <a:latin typeface="Cambria Math"/>
                <a:ea typeface="Cambria Math"/>
              </a:rPr>
              <a:t>−</a:t>
            </a:r>
            <a:r>
              <a:rPr lang="en-US" sz="2800" dirty="0">
                <a:latin typeface="Cambria Math" pitchFamily="18" charset="0"/>
                <a:ea typeface="Cambria Math" pitchFamily="18" charset="0"/>
              </a:rPr>
              <a:t> 1</a:t>
            </a:r>
            <a:r>
              <a:rPr lang="en-US" sz="2800" dirty="0"/>
              <a:t> = </a:t>
            </a:r>
            <a:r>
              <a:rPr lang="en-US" sz="2800" dirty="0">
                <a:latin typeface="Cambria Math" pitchFamily="18" charset="0"/>
                <a:ea typeface="Cambria Math" pitchFamily="18" charset="0"/>
              </a:rPr>
              <a:t>63</a:t>
            </a:r>
            <a:r>
              <a:rPr lang="en-US" sz="2800" dirty="0"/>
              <a:t> squares. </a:t>
            </a:r>
          </a:p>
          <a:p>
            <a:pPr marL="457200" indent="-457200">
              <a:buFont typeface="Arial" panose="020B0604020202020204" pitchFamily="34" charset="0"/>
              <a:buChar char="•"/>
            </a:pPr>
            <a:r>
              <a:rPr lang="en-US" sz="2800" dirty="0"/>
              <a:t>Since each domino has two squares, a board with a tiling must have an even number of squares.</a:t>
            </a:r>
          </a:p>
          <a:p>
            <a:pPr marL="457200" indent="-457200">
              <a:buFont typeface="Arial" panose="020B0604020202020204" pitchFamily="34" charset="0"/>
              <a:buChar char="•"/>
            </a:pPr>
            <a:r>
              <a:rPr lang="en-US" sz="2800" dirty="0"/>
              <a:t>The number  63 is not even. </a:t>
            </a:r>
          </a:p>
          <a:p>
            <a:pPr marL="457200" indent="-457200">
              <a:buFont typeface="Arial" panose="020B0604020202020204" pitchFamily="34" charset="0"/>
              <a:buChar char="•"/>
            </a:pPr>
            <a:r>
              <a:rPr lang="en-US" sz="2800" dirty="0"/>
              <a:t>We have a contradiction.</a:t>
            </a:r>
          </a:p>
          <a:p>
            <a:pPr marL="12700">
              <a:lnSpc>
                <a:spcPts val="3329"/>
              </a:lnSpc>
              <a:spcBef>
                <a:spcPts val="100"/>
              </a:spcBef>
              <a:tabLst>
                <a:tab pos="2172970" algn="l"/>
              </a:tabLst>
            </a:pPr>
            <a:endParaRPr lang="en-GB" sz="2800" b="1" dirty="0"/>
          </a:p>
        </p:txBody>
      </p:sp>
      <p:sp>
        <p:nvSpPr>
          <p:cNvPr id="6" name="Date Placeholder 5"/>
          <p:cNvSpPr>
            <a:spLocks noGrp="1"/>
          </p:cNvSpPr>
          <p:nvPr>
            <p:ph type="dt" sz="half" idx="6"/>
          </p:nvPr>
        </p:nvSpPr>
        <p:spPr/>
        <p:txBody>
          <a:bodyPr/>
          <a:lstStyle/>
          <a:p>
            <a:fld id="{BF90FCA0-95B0-4C5C-8103-532AA30FAC2F}"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14</a:t>
            </a:fld>
            <a:endParaRPr lang="en-US" dirty="0"/>
          </a:p>
        </p:txBody>
      </p:sp>
    </p:spTree>
    <p:extLst>
      <p:ext uri="{BB962C8B-B14F-4D97-AF65-F5344CB8AC3E}">
        <p14:creationId xmlns:p14="http://schemas.microsoft.com/office/powerpoint/2010/main" val="379879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down)">
                                      <p:cBhvr>
                                        <p:cTn id="7" dur="500"/>
                                        <p:tgtEl>
                                          <p:spTgt spid="10">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wipe(down)">
                                      <p:cBhvr>
                                        <p:cTn id="10" dur="500"/>
                                        <p:tgtEl>
                                          <p:spTgt spid="10">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wipe(down)">
                                      <p:cBhvr>
                                        <p:cTn id="13" dur="500"/>
                                        <p:tgtEl>
                                          <p:spTgt spid="10">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wipe(down)">
                                      <p:cBhvr>
                                        <p:cTn id="16"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and disproof: </a:t>
            </a:r>
            <a:r>
              <a:rPr lang="en-US" sz="4000" b="1" spc="-5" dirty="0" err="1">
                <a:solidFill>
                  <a:srgbClr val="3333CC"/>
                </a:solidFill>
                <a:latin typeface="Arial"/>
                <a:cs typeface="Arial"/>
              </a:rPr>
              <a:t>Tilings</a:t>
            </a:r>
            <a:endParaRPr sz="4000" dirty="0">
              <a:latin typeface="Arial"/>
              <a:cs typeface="Arial"/>
            </a:endParaRPr>
          </a:p>
        </p:txBody>
      </p:sp>
      <p:sp>
        <p:nvSpPr>
          <p:cNvPr id="10" name="object 10"/>
          <p:cNvSpPr txBox="1"/>
          <p:nvPr/>
        </p:nvSpPr>
        <p:spPr>
          <a:xfrm>
            <a:off x="1066799" y="1328420"/>
            <a:ext cx="7959001" cy="436017"/>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dirty="0"/>
              <a:t>Example </a:t>
            </a:r>
            <a:r>
              <a:rPr lang="en-US" sz="2800" b="1" dirty="0">
                <a:latin typeface="Cambria Math" pitchFamily="18" charset="0"/>
                <a:ea typeface="Cambria Math" pitchFamily="18" charset="0"/>
              </a:rPr>
              <a:t>2</a:t>
            </a:r>
            <a:r>
              <a:rPr lang="en-US" sz="2800" dirty="0"/>
              <a:t>: Can we tile a checkerboard obtained by</a:t>
            </a:r>
            <a:endParaRPr lang="en-GB" sz="2800" b="1" dirty="0"/>
          </a:p>
        </p:txBody>
      </p:sp>
      <p:pic>
        <p:nvPicPr>
          <p:cNvPr id="6" name="Picture 5"/>
          <p:cNvPicPr>
            <a:picLocks noChangeAspect="1"/>
          </p:cNvPicPr>
          <p:nvPr/>
        </p:nvPicPr>
        <p:blipFill>
          <a:blip r:embed="rId5"/>
          <a:stretch>
            <a:fillRect/>
          </a:stretch>
        </p:blipFill>
        <p:spPr>
          <a:xfrm>
            <a:off x="413612" y="1328420"/>
            <a:ext cx="8596312" cy="4725721"/>
          </a:xfrm>
          <a:prstGeom prst="rect">
            <a:avLst/>
          </a:prstGeom>
        </p:spPr>
      </p:pic>
      <p:sp>
        <p:nvSpPr>
          <p:cNvPr id="8" name="Date Placeholder 7"/>
          <p:cNvSpPr>
            <a:spLocks noGrp="1"/>
          </p:cNvSpPr>
          <p:nvPr>
            <p:ph type="dt" sz="half" idx="6"/>
          </p:nvPr>
        </p:nvSpPr>
        <p:spPr/>
        <p:txBody>
          <a:bodyPr/>
          <a:lstStyle/>
          <a:p>
            <a:fld id="{157D21A0-6515-4DFA-BC3B-C93F605E8BD8}"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15</a:t>
            </a:fld>
            <a:endParaRPr lang="en-US" dirty="0"/>
          </a:p>
        </p:txBody>
      </p:sp>
    </p:spTree>
    <p:extLst>
      <p:ext uri="{BB962C8B-B14F-4D97-AF65-F5344CB8AC3E}">
        <p14:creationId xmlns:p14="http://schemas.microsoft.com/office/powerpoint/2010/main" val="67607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and disproof: </a:t>
            </a:r>
            <a:r>
              <a:rPr lang="en-US" sz="4000" b="1" spc="-5" dirty="0" err="1">
                <a:solidFill>
                  <a:srgbClr val="3333CC"/>
                </a:solidFill>
                <a:latin typeface="Arial"/>
                <a:cs typeface="Arial"/>
              </a:rPr>
              <a:t>Tilings</a:t>
            </a:r>
            <a:endParaRPr sz="4000" dirty="0">
              <a:latin typeface="Arial"/>
              <a:cs typeface="Arial"/>
            </a:endParaRPr>
          </a:p>
        </p:txBody>
      </p:sp>
      <p:sp>
        <p:nvSpPr>
          <p:cNvPr id="10" name="object 10"/>
          <p:cNvSpPr txBox="1"/>
          <p:nvPr/>
        </p:nvSpPr>
        <p:spPr>
          <a:xfrm>
            <a:off x="1066799" y="1328420"/>
            <a:ext cx="7959001" cy="4314001"/>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dirty="0"/>
              <a:t>Solution</a:t>
            </a:r>
            <a:r>
              <a:rPr lang="en-US" sz="2800" dirty="0"/>
              <a:t>: </a:t>
            </a:r>
          </a:p>
          <a:p>
            <a:r>
              <a:rPr lang="en-US" sz="1400" spc="-605" dirty="0">
                <a:solidFill>
                  <a:srgbClr val="3333CC"/>
                </a:solidFill>
                <a:latin typeface="Wingdings"/>
                <a:cs typeface="Wingdings"/>
              </a:rPr>
              <a:t></a:t>
            </a:r>
            <a:r>
              <a:rPr lang="en-US" sz="2800" spc="450" dirty="0">
                <a:solidFill>
                  <a:srgbClr val="3333CC"/>
                </a:solidFill>
                <a:latin typeface="Times New Roman"/>
                <a:cs typeface="Times New Roman"/>
              </a:rPr>
              <a:t> </a:t>
            </a:r>
            <a:r>
              <a:rPr lang="en-US" sz="2800" dirty="0"/>
              <a:t>There are 62 squares in this board. </a:t>
            </a:r>
          </a:p>
          <a:p>
            <a:r>
              <a:rPr lang="en-US" sz="1600" spc="-605" dirty="0">
                <a:solidFill>
                  <a:srgbClr val="3333CC"/>
                </a:solidFill>
                <a:latin typeface="Wingdings"/>
                <a:cs typeface="Wingdings"/>
              </a:rPr>
              <a:t> </a:t>
            </a:r>
            <a:r>
              <a:rPr lang="en-US" sz="2800" dirty="0"/>
              <a:t>To tile it we need </a:t>
            </a:r>
            <a:r>
              <a:rPr lang="en-US" sz="2800" dirty="0">
                <a:latin typeface="Cambria Math" pitchFamily="18" charset="0"/>
                <a:ea typeface="Cambria Math" pitchFamily="18" charset="0"/>
              </a:rPr>
              <a:t>31 </a:t>
            </a:r>
            <a:r>
              <a:rPr lang="en-US" sz="2800" dirty="0"/>
              <a:t>dominos. </a:t>
            </a:r>
          </a:p>
          <a:p>
            <a:r>
              <a:rPr lang="en-US" sz="1600" spc="-605" dirty="0">
                <a:solidFill>
                  <a:srgbClr val="3333CC"/>
                </a:solidFill>
                <a:latin typeface="Wingdings"/>
                <a:cs typeface="Wingdings"/>
              </a:rPr>
              <a:t> </a:t>
            </a:r>
            <a:r>
              <a:rPr lang="en-US" sz="2800" i="1" dirty="0"/>
              <a:t>Key fact</a:t>
            </a:r>
            <a:r>
              <a:rPr lang="en-US" sz="2800" dirty="0"/>
              <a:t>: Each domino covers one black and one white square. </a:t>
            </a:r>
          </a:p>
          <a:p>
            <a:r>
              <a:rPr lang="en-US" sz="1600" spc="-605" dirty="0">
                <a:solidFill>
                  <a:srgbClr val="3333CC"/>
                </a:solidFill>
                <a:latin typeface="Wingdings"/>
                <a:cs typeface="Wingdings"/>
              </a:rPr>
              <a:t> </a:t>
            </a:r>
            <a:r>
              <a:rPr lang="en-US" sz="2800" dirty="0"/>
              <a:t>Therefore, the tiling covers 31 black squares and 31 white squares.</a:t>
            </a:r>
          </a:p>
          <a:p>
            <a:r>
              <a:rPr lang="en-US" sz="1600" spc="-605" dirty="0">
                <a:solidFill>
                  <a:srgbClr val="3333CC"/>
                </a:solidFill>
                <a:latin typeface="Wingdings"/>
                <a:cs typeface="Wingdings"/>
              </a:rPr>
              <a:t> </a:t>
            </a:r>
            <a:r>
              <a:rPr lang="en-US" sz="2800" dirty="0"/>
              <a:t>Our board has either 30 black squares and 32 white squares or 32 black squares and 30 white squares.  </a:t>
            </a:r>
          </a:p>
          <a:p>
            <a:r>
              <a:rPr lang="en-US" sz="2800" dirty="0"/>
              <a:t>Contradiction!</a:t>
            </a:r>
            <a:endParaRPr lang="en-GB" sz="2800" b="1" dirty="0"/>
          </a:p>
        </p:txBody>
      </p:sp>
      <p:sp>
        <p:nvSpPr>
          <p:cNvPr id="6" name="Date Placeholder 5"/>
          <p:cNvSpPr>
            <a:spLocks noGrp="1"/>
          </p:cNvSpPr>
          <p:nvPr>
            <p:ph type="dt" sz="half" idx="6"/>
          </p:nvPr>
        </p:nvSpPr>
        <p:spPr/>
        <p:txBody>
          <a:bodyPr/>
          <a:lstStyle/>
          <a:p>
            <a:fld id="{E208FCAE-0F36-46B7-A57C-EA11D0B22F22}"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16</a:t>
            </a:fld>
            <a:endParaRPr lang="en-US" dirty="0"/>
          </a:p>
        </p:txBody>
      </p:sp>
    </p:spTree>
    <p:extLst>
      <p:ext uri="{BB962C8B-B14F-4D97-AF65-F5344CB8AC3E}">
        <p14:creationId xmlns:p14="http://schemas.microsoft.com/office/powerpoint/2010/main" val="171448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endParaRPr sz="4000" dirty="0">
              <a:latin typeface="Arial"/>
              <a:cs typeface="Arial"/>
            </a:endParaRPr>
          </a:p>
        </p:txBody>
      </p:sp>
      <p:sp>
        <p:nvSpPr>
          <p:cNvPr id="10" name="object 10"/>
          <p:cNvSpPr txBox="1"/>
          <p:nvPr/>
        </p:nvSpPr>
        <p:spPr>
          <a:xfrm>
            <a:off x="186689" y="1328420"/>
            <a:ext cx="5681575" cy="5452775"/>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600" dirty="0">
                <a:latin typeface="Arial" panose="020B0604020202020204" pitchFamily="34" charset="0"/>
                <a:cs typeface="Arial" panose="020B0604020202020204" pitchFamily="34" charset="0"/>
              </a:rPr>
              <a:t>Suppose we have an infinite ladder:</a:t>
            </a:r>
          </a:p>
          <a:p>
            <a:pPr marL="342900" indent="-342900">
              <a:buFont typeface="+mj-lt"/>
              <a:buAutoNum type="arabicPeriod"/>
            </a:pPr>
            <a:r>
              <a:rPr lang="en-US" sz="2600" dirty="0">
                <a:latin typeface="Arial" panose="020B0604020202020204" pitchFamily="34" charset="0"/>
                <a:cs typeface="Arial" panose="020B0604020202020204" pitchFamily="34" charset="0"/>
              </a:rPr>
              <a:t>We can reach the first rung of the ladder.</a:t>
            </a:r>
          </a:p>
          <a:p>
            <a:pPr marL="342900" indent="-342900">
              <a:buFont typeface="+mj-lt"/>
              <a:buAutoNum type="arabicPeriod"/>
            </a:pPr>
            <a:r>
              <a:rPr lang="en-US" sz="2600" dirty="0">
                <a:latin typeface="Arial" panose="020B0604020202020204" pitchFamily="34" charset="0"/>
                <a:cs typeface="Arial" panose="020B0604020202020204" pitchFamily="34" charset="0"/>
              </a:rPr>
              <a:t>If we can reach a particular rung of the ladder, then we can reach the next rung.</a:t>
            </a:r>
          </a:p>
          <a:p>
            <a:pPr algn="just"/>
            <a:r>
              <a:rPr lang="en-US" sz="2800" dirty="0"/>
              <a:t>From (1), we can reach the first rung. Then by applying (2), we can reach the second rung. Applying (2) again, the third rung. And so on.  We can apply (2) any number of times to reach any particular rung, no matter how high up.</a:t>
            </a:r>
            <a:endParaRPr lang="en-US" sz="2600" dirty="0">
              <a:latin typeface="Arial" panose="020B0604020202020204" pitchFamily="34" charset="0"/>
              <a:cs typeface="Arial" panose="020B0604020202020204" pitchFamily="34" charset="0"/>
            </a:endParaRPr>
          </a:p>
        </p:txBody>
      </p:sp>
      <p:pic>
        <p:nvPicPr>
          <p:cNvPr id="13" name="Content Placeholder 3" descr="0401.jpg"/>
          <p:cNvPicPr>
            <a:picLocks noChangeAspect="1"/>
          </p:cNvPicPr>
          <p:nvPr/>
        </p:nvPicPr>
        <p:blipFill>
          <a:blip r:embed="rId5" cstate="print"/>
          <a:stretch>
            <a:fillRect/>
          </a:stretch>
        </p:blipFill>
        <p:spPr>
          <a:xfrm>
            <a:off x="5868264" y="1239837"/>
            <a:ext cx="3248025" cy="5539832"/>
          </a:xfrm>
          <a:prstGeom prst="rect">
            <a:avLst/>
          </a:prstGeom>
        </p:spPr>
      </p:pic>
      <p:sp>
        <p:nvSpPr>
          <p:cNvPr id="6" name="Date Placeholder 5"/>
          <p:cNvSpPr>
            <a:spLocks noGrp="1"/>
          </p:cNvSpPr>
          <p:nvPr>
            <p:ph type="dt" sz="half" idx="6"/>
          </p:nvPr>
        </p:nvSpPr>
        <p:spPr>
          <a:xfrm>
            <a:off x="687387" y="6037094"/>
            <a:ext cx="2103120" cy="342900"/>
          </a:xfrm>
        </p:spPr>
        <p:txBody>
          <a:bodyPr/>
          <a:lstStyle/>
          <a:p>
            <a:fld id="{282E8671-0788-4DCF-8B46-8398DD09D9E2}" type="datetime1">
              <a:rPr lang="en-US" smtClean="0"/>
              <a:t>10/9/2023</a:t>
            </a:fld>
            <a:endParaRPr lang="en-US" dirty="0"/>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17</a:t>
            </a:fld>
            <a:endParaRPr lang="en-US" dirty="0"/>
          </a:p>
        </p:txBody>
      </p:sp>
    </p:spTree>
    <p:extLst>
      <p:ext uri="{BB962C8B-B14F-4D97-AF65-F5344CB8AC3E}">
        <p14:creationId xmlns:p14="http://schemas.microsoft.com/office/powerpoint/2010/main" val="285912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endParaRPr sz="4000" dirty="0">
              <a:latin typeface="Arial"/>
              <a:cs typeface="Arial"/>
            </a:endParaRPr>
          </a:p>
        </p:txBody>
      </p:sp>
      <p:sp>
        <p:nvSpPr>
          <p:cNvPr id="10" name="object 10"/>
          <p:cNvSpPr txBox="1"/>
          <p:nvPr/>
        </p:nvSpPr>
        <p:spPr>
          <a:xfrm>
            <a:off x="911225" y="1328420"/>
            <a:ext cx="7963581" cy="5168081"/>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latin typeface="Arial" panose="020B0604020202020204" pitchFamily="34" charset="0"/>
                <a:cs typeface="Arial" panose="020B0604020202020204" pitchFamily="34" charset="0"/>
              </a:rPr>
              <a:t>Principle of Mathematical Induction</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To prove that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is true for all positive integers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we complete these steps:</a:t>
            </a:r>
          </a:p>
          <a:p>
            <a:pPr marL="12700">
              <a:lnSpc>
                <a:spcPts val="3329"/>
              </a:lnSpc>
              <a:spcBef>
                <a:spcPts val="100"/>
              </a:spcBef>
              <a:tabLst>
                <a:tab pos="2172970" algn="l"/>
              </a:tabLst>
            </a:pPr>
            <a:r>
              <a:rPr lang="en-US" sz="2800" b="1" i="1" dirty="0">
                <a:latin typeface="Arial" panose="020B0604020202020204" pitchFamily="34" charset="0"/>
                <a:cs typeface="Arial" panose="020B0604020202020204" pitchFamily="34" charset="0"/>
              </a:rPr>
              <a:t>Basis Step</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Show that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ea typeface="Cambria Math" pitchFamily="18" charset="0"/>
                <a:cs typeface="Arial" panose="020B0604020202020204" pitchFamily="34" charset="0"/>
              </a:rPr>
              <a:t>1</a:t>
            </a:r>
            <a:r>
              <a:rPr lang="en-US" sz="2800" dirty="0">
                <a:latin typeface="Arial" panose="020B0604020202020204" pitchFamily="34" charset="0"/>
                <a:cs typeface="Arial" panose="020B0604020202020204" pitchFamily="34" charset="0"/>
              </a:rPr>
              <a:t>) is true.</a:t>
            </a:r>
          </a:p>
          <a:p>
            <a:pPr marL="12700">
              <a:lnSpc>
                <a:spcPts val="3329"/>
              </a:lnSpc>
              <a:spcBef>
                <a:spcPts val="100"/>
              </a:spcBef>
              <a:tabLst>
                <a:tab pos="2172970" algn="l"/>
              </a:tabLst>
            </a:pPr>
            <a:r>
              <a:rPr lang="en-US" sz="2800" b="1" i="1" dirty="0">
                <a:latin typeface="Arial" panose="020B0604020202020204" pitchFamily="34" charset="0"/>
                <a:cs typeface="Arial" panose="020B0604020202020204" pitchFamily="34" charset="0"/>
              </a:rPr>
              <a:t>Inductive Step</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Show that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sym typeface="Wingdings" pitchFamily="2" charset="2"/>
              </a:rPr>
              <a:t>→</a:t>
            </a:r>
            <a:r>
              <a:rPr lang="en-US" sz="2800" i="1" dirty="0">
                <a:latin typeface="Arial" panose="020B0604020202020204" pitchFamily="34" charset="0"/>
                <a:cs typeface="Arial" panose="020B0604020202020204" pitchFamily="34" charset="0"/>
                <a:sym typeface="Wingdings" pitchFamily="2" charset="2"/>
              </a:rPr>
              <a:t> P</a:t>
            </a:r>
            <a:r>
              <a:rPr lang="en-US" sz="2800" dirty="0">
                <a:latin typeface="Arial" panose="020B0604020202020204" pitchFamily="34" charset="0"/>
                <a:cs typeface="Arial" panose="020B0604020202020204" pitchFamily="34" charset="0"/>
                <a:sym typeface="Wingdings" pitchFamily="2" charset="2"/>
              </a:rPr>
              <a:t>(</a:t>
            </a:r>
            <a:r>
              <a:rPr lang="en-US" sz="2800" i="1" dirty="0">
                <a:latin typeface="Arial" panose="020B0604020202020204" pitchFamily="34" charset="0"/>
                <a:cs typeface="Arial" panose="020B0604020202020204" pitchFamily="34" charset="0"/>
                <a:sym typeface="Wingdings" pitchFamily="2" charset="2"/>
              </a:rPr>
              <a:t>k + </a:t>
            </a:r>
            <a:r>
              <a:rPr lang="en-US" sz="2800" dirty="0">
                <a:latin typeface="Arial" panose="020B0604020202020204" pitchFamily="34" charset="0"/>
                <a:ea typeface="Cambria Math" pitchFamily="18" charset="0"/>
                <a:cs typeface="Arial" panose="020B0604020202020204" pitchFamily="34" charset="0"/>
                <a:sym typeface="Wingdings" pitchFamily="2" charset="2"/>
              </a:rPr>
              <a:t>1</a:t>
            </a:r>
            <a:r>
              <a:rPr lang="en-US" sz="2800" dirty="0">
                <a:latin typeface="Arial" panose="020B0604020202020204" pitchFamily="34" charset="0"/>
                <a:cs typeface="Arial" panose="020B0604020202020204" pitchFamily="34" charset="0"/>
                <a:sym typeface="Wingdings" pitchFamily="2" charset="2"/>
              </a:rPr>
              <a:t>) </a:t>
            </a:r>
            <a:r>
              <a:rPr lang="en-US" sz="2800" i="1" dirty="0">
                <a:latin typeface="Arial" panose="020B0604020202020204" pitchFamily="34" charset="0"/>
                <a:cs typeface="Arial" panose="020B0604020202020204" pitchFamily="34" charset="0"/>
                <a:sym typeface="Wingdings" pitchFamily="2" charset="2"/>
              </a:rPr>
              <a:t> </a:t>
            </a:r>
            <a:r>
              <a:rPr lang="en-US" sz="2800" dirty="0">
                <a:latin typeface="Arial" panose="020B0604020202020204" pitchFamily="34" charset="0"/>
                <a:cs typeface="Arial" panose="020B0604020202020204" pitchFamily="34" charset="0"/>
                <a:sym typeface="Wingdings" pitchFamily="2" charset="2"/>
              </a:rPr>
              <a:t>is true for all positive integers </a:t>
            </a:r>
            <a:r>
              <a:rPr lang="en-US" sz="2800" i="1" dirty="0">
                <a:latin typeface="Arial" panose="020B0604020202020204" pitchFamily="34" charset="0"/>
                <a:cs typeface="Arial" panose="020B0604020202020204" pitchFamily="34" charset="0"/>
                <a:sym typeface="Wingdings" pitchFamily="2" charset="2"/>
              </a:rPr>
              <a:t>k</a:t>
            </a:r>
            <a:r>
              <a:rPr lang="en-US" sz="2800" dirty="0">
                <a:latin typeface="Arial" panose="020B0604020202020204" pitchFamily="34" charset="0"/>
                <a:cs typeface="Arial" panose="020B0604020202020204" pitchFamily="34" charset="0"/>
                <a:sym typeface="Wingdings" pitchFamily="2" charset="2"/>
              </a:rPr>
              <a:t>.</a:t>
            </a:r>
          </a:p>
          <a:p>
            <a:pPr>
              <a:buNone/>
            </a:pPr>
            <a:r>
              <a:rPr lang="en-US" sz="2800" dirty="0">
                <a:latin typeface="Arial" panose="020B0604020202020204" pitchFamily="34" charset="0"/>
                <a:cs typeface="Arial" panose="020B0604020202020204" pitchFamily="34" charset="0"/>
              </a:rPr>
              <a:t>     </a:t>
            </a:r>
          </a:p>
          <a:p>
            <a:pPr>
              <a:buNone/>
            </a:pPr>
            <a:r>
              <a:rPr lang="en-US" sz="2800" dirty="0">
                <a:latin typeface="Arial" panose="020B0604020202020204" pitchFamily="34" charset="0"/>
                <a:cs typeface="Arial" panose="020B0604020202020204" pitchFamily="34" charset="0"/>
              </a:rPr>
              <a:t>To complete the inductive step, assuming the </a:t>
            </a:r>
            <a:r>
              <a:rPr lang="en-US" sz="2800" i="1" dirty="0">
                <a:latin typeface="Arial" panose="020B0604020202020204" pitchFamily="34" charset="0"/>
                <a:cs typeface="Arial" panose="020B0604020202020204" pitchFamily="34" charset="0"/>
              </a:rPr>
              <a:t>inductive hypothesis </a:t>
            </a:r>
            <a:r>
              <a:rPr lang="en-US" sz="2800" dirty="0">
                <a:latin typeface="Arial" panose="020B0604020202020204" pitchFamily="34" charset="0"/>
                <a:cs typeface="Arial" panose="020B0604020202020204" pitchFamily="34" charset="0"/>
              </a:rPr>
              <a:t>that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holds for an arbitrary integer </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show that  must </a:t>
            </a:r>
            <a:r>
              <a:rPr lang="en-US" sz="2800" i="1" dirty="0">
                <a:latin typeface="Arial" panose="020B0604020202020204" pitchFamily="34" charset="0"/>
                <a:cs typeface="Arial" panose="020B0604020202020204" pitchFamily="34" charset="0"/>
                <a:sym typeface="Wingdings" pitchFamily="2" charset="2"/>
              </a:rPr>
              <a:t>P</a:t>
            </a:r>
            <a:r>
              <a:rPr lang="en-US" sz="2800" dirty="0">
                <a:latin typeface="Arial" panose="020B0604020202020204" pitchFamily="34" charset="0"/>
                <a:cs typeface="Arial" panose="020B0604020202020204" pitchFamily="34" charset="0"/>
                <a:sym typeface="Wingdings" pitchFamily="2" charset="2"/>
              </a:rPr>
              <a:t>(</a:t>
            </a:r>
            <a:r>
              <a:rPr lang="en-US" sz="2800" i="1" dirty="0">
                <a:latin typeface="Arial" panose="020B0604020202020204" pitchFamily="34" charset="0"/>
                <a:cs typeface="Arial" panose="020B0604020202020204" pitchFamily="34" charset="0"/>
                <a:sym typeface="Wingdings" pitchFamily="2" charset="2"/>
              </a:rPr>
              <a:t>k + </a:t>
            </a:r>
            <a:r>
              <a:rPr lang="en-US" sz="2800" dirty="0">
                <a:latin typeface="Arial" panose="020B0604020202020204" pitchFamily="34" charset="0"/>
                <a:ea typeface="Cambria Math" pitchFamily="18" charset="0"/>
                <a:cs typeface="Arial" panose="020B0604020202020204" pitchFamily="34" charset="0"/>
                <a:sym typeface="Wingdings" pitchFamily="2" charset="2"/>
              </a:rPr>
              <a:t>1</a:t>
            </a:r>
            <a:r>
              <a:rPr lang="en-US" sz="2800" dirty="0">
                <a:latin typeface="Arial" panose="020B0604020202020204" pitchFamily="34" charset="0"/>
                <a:cs typeface="Arial" panose="020B0604020202020204" pitchFamily="34" charset="0"/>
                <a:sym typeface="Wingdings" pitchFamily="2" charset="2"/>
              </a:rPr>
              <a:t>)</a:t>
            </a:r>
            <a:r>
              <a:rPr lang="en-US" sz="2800" dirty="0">
                <a:latin typeface="Arial" panose="020B0604020202020204" pitchFamily="34" charset="0"/>
                <a:cs typeface="Arial" panose="020B0604020202020204" pitchFamily="34" charset="0"/>
              </a:rPr>
              <a:t> be true.</a:t>
            </a:r>
          </a:p>
          <a:p>
            <a:pPr marL="12700">
              <a:lnSpc>
                <a:spcPts val="3329"/>
              </a:lnSpc>
              <a:spcBef>
                <a:spcPts val="100"/>
              </a:spcBef>
              <a:tabLst>
                <a:tab pos="2172970" algn="l"/>
              </a:tabLst>
            </a:pPr>
            <a:endParaRPr lang="en-US" sz="2600" dirty="0">
              <a:latin typeface="Arial" panose="020B0604020202020204" pitchFamily="34" charset="0"/>
              <a:cs typeface="Arial" panose="020B0604020202020204" pitchFamily="34" charset="0"/>
            </a:endParaRPr>
          </a:p>
        </p:txBody>
      </p:sp>
      <p:sp>
        <p:nvSpPr>
          <p:cNvPr id="6" name="Date Placeholder 5"/>
          <p:cNvSpPr>
            <a:spLocks noGrp="1"/>
          </p:cNvSpPr>
          <p:nvPr>
            <p:ph type="dt" sz="half" idx="6"/>
          </p:nvPr>
        </p:nvSpPr>
        <p:spPr/>
        <p:txBody>
          <a:bodyPr/>
          <a:lstStyle/>
          <a:p>
            <a:fld id="{546BCD04-698E-42CC-9746-A3A3B543239F}"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18</a:t>
            </a:fld>
            <a:endParaRPr lang="en-US" dirty="0"/>
          </a:p>
        </p:txBody>
      </p:sp>
    </p:spTree>
    <p:extLst>
      <p:ext uri="{BB962C8B-B14F-4D97-AF65-F5344CB8AC3E}">
        <p14:creationId xmlns:p14="http://schemas.microsoft.com/office/powerpoint/2010/main" val="132957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endParaRPr sz="4000" dirty="0">
              <a:latin typeface="Arial"/>
              <a:cs typeface="Arial"/>
            </a:endParaRPr>
          </a:p>
        </p:txBody>
      </p:sp>
      <p:sp>
        <p:nvSpPr>
          <p:cNvPr id="10" name="object 10"/>
          <p:cNvSpPr txBox="1"/>
          <p:nvPr/>
        </p:nvSpPr>
        <p:spPr>
          <a:xfrm>
            <a:off x="911225" y="1328420"/>
            <a:ext cx="7963581" cy="436017"/>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latin typeface="Arial" panose="020B0604020202020204" pitchFamily="34" charset="0"/>
                <a:cs typeface="Arial" panose="020B0604020202020204" pitchFamily="34" charset="0"/>
              </a:rPr>
              <a:t>Principle of Mathematical Induction</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To prove</a:t>
            </a:r>
            <a:endParaRPr lang="en-US" sz="2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5"/>
          <a:stretch>
            <a:fillRect/>
          </a:stretch>
        </p:blipFill>
        <p:spPr>
          <a:xfrm>
            <a:off x="911225" y="1413019"/>
            <a:ext cx="8096250" cy="4643438"/>
          </a:xfrm>
          <a:prstGeom prst="rect">
            <a:avLst/>
          </a:prstGeom>
        </p:spPr>
      </p:pic>
      <p:sp>
        <p:nvSpPr>
          <p:cNvPr id="8" name="Date Placeholder 7"/>
          <p:cNvSpPr>
            <a:spLocks noGrp="1"/>
          </p:cNvSpPr>
          <p:nvPr>
            <p:ph type="dt" sz="half" idx="6"/>
          </p:nvPr>
        </p:nvSpPr>
        <p:spPr/>
        <p:txBody>
          <a:bodyPr/>
          <a:lstStyle/>
          <a:p>
            <a:fld id="{28995B05-24A1-4E0F-B42C-F025D367556F}"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19</a:t>
            </a:fld>
            <a:endParaRPr lang="en-US" dirty="0"/>
          </a:p>
        </p:txBody>
      </p:sp>
    </p:spTree>
    <p:extLst>
      <p:ext uri="{BB962C8B-B14F-4D97-AF65-F5344CB8AC3E}">
        <p14:creationId xmlns:p14="http://schemas.microsoft.com/office/powerpoint/2010/main" val="41546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8" name="object 8"/>
          <p:cNvSpPr txBox="1">
            <a:spLocks noGrp="1"/>
          </p:cNvSpPr>
          <p:nvPr>
            <p:ph type="title"/>
          </p:nvPr>
        </p:nvSpPr>
        <p:spPr>
          <a:xfrm>
            <a:off x="1229677" y="462279"/>
            <a:ext cx="4541520" cy="635000"/>
          </a:xfrm>
          <a:prstGeom prst="rect">
            <a:avLst/>
          </a:prstGeom>
        </p:spPr>
        <p:txBody>
          <a:bodyPr vert="horz" wrap="square" lIns="0" tIns="12700" rIns="0" bIns="0" rtlCol="0">
            <a:spAutoFit/>
          </a:bodyPr>
          <a:lstStyle/>
          <a:p>
            <a:pPr marL="12700">
              <a:lnSpc>
                <a:spcPct val="100000"/>
              </a:lnSpc>
              <a:spcBef>
                <a:spcPts val="100"/>
              </a:spcBef>
            </a:pPr>
            <a:r>
              <a:rPr spc="-5" dirty="0"/>
              <a:t>Proof</a:t>
            </a:r>
            <a:r>
              <a:rPr spc="-65" dirty="0"/>
              <a:t> </a:t>
            </a:r>
            <a:r>
              <a:rPr spc="-5" dirty="0"/>
              <a:t>Terminology</a:t>
            </a:r>
          </a:p>
        </p:txBody>
      </p:sp>
      <p:sp>
        <p:nvSpPr>
          <p:cNvPr id="9" name="object 9"/>
          <p:cNvSpPr txBox="1"/>
          <p:nvPr/>
        </p:nvSpPr>
        <p:spPr>
          <a:xfrm>
            <a:off x="1069339" y="1404620"/>
            <a:ext cx="7767320" cy="4938531"/>
          </a:xfrm>
          <a:prstGeom prst="rect">
            <a:avLst/>
          </a:prstGeom>
        </p:spPr>
        <p:txBody>
          <a:bodyPr vert="horz" wrap="square" lIns="0" tIns="33020" rIns="0" bIns="0" rtlCol="0">
            <a:spAutoFit/>
          </a:bodyPr>
          <a:lstStyle/>
          <a:p>
            <a:pPr marL="355600" marR="505459" indent="-342900">
              <a:lnSpc>
                <a:spcPts val="3300"/>
              </a:lnSpc>
              <a:spcBef>
                <a:spcPts val="260"/>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dirty="0">
                <a:latin typeface="Arial"/>
                <a:cs typeface="Arial"/>
              </a:rPr>
              <a:t>A </a:t>
            </a:r>
            <a:r>
              <a:rPr sz="2800" b="1" i="1" spc="-5" dirty="0">
                <a:latin typeface="Arial"/>
                <a:cs typeface="Arial"/>
              </a:rPr>
              <a:t>proof </a:t>
            </a:r>
            <a:r>
              <a:rPr sz="2800" dirty="0">
                <a:latin typeface="Arial"/>
                <a:cs typeface="Arial"/>
              </a:rPr>
              <a:t>is a valid argument </a:t>
            </a:r>
            <a:r>
              <a:rPr sz="2800" spc="-5" dirty="0">
                <a:latin typeface="Arial"/>
                <a:cs typeface="Arial"/>
              </a:rPr>
              <a:t>that establishes  the truth </a:t>
            </a:r>
            <a:r>
              <a:rPr sz="2800" dirty="0">
                <a:latin typeface="Arial"/>
                <a:cs typeface="Arial"/>
              </a:rPr>
              <a:t>of a </a:t>
            </a:r>
            <a:r>
              <a:rPr sz="2800" spc="-5" dirty="0">
                <a:latin typeface="Arial"/>
                <a:cs typeface="Arial"/>
              </a:rPr>
              <a:t>mathematical</a:t>
            </a:r>
            <a:r>
              <a:rPr sz="2800" spc="5" dirty="0">
                <a:latin typeface="Arial"/>
                <a:cs typeface="Arial"/>
              </a:rPr>
              <a:t> </a:t>
            </a:r>
            <a:r>
              <a:rPr sz="2800" spc="-5" dirty="0">
                <a:latin typeface="Arial"/>
                <a:cs typeface="Arial"/>
              </a:rPr>
              <a:t>statement</a:t>
            </a:r>
            <a:endParaRPr sz="2800" dirty="0">
              <a:latin typeface="Arial"/>
              <a:cs typeface="Arial"/>
            </a:endParaRPr>
          </a:p>
          <a:p>
            <a:pPr marL="355600" marR="882015" indent="-342900">
              <a:lnSpc>
                <a:spcPts val="3290"/>
              </a:lnSpc>
              <a:spcBef>
                <a:spcPts val="1115"/>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i="1" spc="-5" dirty="0">
                <a:latin typeface="Arial"/>
                <a:cs typeface="Arial"/>
              </a:rPr>
              <a:t>Axiom </a:t>
            </a:r>
            <a:r>
              <a:rPr sz="2800" dirty="0">
                <a:latin typeface="Arial"/>
                <a:cs typeface="Arial"/>
              </a:rPr>
              <a:t>(or </a:t>
            </a:r>
            <a:r>
              <a:rPr sz="2800" b="1" i="1" spc="-5" dirty="0">
                <a:latin typeface="Arial"/>
                <a:cs typeface="Arial"/>
              </a:rPr>
              <a:t>postulate</a:t>
            </a:r>
            <a:r>
              <a:rPr sz="2800" spc="-5" dirty="0">
                <a:latin typeface="Arial"/>
                <a:cs typeface="Arial"/>
              </a:rPr>
              <a:t>): </a:t>
            </a:r>
            <a:r>
              <a:rPr sz="2800" dirty="0">
                <a:latin typeface="Arial"/>
                <a:cs typeface="Arial"/>
              </a:rPr>
              <a:t>a </a:t>
            </a:r>
            <a:r>
              <a:rPr sz="2800" spc="-5" dirty="0">
                <a:latin typeface="Arial"/>
                <a:cs typeface="Arial"/>
              </a:rPr>
              <a:t>statement that </a:t>
            </a:r>
            <a:r>
              <a:rPr sz="2800" dirty="0">
                <a:latin typeface="Arial"/>
                <a:cs typeface="Arial"/>
              </a:rPr>
              <a:t>is  assumed </a:t>
            </a:r>
            <a:r>
              <a:rPr sz="2800" spc="-5" dirty="0">
                <a:latin typeface="Arial"/>
                <a:cs typeface="Arial"/>
              </a:rPr>
              <a:t>to </a:t>
            </a:r>
            <a:r>
              <a:rPr sz="2800" dirty="0">
                <a:latin typeface="Arial"/>
                <a:cs typeface="Arial"/>
              </a:rPr>
              <a:t>be</a:t>
            </a:r>
            <a:r>
              <a:rPr sz="2800" spc="-5" dirty="0">
                <a:latin typeface="Arial"/>
                <a:cs typeface="Arial"/>
              </a:rPr>
              <a:t> true</a:t>
            </a:r>
            <a:endParaRPr sz="2800" dirty="0">
              <a:latin typeface="Arial"/>
              <a:cs typeface="Arial"/>
            </a:endParaRPr>
          </a:p>
          <a:p>
            <a:pPr marL="12700">
              <a:lnSpc>
                <a:spcPct val="100000"/>
              </a:lnSpc>
              <a:spcBef>
                <a:spcPts val="95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i="1" spc="-5" dirty="0">
                <a:latin typeface="Arial"/>
                <a:cs typeface="Arial"/>
              </a:rPr>
              <a:t>Theorem</a:t>
            </a:r>
            <a:endParaRPr sz="2800" dirty="0">
              <a:latin typeface="Arial"/>
              <a:cs typeface="Arial"/>
            </a:endParaRPr>
          </a:p>
          <a:p>
            <a:pPr marL="469900">
              <a:lnSpc>
                <a:spcPct val="100000"/>
              </a:lnSpc>
              <a:spcBef>
                <a:spcPts val="104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dirty="0">
                <a:latin typeface="Arial"/>
                <a:cs typeface="Arial"/>
              </a:rPr>
              <a:t>A </a:t>
            </a:r>
            <a:r>
              <a:rPr sz="2800" spc="-5" dirty="0">
                <a:latin typeface="Arial"/>
                <a:cs typeface="Arial"/>
              </a:rPr>
              <a:t>statement that </a:t>
            </a:r>
            <a:r>
              <a:rPr sz="2800" dirty="0">
                <a:latin typeface="Arial"/>
                <a:cs typeface="Arial"/>
              </a:rPr>
              <a:t>has been proven </a:t>
            </a:r>
            <a:r>
              <a:rPr sz="2800" spc="-5" dirty="0">
                <a:latin typeface="Arial"/>
                <a:cs typeface="Arial"/>
              </a:rPr>
              <a:t>to </a:t>
            </a:r>
            <a:r>
              <a:rPr sz="2800" dirty="0">
                <a:latin typeface="Arial"/>
                <a:cs typeface="Arial"/>
              </a:rPr>
              <a:t>be</a:t>
            </a:r>
            <a:r>
              <a:rPr sz="2800" spc="-20" dirty="0">
                <a:latin typeface="Arial"/>
                <a:cs typeface="Arial"/>
              </a:rPr>
              <a:t> </a:t>
            </a:r>
            <a:r>
              <a:rPr sz="2800" spc="-5" dirty="0">
                <a:latin typeface="Arial"/>
                <a:cs typeface="Arial"/>
              </a:rPr>
              <a:t>true</a:t>
            </a:r>
            <a:endParaRPr sz="2800" dirty="0">
              <a:latin typeface="Arial"/>
              <a:cs typeface="Arial"/>
            </a:endParaRPr>
          </a:p>
          <a:p>
            <a:pPr marL="12700">
              <a:lnSpc>
                <a:spcPct val="100000"/>
              </a:lnSpc>
              <a:spcBef>
                <a:spcPts val="94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i="1" spc="-5" dirty="0">
                <a:latin typeface="Arial"/>
                <a:cs typeface="Arial"/>
              </a:rPr>
              <a:t>Hypothesis</a:t>
            </a:r>
            <a:r>
              <a:rPr sz="2800" b="1" spc="-5" dirty="0">
                <a:latin typeface="Arial"/>
                <a:cs typeface="Arial"/>
              </a:rPr>
              <a:t>,</a:t>
            </a:r>
            <a:r>
              <a:rPr sz="2800" b="1" spc="-10" dirty="0">
                <a:latin typeface="Arial"/>
                <a:cs typeface="Arial"/>
              </a:rPr>
              <a:t> </a:t>
            </a:r>
            <a:r>
              <a:rPr sz="2800" b="1" i="1" spc="-5" dirty="0">
                <a:latin typeface="Arial"/>
                <a:cs typeface="Arial"/>
              </a:rPr>
              <a:t>premise</a:t>
            </a:r>
            <a:endParaRPr sz="2800" dirty="0">
              <a:latin typeface="Arial"/>
              <a:cs typeface="Arial"/>
            </a:endParaRPr>
          </a:p>
          <a:p>
            <a:pPr marL="748665" marR="5080" indent="-279400">
              <a:lnSpc>
                <a:spcPct val="101000"/>
              </a:lnSpc>
              <a:spcBef>
                <a:spcPts val="101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dirty="0">
                <a:latin typeface="Arial"/>
                <a:cs typeface="Arial"/>
              </a:rPr>
              <a:t>An </a:t>
            </a:r>
            <a:r>
              <a:rPr sz="2800" spc="-5" dirty="0">
                <a:latin typeface="Arial"/>
                <a:cs typeface="Arial"/>
              </a:rPr>
              <a:t>assumption</a:t>
            </a:r>
            <a:r>
              <a:rPr lang="en-US" sz="2800" spc="-5" dirty="0">
                <a:latin typeface="Arial"/>
                <a:cs typeface="Arial"/>
              </a:rPr>
              <a:t>/prediction</a:t>
            </a:r>
            <a:r>
              <a:rPr sz="2800" spc="-5" dirty="0">
                <a:latin typeface="Arial"/>
                <a:cs typeface="Arial"/>
              </a:rPr>
              <a:t> (often </a:t>
            </a:r>
            <a:r>
              <a:rPr sz="2800" dirty="0">
                <a:latin typeface="Arial"/>
                <a:cs typeface="Arial"/>
              </a:rPr>
              <a:t>unproven) </a:t>
            </a:r>
            <a:r>
              <a:rPr sz="2800" spc="-5" dirty="0">
                <a:latin typeface="Arial"/>
                <a:cs typeface="Arial"/>
              </a:rPr>
              <a:t>defining the  structures </a:t>
            </a:r>
            <a:r>
              <a:rPr sz="2800" dirty="0">
                <a:latin typeface="Arial"/>
                <a:cs typeface="Arial"/>
              </a:rPr>
              <a:t>about which we are</a:t>
            </a:r>
            <a:r>
              <a:rPr sz="2800" spc="-35" dirty="0">
                <a:latin typeface="Arial"/>
                <a:cs typeface="Arial"/>
              </a:rPr>
              <a:t> </a:t>
            </a:r>
            <a:r>
              <a:rPr sz="2800" dirty="0">
                <a:latin typeface="Arial"/>
                <a:cs typeface="Arial"/>
              </a:rPr>
              <a:t>reasoning</a:t>
            </a:r>
          </a:p>
        </p:txBody>
      </p:sp>
      <p:sp>
        <p:nvSpPr>
          <p:cNvPr id="6" name="Date Placeholder 5"/>
          <p:cNvSpPr>
            <a:spLocks noGrp="1"/>
          </p:cNvSpPr>
          <p:nvPr>
            <p:ph type="dt" sz="half" idx="6"/>
          </p:nvPr>
        </p:nvSpPr>
        <p:spPr/>
        <p:txBody>
          <a:bodyPr/>
          <a:lstStyle/>
          <a:p>
            <a:fld id="{1A45AD08-8D4C-471E-A663-3898AD8536E1}"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endParaRPr sz="4000" dirty="0">
              <a:latin typeface="Arial"/>
              <a:cs typeface="Arial"/>
            </a:endParaRPr>
          </a:p>
        </p:txBody>
      </p:sp>
      <p:sp>
        <p:nvSpPr>
          <p:cNvPr id="10" name="object 10"/>
          <p:cNvSpPr txBox="1"/>
          <p:nvPr/>
        </p:nvSpPr>
        <p:spPr>
          <a:xfrm>
            <a:off x="911225" y="1328420"/>
            <a:ext cx="6480175" cy="859210"/>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latin typeface="Arial" panose="020B0604020202020204" pitchFamily="34" charset="0"/>
                <a:cs typeface="Arial" panose="020B0604020202020204" pitchFamily="34" charset="0"/>
              </a:rPr>
              <a:t>Principle of Mathematical Induction</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To</a:t>
            </a:r>
            <a:endParaRPr lang="en-US" sz="26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5"/>
          <a:stretch>
            <a:fillRect/>
          </a:stretch>
        </p:blipFill>
        <p:spPr>
          <a:xfrm>
            <a:off x="894165" y="1413193"/>
            <a:ext cx="7179255" cy="5046804"/>
          </a:xfrm>
          <a:prstGeom prst="rect">
            <a:avLst/>
          </a:prstGeom>
        </p:spPr>
      </p:pic>
      <p:sp>
        <p:nvSpPr>
          <p:cNvPr id="6" name="Date Placeholder 5"/>
          <p:cNvSpPr>
            <a:spLocks noGrp="1"/>
          </p:cNvSpPr>
          <p:nvPr>
            <p:ph type="dt" sz="half" idx="6"/>
          </p:nvPr>
        </p:nvSpPr>
        <p:spPr/>
        <p:txBody>
          <a:bodyPr/>
          <a:lstStyle/>
          <a:p>
            <a:fld id="{0115D31C-601C-4B1D-A2F9-D564DE4B5DA9}"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20</a:t>
            </a:fld>
            <a:endParaRPr lang="en-US" dirty="0"/>
          </a:p>
        </p:txBody>
      </p:sp>
    </p:spTree>
    <p:extLst>
      <p:ext uri="{BB962C8B-B14F-4D97-AF65-F5344CB8AC3E}">
        <p14:creationId xmlns:p14="http://schemas.microsoft.com/office/powerpoint/2010/main" val="3217177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endParaRPr sz="4000" dirty="0">
              <a:latin typeface="Arial"/>
              <a:cs typeface="Arial"/>
            </a:endParaRPr>
          </a:p>
        </p:txBody>
      </p:sp>
      <p:sp>
        <p:nvSpPr>
          <p:cNvPr id="10" name="object 10"/>
          <p:cNvSpPr txBox="1"/>
          <p:nvPr/>
        </p:nvSpPr>
        <p:spPr>
          <a:xfrm>
            <a:off x="911225" y="1328420"/>
            <a:ext cx="6480175" cy="859210"/>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latin typeface="Arial" panose="020B0604020202020204" pitchFamily="34" charset="0"/>
                <a:cs typeface="Arial" panose="020B0604020202020204" pitchFamily="34" charset="0"/>
              </a:rPr>
              <a:t>Principle of Mathematical Induction</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To</a:t>
            </a:r>
            <a:endParaRPr lang="en-US" sz="2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5"/>
          <a:stretch>
            <a:fillRect/>
          </a:stretch>
        </p:blipFill>
        <p:spPr>
          <a:xfrm>
            <a:off x="866073" y="1407506"/>
            <a:ext cx="8277927" cy="4798208"/>
          </a:xfrm>
          <a:prstGeom prst="rect">
            <a:avLst/>
          </a:prstGeom>
        </p:spPr>
      </p:pic>
      <p:sp>
        <p:nvSpPr>
          <p:cNvPr id="8" name="Date Placeholder 7"/>
          <p:cNvSpPr>
            <a:spLocks noGrp="1"/>
          </p:cNvSpPr>
          <p:nvPr>
            <p:ph type="dt" sz="half" idx="6"/>
          </p:nvPr>
        </p:nvSpPr>
        <p:spPr/>
        <p:txBody>
          <a:bodyPr/>
          <a:lstStyle/>
          <a:p>
            <a:fld id="{F920AC4A-0D2E-47F4-9232-56A927722E9E}"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21</a:t>
            </a:fld>
            <a:endParaRPr lang="en-US" dirty="0"/>
          </a:p>
        </p:txBody>
      </p:sp>
    </p:spTree>
    <p:extLst>
      <p:ext uri="{BB962C8B-B14F-4D97-AF65-F5344CB8AC3E}">
        <p14:creationId xmlns:p14="http://schemas.microsoft.com/office/powerpoint/2010/main" val="2688803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endParaRPr sz="4000" dirty="0">
              <a:latin typeface="Arial"/>
              <a:cs typeface="Arial"/>
            </a:endParaRPr>
          </a:p>
        </p:txBody>
      </p:sp>
      <p:sp>
        <p:nvSpPr>
          <p:cNvPr id="10" name="object 10"/>
          <p:cNvSpPr txBox="1"/>
          <p:nvPr/>
        </p:nvSpPr>
        <p:spPr>
          <a:xfrm>
            <a:off x="127000" y="1295400"/>
            <a:ext cx="9017000" cy="5604098"/>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pc="-605" dirty="0">
                <a:solidFill>
                  <a:srgbClr val="3333CC"/>
                </a:solidFill>
                <a:latin typeface="Wingdings"/>
                <a:cs typeface="Wingdings"/>
              </a:rPr>
              <a:t></a:t>
            </a:r>
            <a:r>
              <a:rPr lang="en-US" spc="450" dirty="0">
                <a:solidFill>
                  <a:srgbClr val="3333CC"/>
                </a:solidFill>
                <a:latin typeface="Times New Roman"/>
                <a:cs typeface="Times New Roman"/>
              </a:rPr>
              <a:t> </a:t>
            </a:r>
            <a:r>
              <a:rPr lang="en-US" sz="2800" dirty="0">
                <a:latin typeface="Arial" panose="020B0604020202020204" pitchFamily="34" charset="0"/>
                <a:cs typeface="Arial" panose="020B0604020202020204" pitchFamily="34" charset="0"/>
              </a:rPr>
              <a:t>Prove that </a:t>
            </a:r>
            <a:r>
              <a:rPr lang="en-US" sz="2800" i="1" dirty="0">
                <a:latin typeface="Arial" panose="020B0604020202020204" pitchFamily="34" charset="0"/>
                <a:ea typeface="Cambria Math" pitchFamily="18" charset="0"/>
                <a:cs typeface="Arial" panose="020B0604020202020204" pitchFamily="34" charset="0"/>
              </a:rPr>
              <a:t>n</a:t>
            </a:r>
            <a:r>
              <a:rPr lang="en-US" sz="2800" baseline="30000" dirty="0">
                <a:latin typeface="Arial" panose="020B0604020202020204" pitchFamily="34" charset="0"/>
                <a:ea typeface="Cambria Math" pitchFamily="18" charset="0"/>
                <a:cs typeface="Arial" panose="020B0604020202020204" pitchFamily="34" charset="0"/>
              </a:rPr>
              <a:t>3</a:t>
            </a:r>
            <a:r>
              <a:rPr lang="en-US" sz="2800" i="1" baseline="30000"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rPr>
              <a:t>−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is divisible by </a:t>
            </a:r>
            <a:r>
              <a:rPr lang="en-US" sz="28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for every positive integer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a:t>
            </a:r>
          </a:p>
          <a:p>
            <a:pPr>
              <a:buNone/>
            </a:pPr>
            <a:r>
              <a:rPr lang="en-US" sz="2800" b="1" dirty="0">
                <a:latin typeface="Arial" panose="020B0604020202020204" pitchFamily="34" charset="0"/>
                <a:cs typeface="Arial" panose="020B0604020202020204" pitchFamily="34" charset="0"/>
              </a:rPr>
              <a:t> Solution</a:t>
            </a:r>
            <a:r>
              <a:rPr lang="en-US" sz="2800" dirty="0">
                <a:latin typeface="Arial" panose="020B0604020202020204" pitchFamily="34" charset="0"/>
                <a:cs typeface="Arial" panose="020B0604020202020204" pitchFamily="34" charset="0"/>
              </a:rPr>
              <a:t>: Let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be the proposition that </a:t>
            </a:r>
            <a:r>
              <a:rPr lang="en-US" sz="2800" i="1" dirty="0">
                <a:latin typeface="Arial" panose="020B0604020202020204" pitchFamily="34" charset="0"/>
                <a:ea typeface="Cambria Math" pitchFamily="18" charset="0"/>
                <a:cs typeface="Arial" panose="020B0604020202020204" pitchFamily="34" charset="0"/>
              </a:rPr>
              <a:t>n</a:t>
            </a:r>
            <a:r>
              <a:rPr lang="en-US" sz="2800" baseline="30000" dirty="0">
                <a:latin typeface="Arial" panose="020B0604020202020204" pitchFamily="34" charset="0"/>
                <a:ea typeface="Cambria Math" pitchFamily="18" charset="0"/>
                <a:cs typeface="Arial" panose="020B0604020202020204" pitchFamily="34" charset="0"/>
              </a:rPr>
              <a:t>3</a:t>
            </a:r>
            <a:r>
              <a:rPr lang="en-US" sz="2800" i="1" baseline="30000"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rPr>
              <a:t>−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is divisible by </a:t>
            </a:r>
            <a:r>
              <a:rPr lang="en-US" sz="28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cs typeface="Arial" panose="020B0604020202020204" pitchFamily="34" charset="0"/>
              </a:rPr>
              <a:t>.</a:t>
            </a:r>
            <a:r>
              <a:rPr lang="en-US" sz="2800" baseline="30000" dirty="0">
                <a:latin typeface="Arial" panose="020B0604020202020204" pitchFamily="34" charset="0"/>
                <a:cs typeface="Arial" panose="020B0604020202020204" pitchFamily="34" charset="0"/>
              </a:rPr>
              <a:t> </a:t>
            </a:r>
          </a:p>
          <a:p>
            <a:pPr>
              <a:buNone/>
            </a:pPr>
            <a:r>
              <a:rPr lang="en-US" sz="2800" b="1" dirty="0">
                <a:latin typeface="Arial" panose="020B0604020202020204" pitchFamily="34" charset="0"/>
                <a:cs typeface="Arial" panose="020B0604020202020204" pitchFamily="34" charset="0"/>
              </a:rPr>
              <a:t>BASIS STEP:</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dirty="0">
                <a:latin typeface="Arial" panose="020B0604020202020204" pitchFamily="34" charset="0"/>
                <a:ea typeface="Cambria Math" pitchFamily="18" charset="0"/>
                <a:cs typeface="Arial" panose="020B0604020202020204" pitchFamily="34" charset="0"/>
              </a:rPr>
              <a:t>1</a:t>
            </a:r>
            <a:r>
              <a:rPr lang="en-US" sz="2800" dirty="0">
                <a:latin typeface="Arial" panose="020B0604020202020204" pitchFamily="34" charset="0"/>
                <a:cs typeface="Arial" panose="020B0604020202020204" pitchFamily="34" charset="0"/>
              </a:rPr>
              <a:t>) is true since </a:t>
            </a:r>
            <a:r>
              <a:rPr lang="en-US" sz="2800" dirty="0">
                <a:latin typeface="Arial" panose="020B0604020202020204" pitchFamily="34" charset="0"/>
                <a:ea typeface="Cambria Math" pitchFamily="18" charset="0"/>
                <a:cs typeface="Arial" panose="020B0604020202020204" pitchFamily="34" charset="0"/>
              </a:rPr>
              <a:t>1</a:t>
            </a:r>
            <a:r>
              <a:rPr lang="en-US" sz="2800" baseline="300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rPr>
              <a:t>− </a:t>
            </a:r>
            <a:r>
              <a:rPr lang="en-US" sz="2800" dirty="0">
                <a:latin typeface="Arial" panose="020B0604020202020204" pitchFamily="34" charset="0"/>
                <a:ea typeface="Cambria Math" pitchFamily="18" charset="0"/>
                <a:cs typeface="Arial" panose="020B0604020202020204" pitchFamily="34" charset="0"/>
              </a:rPr>
              <a:t>1</a:t>
            </a:r>
            <a:r>
              <a:rPr lang="en-US" sz="2800" i="1" dirty="0">
                <a:latin typeface="Arial" panose="020B0604020202020204" pitchFamily="34" charset="0"/>
                <a:ea typeface="Cambria Math"/>
                <a:cs typeface="Arial" panose="020B0604020202020204" pitchFamily="34" charset="0"/>
              </a:rPr>
              <a:t> </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ea typeface="Cambria Math" pitchFamily="18" charset="0"/>
                <a:cs typeface="Arial" panose="020B0604020202020204" pitchFamily="34" charset="0"/>
              </a:rPr>
              <a:t>0, which is divisible by 3</a:t>
            </a:r>
            <a:r>
              <a:rPr lang="en-US" sz="2800" i="1" dirty="0">
                <a:latin typeface="Arial" panose="020B0604020202020204" pitchFamily="34" charset="0"/>
                <a:cs typeface="Arial" panose="020B0604020202020204" pitchFamily="34" charset="0"/>
              </a:rPr>
              <a:t>.</a:t>
            </a:r>
          </a:p>
          <a:p>
            <a:pPr>
              <a:buNone/>
            </a:pPr>
            <a:r>
              <a:rPr lang="en-US" sz="2800" b="1" dirty="0">
                <a:latin typeface="Arial" panose="020B0604020202020204" pitchFamily="34" charset="0"/>
                <a:cs typeface="Arial" panose="020B0604020202020204" pitchFamily="34" charset="0"/>
              </a:rPr>
              <a:t>INDUCTIVE STEP:</a:t>
            </a:r>
            <a:r>
              <a:rPr lang="en-US" sz="2800" dirty="0">
                <a:latin typeface="Arial" panose="020B0604020202020204" pitchFamily="34" charset="0"/>
                <a:cs typeface="Arial" panose="020B0604020202020204" pitchFamily="34" charset="0"/>
              </a:rPr>
              <a:t> Assume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holds, i.e., </a:t>
            </a:r>
            <a:r>
              <a:rPr lang="en-US" sz="2800" i="1" dirty="0">
                <a:latin typeface="Arial" panose="020B0604020202020204" pitchFamily="34" charset="0"/>
                <a:ea typeface="Cambria Math" pitchFamily="18" charset="0"/>
                <a:cs typeface="Arial" panose="020B0604020202020204" pitchFamily="34" charset="0"/>
              </a:rPr>
              <a:t>k</a:t>
            </a:r>
            <a:r>
              <a:rPr lang="en-US" sz="2800" baseline="30000" dirty="0">
                <a:latin typeface="Arial" panose="020B0604020202020204" pitchFamily="34" charset="0"/>
                <a:ea typeface="Cambria Math" pitchFamily="18" charset="0"/>
                <a:cs typeface="Arial" panose="020B0604020202020204" pitchFamily="34" charset="0"/>
              </a:rPr>
              <a:t>3</a:t>
            </a:r>
            <a:r>
              <a:rPr lang="en-US" sz="2800" i="1" baseline="30000"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rPr>
              <a:t>− </a:t>
            </a:r>
            <a:r>
              <a:rPr lang="en-US" sz="2800" i="1" dirty="0">
                <a:latin typeface="Arial" panose="020B0604020202020204" pitchFamily="34" charset="0"/>
                <a:cs typeface="Arial" panose="020B0604020202020204" pitchFamily="34" charset="0"/>
              </a:rPr>
              <a:t>k </a:t>
            </a:r>
            <a:r>
              <a:rPr lang="en-US" sz="2800" dirty="0">
                <a:latin typeface="Arial" panose="020B0604020202020204" pitchFamily="34" charset="0"/>
                <a:cs typeface="Arial" panose="020B0604020202020204" pitchFamily="34" charset="0"/>
              </a:rPr>
              <a:t>is divisible by </a:t>
            </a:r>
            <a:r>
              <a:rPr lang="en-US" sz="28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cs typeface="Arial" panose="020B0604020202020204" pitchFamily="34" charset="0"/>
              </a:rPr>
              <a:t>.</a:t>
            </a:r>
            <a:r>
              <a:rPr lang="en-US" sz="2800" baseline="30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To show that </a:t>
            </a:r>
            <a:r>
              <a:rPr lang="en-US" sz="2800"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 + </a:t>
            </a:r>
            <a:r>
              <a:rPr lang="en-US" sz="2800" dirty="0">
                <a:latin typeface="Arial" panose="020B0604020202020204" pitchFamily="34" charset="0"/>
                <a:ea typeface="Cambria Math" pitchFamily="18" charset="0"/>
                <a:cs typeface="Arial" panose="020B0604020202020204" pitchFamily="34" charset="0"/>
              </a:rPr>
              <a:t>1</a:t>
            </a:r>
            <a:r>
              <a:rPr lang="en-US" sz="2800" dirty="0">
                <a:latin typeface="Arial" panose="020B0604020202020204" pitchFamily="34" charset="0"/>
                <a:cs typeface="Arial" panose="020B0604020202020204" pitchFamily="34" charset="0"/>
              </a:rPr>
              <a:t>) follows:</a:t>
            </a:r>
          </a:p>
          <a:p>
            <a:pPr>
              <a:buNone/>
            </a:pP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 + </a:t>
            </a:r>
            <a:r>
              <a:rPr lang="en-US" sz="2800" dirty="0">
                <a:latin typeface="Arial" panose="020B0604020202020204" pitchFamily="34" charset="0"/>
                <a:ea typeface="Cambria Math" pitchFamily="18" charset="0"/>
                <a:cs typeface="Arial" panose="020B0604020202020204" pitchFamily="34" charset="0"/>
              </a:rPr>
              <a:t>1</a:t>
            </a:r>
            <a:r>
              <a:rPr lang="en-US" sz="2800" dirty="0">
                <a:latin typeface="Arial" panose="020B0604020202020204" pitchFamily="34" charset="0"/>
                <a:cs typeface="Arial" panose="020B0604020202020204" pitchFamily="34" charset="0"/>
              </a:rPr>
              <a:t>)</a:t>
            </a:r>
            <a:r>
              <a:rPr lang="en-US" sz="2800" baseline="300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rPr>
              <a:t>− </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 + </a:t>
            </a:r>
            <a:r>
              <a:rPr lang="en-US" sz="2800" dirty="0">
                <a:latin typeface="Arial" panose="020B0604020202020204" pitchFamily="34" charset="0"/>
                <a:ea typeface="Cambria Math" pitchFamily="18" charset="0"/>
                <a:cs typeface="Arial" panose="020B0604020202020204" pitchFamily="34" charset="0"/>
              </a:rPr>
              <a:t>1</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ea typeface="Cambria Math" pitchFamily="18" charset="0"/>
                <a:cs typeface="Arial" panose="020B0604020202020204" pitchFamily="34" charset="0"/>
              </a:rPr>
              <a:t>k</a:t>
            </a:r>
            <a:r>
              <a:rPr lang="en-US" sz="2800" baseline="30000" dirty="0">
                <a:latin typeface="Arial" panose="020B0604020202020204" pitchFamily="34" charset="0"/>
                <a:ea typeface="Cambria Math" pitchFamily="18" charset="0"/>
                <a:cs typeface="Arial" panose="020B0604020202020204" pitchFamily="34" charset="0"/>
              </a:rPr>
              <a:t>3</a:t>
            </a:r>
            <a:r>
              <a:rPr lang="en-US" sz="2800" i="1" baseline="300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ea typeface="Cambria Math" pitchFamily="18" charset="0"/>
                <a:cs typeface="Arial" panose="020B0604020202020204" pitchFamily="34" charset="0"/>
              </a:rPr>
              <a:t>k</a:t>
            </a:r>
            <a:r>
              <a:rPr lang="en-US" sz="2800" baseline="30000" dirty="0">
                <a:latin typeface="Arial" panose="020B0604020202020204" pitchFamily="34" charset="0"/>
                <a:ea typeface="Cambria Math" pitchFamily="18" charset="0"/>
                <a:cs typeface="Arial" panose="020B0604020202020204" pitchFamily="34" charset="0"/>
              </a:rPr>
              <a:t>2 </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ea typeface="Cambria Math" pitchFamily="18" charset="0"/>
                <a:cs typeface="Arial" panose="020B0604020202020204" pitchFamily="34" charset="0"/>
              </a:rPr>
              <a:t>k</a:t>
            </a:r>
            <a:r>
              <a:rPr lang="en-US" sz="2800" baseline="30000" dirty="0">
                <a:latin typeface="Arial" panose="020B0604020202020204" pitchFamily="34" charset="0"/>
                <a:ea typeface="Cambria Math" pitchFamily="18" charset="0"/>
                <a:cs typeface="Arial" panose="020B0604020202020204" pitchFamily="34" charset="0"/>
              </a:rPr>
              <a:t> </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ea typeface="Cambria Math" pitchFamily="18" charset="0"/>
                <a:cs typeface="Arial" panose="020B0604020202020204" pitchFamily="34" charset="0"/>
              </a:rPr>
              <a:t>1) </a:t>
            </a:r>
            <a:r>
              <a:rPr lang="en-US" sz="2800" i="1" dirty="0">
                <a:latin typeface="Arial" panose="020B0604020202020204" pitchFamily="34" charset="0"/>
                <a:ea typeface="Cambria Math"/>
                <a:cs typeface="Arial" panose="020B0604020202020204" pitchFamily="34" charset="0"/>
              </a:rPr>
              <a:t>−</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k + </a:t>
            </a:r>
            <a:r>
              <a:rPr lang="en-US" sz="2800" dirty="0">
                <a:latin typeface="Arial" panose="020B0604020202020204" pitchFamily="34" charset="0"/>
                <a:ea typeface="Cambria Math" pitchFamily="18" charset="0"/>
                <a:cs typeface="Arial" panose="020B0604020202020204" pitchFamily="34" charset="0"/>
              </a:rPr>
              <a:t>1</a:t>
            </a:r>
            <a:r>
              <a:rPr lang="en-US" sz="2800" dirty="0">
                <a:latin typeface="Arial" panose="020B0604020202020204" pitchFamily="34" charset="0"/>
                <a:cs typeface="Arial" panose="020B0604020202020204" pitchFamily="34" charset="0"/>
              </a:rPr>
              <a:t>) </a:t>
            </a:r>
            <a:endParaRPr lang="en-US" sz="2800" i="1" baseline="30000" dirty="0">
              <a:latin typeface="Arial" panose="020B0604020202020204" pitchFamily="34" charset="0"/>
              <a:cs typeface="Arial" panose="020B0604020202020204" pitchFamily="34" charset="0"/>
            </a:endParaRPr>
          </a:p>
          <a:p>
            <a:pPr lvl="1">
              <a:buNone/>
            </a:pPr>
            <a:r>
              <a:rPr lang="en-US" sz="2800" i="1"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ea typeface="Cambria Math" pitchFamily="18" charset="0"/>
                <a:cs typeface="Arial" panose="020B0604020202020204" pitchFamily="34" charset="0"/>
              </a:rPr>
              <a:t>k</a:t>
            </a:r>
            <a:r>
              <a:rPr lang="en-US" sz="2800" baseline="300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ea typeface="Cambria Math"/>
                <a:cs typeface="Arial" panose="020B0604020202020204" pitchFamily="34" charset="0"/>
              </a:rPr>
              <a:t> − </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 </a:t>
            </a:r>
            <a:r>
              <a:rPr lang="en-US" sz="2800" dirty="0">
                <a:latin typeface="Arial" panose="020B0604020202020204" pitchFamily="34" charset="0"/>
                <a:ea typeface="Cambria Math" pitchFamily="18" charset="0"/>
                <a:cs typeface="Arial" panose="020B0604020202020204" pitchFamily="34" charset="0"/>
              </a:rPr>
              <a:t>3</a:t>
            </a: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ea typeface="Cambria Math" pitchFamily="18" charset="0"/>
                <a:cs typeface="Arial" panose="020B0604020202020204" pitchFamily="34" charset="0"/>
              </a:rPr>
              <a:t>k</a:t>
            </a:r>
            <a:r>
              <a:rPr lang="en-US" sz="2800" baseline="30000" dirty="0">
                <a:latin typeface="Arial" panose="020B0604020202020204" pitchFamily="34" charset="0"/>
                <a:ea typeface="Cambria Math" pitchFamily="18" charset="0"/>
                <a:cs typeface="Arial" panose="020B0604020202020204" pitchFamily="34" charset="0"/>
              </a:rPr>
              <a:t>2 </a:t>
            </a:r>
            <a:r>
              <a:rPr lang="en-US" sz="2800" i="1"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pitchFamily="18" charset="0"/>
                <a:cs typeface="Arial" panose="020B0604020202020204" pitchFamily="34" charset="0"/>
              </a:rPr>
              <a:t>k</a:t>
            </a:r>
            <a:r>
              <a:rPr lang="en-US" sz="2800" dirty="0">
                <a:latin typeface="Arial" panose="020B0604020202020204" pitchFamily="34" charset="0"/>
                <a:ea typeface="Cambria Math" pitchFamily="18" charset="0"/>
                <a:cs typeface="Arial" panose="020B0604020202020204" pitchFamily="34" charset="0"/>
              </a:rPr>
              <a:t>)</a:t>
            </a:r>
          </a:p>
          <a:p>
            <a:pPr lvl="1">
              <a:buNone/>
            </a:pPr>
            <a:r>
              <a:rPr lang="en-US" sz="2800" dirty="0">
                <a:latin typeface="Arial" panose="020B0604020202020204" pitchFamily="34" charset="0"/>
                <a:cs typeface="Arial" panose="020B0604020202020204" pitchFamily="34" charset="0"/>
              </a:rPr>
              <a:t>Therefore, </a:t>
            </a:r>
            <a:r>
              <a:rPr lang="en-US" sz="2800" i="1" dirty="0">
                <a:latin typeface="Arial" panose="020B0604020202020204" pitchFamily="34" charset="0"/>
                <a:ea typeface="Cambria Math" pitchFamily="18" charset="0"/>
                <a:cs typeface="Arial" panose="020B0604020202020204" pitchFamily="34" charset="0"/>
              </a:rPr>
              <a:t>n</a:t>
            </a:r>
            <a:r>
              <a:rPr lang="en-US" sz="2800" baseline="30000" dirty="0">
                <a:latin typeface="Arial" panose="020B0604020202020204" pitchFamily="34" charset="0"/>
                <a:ea typeface="Cambria Math" pitchFamily="18" charset="0"/>
                <a:cs typeface="Arial" panose="020B0604020202020204" pitchFamily="34" charset="0"/>
              </a:rPr>
              <a:t>3</a:t>
            </a:r>
            <a:r>
              <a:rPr lang="en-US" sz="2800" i="1" baseline="30000" dirty="0">
                <a:latin typeface="Arial" panose="020B0604020202020204" pitchFamily="34" charset="0"/>
                <a:cs typeface="Arial" panose="020B0604020202020204" pitchFamily="34" charset="0"/>
              </a:rPr>
              <a:t> </a:t>
            </a:r>
            <a:r>
              <a:rPr lang="en-US" sz="2800" i="1" dirty="0">
                <a:latin typeface="Arial" panose="020B0604020202020204" pitchFamily="34" charset="0"/>
                <a:ea typeface="Cambria Math"/>
                <a:cs typeface="Arial" panose="020B0604020202020204" pitchFamily="34" charset="0"/>
              </a:rPr>
              <a:t>− </a:t>
            </a:r>
            <a:r>
              <a:rPr lang="en-US" sz="2800" i="1" dirty="0">
                <a:latin typeface="Arial" panose="020B0604020202020204" pitchFamily="34" charset="0"/>
                <a:cs typeface="Arial" panose="020B0604020202020204" pitchFamily="34" charset="0"/>
              </a:rPr>
              <a:t>n </a:t>
            </a:r>
            <a:r>
              <a:rPr lang="en-US" sz="2800" dirty="0">
                <a:latin typeface="Arial" panose="020B0604020202020204" pitchFamily="34" charset="0"/>
                <a:cs typeface="Arial" panose="020B0604020202020204" pitchFamily="34" charset="0"/>
              </a:rPr>
              <a:t>is divisible by </a:t>
            </a:r>
            <a:r>
              <a:rPr lang="en-US" sz="2800" dirty="0">
                <a:latin typeface="Arial" panose="020B0604020202020204" pitchFamily="34" charset="0"/>
                <a:ea typeface="Cambria Math" pitchFamily="18" charset="0"/>
                <a:cs typeface="Arial" panose="020B0604020202020204" pitchFamily="34" charset="0"/>
              </a:rPr>
              <a:t>3</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for every integer positive integer </a:t>
            </a:r>
            <a:r>
              <a:rPr lang="en-US" sz="2800" i="1"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a:t>
            </a:r>
          </a:p>
          <a:p>
            <a:pPr marL="12700">
              <a:lnSpc>
                <a:spcPts val="3329"/>
              </a:lnSpc>
              <a:spcBef>
                <a:spcPts val="100"/>
              </a:spcBef>
              <a:tabLst>
                <a:tab pos="2172970" algn="l"/>
              </a:tabLst>
            </a:pPr>
            <a:endParaRPr lang="en-US" sz="2800" dirty="0">
              <a:latin typeface="Arial" panose="020B0604020202020204" pitchFamily="34" charset="0"/>
              <a:cs typeface="Arial" panose="020B0604020202020204" pitchFamily="34" charset="0"/>
            </a:endParaRPr>
          </a:p>
        </p:txBody>
      </p:sp>
      <p:sp>
        <p:nvSpPr>
          <p:cNvPr id="6" name="Date Placeholder 5"/>
          <p:cNvSpPr>
            <a:spLocks noGrp="1"/>
          </p:cNvSpPr>
          <p:nvPr>
            <p:ph type="dt" sz="half" idx="6"/>
          </p:nvPr>
        </p:nvSpPr>
        <p:spPr/>
        <p:txBody>
          <a:bodyPr/>
          <a:lstStyle/>
          <a:p>
            <a:fld id="{A4202765-1627-4B6B-8012-C98D2ACA0491}" type="datetime1">
              <a:rPr lang="en-US" smtClean="0"/>
              <a:t>10/9/2023</a:t>
            </a:fld>
            <a:endParaRPr lang="en-US" dirty="0"/>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22</a:t>
            </a:fld>
            <a:endParaRPr lang="en-US" dirty="0"/>
          </a:p>
        </p:txBody>
      </p:sp>
    </p:spTree>
    <p:extLst>
      <p:ext uri="{BB962C8B-B14F-4D97-AF65-F5344CB8AC3E}">
        <p14:creationId xmlns:p14="http://schemas.microsoft.com/office/powerpoint/2010/main" val="3830033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94511" y="26641"/>
            <a:ext cx="8049489" cy="1256754"/>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Mathematical Induction</a:t>
            </a:r>
          </a:p>
          <a:p>
            <a:pPr marL="12700">
              <a:lnSpc>
                <a:spcPct val="100000"/>
              </a:lnSpc>
              <a:spcBef>
                <a:spcPts val="100"/>
              </a:spcBef>
            </a:pPr>
            <a:r>
              <a:rPr lang="en-US" sz="4000" b="1" spc="-5" dirty="0">
                <a:solidFill>
                  <a:srgbClr val="FF0000"/>
                </a:solidFill>
                <a:latin typeface="Arial"/>
                <a:cs typeface="Arial"/>
              </a:rPr>
              <a:t>DO YOURSELF</a:t>
            </a:r>
            <a:endParaRPr sz="4000" dirty="0">
              <a:solidFill>
                <a:srgbClr val="FF0000"/>
              </a:solidFill>
              <a:latin typeface="Arial"/>
              <a:cs typeface="Arial"/>
            </a:endParaRPr>
          </a:p>
        </p:txBody>
      </p:sp>
      <p:sp>
        <p:nvSpPr>
          <p:cNvPr id="10" name="object 10"/>
          <p:cNvSpPr txBox="1"/>
          <p:nvPr/>
        </p:nvSpPr>
        <p:spPr>
          <a:xfrm>
            <a:off x="911225" y="1328420"/>
            <a:ext cx="7963581" cy="4324261"/>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dirty="0">
                <a:latin typeface="Arial" panose="020B0604020202020204" pitchFamily="34" charset="0"/>
                <a:cs typeface="Arial" panose="020B0604020202020204" pitchFamily="34" charset="0"/>
              </a:rPr>
              <a:t>Use mathematical induction to prove that</a:t>
            </a:r>
          </a:p>
          <a:p>
            <a:pPr>
              <a:buNone/>
            </a:pPr>
            <a:r>
              <a:rPr lang="en-US" sz="2800" dirty="0">
                <a:latin typeface="Arial" panose="020B0604020202020204" pitchFamily="34" charset="0"/>
                <a:cs typeface="Arial" panose="020B0604020202020204" pitchFamily="34" charset="0"/>
              </a:rPr>
              <a:t>         1+3+5+…+(2n -1) = n</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for all integers n </a:t>
            </a:r>
            <a:r>
              <a:rPr lang="en-US" sz="2800" dirty="0">
                <a:latin typeface="Arial" panose="020B0604020202020204" pitchFamily="34" charset="0"/>
                <a:cs typeface="Arial" panose="020B0604020202020204" pitchFamily="34" charset="0"/>
                <a:sym typeface="Symbol"/>
              </a:rPr>
              <a:t></a:t>
            </a:r>
            <a:r>
              <a:rPr lang="en-US" sz="2800" dirty="0">
                <a:latin typeface="Arial" panose="020B0604020202020204" pitchFamily="34" charset="0"/>
                <a:cs typeface="Arial" panose="020B0604020202020204" pitchFamily="34" charset="0"/>
              </a:rPr>
              <a:t>1.</a:t>
            </a:r>
          </a:p>
          <a:p>
            <a:r>
              <a:rPr lang="en-US" spc="-605" dirty="0">
                <a:solidFill>
                  <a:srgbClr val="3333CC"/>
                </a:solidFill>
                <a:latin typeface="Wingdings"/>
                <a:cs typeface="Wingdings"/>
              </a:rPr>
              <a:t> </a:t>
            </a:r>
            <a:r>
              <a:rPr lang="en-US" sz="2800" dirty="0">
                <a:latin typeface="Arial" panose="020B0604020202020204" pitchFamily="34" charset="0"/>
                <a:cs typeface="Arial" panose="020B0604020202020204" pitchFamily="34" charset="0"/>
              </a:rPr>
              <a:t>Use </a:t>
            </a:r>
            <a:r>
              <a:rPr lang="en-US" sz="2800" dirty="0">
                <a:solidFill>
                  <a:srgbClr val="C00000"/>
                </a:solidFill>
                <a:latin typeface="Arial" panose="020B0604020202020204" pitchFamily="34" charset="0"/>
                <a:cs typeface="Arial" panose="020B0604020202020204" pitchFamily="34" charset="0"/>
              </a:rPr>
              <a:t>mathematical induction</a:t>
            </a:r>
            <a:r>
              <a:rPr lang="en-US" sz="2800" dirty="0">
                <a:latin typeface="Arial" panose="020B0604020202020204" pitchFamily="34" charset="0"/>
                <a:cs typeface="Arial" panose="020B0604020202020204" pitchFamily="34" charset="0"/>
              </a:rPr>
              <a:t> to prove that </a:t>
            </a:r>
          </a:p>
          <a:p>
            <a:pPr>
              <a:buNone/>
            </a:pPr>
            <a:r>
              <a:rPr lang="en-US" sz="2800" dirty="0">
                <a:latin typeface="Arial" panose="020B0604020202020204" pitchFamily="34" charset="0"/>
                <a:cs typeface="Arial" panose="020B0604020202020204" pitchFamily="34" charset="0"/>
              </a:rPr>
              <a:t>      </a:t>
            </a:r>
            <a:r>
              <a:rPr lang="en-US" sz="2800" dirty="0">
                <a:solidFill>
                  <a:srgbClr val="C00000"/>
                </a:solidFill>
                <a:latin typeface="Arial" panose="020B0604020202020204" pitchFamily="34" charset="0"/>
                <a:cs typeface="Arial" panose="020B0604020202020204" pitchFamily="34" charset="0"/>
              </a:rPr>
              <a:t>1+2+2</a:t>
            </a:r>
            <a:r>
              <a:rPr lang="en-US" sz="2800" baseline="30000" dirty="0">
                <a:solidFill>
                  <a:srgbClr val="C00000"/>
                </a:solidFill>
                <a:latin typeface="Arial" panose="020B0604020202020204" pitchFamily="34" charset="0"/>
                <a:cs typeface="Arial" panose="020B0604020202020204" pitchFamily="34" charset="0"/>
              </a:rPr>
              <a:t>2</a:t>
            </a:r>
            <a:r>
              <a:rPr lang="en-US" sz="2800" dirty="0">
                <a:solidFill>
                  <a:srgbClr val="C00000"/>
                </a:solidFill>
                <a:latin typeface="Arial" panose="020B0604020202020204" pitchFamily="34" charset="0"/>
                <a:cs typeface="Arial" panose="020B0604020202020204" pitchFamily="34" charset="0"/>
              </a:rPr>
              <a:t> + … + 2</a:t>
            </a:r>
            <a:r>
              <a:rPr lang="en-US" sz="2800" baseline="30000" dirty="0">
                <a:solidFill>
                  <a:srgbClr val="C00000"/>
                </a:solidFill>
                <a:latin typeface="Arial" panose="020B0604020202020204" pitchFamily="34" charset="0"/>
                <a:cs typeface="Arial" panose="020B0604020202020204" pitchFamily="34" charset="0"/>
              </a:rPr>
              <a:t>n</a:t>
            </a:r>
            <a:r>
              <a:rPr lang="en-US" sz="2800" dirty="0">
                <a:solidFill>
                  <a:srgbClr val="C00000"/>
                </a:solidFill>
                <a:latin typeface="Arial" panose="020B0604020202020204" pitchFamily="34" charset="0"/>
                <a:cs typeface="Arial" panose="020B0604020202020204" pitchFamily="34" charset="0"/>
              </a:rPr>
              <a:t> = 2</a:t>
            </a:r>
            <a:r>
              <a:rPr lang="en-US" sz="2800" baseline="30000" dirty="0">
                <a:solidFill>
                  <a:srgbClr val="C00000"/>
                </a:solidFill>
                <a:latin typeface="Arial" panose="020B0604020202020204" pitchFamily="34" charset="0"/>
                <a:cs typeface="Arial" panose="020B0604020202020204" pitchFamily="34" charset="0"/>
              </a:rPr>
              <a:t>n+1</a:t>
            </a:r>
            <a:r>
              <a:rPr lang="en-US" sz="2800" dirty="0">
                <a:solidFill>
                  <a:srgbClr val="C00000"/>
                </a:solidFill>
                <a:latin typeface="Arial" panose="020B0604020202020204" pitchFamily="34" charset="0"/>
                <a:cs typeface="Arial" panose="020B0604020202020204" pitchFamily="34" charset="0"/>
              </a:rPr>
              <a:t> – 1</a:t>
            </a:r>
            <a:r>
              <a:rPr lang="en-US" sz="2800" dirty="0">
                <a:latin typeface="Arial" panose="020B0604020202020204" pitchFamily="34" charset="0"/>
                <a:cs typeface="Arial" panose="020B0604020202020204" pitchFamily="34" charset="0"/>
              </a:rPr>
              <a:t> for all integers n </a:t>
            </a:r>
            <a:r>
              <a:rPr lang="en-US" sz="2800" dirty="0">
                <a:latin typeface="Arial" panose="020B0604020202020204" pitchFamily="34" charset="0"/>
                <a:cs typeface="Arial" panose="020B0604020202020204" pitchFamily="34" charset="0"/>
                <a:sym typeface="Symbol"/>
              </a:rPr>
              <a:t></a:t>
            </a:r>
            <a:r>
              <a:rPr lang="en-US" sz="2800" dirty="0">
                <a:latin typeface="Arial" panose="020B0604020202020204" pitchFamily="34" charset="0"/>
                <a:cs typeface="Arial" panose="020B0604020202020204" pitchFamily="34" charset="0"/>
              </a:rPr>
              <a:t>0</a:t>
            </a:r>
          </a:p>
          <a:p>
            <a:r>
              <a:rPr lang="en-US" sz="2000" spc="-605" dirty="0">
                <a:solidFill>
                  <a:srgbClr val="3333CC"/>
                </a:solidFill>
                <a:latin typeface="Wingdings"/>
                <a:cs typeface="Wingdings"/>
              </a:rPr>
              <a:t> </a:t>
            </a:r>
            <a:r>
              <a:rPr lang="en-US" sz="2800" dirty="0">
                <a:latin typeface="Arial" panose="020B0604020202020204" pitchFamily="34" charset="0"/>
                <a:cs typeface="Arial" panose="020B0604020202020204" pitchFamily="34" charset="0"/>
              </a:rPr>
              <a:t>Prove by mathematical induction for</a:t>
            </a:r>
            <a:r>
              <a:rPr lang="en-US" sz="2800" dirty="0"/>
              <a:t> </a:t>
            </a:r>
            <a:r>
              <a:rPr lang="en-US" sz="2800" dirty="0">
                <a:latin typeface="Arial" panose="020B0604020202020204" pitchFamily="34" charset="0"/>
                <a:cs typeface="Arial" panose="020B0604020202020204" pitchFamily="34" charset="0"/>
              </a:rPr>
              <a:t>all integers n</a:t>
            </a:r>
            <a:r>
              <a:rPr lang="en-US" sz="2800" dirty="0">
                <a:latin typeface="Arial" panose="020B0604020202020204" pitchFamily="34" charset="0"/>
                <a:cs typeface="Arial" panose="020B0604020202020204" pitchFamily="34" charset="0"/>
                <a:sym typeface="Symbol"/>
              </a:rPr>
              <a:t></a:t>
            </a:r>
            <a:r>
              <a:rPr lang="en-US" sz="2800" dirty="0">
                <a:latin typeface="Arial" panose="020B0604020202020204" pitchFamily="34" charset="0"/>
                <a:cs typeface="Arial" panose="020B0604020202020204" pitchFamily="34" charset="0"/>
              </a:rPr>
              <a:t>1</a:t>
            </a:r>
          </a:p>
          <a:p>
            <a:pPr>
              <a:buNone/>
            </a:pPr>
            <a:endParaRPr lang="en-US" sz="2800" dirty="0">
              <a:latin typeface="Arial" panose="020B0604020202020204" pitchFamily="34" charset="0"/>
              <a:cs typeface="Arial" panose="020B0604020202020204" pitchFamily="34" charset="0"/>
            </a:endParaRPr>
          </a:p>
          <a:p>
            <a:pPr>
              <a:buNone/>
            </a:pPr>
            <a:endParaRPr lang="en-US" sz="2800" dirty="0">
              <a:latin typeface="Arial" panose="020B0604020202020204" pitchFamily="34" charset="0"/>
              <a:cs typeface="Arial" panose="020B0604020202020204" pitchFamily="34" charset="0"/>
            </a:endParaRPr>
          </a:p>
          <a:p>
            <a:pPr marL="12700">
              <a:lnSpc>
                <a:spcPts val="3329"/>
              </a:lnSpc>
              <a:spcBef>
                <a:spcPts val="100"/>
              </a:spcBef>
              <a:tabLst>
                <a:tab pos="2172970" algn="l"/>
              </a:tabLst>
            </a:pPr>
            <a:endParaRPr lang="en-US" sz="2600" dirty="0">
              <a:latin typeface="Arial" panose="020B0604020202020204" pitchFamily="34" charset="0"/>
              <a:cs typeface="Arial" panose="020B0604020202020204" pitchFamily="34" charset="0"/>
            </a:endParaRPr>
          </a:p>
          <a:p>
            <a:pPr marL="12700">
              <a:lnSpc>
                <a:spcPts val="3329"/>
              </a:lnSpc>
              <a:spcBef>
                <a:spcPts val="100"/>
              </a:spcBef>
              <a:tabLst>
                <a:tab pos="2172970" algn="l"/>
              </a:tabLst>
            </a:pPr>
            <a:endParaRPr lang="en-US" sz="2600" dirty="0">
              <a:latin typeface="Arial" panose="020B0604020202020204" pitchFamily="34" charset="0"/>
              <a:cs typeface="Arial" panose="020B0604020202020204" pitchFamily="34" charset="0"/>
            </a:endParaRPr>
          </a:p>
        </p:txBody>
      </p:sp>
      <p:graphicFrame>
        <p:nvGraphicFramePr>
          <p:cNvPr id="13" name="Object 1"/>
          <p:cNvGraphicFramePr>
            <a:graphicFrameLocks noChangeAspect="1"/>
          </p:cNvGraphicFramePr>
          <p:nvPr>
            <p:extLst>
              <p:ext uri="{D42A27DB-BD31-4B8C-83A1-F6EECF244321}">
                <p14:modId xmlns:p14="http://schemas.microsoft.com/office/powerpoint/2010/main" val="2808567281"/>
              </p:ext>
            </p:extLst>
          </p:nvPr>
        </p:nvGraphicFramePr>
        <p:xfrm>
          <a:off x="2338738" y="3948212"/>
          <a:ext cx="4434769" cy="721318"/>
        </p:xfrm>
        <a:graphic>
          <a:graphicData uri="http://schemas.openxmlformats.org/presentationml/2006/ole">
            <mc:AlternateContent xmlns:mc="http://schemas.openxmlformats.org/markup-compatibility/2006">
              <mc:Choice xmlns:v="urn:schemas-microsoft-com:vml" Requires="v">
                <p:oleObj r:id="rId5" imgW="2311200" imgH="393480" progId="">
                  <p:embed/>
                </p:oleObj>
              </mc:Choice>
              <mc:Fallback>
                <p:oleObj r:id="rId5" imgW="2311200" imgH="393480" progId="">
                  <p:embed/>
                  <p:pic>
                    <p:nvPicPr>
                      <p:cNvPr id="13"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738" y="3948212"/>
                        <a:ext cx="4434769" cy="721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
          <p:cNvGraphicFramePr>
            <a:graphicFrameLocks noChangeAspect="1"/>
          </p:cNvGraphicFramePr>
          <p:nvPr>
            <p:extLst>
              <p:ext uri="{D42A27DB-BD31-4B8C-83A1-F6EECF244321}">
                <p14:modId xmlns:p14="http://schemas.microsoft.com/office/powerpoint/2010/main" val="1915679071"/>
              </p:ext>
            </p:extLst>
          </p:nvPr>
        </p:nvGraphicFramePr>
        <p:xfrm>
          <a:off x="1981200" y="4619606"/>
          <a:ext cx="3555999" cy="762001"/>
        </p:xfrm>
        <a:graphic>
          <a:graphicData uri="http://schemas.openxmlformats.org/presentationml/2006/ole">
            <mc:AlternateContent xmlns:mc="http://schemas.openxmlformats.org/markup-compatibility/2006">
              <mc:Choice xmlns:v="urn:schemas-microsoft-com:vml" Requires="v">
                <p:oleObj r:id="rId7" imgW="1955520" imgH="419040" progId="">
                  <p:embed/>
                </p:oleObj>
              </mc:Choice>
              <mc:Fallback>
                <p:oleObj r:id="rId7" imgW="1955520" imgH="419040" progId="">
                  <p:embed/>
                  <p:pic>
                    <p:nvPicPr>
                      <p:cNvPr id="14"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619606"/>
                        <a:ext cx="3555999" cy="762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
          <p:cNvGraphicFramePr>
            <a:graphicFrameLocks noChangeAspect="1"/>
          </p:cNvGraphicFramePr>
          <p:nvPr>
            <p:extLst>
              <p:ext uri="{D42A27DB-BD31-4B8C-83A1-F6EECF244321}">
                <p14:modId xmlns:p14="http://schemas.microsoft.com/office/powerpoint/2010/main" val="3383371465"/>
              </p:ext>
            </p:extLst>
          </p:nvPr>
        </p:nvGraphicFramePr>
        <p:xfrm>
          <a:off x="1889123" y="5569539"/>
          <a:ext cx="5334000" cy="538079"/>
        </p:xfrm>
        <a:graphic>
          <a:graphicData uri="http://schemas.openxmlformats.org/presentationml/2006/ole">
            <mc:AlternateContent xmlns:mc="http://schemas.openxmlformats.org/markup-compatibility/2006">
              <mc:Choice xmlns:v="urn:schemas-microsoft-com:vml" Requires="v">
                <p:oleObj r:id="rId9" imgW="2895480" imgH="291960" progId="">
                  <p:embed/>
                </p:oleObj>
              </mc:Choice>
              <mc:Fallback>
                <p:oleObj r:id="rId9" imgW="2895480" imgH="291960" progId="">
                  <p:embed/>
                  <p:pic>
                    <p:nvPicPr>
                      <p:cNvPr id="15"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123" y="5569539"/>
                        <a:ext cx="5334000" cy="538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p:cNvSpPr>
            <a:spLocks noGrp="1"/>
          </p:cNvSpPr>
          <p:nvPr>
            <p:ph type="dt" sz="half" idx="6"/>
          </p:nvPr>
        </p:nvSpPr>
        <p:spPr/>
        <p:txBody>
          <a:bodyPr/>
          <a:lstStyle/>
          <a:p>
            <a:fld id="{67651EAF-2B24-4C24-ACDB-E1B3248514AE}"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23</a:t>
            </a:fld>
            <a:endParaRPr lang="en-US" dirty="0"/>
          </a:p>
        </p:txBody>
      </p:sp>
    </p:spTree>
    <p:extLst>
      <p:ext uri="{BB962C8B-B14F-4D97-AF65-F5344CB8AC3E}">
        <p14:creationId xmlns:p14="http://schemas.microsoft.com/office/powerpoint/2010/main" val="25091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heckerboard(across)">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Strong Induction</a:t>
            </a:r>
            <a:endParaRPr sz="4000" dirty="0">
              <a:latin typeface="Arial"/>
              <a:cs typeface="Arial"/>
            </a:endParaRPr>
          </a:p>
        </p:txBody>
      </p:sp>
      <p:sp>
        <p:nvSpPr>
          <p:cNvPr id="10" name="object 10"/>
          <p:cNvSpPr txBox="1"/>
          <p:nvPr/>
        </p:nvSpPr>
        <p:spPr>
          <a:xfrm>
            <a:off x="304801" y="1328420"/>
            <a:ext cx="8570006" cy="3867725"/>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b="1" i="1" dirty="0"/>
              <a:t>STRONG INDUCTION:</a:t>
            </a:r>
            <a:r>
              <a:rPr lang="en-GB" sz="2800" i="1" dirty="0"/>
              <a:t> </a:t>
            </a:r>
            <a:r>
              <a:rPr lang="en-GB" sz="2800" dirty="0"/>
              <a:t>To prove that </a:t>
            </a:r>
            <a:r>
              <a:rPr lang="en-GB" sz="2800" i="1" dirty="0"/>
              <a:t>P(n) </a:t>
            </a:r>
            <a:r>
              <a:rPr lang="en-GB" sz="2800" dirty="0"/>
              <a:t>is true for all positive integers </a:t>
            </a:r>
            <a:r>
              <a:rPr lang="en-GB" sz="2800" i="1" dirty="0"/>
              <a:t>n</a:t>
            </a:r>
            <a:r>
              <a:rPr lang="en-GB" sz="2800" dirty="0"/>
              <a:t>, where </a:t>
            </a:r>
            <a:r>
              <a:rPr lang="en-GB" sz="2800" i="1" dirty="0"/>
              <a:t>P(n) i</a:t>
            </a:r>
            <a:r>
              <a:rPr lang="en-GB" sz="2800" dirty="0"/>
              <a:t>s a propositional function, we complete two steps:</a:t>
            </a:r>
          </a:p>
          <a:p>
            <a:r>
              <a:rPr lang="en-GB" sz="2800" b="1" i="1" dirty="0"/>
              <a:t>BASIS STEP: </a:t>
            </a:r>
            <a:r>
              <a:rPr lang="en-GB" sz="2800" dirty="0"/>
              <a:t>We verify that the proposition </a:t>
            </a:r>
            <a:r>
              <a:rPr lang="en-GB" sz="2800" i="1" dirty="0"/>
              <a:t>P(</a:t>
            </a:r>
            <a:r>
              <a:rPr lang="en-GB" sz="2800" dirty="0"/>
              <a:t>1</a:t>
            </a:r>
            <a:r>
              <a:rPr lang="en-GB" sz="2800" i="1" dirty="0"/>
              <a:t>) </a:t>
            </a:r>
            <a:r>
              <a:rPr lang="en-GB" sz="2800" dirty="0"/>
              <a:t>is true.</a:t>
            </a:r>
          </a:p>
          <a:p>
            <a:r>
              <a:rPr lang="en-GB" sz="2800" b="1" i="1" dirty="0"/>
              <a:t>INDUCTIVE STEP: </a:t>
            </a:r>
            <a:r>
              <a:rPr lang="en-GB" sz="2800" dirty="0"/>
              <a:t>We show that the conditional statement [</a:t>
            </a:r>
            <a:r>
              <a:rPr lang="en-GB" sz="2800" i="1" dirty="0"/>
              <a:t>P(</a:t>
            </a:r>
            <a:r>
              <a:rPr lang="en-GB" sz="2800" dirty="0"/>
              <a:t>1</a:t>
            </a:r>
            <a:r>
              <a:rPr lang="en-GB" sz="2800" i="1" dirty="0"/>
              <a:t>) </a:t>
            </a:r>
            <a:r>
              <a:rPr lang="en-GB" sz="2800" dirty="0"/>
              <a:t>∧ </a:t>
            </a:r>
            <a:r>
              <a:rPr lang="en-GB" sz="2800" i="1" dirty="0"/>
              <a:t>P(</a:t>
            </a:r>
            <a:r>
              <a:rPr lang="en-GB" sz="2800" dirty="0"/>
              <a:t>2</a:t>
            </a:r>
            <a:r>
              <a:rPr lang="en-GB" sz="2800" i="1" dirty="0"/>
              <a:t>) </a:t>
            </a:r>
            <a:r>
              <a:rPr lang="en-GB" sz="2800" dirty="0"/>
              <a:t>∧ · · · ∧ </a:t>
            </a:r>
            <a:r>
              <a:rPr lang="en-US" sz="2800" i="1" dirty="0"/>
              <a:t>P(k)</a:t>
            </a:r>
            <a:r>
              <a:rPr lang="en-US" sz="2800" dirty="0"/>
              <a:t>] → </a:t>
            </a:r>
            <a:r>
              <a:rPr lang="en-US" sz="2800" i="1" dirty="0"/>
              <a:t>P(k </a:t>
            </a:r>
            <a:r>
              <a:rPr lang="en-US" sz="2800" dirty="0"/>
              <a:t>+ 1</a:t>
            </a:r>
            <a:r>
              <a:rPr lang="en-US" sz="2800" i="1" dirty="0"/>
              <a:t>) </a:t>
            </a:r>
            <a:r>
              <a:rPr lang="en-US" sz="2800" dirty="0"/>
              <a:t>is true for all positive integers </a:t>
            </a:r>
            <a:r>
              <a:rPr lang="en-US" sz="2800" i="1" dirty="0"/>
              <a:t>k</a:t>
            </a:r>
            <a:r>
              <a:rPr lang="en-US" sz="2800" dirty="0"/>
              <a:t>.</a:t>
            </a:r>
          </a:p>
          <a:p>
            <a:r>
              <a:rPr lang="en-US" sz="1600" spc="-605" dirty="0">
                <a:solidFill>
                  <a:srgbClr val="3333CC"/>
                </a:solidFill>
                <a:latin typeface="Wingdings"/>
                <a:cs typeface="Wingdings"/>
              </a:rPr>
              <a:t></a:t>
            </a:r>
            <a:r>
              <a:rPr lang="en-US" sz="1600" spc="450" dirty="0">
                <a:solidFill>
                  <a:srgbClr val="3333CC"/>
                </a:solidFill>
                <a:latin typeface="Times New Roman"/>
                <a:cs typeface="Times New Roman"/>
              </a:rPr>
              <a:t> </a:t>
            </a:r>
            <a:r>
              <a:rPr lang="en-GB" sz="2800" dirty="0"/>
              <a:t>Also called the </a:t>
            </a:r>
            <a:r>
              <a:rPr lang="en-GB" sz="2800" b="1" dirty="0"/>
              <a:t>second principle of mathematical induction </a:t>
            </a:r>
            <a:r>
              <a:rPr lang="en-US" sz="2800" dirty="0"/>
              <a:t>or </a:t>
            </a:r>
            <a:r>
              <a:rPr lang="en-US" sz="2800" b="1" dirty="0"/>
              <a:t>complete induction</a:t>
            </a:r>
            <a:r>
              <a:rPr lang="en-US" sz="2800" dirty="0"/>
              <a:t>.</a:t>
            </a:r>
            <a:endParaRPr lang="en-US" sz="2800" dirty="0">
              <a:latin typeface="Arial" panose="020B0604020202020204" pitchFamily="34" charset="0"/>
              <a:cs typeface="Arial" panose="020B0604020202020204" pitchFamily="34" charset="0"/>
            </a:endParaRPr>
          </a:p>
        </p:txBody>
      </p:sp>
      <p:sp>
        <p:nvSpPr>
          <p:cNvPr id="6" name="Date Placeholder 5"/>
          <p:cNvSpPr>
            <a:spLocks noGrp="1"/>
          </p:cNvSpPr>
          <p:nvPr>
            <p:ph type="dt" sz="half" idx="6"/>
          </p:nvPr>
        </p:nvSpPr>
        <p:spPr/>
        <p:txBody>
          <a:bodyPr/>
          <a:lstStyle/>
          <a:p>
            <a:fld id="{A9CF82E1-3D85-4AE2-90DB-F254651D8ECC}"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24</a:t>
            </a:fld>
            <a:endParaRPr lang="en-US" dirty="0"/>
          </a:p>
        </p:txBody>
      </p:sp>
    </p:spTree>
    <p:extLst>
      <p:ext uri="{BB962C8B-B14F-4D97-AF65-F5344CB8AC3E}">
        <p14:creationId xmlns:p14="http://schemas.microsoft.com/office/powerpoint/2010/main" val="87892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Strong Induction</a:t>
            </a:r>
            <a:endParaRPr sz="4000" dirty="0">
              <a:latin typeface="Arial"/>
              <a:cs typeface="Arial"/>
            </a:endParaRPr>
          </a:p>
        </p:txBody>
      </p:sp>
      <p:sp>
        <p:nvSpPr>
          <p:cNvPr id="10" name="object 10"/>
          <p:cNvSpPr txBox="1"/>
          <p:nvPr/>
        </p:nvSpPr>
        <p:spPr>
          <a:xfrm>
            <a:off x="304801" y="1328420"/>
            <a:ext cx="8570006" cy="5152693"/>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dirty="0">
                <a:latin typeface="Arial" panose="020B0604020202020204" pitchFamily="34" charset="0"/>
                <a:cs typeface="Arial" panose="020B0604020202020204" pitchFamily="34" charset="0"/>
              </a:rPr>
              <a:t>Example</a:t>
            </a:r>
            <a:r>
              <a:rPr lang="en-US" sz="2800" dirty="0">
                <a:latin typeface="Arial" panose="020B0604020202020204" pitchFamily="34" charset="0"/>
                <a:cs typeface="Arial" panose="020B0604020202020204" pitchFamily="34" charset="0"/>
              </a:rPr>
              <a:t>: Suppose we can reach the first and second rungs of an infinite ladder, and we know that if we can reach a rung, then we can reach two rungs higher. Prove that we can reach every rung.</a:t>
            </a:r>
          </a:p>
          <a:p>
            <a:pPr>
              <a:buNone/>
            </a:pPr>
            <a:r>
              <a:rPr lang="en-US" sz="2800" dirty="0">
                <a:latin typeface="Arial" panose="020B0604020202020204" pitchFamily="34" charset="0"/>
                <a:cs typeface="Arial" panose="020B0604020202020204" pitchFamily="34" charset="0"/>
              </a:rPr>
              <a:t> </a:t>
            </a:r>
            <a:r>
              <a:rPr lang="en-US" sz="2800" dirty="0">
                <a:solidFill>
                  <a:srgbClr val="FF0000"/>
                </a:solidFill>
                <a:latin typeface="Arial" panose="020B0604020202020204" pitchFamily="34" charset="0"/>
                <a:cs typeface="Arial" panose="020B0604020202020204" pitchFamily="34" charset="0"/>
              </a:rPr>
              <a:t>(Try this with mathematical induction.)</a:t>
            </a:r>
          </a:p>
          <a:p>
            <a:pPr>
              <a:buNone/>
            </a:pPr>
            <a:r>
              <a:rPr lang="en-US" sz="2800" b="1" dirty="0">
                <a:latin typeface="Arial" panose="020B0604020202020204" pitchFamily="34" charset="0"/>
                <a:cs typeface="Arial" panose="020B0604020202020204" pitchFamily="34" charset="0"/>
              </a:rPr>
              <a:t> Solution</a:t>
            </a:r>
            <a:r>
              <a:rPr lang="en-US" sz="2800" dirty="0">
                <a:latin typeface="Arial" panose="020B0604020202020204" pitchFamily="34" charset="0"/>
                <a:cs typeface="Arial" panose="020B0604020202020204" pitchFamily="34" charset="0"/>
              </a:rPr>
              <a:t>: Prove the result using strong induction.</a:t>
            </a:r>
          </a:p>
          <a:p>
            <a:pPr>
              <a:buNone/>
            </a:pPr>
            <a:r>
              <a:rPr lang="en-US" sz="2800" dirty="0">
                <a:latin typeface="Arial" panose="020B0604020202020204" pitchFamily="34" charset="0"/>
                <a:cs typeface="Arial" panose="020B0604020202020204" pitchFamily="34" charset="0"/>
              </a:rPr>
              <a:t>BASIS STEP: We can reach the first step.</a:t>
            </a:r>
          </a:p>
          <a:p>
            <a:pPr>
              <a:buNone/>
            </a:pPr>
            <a:r>
              <a:rPr lang="en-US" sz="2800" dirty="0">
                <a:latin typeface="Arial" panose="020B0604020202020204" pitchFamily="34" charset="0"/>
                <a:cs typeface="Arial" panose="020B0604020202020204" pitchFamily="34" charset="0"/>
              </a:rPr>
              <a:t>INDUCTIVE STEP:  The inductive hypothesis is that we can reach the first </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rungs, for any </a:t>
            </a:r>
            <a:r>
              <a:rPr lang="en-US" sz="2800" i="1" dirty="0">
                <a:latin typeface="Arial" panose="020B0604020202020204" pitchFamily="34" charset="0"/>
                <a:cs typeface="Arial" panose="020B0604020202020204" pitchFamily="34" charset="0"/>
              </a:rPr>
              <a:t>k</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ea typeface="Cambria Math"/>
                <a:cs typeface="Arial" panose="020B0604020202020204" pitchFamily="34" charset="0"/>
              </a:rPr>
              <a:t>≥ 2. We can reach (</a:t>
            </a:r>
            <a:r>
              <a:rPr lang="en-US" sz="2800" i="1" dirty="0">
                <a:latin typeface="Arial" panose="020B0604020202020204" pitchFamily="34" charset="0"/>
                <a:ea typeface="Cambria Math"/>
                <a:cs typeface="Arial" panose="020B0604020202020204" pitchFamily="34" charset="0"/>
              </a:rPr>
              <a:t>k</a:t>
            </a:r>
            <a:r>
              <a:rPr lang="en-US" sz="2800" dirty="0">
                <a:latin typeface="Arial" panose="020B0604020202020204" pitchFamily="34" charset="0"/>
                <a:ea typeface="Cambria Math"/>
                <a:cs typeface="Arial" panose="020B0604020202020204" pitchFamily="34" charset="0"/>
              </a:rPr>
              <a:t> + 1)</a:t>
            </a:r>
            <a:r>
              <a:rPr lang="en-US" sz="2800" dirty="0" err="1">
                <a:latin typeface="Arial" panose="020B0604020202020204" pitchFamily="34" charset="0"/>
                <a:ea typeface="Cambria Math"/>
                <a:cs typeface="Arial" panose="020B0604020202020204" pitchFamily="34" charset="0"/>
              </a:rPr>
              <a:t>st</a:t>
            </a:r>
            <a:r>
              <a:rPr lang="en-US" sz="2800" dirty="0">
                <a:latin typeface="Arial" panose="020B0604020202020204" pitchFamily="34" charset="0"/>
                <a:ea typeface="Cambria Math"/>
                <a:cs typeface="Arial" panose="020B0604020202020204" pitchFamily="34" charset="0"/>
              </a:rPr>
              <a:t> rung since we can reach the (</a:t>
            </a:r>
            <a:r>
              <a:rPr lang="en-US" sz="2800" i="1" dirty="0">
                <a:latin typeface="Arial" panose="020B0604020202020204" pitchFamily="34" charset="0"/>
                <a:ea typeface="Cambria Math"/>
                <a:cs typeface="Arial" panose="020B0604020202020204" pitchFamily="34" charset="0"/>
              </a:rPr>
              <a:t>k</a:t>
            </a:r>
            <a:r>
              <a:rPr lang="en-US" sz="2800" dirty="0">
                <a:latin typeface="Arial" panose="020B0604020202020204" pitchFamily="34" charset="0"/>
                <a:ea typeface="Cambria Math"/>
                <a:cs typeface="Arial" panose="020B0604020202020204" pitchFamily="34" charset="0"/>
              </a:rPr>
              <a:t> − 1)</a:t>
            </a:r>
            <a:r>
              <a:rPr lang="en-US" sz="2800" dirty="0" err="1">
                <a:latin typeface="Arial" panose="020B0604020202020204" pitchFamily="34" charset="0"/>
                <a:ea typeface="Cambria Math"/>
                <a:cs typeface="Arial" panose="020B0604020202020204" pitchFamily="34" charset="0"/>
              </a:rPr>
              <a:t>st</a:t>
            </a:r>
            <a:r>
              <a:rPr lang="en-US" sz="2800" dirty="0">
                <a:latin typeface="Arial" panose="020B0604020202020204" pitchFamily="34" charset="0"/>
                <a:ea typeface="Cambria Math"/>
                <a:cs typeface="Arial" panose="020B0604020202020204" pitchFamily="34" charset="0"/>
              </a:rPr>
              <a:t> rung by the inductive hypothesis. Hence, we can reach all rungs of the ladder.</a:t>
            </a:r>
            <a:endParaRPr lang="en-US" sz="2800" dirty="0">
              <a:latin typeface="Arial" panose="020B0604020202020204" pitchFamily="34" charset="0"/>
              <a:cs typeface="Arial" panose="020B0604020202020204" pitchFamily="34" charset="0"/>
            </a:endParaRPr>
          </a:p>
        </p:txBody>
      </p:sp>
      <p:sp>
        <p:nvSpPr>
          <p:cNvPr id="6" name="Date Placeholder 5"/>
          <p:cNvSpPr>
            <a:spLocks noGrp="1"/>
          </p:cNvSpPr>
          <p:nvPr>
            <p:ph type="dt" sz="half" idx="6"/>
          </p:nvPr>
        </p:nvSpPr>
        <p:spPr/>
        <p:txBody>
          <a:bodyPr/>
          <a:lstStyle/>
          <a:p>
            <a:fld id="{644BBCFD-670B-44BA-9B01-B7A1674EEF16}"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25</a:t>
            </a:fld>
            <a:endParaRPr lang="en-US" dirty="0"/>
          </a:p>
        </p:txBody>
      </p:sp>
    </p:spTree>
    <p:extLst>
      <p:ext uri="{BB962C8B-B14F-4D97-AF65-F5344CB8AC3E}">
        <p14:creationId xmlns:p14="http://schemas.microsoft.com/office/powerpoint/2010/main" val="3953616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Proof By Strong Induction</a:t>
            </a:r>
            <a:endParaRPr sz="4000" dirty="0">
              <a:latin typeface="Arial"/>
              <a:cs typeface="Arial"/>
            </a:endParaRPr>
          </a:p>
        </p:txBody>
      </p:sp>
      <p:sp>
        <p:nvSpPr>
          <p:cNvPr id="10" name="object 10"/>
          <p:cNvSpPr txBox="1"/>
          <p:nvPr/>
        </p:nvSpPr>
        <p:spPr>
          <a:xfrm>
            <a:off x="304801" y="1328420"/>
            <a:ext cx="8570006" cy="4937249"/>
          </a:xfrm>
          <a:prstGeom prst="rect">
            <a:avLst/>
          </a:prstGeom>
        </p:spPr>
        <p:txBody>
          <a:bodyPr vert="horz" wrap="square" lIns="0" tIns="12700" rIns="0" bIns="0" rtlCol="0">
            <a:spAutoFit/>
          </a:bodyPr>
          <a:lstStyle/>
          <a:p>
            <a:pPr>
              <a:buNone/>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000" b="1" dirty="0">
                <a:latin typeface="Arial" panose="020B0604020202020204" pitchFamily="34" charset="0"/>
                <a:cs typeface="Arial" panose="020B0604020202020204" pitchFamily="34" charset="0"/>
              </a:rPr>
              <a:t>Example</a:t>
            </a:r>
            <a:r>
              <a:rPr lang="en-US" sz="2000" dirty="0">
                <a:latin typeface="Arial" panose="020B0604020202020204" pitchFamily="34" charset="0"/>
                <a:cs typeface="Arial" panose="020B0604020202020204" pitchFamily="34" charset="0"/>
              </a:rPr>
              <a:t>: Prove that every amount of postage of </a:t>
            </a:r>
            <a:r>
              <a:rPr lang="en-US" sz="2000" dirty="0">
                <a:latin typeface="Arial" panose="020B0604020202020204" pitchFamily="34" charset="0"/>
                <a:ea typeface="Cambria Math" pitchFamily="18" charset="0"/>
                <a:cs typeface="Arial" panose="020B0604020202020204" pitchFamily="34" charset="0"/>
              </a:rPr>
              <a:t>12</a:t>
            </a:r>
            <a:r>
              <a:rPr lang="en-US" sz="2000" dirty="0">
                <a:latin typeface="Arial" panose="020B0604020202020204" pitchFamily="34" charset="0"/>
                <a:cs typeface="Arial" panose="020B0604020202020204" pitchFamily="34" charset="0"/>
              </a:rPr>
              <a:t> cents or more can be formed using just </a:t>
            </a:r>
            <a:r>
              <a:rPr lang="en-US" sz="2000" dirty="0">
                <a:latin typeface="Arial" panose="020B0604020202020204" pitchFamily="34" charset="0"/>
                <a:ea typeface="Cambria Math" pitchFamily="18" charset="0"/>
                <a:cs typeface="Arial" panose="020B0604020202020204" pitchFamily="34" charset="0"/>
              </a:rPr>
              <a:t>4</a:t>
            </a:r>
            <a:r>
              <a:rPr lang="en-US" sz="2000" dirty="0">
                <a:latin typeface="Arial" panose="020B0604020202020204" pitchFamily="34" charset="0"/>
                <a:cs typeface="Arial" panose="020B0604020202020204" pitchFamily="34" charset="0"/>
              </a:rPr>
              <a:t>-cent and </a:t>
            </a:r>
            <a:r>
              <a:rPr lang="en-US" sz="2000" dirty="0">
                <a:latin typeface="Arial" panose="020B0604020202020204" pitchFamily="34" charset="0"/>
                <a:ea typeface="Cambria Math" pitchFamily="18" charset="0"/>
                <a:cs typeface="Arial" panose="020B0604020202020204" pitchFamily="34" charset="0"/>
              </a:rPr>
              <a:t>5</a:t>
            </a:r>
            <a:r>
              <a:rPr lang="en-US" sz="2000" dirty="0">
                <a:latin typeface="Arial" panose="020B0604020202020204" pitchFamily="34" charset="0"/>
                <a:cs typeface="Arial" panose="020B0604020202020204" pitchFamily="34" charset="0"/>
              </a:rPr>
              <a:t>-cent stamps. </a:t>
            </a:r>
          </a:p>
          <a:p>
            <a:pPr>
              <a:buNone/>
            </a:pPr>
            <a:r>
              <a:rPr lang="en-US" sz="2000" b="1" dirty="0">
                <a:latin typeface="Arial" panose="020B0604020202020204" pitchFamily="34" charset="0"/>
                <a:cs typeface="Arial" panose="020B0604020202020204" pitchFamily="34" charset="0"/>
              </a:rPr>
              <a:t>   Solution</a:t>
            </a:r>
            <a:r>
              <a:rPr lang="en-US" sz="2000" dirty="0">
                <a:latin typeface="Arial" panose="020B0604020202020204" pitchFamily="34" charset="0"/>
                <a:cs typeface="Arial" panose="020B0604020202020204" pitchFamily="34" charset="0"/>
              </a:rPr>
              <a:t>: Let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be the proposition that postage of </a:t>
            </a:r>
            <a:r>
              <a:rPr lang="en-US" sz="2000" i="1"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cents can be formed using </a:t>
            </a:r>
            <a:r>
              <a:rPr lang="en-US" sz="2000" dirty="0">
                <a:latin typeface="Arial" panose="020B0604020202020204" pitchFamily="34" charset="0"/>
                <a:ea typeface="Cambria Math" pitchFamily="18" charset="0"/>
                <a:cs typeface="Arial" panose="020B0604020202020204" pitchFamily="34" charset="0"/>
              </a:rPr>
              <a:t>4</a:t>
            </a:r>
            <a:r>
              <a:rPr lang="en-US" sz="2000" dirty="0">
                <a:latin typeface="Arial" panose="020B0604020202020204" pitchFamily="34" charset="0"/>
                <a:cs typeface="Arial" panose="020B0604020202020204" pitchFamily="34" charset="0"/>
              </a:rPr>
              <a:t>-cent and </a:t>
            </a:r>
            <a:r>
              <a:rPr lang="en-US" sz="2000" dirty="0">
                <a:latin typeface="Arial" panose="020B0604020202020204" pitchFamily="34" charset="0"/>
                <a:ea typeface="Cambria Math" pitchFamily="18" charset="0"/>
                <a:cs typeface="Arial" panose="020B0604020202020204" pitchFamily="34" charset="0"/>
              </a:rPr>
              <a:t>5</a:t>
            </a:r>
            <a:r>
              <a:rPr lang="en-US" sz="2000" dirty="0">
                <a:latin typeface="Arial" panose="020B0604020202020204" pitchFamily="34" charset="0"/>
                <a:cs typeface="Arial" panose="020B0604020202020204" pitchFamily="34" charset="0"/>
              </a:rPr>
              <a:t>-cent stamps.</a:t>
            </a:r>
          </a:p>
          <a:p>
            <a:pPr lvl="1"/>
            <a:r>
              <a:rPr lang="en-US" sz="2000" dirty="0">
                <a:latin typeface="Arial" panose="020B0604020202020204" pitchFamily="34" charset="0"/>
                <a:cs typeface="Arial" panose="020B0604020202020204" pitchFamily="34" charset="0"/>
              </a:rPr>
              <a:t>BASIS STEP: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12</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13</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 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14</a:t>
            </a:r>
            <a:r>
              <a:rPr lang="en-US" sz="2000" dirty="0">
                <a:latin typeface="Arial" panose="020B0604020202020204" pitchFamily="34" charset="0"/>
                <a:cs typeface="Arial" panose="020B0604020202020204" pitchFamily="34" charset="0"/>
              </a:rPr>
              <a:t>), and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15</a:t>
            </a:r>
            <a:r>
              <a:rPr lang="en-US" sz="2000" dirty="0">
                <a:latin typeface="Arial" panose="020B0604020202020204" pitchFamily="34" charset="0"/>
                <a:cs typeface="Arial" panose="020B0604020202020204" pitchFamily="34" charset="0"/>
              </a:rPr>
              <a:t>) hold.</a:t>
            </a:r>
          </a:p>
          <a:p>
            <a:pPr lvl="2"/>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12</a:t>
            </a:r>
            <a:r>
              <a:rPr lang="en-US" sz="2000" dirty="0">
                <a:latin typeface="Arial" panose="020B0604020202020204" pitchFamily="34" charset="0"/>
                <a:cs typeface="Arial" panose="020B0604020202020204" pitchFamily="34" charset="0"/>
              </a:rPr>
              <a:t>) uses three </a:t>
            </a:r>
            <a:r>
              <a:rPr lang="en-US" sz="2000" dirty="0">
                <a:latin typeface="Arial" panose="020B0604020202020204" pitchFamily="34" charset="0"/>
                <a:ea typeface="Cambria Math" pitchFamily="18" charset="0"/>
                <a:cs typeface="Arial" panose="020B0604020202020204" pitchFamily="34" charset="0"/>
              </a:rPr>
              <a:t>4</a:t>
            </a:r>
            <a:r>
              <a:rPr lang="en-US" sz="2000" dirty="0">
                <a:latin typeface="Arial" panose="020B0604020202020204" pitchFamily="34" charset="0"/>
                <a:cs typeface="Arial" panose="020B0604020202020204" pitchFamily="34" charset="0"/>
              </a:rPr>
              <a:t>-cent stamps.</a:t>
            </a:r>
          </a:p>
          <a:p>
            <a:pPr lvl="2"/>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13</a:t>
            </a:r>
            <a:r>
              <a:rPr lang="en-US" sz="2000" dirty="0">
                <a:latin typeface="Arial" panose="020B0604020202020204" pitchFamily="34" charset="0"/>
                <a:cs typeface="Arial" panose="020B0604020202020204" pitchFamily="34" charset="0"/>
              </a:rPr>
              <a:t>) uses two </a:t>
            </a:r>
            <a:r>
              <a:rPr lang="en-US" sz="2000" dirty="0">
                <a:latin typeface="Arial" panose="020B0604020202020204" pitchFamily="34" charset="0"/>
                <a:ea typeface="Cambria Math" pitchFamily="18" charset="0"/>
                <a:cs typeface="Arial" panose="020B0604020202020204" pitchFamily="34" charset="0"/>
              </a:rPr>
              <a:t>4</a:t>
            </a:r>
            <a:r>
              <a:rPr lang="en-US" sz="2000" dirty="0">
                <a:latin typeface="Arial" panose="020B0604020202020204" pitchFamily="34" charset="0"/>
                <a:cs typeface="Arial" panose="020B0604020202020204" pitchFamily="34" charset="0"/>
              </a:rPr>
              <a:t>-cent stamps and one </a:t>
            </a:r>
            <a:r>
              <a:rPr lang="en-US" sz="2000" dirty="0">
                <a:latin typeface="Arial" panose="020B0604020202020204" pitchFamily="34" charset="0"/>
                <a:ea typeface="Cambria Math" pitchFamily="18" charset="0"/>
                <a:cs typeface="Arial" panose="020B0604020202020204" pitchFamily="34" charset="0"/>
              </a:rPr>
              <a:t>5</a:t>
            </a:r>
            <a:r>
              <a:rPr lang="en-US" sz="2000" dirty="0">
                <a:latin typeface="Arial" panose="020B0604020202020204" pitchFamily="34" charset="0"/>
                <a:cs typeface="Arial" panose="020B0604020202020204" pitchFamily="34" charset="0"/>
              </a:rPr>
              <a:t>-cent stamp.</a:t>
            </a:r>
          </a:p>
          <a:p>
            <a:pPr lvl="2"/>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14</a:t>
            </a:r>
            <a:r>
              <a:rPr lang="en-US" sz="2000" dirty="0">
                <a:latin typeface="Arial" panose="020B0604020202020204" pitchFamily="34" charset="0"/>
                <a:cs typeface="Arial" panose="020B0604020202020204" pitchFamily="34" charset="0"/>
              </a:rPr>
              <a:t>) uses one </a:t>
            </a:r>
            <a:r>
              <a:rPr lang="en-US" sz="2000" dirty="0">
                <a:latin typeface="Arial" panose="020B0604020202020204" pitchFamily="34" charset="0"/>
                <a:ea typeface="Cambria Math" pitchFamily="18" charset="0"/>
                <a:cs typeface="Arial" panose="020B0604020202020204" pitchFamily="34" charset="0"/>
              </a:rPr>
              <a:t>4</a:t>
            </a:r>
            <a:r>
              <a:rPr lang="en-US" sz="2000" dirty="0">
                <a:latin typeface="Arial" panose="020B0604020202020204" pitchFamily="34" charset="0"/>
                <a:cs typeface="Arial" panose="020B0604020202020204" pitchFamily="34" charset="0"/>
              </a:rPr>
              <a:t>-cent stamp and two </a:t>
            </a:r>
            <a:r>
              <a:rPr lang="en-US" sz="2000" dirty="0">
                <a:latin typeface="Arial" panose="020B0604020202020204" pitchFamily="34" charset="0"/>
                <a:ea typeface="Cambria Math" pitchFamily="18" charset="0"/>
                <a:cs typeface="Arial" panose="020B0604020202020204" pitchFamily="34" charset="0"/>
              </a:rPr>
              <a:t>5</a:t>
            </a:r>
            <a:r>
              <a:rPr lang="en-US" sz="2000" dirty="0">
                <a:latin typeface="Arial" panose="020B0604020202020204" pitchFamily="34" charset="0"/>
                <a:cs typeface="Arial" panose="020B0604020202020204" pitchFamily="34" charset="0"/>
              </a:rPr>
              <a:t>-cent stamps.</a:t>
            </a:r>
          </a:p>
          <a:p>
            <a:pPr lvl="2"/>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Cambria Math" pitchFamily="18" charset="0"/>
                <a:cs typeface="Arial" panose="020B0604020202020204" pitchFamily="34" charset="0"/>
              </a:rPr>
              <a:t>15</a:t>
            </a:r>
            <a:r>
              <a:rPr lang="en-US" sz="2000" dirty="0">
                <a:latin typeface="Arial" panose="020B0604020202020204" pitchFamily="34" charset="0"/>
                <a:cs typeface="Arial" panose="020B0604020202020204" pitchFamily="34" charset="0"/>
              </a:rPr>
              <a:t>) uses three </a:t>
            </a:r>
            <a:r>
              <a:rPr lang="en-US" sz="2000" dirty="0">
                <a:latin typeface="Arial" panose="020B0604020202020204" pitchFamily="34" charset="0"/>
                <a:ea typeface="Cambria Math" pitchFamily="18" charset="0"/>
                <a:cs typeface="Arial" panose="020B0604020202020204" pitchFamily="34" charset="0"/>
              </a:rPr>
              <a:t>5</a:t>
            </a:r>
            <a:r>
              <a:rPr lang="en-US" sz="2000" dirty="0">
                <a:latin typeface="Arial" panose="020B0604020202020204" pitchFamily="34" charset="0"/>
                <a:cs typeface="Arial" panose="020B0604020202020204" pitchFamily="34" charset="0"/>
              </a:rPr>
              <a:t>-cent stamps.</a:t>
            </a:r>
          </a:p>
          <a:p>
            <a:pPr lvl="1"/>
            <a:r>
              <a:rPr lang="en-US" sz="2000" dirty="0">
                <a:latin typeface="Arial" panose="020B0604020202020204" pitchFamily="34" charset="0"/>
                <a:cs typeface="Arial" panose="020B0604020202020204" pitchFamily="34" charset="0"/>
              </a:rPr>
              <a:t>INDUCTIVE STEP: The inductive hypothesis  states that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 holds for </a:t>
            </a:r>
            <a:r>
              <a:rPr lang="en-US" sz="2000" dirty="0">
                <a:latin typeface="Arial" panose="020B0604020202020204" pitchFamily="34" charset="0"/>
                <a:ea typeface="Cambria Math" pitchFamily="18" charset="0"/>
                <a:cs typeface="Arial" panose="020B0604020202020204" pitchFamily="34" charset="0"/>
              </a:rPr>
              <a:t>12</a:t>
            </a:r>
            <a:r>
              <a:rPr lang="en-US" sz="2000" dirty="0">
                <a:latin typeface="Arial" panose="020B0604020202020204" pitchFamily="34" charset="0"/>
                <a:cs typeface="Arial" panose="020B0604020202020204" pitchFamily="34" charset="0"/>
              </a:rPr>
              <a:t> ≤ </a:t>
            </a:r>
            <a:r>
              <a:rPr lang="en-US" sz="2000" i="1"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 ≤ </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where </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 </a:t>
            </a:r>
            <a:r>
              <a:rPr lang="en-US" sz="2000" dirty="0">
                <a:latin typeface="Arial" panose="020B0604020202020204" pitchFamily="34" charset="0"/>
                <a:ea typeface="Cambria Math" pitchFamily="18" charset="0"/>
                <a:cs typeface="Arial" panose="020B0604020202020204" pitchFamily="34" charset="0"/>
              </a:rPr>
              <a:t>15.  Assuming the inductive hypothesis, </a:t>
            </a:r>
            <a:r>
              <a:rPr lang="en-US" sz="2000" dirty="0">
                <a:latin typeface="Arial" panose="020B0604020202020204" pitchFamily="34" charset="0"/>
                <a:cs typeface="Arial" panose="020B0604020202020204" pitchFamily="34" charset="0"/>
              </a:rPr>
              <a:t> it can be shown that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 </a:t>
            </a:r>
            <a:r>
              <a:rPr lang="en-US" sz="2000" dirty="0">
                <a:latin typeface="Arial" panose="020B0604020202020204" pitchFamily="34" charset="0"/>
                <a:ea typeface="Cambria Math" pitchFamily="18" charset="0"/>
                <a:cs typeface="Arial" panose="020B0604020202020204" pitchFamily="34" charset="0"/>
              </a:rPr>
              <a:t>1</a:t>
            </a:r>
            <a:r>
              <a:rPr lang="en-US" sz="2000" dirty="0">
                <a:latin typeface="Arial" panose="020B0604020202020204" pitchFamily="34" charset="0"/>
                <a:cs typeface="Arial" panose="020B0604020202020204" pitchFamily="34" charset="0"/>
              </a:rPr>
              <a:t>) holds. </a:t>
            </a:r>
          </a:p>
          <a:p>
            <a:pPr lvl="1"/>
            <a:r>
              <a:rPr lang="en-US" sz="2000" dirty="0">
                <a:latin typeface="Arial" panose="020B0604020202020204" pitchFamily="34" charset="0"/>
                <a:cs typeface="Arial" panose="020B0604020202020204" pitchFamily="34" charset="0"/>
              </a:rPr>
              <a:t>Using the inductive hypothesis,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Cambria Math"/>
                <a:cs typeface="Arial" panose="020B0604020202020204" pitchFamily="34" charset="0"/>
              </a:rPr>
              <a:t>− 3) holds since </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Cambria Math"/>
                <a:cs typeface="Arial" panose="020B0604020202020204" pitchFamily="34" charset="0"/>
              </a:rPr>
              <a:t>− 3 ≥ </a:t>
            </a:r>
            <a:r>
              <a:rPr lang="en-US" sz="2000" dirty="0">
                <a:latin typeface="Arial" panose="020B0604020202020204" pitchFamily="34" charset="0"/>
                <a:ea typeface="Cambria Math" pitchFamily="18" charset="0"/>
                <a:cs typeface="Arial" panose="020B0604020202020204" pitchFamily="34" charset="0"/>
              </a:rPr>
              <a:t>12.</a:t>
            </a:r>
            <a:r>
              <a:rPr lang="en-US" sz="2000" dirty="0">
                <a:latin typeface="Arial" panose="020B0604020202020204" pitchFamily="34" charset="0"/>
                <a:ea typeface="Cambria Math"/>
                <a:cs typeface="Arial" panose="020B0604020202020204" pitchFamily="34" charset="0"/>
              </a:rPr>
              <a:t>  To form postage of  </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 </a:t>
            </a:r>
            <a:r>
              <a:rPr lang="en-US" sz="2000" dirty="0">
                <a:latin typeface="Arial" panose="020B0604020202020204" pitchFamily="34" charset="0"/>
                <a:ea typeface="Cambria Math" pitchFamily="18" charset="0"/>
                <a:cs typeface="Arial" panose="020B0604020202020204" pitchFamily="34" charset="0"/>
              </a:rPr>
              <a:t>1 cents, add a 4</a:t>
            </a:r>
            <a:r>
              <a:rPr lang="en-US" sz="2000" dirty="0">
                <a:latin typeface="Arial" panose="020B0604020202020204" pitchFamily="34" charset="0"/>
                <a:cs typeface="Arial" panose="020B0604020202020204" pitchFamily="34" charset="0"/>
              </a:rPr>
              <a:t>-cent stamp to the postage for </a:t>
            </a:r>
            <a:r>
              <a:rPr lang="en-US" sz="2000" i="1"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Cambria Math"/>
                <a:cs typeface="Arial" panose="020B0604020202020204" pitchFamily="34" charset="0"/>
              </a:rPr>
              <a:t>− 3 cents.</a:t>
            </a:r>
            <a:r>
              <a:rPr lang="en-US" sz="2000" dirty="0">
                <a:latin typeface="Arial" panose="020B0604020202020204" pitchFamily="34" charset="0"/>
                <a:ea typeface="Cambria Math" pitchFamily="18" charset="0"/>
                <a:cs typeface="Arial" panose="020B0604020202020204" pitchFamily="34" charset="0"/>
              </a:rPr>
              <a:t> </a:t>
            </a:r>
            <a:endParaRPr lang="en-US" sz="2000" dirty="0">
              <a:latin typeface="Arial" panose="020B0604020202020204" pitchFamily="34" charset="0"/>
              <a:ea typeface="Cambria Math"/>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    Hence,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holds for all </a:t>
            </a:r>
            <a:r>
              <a:rPr lang="en-US" sz="2000" i="1"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ea typeface="Cambria Math"/>
                <a:cs typeface="Arial" panose="020B0604020202020204" pitchFamily="34" charset="0"/>
              </a:rPr>
              <a:t>≥ </a:t>
            </a:r>
            <a:r>
              <a:rPr lang="en-US" sz="2000" dirty="0">
                <a:latin typeface="Arial" panose="020B0604020202020204" pitchFamily="34" charset="0"/>
                <a:ea typeface="Cambria Math" pitchFamily="18" charset="0"/>
                <a:cs typeface="Arial" panose="020B0604020202020204" pitchFamily="34" charset="0"/>
              </a:rPr>
              <a:t>12</a:t>
            </a:r>
            <a:r>
              <a:rPr lang="en-US" sz="2000" dirty="0">
                <a:latin typeface="Arial" panose="020B0604020202020204" pitchFamily="34" charset="0"/>
                <a:cs typeface="Arial" panose="020B0604020202020204" pitchFamily="34" charset="0"/>
              </a:rPr>
              <a:t>.</a:t>
            </a:r>
          </a:p>
        </p:txBody>
      </p:sp>
      <p:sp>
        <p:nvSpPr>
          <p:cNvPr id="6" name="Date Placeholder 5"/>
          <p:cNvSpPr>
            <a:spLocks noGrp="1"/>
          </p:cNvSpPr>
          <p:nvPr>
            <p:ph type="dt" sz="half" idx="6"/>
          </p:nvPr>
        </p:nvSpPr>
        <p:spPr/>
        <p:txBody>
          <a:bodyPr/>
          <a:lstStyle/>
          <a:p>
            <a:fld id="{A1B3644F-F137-4233-A022-AADFBFA2B424}"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26</a:t>
            </a:fld>
            <a:endParaRPr lang="en-US" dirty="0"/>
          </a:p>
        </p:txBody>
      </p:sp>
    </p:spTree>
    <p:extLst>
      <p:ext uri="{BB962C8B-B14F-4D97-AF65-F5344CB8AC3E}">
        <p14:creationId xmlns:p14="http://schemas.microsoft.com/office/powerpoint/2010/main" val="2855659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Well Ordering Property</a:t>
            </a:r>
            <a:endParaRPr sz="4000" dirty="0">
              <a:latin typeface="Arial"/>
              <a:cs typeface="Arial"/>
            </a:endParaRPr>
          </a:p>
        </p:txBody>
      </p:sp>
      <p:sp>
        <p:nvSpPr>
          <p:cNvPr id="10" name="object 10"/>
          <p:cNvSpPr txBox="1"/>
          <p:nvPr/>
        </p:nvSpPr>
        <p:spPr>
          <a:xfrm>
            <a:off x="304801" y="1328420"/>
            <a:ext cx="8570006" cy="5306581"/>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GB" sz="2800" b="1" dirty="0"/>
              <a:t>Definition: </a:t>
            </a:r>
            <a:r>
              <a:rPr lang="en-GB" sz="2800" dirty="0"/>
              <a:t>Every non-empty set of non-negative integers has a </a:t>
            </a:r>
            <a:r>
              <a:rPr lang="en-US" sz="2800" dirty="0"/>
              <a:t>least element.</a:t>
            </a:r>
          </a:p>
          <a:p>
            <a:pPr>
              <a:buNone/>
            </a:pPr>
            <a:r>
              <a:rPr lang="en-US" sz="2400" b="1" dirty="0">
                <a:latin typeface="Arial" panose="020B0604020202020204" pitchFamily="34" charset="0"/>
                <a:cs typeface="Arial" panose="020B0604020202020204" pitchFamily="34" charset="0"/>
              </a:rPr>
              <a:t>Example</a:t>
            </a:r>
            <a:r>
              <a:rPr lang="en-US" sz="2400" dirty="0">
                <a:latin typeface="Arial" panose="020B0604020202020204" pitchFamily="34" charset="0"/>
                <a:cs typeface="Arial" panose="020B0604020202020204" pitchFamily="34" charset="0"/>
              </a:rPr>
              <a:t>: Use the well-ordering property to prove the division algorithm, which states that if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is an integer and </a:t>
            </a:r>
            <a:r>
              <a:rPr lang="en-US" sz="2400" i="1" dirty="0">
                <a:latin typeface="Arial" panose="020B0604020202020204" pitchFamily="34" charset="0"/>
                <a:cs typeface="Arial" panose="020B0604020202020204" pitchFamily="34" charset="0"/>
              </a:rPr>
              <a:t>d</a:t>
            </a:r>
            <a:r>
              <a:rPr lang="en-US" sz="2400" dirty="0">
                <a:latin typeface="Arial" panose="020B0604020202020204" pitchFamily="34" charset="0"/>
                <a:cs typeface="Arial" panose="020B0604020202020204" pitchFamily="34" charset="0"/>
              </a:rPr>
              <a:t> is a positive integer, then there are unique integers </a:t>
            </a:r>
            <a:r>
              <a:rPr lang="en-US" sz="2400" i="1" dirty="0">
                <a:latin typeface="Arial" panose="020B0604020202020204" pitchFamily="34" charset="0"/>
                <a:cs typeface="Arial" panose="020B0604020202020204" pitchFamily="34" charset="0"/>
              </a:rPr>
              <a:t>q</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with </a:t>
            </a:r>
            <a:r>
              <a:rPr lang="en-US" sz="2400" dirty="0">
                <a:latin typeface="Arial" panose="020B0604020202020204" pitchFamily="34" charset="0"/>
                <a:ea typeface="Cambria Math" pitchFamily="18" charset="0"/>
                <a:cs typeface="Arial" panose="020B0604020202020204" pitchFamily="34" charset="0"/>
              </a:rPr>
              <a:t>0</a:t>
            </a:r>
            <a:r>
              <a:rPr lang="en-US" sz="2400" i="1" dirty="0">
                <a:latin typeface="Arial" panose="020B0604020202020204" pitchFamily="34" charset="0"/>
                <a:cs typeface="Arial" panose="020B0604020202020204" pitchFamily="34" charset="0"/>
              </a:rPr>
              <a:t> ≤ r &lt; </a:t>
            </a:r>
            <a:r>
              <a:rPr lang="en-US" sz="2400" i="1" dirty="0">
                <a:latin typeface="Arial" panose="020B0604020202020204" pitchFamily="34" charset="0"/>
                <a:ea typeface="Cambria Math" pitchFamily="18" charset="0"/>
                <a:cs typeface="Arial" panose="020B0604020202020204" pitchFamily="34" charset="0"/>
              </a:rPr>
              <a:t>d</a:t>
            </a:r>
            <a:r>
              <a:rPr lang="en-US" sz="2400" dirty="0">
                <a:latin typeface="Arial" panose="020B0604020202020204" pitchFamily="34" charset="0"/>
                <a:cs typeface="Arial" panose="020B0604020202020204" pitchFamily="34" charset="0"/>
              </a:rPr>
              <a:t>, such that   </a:t>
            </a:r>
            <a:r>
              <a:rPr lang="en-US" sz="2400" i="1" dirty="0">
                <a:latin typeface="Arial" panose="020B0604020202020204" pitchFamily="34" charset="0"/>
                <a:cs typeface="Arial" panose="020B0604020202020204" pitchFamily="34" charset="0"/>
              </a:rPr>
              <a:t>a = </a:t>
            </a:r>
            <a:r>
              <a:rPr lang="en-US" sz="2400" i="1" dirty="0" err="1">
                <a:latin typeface="Arial" panose="020B0604020202020204" pitchFamily="34" charset="0"/>
                <a:cs typeface="Arial" panose="020B0604020202020204" pitchFamily="34" charset="0"/>
              </a:rPr>
              <a:t>dq</a:t>
            </a:r>
            <a:r>
              <a:rPr lang="en-US" sz="2400" i="1" dirty="0">
                <a:latin typeface="Arial" panose="020B0604020202020204" pitchFamily="34" charset="0"/>
                <a:cs typeface="Arial" panose="020B0604020202020204" pitchFamily="34" charset="0"/>
              </a:rPr>
              <a:t> + r</a:t>
            </a:r>
            <a:r>
              <a:rPr lang="en-US" sz="2400" dirty="0">
                <a:latin typeface="Arial" panose="020B0604020202020204" pitchFamily="34" charset="0"/>
                <a:cs typeface="Arial" panose="020B0604020202020204" pitchFamily="34" charset="0"/>
              </a:rPr>
              <a:t>.</a:t>
            </a:r>
          </a:p>
          <a:p>
            <a:pPr>
              <a:buNone/>
            </a:pPr>
            <a:r>
              <a:rPr lang="en-US" sz="2400" b="1" dirty="0">
                <a:latin typeface="Arial" panose="020B0604020202020204" pitchFamily="34" charset="0"/>
                <a:cs typeface="Arial" panose="020B0604020202020204" pitchFamily="34" charset="0"/>
              </a:rPr>
              <a:t> Solution</a:t>
            </a:r>
            <a:r>
              <a:rPr lang="en-US" sz="2400" dirty="0">
                <a:latin typeface="Arial" panose="020B0604020202020204" pitchFamily="34" charset="0"/>
                <a:cs typeface="Arial" panose="020B0604020202020204" pitchFamily="34" charset="0"/>
              </a:rPr>
              <a:t>: Let </a:t>
            </a:r>
            <a:r>
              <a:rPr lang="en-US" sz="2400" i="1"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be the set of nonnegative integers of the form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a:cs typeface="Arial" panose="020B0604020202020204" pitchFamily="34" charset="0"/>
              </a:rPr>
              <a:t>− </a:t>
            </a:r>
            <a:r>
              <a:rPr lang="en-US" sz="2400" i="1" dirty="0" err="1">
                <a:latin typeface="Arial" panose="020B0604020202020204" pitchFamily="34" charset="0"/>
                <a:ea typeface="Cambria Math"/>
                <a:cs typeface="Arial" panose="020B0604020202020204" pitchFamily="34" charset="0"/>
              </a:rPr>
              <a:t>dq</a:t>
            </a:r>
            <a:r>
              <a:rPr lang="en-US" sz="2400" dirty="0">
                <a:latin typeface="Arial" panose="020B0604020202020204" pitchFamily="34" charset="0"/>
                <a:ea typeface="Cambria Math"/>
                <a:cs typeface="Arial" panose="020B0604020202020204" pitchFamily="34" charset="0"/>
              </a:rPr>
              <a:t>, where </a:t>
            </a:r>
            <a:r>
              <a:rPr lang="en-US" sz="2400" i="1" dirty="0">
                <a:latin typeface="Arial" panose="020B0604020202020204" pitchFamily="34" charset="0"/>
                <a:ea typeface="Cambria Math"/>
                <a:cs typeface="Arial" panose="020B0604020202020204" pitchFamily="34" charset="0"/>
              </a:rPr>
              <a:t>q</a:t>
            </a:r>
            <a:r>
              <a:rPr lang="en-US" sz="2400" dirty="0">
                <a:latin typeface="Arial" panose="020B0604020202020204" pitchFamily="34" charset="0"/>
                <a:ea typeface="Cambria Math"/>
                <a:cs typeface="Arial" panose="020B0604020202020204" pitchFamily="34" charset="0"/>
              </a:rPr>
              <a:t>  is an integer. The set is nonempty since  −</a:t>
            </a:r>
            <a:r>
              <a:rPr lang="en-US" sz="2400" i="1" dirty="0" err="1">
                <a:latin typeface="Arial" panose="020B0604020202020204" pitchFamily="34" charset="0"/>
                <a:ea typeface="Cambria Math"/>
                <a:cs typeface="Arial" panose="020B0604020202020204" pitchFamily="34" charset="0"/>
              </a:rPr>
              <a:t>dq</a:t>
            </a:r>
            <a:r>
              <a:rPr lang="en-US" sz="2400" i="1" dirty="0">
                <a:latin typeface="Arial" panose="020B0604020202020204" pitchFamily="34" charset="0"/>
                <a:ea typeface="Cambria Math"/>
                <a:cs typeface="Arial" panose="020B0604020202020204" pitchFamily="34" charset="0"/>
              </a:rPr>
              <a:t> </a:t>
            </a:r>
            <a:r>
              <a:rPr lang="en-US" sz="2400" dirty="0">
                <a:latin typeface="Arial" panose="020B0604020202020204" pitchFamily="34" charset="0"/>
                <a:cs typeface="Arial" panose="020B0604020202020204" pitchFamily="34" charset="0"/>
              </a:rPr>
              <a:t>can be made as large as needed. </a:t>
            </a:r>
          </a:p>
          <a:p>
            <a:pPr>
              <a:buNone/>
            </a:pPr>
            <a:r>
              <a:rPr lang="en-US" sz="2400" dirty="0">
                <a:latin typeface="Arial" panose="020B0604020202020204" pitchFamily="34" charset="0"/>
                <a:cs typeface="Arial" panose="020B0604020202020204" pitchFamily="34" charset="0"/>
              </a:rPr>
              <a:t>By the well-ordering property, S has a least element                    </a:t>
            </a:r>
            <a:r>
              <a:rPr lang="en-US" sz="2400" i="1"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a:cs typeface="Arial" panose="020B0604020202020204" pitchFamily="34" charset="0"/>
              </a:rPr>
              <a:t>− </a:t>
            </a:r>
            <a:r>
              <a:rPr lang="en-US" sz="2400" i="1" dirty="0">
                <a:latin typeface="Arial" panose="020B0604020202020204" pitchFamily="34" charset="0"/>
                <a:ea typeface="Cambria Math"/>
                <a:cs typeface="Arial" panose="020B0604020202020204" pitchFamily="34" charset="0"/>
              </a:rPr>
              <a:t>dq</a:t>
            </a:r>
            <a:r>
              <a:rPr lang="en-US" sz="2400" baseline="-25000" dirty="0">
                <a:latin typeface="Arial" panose="020B0604020202020204" pitchFamily="34" charset="0"/>
                <a:ea typeface="Cambria Math"/>
                <a:cs typeface="Arial" panose="020B0604020202020204" pitchFamily="34" charset="0"/>
              </a:rPr>
              <a:t>0</a:t>
            </a:r>
            <a:r>
              <a:rPr lang="en-US" sz="2400" i="1" dirty="0">
                <a:latin typeface="Arial" panose="020B0604020202020204" pitchFamily="34" charset="0"/>
                <a:ea typeface="Cambria Math"/>
                <a:cs typeface="Arial" panose="020B0604020202020204" pitchFamily="34" charset="0"/>
              </a:rPr>
              <a:t>. </a:t>
            </a:r>
            <a:r>
              <a:rPr lang="en-US" sz="2400" dirty="0">
                <a:latin typeface="Arial" panose="020B0604020202020204" pitchFamily="34" charset="0"/>
                <a:ea typeface="Cambria Math"/>
                <a:cs typeface="Arial" panose="020B0604020202020204" pitchFamily="34" charset="0"/>
              </a:rPr>
              <a:t>The integer </a:t>
            </a:r>
            <a:r>
              <a:rPr lang="en-US" sz="2400" i="1" dirty="0">
                <a:latin typeface="Arial" panose="020B0604020202020204" pitchFamily="34" charset="0"/>
                <a:ea typeface="Cambria Math"/>
                <a:cs typeface="Arial" panose="020B0604020202020204" pitchFamily="34" charset="0"/>
              </a:rPr>
              <a:t>r</a:t>
            </a:r>
            <a:r>
              <a:rPr lang="en-US" sz="2400" dirty="0">
                <a:latin typeface="Arial" panose="020B0604020202020204" pitchFamily="34" charset="0"/>
                <a:ea typeface="Cambria Math"/>
                <a:cs typeface="Arial" panose="020B0604020202020204" pitchFamily="34" charset="0"/>
              </a:rPr>
              <a:t> is nonnegative. It also must be the case that </a:t>
            </a:r>
            <a:r>
              <a:rPr lang="en-US" sz="2400" i="1" dirty="0">
                <a:latin typeface="Arial" panose="020B0604020202020204" pitchFamily="34" charset="0"/>
                <a:cs typeface="Arial" panose="020B0604020202020204" pitchFamily="34" charset="0"/>
              </a:rPr>
              <a:t>r &lt; </a:t>
            </a:r>
            <a:r>
              <a:rPr lang="en-US" sz="2400" i="1" dirty="0">
                <a:latin typeface="Arial" panose="020B0604020202020204" pitchFamily="34" charset="0"/>
                <a:ea typeface="Cambria Math" pitchFamily="18" charset="0"/>
                <a:cs typeface="Arial" panose="020B0604020202020204" pitchFamily="34" charset="0"/>
              </a:rPr>
              <a:t>d. </a:t>
            </a:r>
            <a:r>
              <a:rPr lang="en-US" sz="2400" dirty="0">
                <a:latin typeface="Arial" panose="020B0604020202020204" pitchFamily="34" charset="0"/>
                <a:ea typeface="Cambria Math" pitchFamily="18" charset="0"/>
                <a:cs typeface="Arial" panose="020B0604020202020204" pitchFamily="34" charset="0"/>
              </a:rPr>
              <a:t>If it were not, then there would be a smaller nonnegative element in S, namely,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a:cs typeface="Arial" panose="020B0604020202020204" pitchFamily="34" charset="0"/>
              </a:rPr>
              <a:t>− </a:t>
            </a:r>
            <a:r>
              <a:rPr lang="en-US" sz="2400" i="1" dirty="0">
                <a:latin typeface="Arial" panose="020B0604020202020204" pitchFamily="34" charset="0"/>
                <a:ea typeface="Cambria Math"/>
                <a:cs typeface="Arial" panose="020B0604020202020204" pitchFamily="34" charset="0"/>
              </a:rPr>
              <a:t>d</a:t>
            </a:r>
            <a:r>
              <a:rPr lang="en-US" sz="2400" dirty="0">
                <a:latin typeface="Arial" panose="020B0604020202020204" pitchFamily="34" charset="0"/>
                <a:ea typeface="Cambria Math"/>
                <a:cs typeface="Arial" panose="020B0604020202020204" pitchFamily="34" charset="0"/>
              </a:rPr>
              <a:t>(</a:t>
            </a:r>
            <a:r>
              <a:rPr lang="en-US" sz="2400" i="1" dirty="0">
                <a:latin typeface="Arial" panose="020B0604020202020204" pitchFamily="34" charset="0"/>
                <a:ea typeface="Cambria Math"/>
                <a:cs typeface="Arial" panose="020B0604020202020204" pitchFamily="34" charset="0"/>
              </a:rPr>
              <a:t>q</a:t>
            </a:r>
            <a:r>
              <a:rPr lang="en-US" sz="2400" baseline="-25000" dirty="0">
                <a:latin typeface="Arial" panose="020B0604020202020204" pitchFamily="34" charset="0"/>
                <a:ea typeface="Cambria Math"/>
                <a:cs typeface="Arial" panose="020B0604020202020204" pitchFamily="34" charset="0"/>
              </a:rPr>
              <a:t>0 </a:t>
            </a:r>
            <a:r>
              <a:rPr lang="en-US" sz="2400" i="1"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 1) = </a:t>
            </a: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a:cs typeface="Arial" panose="020B0604020202020204" pitchFamily="34" charset="0"/>
              </a:rPr>
              <a:t>− </a:t>
            </a:r>
            <a:r>
              <a:rPr lang="en-US" sz="2400" i="1" dirty="0">
                <a:latin typeface="Arial" panose="020B0604020202020204" pitchFamily="34" charset="0"/>
                <a:ea typeface="Cambria Math"/>
                <a:cs typeface="Arial" panose="020B0604020202020204" pitchFamily="34" charset="0"/>
              </a:rPr>
              <a:t>dq</a:t>
            </a:r>
            <a:r>
              <a:rPr lang="en-US" sz="2400" baseline="-25000" dirty="0">
                <a:latin typeface="Arial" panose="020B0604020202020204" pitchFamily="34" charset="0"/>
                <a:ea typeface="Cambria Math"/>
                <a:cs typeface="Arial" panose="020B0604020202020204" pitchFamily="34" charset="0"/>
              </a:rPr>
              <a:t>0 </a:t>
            </a:r>
            <a:r>
              <a:rPr lang="en-US" sz="2400" dirty="0">
                <a:latin typeface="Arial" panose="020B0604020202020204" pitchFamily="34" charset="0"/>
                <a:ea typeface="Cambria Math"/>
                <a:cs typeface="Arial" panose="020B0604020202020204" pitchFamily="34" charset="0"/>
              </a:rPr>
              <a:t>− </a:t>
            </a:r>
            <a:r>
              <a:rPr lang="en-US" sz="2400" i="1" dirty="0">
                <a:latin typeface="Arial" panose="020B0604020202020204" pitchFamily="34" charset="0"/>
                <a:ea typeface="Cambria Math"/>
                <a:cs typeface="Arial" panose="020B0604020202020204" pitchFamily="34" charset="0"/>
              </a:rPr>
              <a:t>d</a:t>
            </a:r>
            <a:r>
              <a:rPr lang="en-US" sz="2400" dirty="0">
                <a:latin typeface="Arial" panose="020B0604020202020204" pitchFamily="34" charset="0"/>
                <a:ea typeface="Cambria Math" pitchFamily="18" charset="0"/>
                <a:cs typeface="Arial" panose="020B0604020202020204" pitchFamily="34" charset="0"/>
              </a:rPr>
              <a:t> = </a:t>
            </a:r>
            <a:r>
              <a:rPr lang="en-US" sz="2400" i="1"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a:cs typeface="Arial" panose="020B0604020202020204" pitchFamily="34" charset="0"/>
              </a:rPr>
              <a:t>− </a:t>
            </a:r>
            <a:r>
              <a:rPr lang="en-US" sz="2400" i="1" dirty="0">
                <a:latin typeface="Arial" panose="020B0604020202020204" pitchFamily="34" charset="0"/>
                <a:ea typeface="Cambria Math"/>
                <a:cs typeface="Arial" panose="020B0604020202020204" pitchFamily="34" charset="0"/>
              </a:rPr>
              <a:t>d  &gt; </a:t>
            </a:r>
            <a:r>
              <a:rPr lang="en-US" sz="2400" dirty="0">
                <a:latin typeface="Arial" panose="020B0604020202020204" pitchFamily="34" charset="0"/>
                <a:ea typeface="Cambria Math" pitchFamily="18" charset="0"/>
                <a:cs typeface="Arial" panose="020B0604020202020204" pitchFamily="34" charset="0"/>
              </a:rPr>
              <a:t>0.Therefore, there are integers </a:t>
            </a:r>
            <a:r>
              <a:rPr lang="en-US" sz="2400" i="1" dirty="0">
                <a:latin typeface="Arial" panose="020B0604020202020204" pitchFamily="34" charset="0"/>
                <a:ea typeface="Cambria Math" pitchFamily="18" charset="0"/>
                <a:cs typeface="Arial" panose="020B0604020202020204" pitchFamily="34" charset="0"/>
              </a:rPr>
              <a:t>q</a:t>
            </a:r>
            <a:r>
              <a:rPr lang="en-US" sz="2400" dirty="0">
                <a:latin typeface="Arial" panose="020B0604020202020204" pitchFamily="34" charset="0"/>
                <a:ea typeface="Cambria Math" pitchFamily="18" charset="0"/>
                <a:cs typeface="Arial" panose="020B0604020202020204" pitchFamily="34" charset="0"/>
              </a:rPr>
              <a:t> and </a:t>
            </a:r>
            <a:r>
              <a:rPr lang="en-US" sz="2400" i="1" dirty="0">
                <a:latin typeface="Arial" panose="020B0604020202020204" pitchFamily="34" charset="0"/>
                <a:ea typeface="Cambria Math" pitchFamily="18" charset="0"/>
                <a:cs typeface="Arial" panose="020B0604020202020204" pitchFamily="34" charset="0"/>
              </a:rPr>
              <a:t>r</a:t>
            </a:r>
            <a:r>
              <a:rPr lang="en-US" sz="2400" dirty="0">
                <a:latin typeface="Arial" panose="020B0604020202020204" pitchFamily="34" charset="0"/>
                <a:ea typeface="Cambria Math" pitchFamily="18" charset="0"/>
                <a:cs typeface="Arial" panose="020B0604020202020204" pitchFamily="34" charset="0"/>
              </a:rPr>
              <a:t> with 0</a:t>
            </a:r>
            <a:r>
              <a:rPr lang="en-US" sz="2400" i="1" dirty="0">
                <a:latin typeface="Arial" panose="020B0604020202020204" pitchFamily="34" charset="0"/>
                <a:cs typeface="Arial" panose="020B0604020202020204" pitchFamily="34" charset="0"/>
              </a:rPr>
              <a:t> ≤ r &lt; </a:t>
            </a:r>
            <a:r>
              <a:rPr lang="en-US" sz="2400" i="1" dirty="0">
                <a:latin typeface="Arial" panose="020B0604020202020204" pitchFamily="34" charset="0"/>
                <a:ea typeface="Cambria Math" pitchFamily="18" charset="0"/>
                <a:cs typeface="Arial" panose="020B0604020202020204" pitchFamily="34" charset="0"/>
              </a:rPr>
              <a:t>d.</a:t>
            </a:r>
          </a:p>
        </p:txBody>
      </p:sp>
      <p:sp>
        <p:nvSpPr>
          <p:cNvPr id="6" name="Date Placeholder 5"/>
          <p:cNvSpPr>
            <a:spLocks noGrp="1"/>
          </p:cNvSpPr>
          <p:nvPr>
            <p:ph type="dt" sz="half" idx="6"/>
          </p:nvPr>
        </p:nvSpPr>
        <p:spPr/>
        <p:txBody>
          <a:bodyPr/>
          <a:lstStyle/>
          <a:p>
            <a:fld id="{AC6BF0F2-D1AB-4AFF-B1FF-339ABAE6289D}"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27</a:t>
            </a:fld>
            <a:endParaRPr lang="en-US" dirty="0"/>
          </a:p>
        </p:txBody>
      </p:sp>
    </p:spTree>
    <p:extLst>
      <p:ext uri="{BB962C8B-B14F-4D97-AF65-F5344CB8AC3E}">
        <p14:creationId xmlns:p14="http://schemas.microsoft.com/office/powerpoint/2010/main" val="1816140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Recursively Defined Functions</a:t>
            </a:r>
            <a:endParaRPr sz="4000" dirty="0">
              <a:latin typeface="Arial"/>
              <a:cs typeface="Arial"/>
            </a:endParaRPr>
          </a:p>
        </p:txBody>
      </p:sp>
      <p:pic>
        <p:nvPicPr>
          <p:cNvPr id="6" name="Picture 5"/>
          <p:cNvPicPr>
            <a:picLocks noChangeAspect="1"/>
          </p:cNvPicPr>
          <p:nvPr/>
        </p:nvPicPr>
        <p:blipFill rotWithShape="1">
          <a:blip r:embed="rId5"/>
          <a:srcRect t="1878" b="7976"/>
          <a:stretch/>
        </p:blipFill>
        <p:spPr>
          <a:xfrm>
            <a:off x="1066800" y="1340847"/>
            <a:ext cx="6756399" cy="4907553"/>
          </a:xfrm>
          <a:prstGeom prst="rect">
            <a:avLst/>
          </a:prstGeom>
        </p:spPr>
      </p:pic>
      <p:sp>
        <p:nvSpPr>
          <p:cNvPr id="8" name="Date Placeholder 7"/>
          <p:cNvSpPr>
            <a:spLocks noGrp="1"/>
          </p:cNvSpPr>
          <p:nvPr>
            <p:ph type="dt" sz="half" idx="6"/>
          </p:nvPr>
        </p:nvSpPr>
        <p:spPr/>
        <p:txBody>
          <a:bodyPr/>
          <a:lstStyle/>
          <a:p>
            <a:fld id="{13C3B6B6-DD94-46B5-BE18-19AE7142E50B}"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28</a:t>
            </a:fld>
            <a:endParaRPr lang="en-US" dirty="0"/>
          </a:p>
        </p:txBody>
      </p:sp>
    </p:spTree>
    <p:extLst>
      <p:ext uri="{BB962C8B-B14F-4D97-AF65-F5344CB8AC3E}">
        <p14:creationId xmlns:p14="http://schemas.microsoft.com/office/powerpoint/2010/main" val="2695555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Recursively Defined Functions</a:t>
            </a:r>
            <a:endParaRPr sz="4000" dirty="0">
              <a:latin typeface="Arial"/>
              <a:cs typeface="Arial"/>
            </a:endParaRPr>
          </a:p>
        </p:txBody>
      </p:sp>
      <p:sp>
        <p:nvSpPr>
          <p:cNvPr id="10" name="object 10"/>
          <p:cNvSpPr txBox="1"/>
          <p:nvPr/>
        </p:nvSpPr>
        <p:spPr>
          <a:xfrm>
            <a:off x="1066799" y="1328420"/>
            <a:ext cx="7808007" cy="3398366"/>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A </a:t>
            </a:r>
            <a:r>
              <a:rPr lang="en-US" sz="2800" i="1" dirty="0">
                <a:latin typeface="Arial" panose="020B0604020202020204" pitchFamily="34" charset="0"/>
                <a:cs typeface="Arial" panose="020B0604020202020204" pitchFamily="34" charset="0"/>
              </a:rPr>
              <a:t>recursive</a:t>
            </a:r>
            <a:r>
              <a:rPr lang="en-US" sz="2800" dirty="0">
                <a:latin typeface="Arial" panose="020B0604020202020204" pitchFamily="34" charset="0"/>
                <a:cs typeface="Arial" panose="020B0604020202020204" pitchFamily="34" charset="0"/>
              </a:rPr>
              <a:t> or </a:t>
            </a:r>
            <a:r>
              <a:rPr lang="en-US" sz="2800" i="1" dirty="0">
                <a:latin typeface="Arial" panose="020B0604020202020204" pitchFamily="34" charset="0"/>
                <a:cs typeface="Arial" panose="020B0604020202020204" pitchFamily="34" charset="0"/>
              </a:rPr>
              <a:t>inductive definition  </a:t>
            </a:r>
            <a:r>
              <a:rPr lang="en-US" sz="2800" dirty="0">
                <a:latin typeface="Arial" panose="020B0604020202020204" pitchFamily="34" charset="0"/>
                <a:cs typeface="Arial" panose="020B0604020202020204" pitchFamily="34" charset="0"/>
              </a:rPr>
              <a:t>of a function consists of two steps.</a:t>
            </a:r>
          </a:p>
          <a:p>
            <a:r>
              <a:rPr lang="en-US" sz="2800" b="1" dirty="0">
                <a:latin typeface="Arial" panose="020B0604020202020204" pitchFamily="34" charset="0"/>
                <a:cs typeface="Arial" panose="020B0604020202020204" pitchFamily="34" charset="0"/>
              </a:rPr>
              <a:t>BASIS STEP:</a:t>
            </a:r>
            <a:r>
              <a:rPr lang="en-US" sz="2800" dirty="0">
                <a:latin typeface="Arial" panose="020B0604020202020204" pitchFamily="34" charset="0"/>
                <a:cs typeface="Arial" panose="020B0604020202020204" pitchFamily="34" charset="0"/>
              </a:rPr>
              <a:t> Specify the value of the function at zero.</a:t>
            </a:r>
          </a:p>
          <a:p>
            <a:r>
              <a:rPr lang="en-US" sz="2800" b="1" dirty="0">
                <a:latin typeface="Arial" panose="020B0604020202020204" pitchFamily="34" charset="0"/>
                <a:cs typeface="Arial" panose="020B0604020202020204" pitchFamily="34" charset="0"/>
              </a:rPr>
              <a:t>RECURSIVE STEP:</a:t>
            </a:r>
            <a:r>
              <a:rPr lang="en-US" sz="2800" dirty="0">
                <a:latin typeface="Arial" panose="020B0604020202020204" pitchFamily="34" charset="0"/>
                <a:cs typeface="Arial" panose="020B0604020202020204" pitchFamily="34" charset="0"/>
              </a:rPr>
              <a:t> Give a rule for finding its value at an integer from its values at smaller integers.</a:t>
            </a:r>
          </a:p>
          <a:p>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E8127041-7C0A-450D-9AB1-819F28DC2784}"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29</a:t>
            </a:fld>
            <a:endParaRPr lang="en-US" dirty="0"/>
          </a:p>
        </p:txBody>
      </p:sp>
    </p:spTree>
    <p:extLst>
      <p:ext uri="{BB962C8B-B14F-4D97-AF65-F5344CB8AC3E}">
        <p14:creationId xmlns:p14="http://schemas.microsoft.com/office/powerpoint/2010/main" val="248372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8" name="object 8"/>
          <p:cNvSpPr txBox="1">
            <a:spLocks noGrp="1"/>
          </p:cNvSpPr>
          <p:nvPr>
            <p:ph type="title"/>
          </p:nvPr>
        </p:nvSpPr>
        <p:spPr>
          <a:xfrm>
            <a:off x="1229677" y="462279"/>
            <a:ext cx="5895975" cy="635000"/>
          </a:xfrm>
          <a:prstGeom prst="rect">
            <a:avLst/>
          </a:prstGeom>
        </p:spPr>
        <p:txBody>
          <a:bodyPr vert="horz" wrap="square" lIns="0" tIns="12700" rIns="0" bIns="0" rtlCol="0">
            <a:spAutoFit/>
          </a:bodyPr>
          <a:lstStyle/>
          <a:p>
            <a:pPr marL="12700">
              <a:lnSpc>
                <a:spcPct val="100000"/>
              </a:lnSpc>
              <a:spcBef>
                <a:spcPts val="100"/>
              </a:spcBef>
              <a:tabLst>
                <a:tab pos="1367155" algn="l"/>
              </a:tabLst>
            </a:pPr>
            <a:r>
              <a:rPr spc="-5" dirty="0"/>
              <a:t>More	Proof</a:t>
            </a:r>
            <a:r>
              <a:rPr spc="-65" dirty="0"/>
              <a:t> </a:t>
            </a:r>
            <a:r>
              <a:rPr spc="-5" dirty="0"/>
              <a:t>Terminology</a:t>
            </a:r>
          </a:p>
        </p:txBody>
      </p:sp>
      <p:sp>
        <p:nvSpPr>
          <p:cNvPr id="9" name="object 9"/>
          <p:cNvSpPr txBox="1"/>
          <p:nvPr/>
        </p:nvSpPr>
        <p:spPr>
          <a:xfrm>
            <a:off x="417025" y="1213312"/>
            <a:ext cx="8587969" cy="5776453"/>
          </a:xfrm>
          <a:prstGeom prst="rect">
            <a:avLst/>
          </a:prstGeom>
        </p:spPr>
        <p:txBody>
          <a:bodyPr vert="horz" wrap="square" lIns="0" tIns="90170" rIns="0" bIns="0" rtlCol="0">
            <a:spAutoFit/>
          </a:bodyPr>
          <a:lstStyle/>
          <a:p>
            <a:pPr marL="12700">
              <a:lnSpc>
                <a:spcPct val="100000"/>
              </a:lnSpc>
              <a:spcBef>
                <a:spcPts val="7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i="1" spc="-5" dirty="0">
                <a:latin typeface="Arial"/>
                <a:cs typeface="Arial"/>
              </a:rPr>
              <a:t>Lemma</a:t>
            </a:r>
            <a:endParaRPr sz="2800" dirty="0">
              <a:latin typeface="Arial"/>
              <a:cs typeface="Arial"/>
            </a:endParaRPr>
          </a:p>
          <a:p>
            <a:pPr marL="748665" marR="5080" indent="-279400">
              <a:lnSpc>
                <a:spcPts val="3329"/>
              </a:lnSpc>
              <a:spcBef>
                <a:spcPts val="750"/>
              </a:spcBef>
            </a:pPr>
            <a:r>
              <a:rPr sz="1550" spc="-585" dirty="0">
                <a:solidFill>
                  <a:srgbClr val="FF0000"/>
                </a:solidFill>
                <a:latin typeface="Wingdings"/>
                <a:cs typeface="Wingdings"/>
              </a:rPr>
              <a:t></a:t>
            </a:r>
            <a:r>
              <a:rPr sz="1550" spc="215" dirty="0">
                <a:solidFill>
                  <a:srgbClr val="FF0000"/>
                </a:solidFill>
                <a:latin typeface="Times New Roman"/>
                <a:cs typeface="Times New Roman"/>
              </a:rPr>
              <a:t> </a:t>
            </a:r>
            <a:r>
              <a:rPr sz="2800" dirty="0">
                <a:latin typeface="Arial"/>
                <a:cs typeface="Arial"/>
              </a:rPr>
              <a:t>A minor </a:t>
            </a:r>
            <a:r>
              <a:rPr sz="2800" spc="-5" dirty="0">
                <a:latin typeface="Arial"/>
                <a:cs typeface="Arial"/>
              </a:rPr>
              <a:t>theorem </a:t>
            </a:r>
            <a:r>
              <a:rPr sz="2800" dirty="0">
                <a:latin typeface="Arial"/>
                <a:cs typeface="Arial"/>
              </a:rPr>
              <a:t>used as a </a:t>
            </a:r>
            <a:r>
              <a:rPr sz="2800" spc="-5" dirty="0">
                <a:latin typeface="Arial"/>
                <a:cs typeface="Arial"/>
              </a:rPr>
              <a:t>stepping-stone  to </a:t>
            </a:r>
            <a:r>
              <a:rPr sz="2800" dirty="0">
                <a:latin typeface="Arial"/>
                <a:cs typeface="Arial"/>
              </a:rPr>
              <a:t>proving a major</a:t>
            </a:r>
            <a:r>
              <a:rPr sz="2800" spc="-10" dirty="0">
                <a:latin typeface="Arial"/>
                <a:cs typeface="Arial"/>
              </a:rPr>
              <a:t> </a:t>
            </a:r>
            <a:r>
              <a:rPr sz="2800" spc="-5" dirty="0">
                <a:latin typeface="Arial"/>
                <a:cs typeface="Arial"/>
              </a:rPr>
              <a:t>theorem.</a:t>
            </a:r>
            <a:endParaRPr sz="2800" dirty="0">
              <a:latin typeface="Arial"/>
              <a:cs typeface="Arial"/>
            </a:endParaRPr>
          </a:p>
          <a:p>
            <a:pPr marL="12700">
              <a:lnSpc>
                <a:spcPct val="100000"/>
              </a:lnSpc>
              <a:spcBef>
                <a:spcPts val="605"/>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i="1" dirty="0">
                <a:latin typeface="Arial"/>
                <a:cs typeface="Arial"/>
              </a:rPr>
              <a:t>Corollary</a:t>
            </a:r>
            <a:endParaRPr sz="2800" dirty="0">
              <a:latin typeface="Arial"/>
              <a:cs typeface="Arial"/>
            </a:endParaRPr>
          </a:p>
          <a:p>
            <a:pPr marL="748665" marR="1072515" indent="-279400">
              <a:lnSpc>
                <a:spcPct val="102000"/>
              </a:lnSpc>
              <a:spcBef>
                <a:spcPts val="570"/>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dirty="0">
                <a:latin typeface="Arial"/>
                <a:cs typeface="Arial"/>
              </a:rPr>
              <a:t>A minor </a:t>
            </a:r>
            <a:r>
              <a:rPr sz="2800" spc="-5" dirty="0">
                <a:latin typeface="Arial"/>
                <a:cs typeface="Arial"/>
              </a:rPr>
              <a:t>theorem </a:t>
            </a:r>
            <a:r>
              <a:rPr sz="2800" dirty="0">
                <a:latin typeface="Arial"/>
                <a:cs typeface="Arial"/>
              </a:rPr>
              <a:t>proved as an easy  consequence of a major</a:t>
            </a:r>
            <a:r>
              <a:rPr sz="2800" spc="-45" dirty="0">
                <a:latin typeface="Arial"/>
                <a:cs typeface="Arial"/>
              </a:rPr>
              <a:t> </a:t>
            </a:r>
            <a:r>
              <a:rPr sz="2800" spc="-5" dirty="0">
                <a:latin typeface="Arial"/>
                <a:cs typeface="Arial"/>
              </a:rPr>
              <a:t>theorem.</a:t>
            </a:r>
            <a:endParaRPr sz="2800" dirty="0">
              <a:latin typeface="Arial"/>
              <a:cs typeface="Arial"/>
            </a:endParaRPr>
          </a:p>
          <a:p>
            <a:pPr marL="12700">
              <a:lnSpc>
                <a:spcPct val="100000"/>
              </a:lnSpc>
              <a:spcBef>
                <a:spcPts val="6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i="1" spc="-5" dirty="0">
                <a:latin typeface="Arial"/>
                <a:cs typeface="Arial"/>
              </a:rPr>
              <a:t>Conjecture</a:t>
            </a:r>
            <a:endParaRPr sz="2800" dirty="0">
              <a:latin typeface="Arial"/>
              <a:cs typeface="Arial"/>
            </a:endParaRPr>
          </a:p>
          <a:p>
            <a:pPr marL="748665" marR="90170" indent="-279400">
              <a:lnSpc>
                <a:spcPct val="100099"/>
              </a:lnSpc>
              <a:spcBef>
                <a:spcPts val="740"/>
              </a:spcBef>
            </a:pPr>
            <a:r>
              <a:rPr sz="1550" spc="-585" dirty="0">
                <a:solidFill>
                  <a:srgbClr val="FF0000"/>
                </a:solidFill>
                <a:latin typeface="Wingdings"/>
                <a:cs typeface="Wingdings"/>
              </a:rPr>
              <a:t></a:t>
            </a:r>
            <a:r>
              <a:rPr sz="1550" spc="210" dirty="0">
                <a:solidFill>
                  <a:srgbClr val="FF0000"/>
                </a:solidFill>
                <a:latin typeface="Times New Roman"/>
                <a:cs typeface="Times New Roman"/>
              </a:rPr>
              <a:t> </a:t>
            </a:r>
            <a:r>
              <a:rPr sz="2800" dirty="0">
                <a:latin typeface="Arial"/>
                <a:cs typeface="Arial"/>
              </a:rPr>
              <a:t>A </a:t>
            </a:r>
            <a:r>
              <a:rPr sz="2800" spc="-5" dirty="0">
                <a:latin typeface="Arial"/>
                <a:cs typeface="Arial"/>
              </a:rPr>
              <a:t>statement </a:t>
            </a:r>
            <a:r>
              <a:rPr sz="2800" dirty="0">
                <a:latin typeface="Arial"/>
                <a:cs typeface="Arial"/>
              </a:rPr>
              <a:t>whose </a:t>
            </a:r>
            <a:r>
              <a:rPr sz="2800" spc="-5" dirty="0">
                <a:latin typeface="Arial"/>
                <a:cs typeface="Arial"/>
              </a:rPr>
              <a:t>truth </a:t>
            </a:r>
            <a:r>
              <a:rPr sz="2800" dirty="0">
                <a:latin typeface="Arial"/>
                <a:cs typeface="Arial"/>
              </a:rPr>
              <a:t>value has not  been proven. (A </a:t>
            </a:r>
            <a:r>
              <a:rPr sz="2800" spc="-5" dirty="0">
                <a:latin typeface="Arial"/>
                <a:cs typeface="Arial"/>
              </a:rPr>
              <a:t>conjecture </a:t>
            </a:r>
            <a:r>
              <a:rPr sz="2800" dirty="0">
                <a:latin typeface="Arial"/>
                <a:cs typeface="Arial"/>
              </a:rPr>
              <a:t>may be</a:t>
            </a:r>
            <a:r>
              <a:rPr sz="2800" spc="-65" dirty="0">
                <a:latin typeface="Arial"/>
                <a:cs typeface="Arial"/>
              </a:rPr>
              <a:t> </a:t>
            </a:r>
            <a:r>
              <a:rPr sz="2800" dirty="0">
                <a:latin typeface="Arial"/>
                <a:cs typeface="Arial"/>
              </a:rPr>
              <a:t>widely  believed </a:t>
            </a:r>
            <a:r>
              <a:rPr sz="2800" spc="-5" dirty="0">
                <a:latin typeface="Arial"/>
                <a:cs typeface="Arial"/>
              </a:rPr>
              <a:t>to </a:t>
            </a:r>
            <a:r>
              <a:rPr sz="2800" dirty="0">
                <a:latin typeface="Arial"/>
                <a:cs typeface="Arial"/>
              </a:rPr>
              <a:t>be </a:t>
            </a:r>
            <a:r>
              <a:rPr sz="2800" spc="-5" dirty="0">
                <a:latin typeface="Arial"/>
                <a:cs typeface="Arial"/>
              </a:rPr>
              <a:t>true, regardless.)</a:t>
            </a:r>
            <a:endParaRPr lang="en-US" sz="2800" spc="-5" dirty="0">
              <a:latin typeface="Arial"/>
              <a:cs typeface="Arial"/>
            </a:endParaRPr>
          </a:p>
          <a:p>
            <a:pPr marL="748665" marR="90170" indent="-279400" algn="ctr">
              <a:lnSpc>
                <a:spcPct val="100099"/>
              </a:lnSpc>
              <a:spcBef>
                <a:spcPts val="740"/>
              </a:spcBef>
            </a:pPr>
            <a:r>
              <a:rPr lang="en-US" sz="2800" spc="-5" dirty="0">
                <a:latin typeface="Arial"/>
                <a:cs typeface="Arial"/>
              </a:rPr>
              <a:t>Exp- Every even number can be written as a sum of two prime numbers.</a:t>
            </a:r>
            <a:endParaRPr sz="2800" dirty="0">
              <a:latin typeface="Arial"/>
              <a:cs typeface="Arial"/>
            </a:endParaRPr>
          </a:p>
        </p:txBody>
      </p:sp>
      <p:sp>
        <p:nvSpPr>
          <p:cNvPr id="6" name="Date Placeholder 5"/>
          <p:cNvSpPr>
            <a:spLocks noGrp="1"/>
          </p:cNvSpPr>
          <p:nvPr>
            <p:ph type="dt" sz="half" idx="6"/>
          </p:nvPr>
        </p:nvSpPr>
        <p:spPr/>
        <p:txBody>
          <a:bodyPr/>
          <a:lstStyle/>
          <a:p>
            <a:fld id="{631AAC2A-9FD2-46D0-AB53-6066ED01557E}"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Recursively Defined Functions</a:t>
            </a:r>
            <a:endParaRPr sz="4000" dirty="0">
              <a:latin typeface="Arial"/>
              <a:cs typeface="Arial"/>
            </a:endParaRPr>
          </a:p>
        </p:txBody>
      </p:sp>
      <p:sp>
        <p:nvSpPr>
          <p:cNvPr id="10" name="object 10"/>
          <p:cNvSpPr txBox="1"/>
          <p:nvPr/>
        </p:nvSpPr>
        <p:spPr>
          <a:xfrm>
            <a:off x="1066799" y="1328420"/>
            <a:ext cx="7808007" cy="5552802"/>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400" b="1" dirty="0">
                <a:latin typeface="Arial" panose="020B0604020202020204" pitchFamily="34" charset="0"/>
                <a:cs typeface="Arial" panose="020B0604020202020204" pitchFamily="34" charset="0"/>
              </a:rPr>
              <a:t>Example</a:t>
            </a:r>
            <a:r>
              <a:rPr lang="en-US" sz="2400" dirty="0">
                <a:latin typeface="Arial" panose="020B0604020202020204" pitchFamily="34" charset="0"/>
                <a:cs typeface="Arial" panose="020B0604020202020204" pitchFamily="34" charset="0"/>
              </a:rPr>
              <a:t>:  Suppose </a:t>
            </a:r>
            <a:r>
              <a:rPr lang="en-US" sz="2400" i="1" dirty="0">
                <a:latin typeface="Arial" panose="020B0604020202020204" pitchFamily="34" charset="0"/>
                <a:cs typeface="Arial" panose="020B0604020202020204" pitchFamily="34" charset="0"/>
              </a:rPr>
              <a:t>f </a:t>
            </a:r>
            <a:r>
              <a:rPr lang="en-US" sz="2400" dirty="0">
                <a:latin typeface="Arial" panose="020B0604020202020204" pitchFamily="34" charset="0"/>
                <a:cs typeface="Arial" panose="020B0604020202020204" pitchFamily="34" charset="0"/>
              </a:rPr>
              <a:t>is defined by:</a:t>
            </a:r>
          </a:p>
          <a:p>
            <a:pPr>
              <a:buNone/>
            </a:pPr>
            <a:r>
              <a:rPr lang="en-US" sz="2400" i="1" dirty="0">
                <a:latin typeface="Arial" panose="020B0604020202020204" pitchFamily="34" charset="0"/>
                <a:cs typeface="Arial" panose="020B0604020202020204" pitchFamily="34" charset="0"/>
              </a:rPr>
              <a:t>         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0</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3,</a:t>
            </a:r>
          </a:p>
          <a:p>
            <a:pPr>
              <a:buNone/>
            </a:pPr>
            <a:r>
              <a:rPr lang="en-US" sz="2400" i="1" dirty="0">
                <a:latin typeface="Arial" panose="020B0604020202020204" pitchFamily="34" charset="0"/>
                <a:cs typeface="Arial" panose="020B0604020202020204" pitchFamily="34" charset="0"/>
              </a:rPr>
              <a:t>         f(n +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3</a:t>
            </a:r>
          </a:p>
          <a:p>
            <a:pPr>
              <a:buNone/>
            </a:pPr>
            <a:r>
              <a:rPr lang="en-US" sz="2400" dirty="0">
                <a:latin typeface="Arial" panose="020B0604020202020204" pitchFamily="34" charset="0"/>
                <a:cs typeface="Arial" panose="020B0604020202020204" pitchFamily="34" charset="0"/>
              </a:rPr>
              <a:t>    Find </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3</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4</a:t>
            </a:r>
            <a:r>
              <a:rPr lang="en-US" sz="2400" dirty="0">
                <a:latin typeface="Arial" panose="020B0604020202020204" pitchFamily="34" charset="0"/>
                <a:cs typeface="Arial" panose="020B0604020202020204" pitchFamily="34" charset="0"/>
              </a:rPr>
              <a:t>)</a:t>
            </a:r>
          </a:p>
          <a:p>
            <a:pPr>
              <a:buNone/>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Solution</a:t>
            </a:r>
            <a:r>
              <a:rPr lang="en-US" sz="2400" dirty="0">
                <a:latin typeface="Arial" panose="020B0604020202020204" pitchFamily="34" charset="0"/>
                <a:cs typeface="Arial" panose="020B0604020202020204" pitchFamily="34" charset="0"/>
              </a:rPr>
              <a:t>:</a:t>
            </a:r>
          </a:p>
          <a:p>
            <a:pPr lvl="2"/>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0</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3 = 2</a:t>
            </a:r>
            <a:r>
              <a:rPr lang="en-US" sz="2400" dirty="0">
                <a:latin typeface="Arial" panose="020B0604020202020204" pitchFamily="34" charset="0"/>
                <a:ea typeface="Cambria Math"/>
                <a:cs typeface="Arial" panose="020B0604020202020204" pitchFamily="34" charset="0"/>
              </a:rPr>
              <a:t>∙3 + 3 = 9</a:t>
            </a:r>
          </a:p>
          <a:p>
            <a:pPr lvl="2"/>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1)</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pitchFamily="18" charset="0"/>
                <a:cs typeface="Arial" panose="020B0604020202020204" pitchFamily="34" charset="0"/>
              </a:rPr>
              <a:t>3 = 2</a:t>
            </a:r>
            <a:r>
              <a:rPr lang="en-US" sz="2400" dirty="0">
                <a:latin typeface="Arial" panose="020B0604020202020204" pitchFamily="34" charset="0"/>
                <a:ea typeface="Cambria Math"/>
                <a:cs typeface="Arial" panose="020B0604020202020204" pitchFamily="34" charset="0"/>
              </a:rPr>
              <a:t>∙9 + 3 = 21</a:t>
            </a:r>
          </a:p>
          <a:p>
            <a:pPr lvl="2"/>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3</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3 = 2</a:t>
            </a:r>
            <a:r>
              <a:rPr lang="en-US" sz="2400" dirty="0">
                <a:latin typeface="Arial" panose="020B0604020202020204" pitchFamily="34" charset="0"/>
                <a:ea typeface="Cambria Math"/>
                <a:cs typeface="Arial" panose="020B0604020202020204" pitchFamily="34" charset="0"/>
              </a:rPr>
              <a:t>∙21 + 3 = 45</a:t>
            </a:r>
          </a:p>
          <a:p>
            <a:pPr lvl="2"/>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4</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3</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3 = 2</a:t>
            </a:r>
            <a:r>
              <a:rPr lang="en-US" sz="2400" dirty="0">
                <a:latin typeface="Arial" panose="020B0604020202020204" pitchFamily="34" charset="0"/>
                <a:ea typeface="Cambria Math"/>
                <a:cs typeface="Arial" panose="020B0604020202020204" pitchFamily="34" charset="0"/>
              </a:rPr>
              <a:t>∙45 + 3 = 93</a:t>
            </a:r>
          </a:p>
          <a:p>
            <a:pPr>
              <a:buNone/>
            </a:pPr>
            <a:r>
              <a:rPr lang="en-US" sz="2400" b="1" dirty="0">
                <a:latin typeface="Arial" panose="020B0604020202020204" pitchFamily="34" charset="0"/>
                <a:cs typeface="Arial" panose="020B0604020202020204" pitchFamily="34" charset="0"/>
              </a:rPr>
              <a:t>Example:  </a:t>
            </a:r>
            <a:r>
              <a:rPr lang="en-US" sz="2400" dirty="0">
                <a:latin typeface="Arial" panose="020B0604020202020204" pitchFamily="34" charset="0"/>
                <a:cs typeface="Arial" panose="020B0604020202020204" pitchFamily="34" charset="0"/>
              </a:rPr>
              <a:t>Give a recursive definition of the factorial function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p>
          <a:p>
            <a:pPr>
              <a:buNone/>
            </a:pPr>
            <a:r>
              <a:rPr lang="en-US" sz="2400" b="1" dirty="0">
                <a:latin typeface="Arial" panose="020B0604020202020204" pitchFamily="34" charset="0"/>
                <a:cs typeface="Arial" panose="020B0604020202020204" pitchFamily="34" charset="0"/>
              </a:rPr>
              <a:t>Solution</a:t>
            </a:r>
            <a:r>
              <a:rPr lang="en-US" sz="2400" dirty="0">
                <a:latin typeface="Arial" panose="020B0604020202020204" pitchFamily="34" charset="0"/>
                <a:cs typeface="Arial" panose="020B0604020202020204" pitchFamily="34" charset="0"/>
              </a:rPr>
              <a:t>:</a:t>
            </a:r>
          </a:p>
          <a:p>
            <a:pPr marL="971550" lvl="1" indent="-514350">
              <a:buNone/>
            </a:pP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pitchFamily="18" charset="0"/>
                <a:cs typeface="Arial" panose="020B0604020202020204" pitchFamily="34" charset="0"/>
              </a:rPr>
              <a:t>0</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1</a:t>
            </a:r>
          </a:p>
          <a:p>
            <a:pPr marL="971550" lvl="1" indent="-514350">
              <a:buNone/>
            </a:pPr>
            <a:r>
              <a:rPr lang="en-US" sz="2400" i="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n +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n +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ea typeface="Cambria Math"/>
                <a:cs typeface="Arial" panose="020B0604020202020204" pitchFamily="34" charset="0"/>
              </a:rPr>
              <a:t>∙</a:t>
            </a:r>
            <a:r>
              <a:rPr lang="en-US" sz="2400" i="1" dirty="0">
                <a:latin typeface="Arial" panose="020B0604020202020204" pitchFamily="34" charset="0"/>
                <a:cs typeface="Arial" panose="020B0604020202020204" pitchFamily="34" charset="0"/>
              </a:rPr>
              <a:t> f</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p>
          <a:p>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A44842F9-E2F5-4E30-9336-0F4A3D5E5121}"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30</a:t>
            </a:fld>
            <a:endParaRPr lang="en-US" dirty="0"/>
          </a:p>
        </p:txBody>
      </p:sp>
    </p:spTree>
    <p:extLst>
      <p:ext uri="{BB962C8B-B14F-4D97-AF65-F5344CB8AC3E}">
        <p14:creationId xmlns:p14="http://schemas.microsoft.com/office/powerpoint/2010/main" val="316420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Recursively Defined Sets</a:t>
            </a:r>
            <a:endParaRPr sz="4000" dirty="0">
              <a:latin typeface="Arial"/>
              <a:cs typeface="Arial"/>
            </a:endParaRPr>
          </a:p>
        </p:txBody>
      </p:sp>
      <p:sp>
        <p:nvSpPr>
          <p:cNvPr id="10" name="object 10"/>
          <p:cNvSpPr txBox="1"/>
          <p:nvPr/>
        </p:nvSpPr>
        <p:spPr>
          <a:xfrm>
            <a:off x="304799" y="1328420"/>
            <a:ext cx="8570007" cy="5491247"/>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i="1" dirty="0">
                <a:latin typeface="Arial" panose="020B0604020202020204" pitchFamily="34" charset="0"/>
                <a:cs typeface="Arial" panose="020B0604020202020204" pitchFamily="34" charset="0"/>
              </a:rPr>
              <a:t>Recursive definitions </a:t>
            </a:r>
            <a:r>
              <a:rPr lang="en-US" sz="2800" dirty="0">
                <a:latin typeface="Arial" panose="020B0604020202020204" pitchFamily="34" charset="0"/>
                <a:cs typeface="Arial" panose="020B0604020202020204" pitchFamily="34" charset="0"/>
              </a:rPr>
              <a:t>of sets have two parts:</a:t>
            </a:r>
          </a:p>
          <a:p>
            <a:r>
              <a:rPr lang="en-US" sz="2800" b="1" i="1" dirty="0">
                <a:latin typeface="Arial" panose="020B0604020202020204" pitchFamily="34" charset="0"/>
                <a:cs typeface="Arial" panose="020B0604020202020204" pitchFamily="34" charset="0"/>
              </a:rPr>
              <a:t>Basis step </a:t>
            </a:r>
            <a:r>
              <a:rPr lang="en-US" sz="2800" dirty="0">
                <a:latin typeface="Arial" panose="020B0604020202020204" pitchFamily="34" charset="0"/>
                <a:cs typeface="Arial" panose="020B0604020202020204" pitchFamily="34" charset="0"/>
              </a:rPr>
              <a:t>specifies an initial collection of elements.</a:t>
            </a:r>
          </a:p>
          <a:p>
            <a:r>
              <a:rPr lang="en-US" sz="2800" b="1" dirty="0">
                <a:latin typeface="Arial" panose="020B0604020202020204" pitchFamily="34" charset="0"/>
                <a:cs typeface="Arial" panose="020B0604020202020204" pitchFamily="34" charset="0"/>
              </a:rPr>
              <a:t>R</a:t>
            </a:r>
            <a:r>
              <a:rPr lang="en-US" sz="2800" b="1" i="1" dirty="0">
                <a:latin typeface="Arial" panose="020B0604020202020204" pitchFamily="34" charset="0"/>
                <a:cs typeface="Arial" panose="020B0604020202020204" pitchFamily="34" charset="0"/>
              </a:rPr>
              <a:t>ecursive step</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gives the rules for forming new elements in the set from those already known to be in the set.</a:t>
            </a:r>
          </a:p>
          <a:p>
            <a:r>
              <a:rPr lang="en-US" sz="2800" dirty="0">
                <a:latin typeface="Arial" panose="020B0604020202020204" pitchFamily="34" charset="0"/>
                <a:cs typeface="Arial" panose="020B0604020202020204" pitchFamily="34" charset="0"/>
              </a:rPr>
              <a:t>Sometimes the recursive definition has an </a:t>
            </a:r>
            <a:r>
              <a:rPr lang="en-US" sz="2800" i="1" dirty="0">
                <a:latin typeface="Arial" panose="020B0604020202020204" pitchFamily="34" charset="0"/>
                <a:cs typeface="Arial" panose="020B0604020202020204" pitchFamily="34" charset="0"/>
              </a:rPr>
              <a:t>exclusion rule</a:t>
            </a:r>
            <a:r>
              <a:rPr lang="en-US" sz="2800" dirty="0">
                <a:latin typeface="Arial" panose="020B0604020202020204" pitchFamily="34" charset="0"/>
                <a:cs typeface="Arial" panose="020B0604020202020204" pitchFamily="34" charset="0"/>
              </a:rPr>
              <a:t>, which specifies that set contains nothing other than those elements specified in the basis step and generated by applications of the recursive step. </a:t>
            </a:r>
          </a:p>
          <a:p>
            <a:r>
              <a:rPr lang="en-US" sz="2800" dirty="0">
                <a:latin typeface="Arial" panose="020B0604020202020204" pitchFamily="34" charset="0"/>
                <a:cs typeface="Arial" panose="020B0604020202020204" pitchFamily="34" charset="0"/>
              </a:rPr>
              <a:t>We will always assume that the exclusion rule holds, even if it is not explicitly mentioned. </a:t>
            </a:r>
          </a:p>
          <a:p>
            <a:endParaRPr lang="en-US" sz="2400" dirty="0">
              <a:latin typeface="Arial" panose="020B0604020202020204" pitchFamily="34" charset="0"/>
              <a:cs typeface="Arial" panose="020B0604020202020204" pitchFamily="34" charset="0"/>
            </a:endParaRPr>
          </a:p>
          <a:p>
            <a:pPr>
              <a:buNone/>
            </a:pPr>
            <a:r>
              <a:rPr lang="en-US" sz="2400" i="1" dirty="0">
                <a:latin typeface="Arial" panose="020B0604020202020204" pitchFamily="34" charset="0"/>
                <a:cs typeface="Arial" panose="020B0604020202020204" pitchFamily="34" charset="0"/>
              </a:rPr>
              <a:t>      </a:t>
            </a:r>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9EE5ADCC-3353-4E74-BDDD-FE369EEB3F35}"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31</a:t>
            </a:fld>
            <a:endParaRPr lang="en-US" dirty="0"/>
          </a:p>
        </p:txBody>
      </p:sp>
    </p:spTree>
    <p:extLst>
      <p:ext uri="{BB962C8B-B14F-4D97-AF65-F5344CB8AC3E}">
        <p14:creationId xmlns:p14="http://schemas.microsoft.com/office/powerpoint/2010/main" val="2234365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Structural Induction</a:t>
            </a:r>
            <a:endParaRPr sz="4000" dirty="0">
              <a:latin typeface="Arial"/>
              <a:cs typeface="Arial"/>
            </a:endParaRPr>
          </a:p>
        </p:txBody>
      </p:sp>
      <p:sp>
        <p:nvSpPr>
          <p:cNvPr id="10" name="object 10"/>
          <p:cNvSpPr txBox="1"/>
          <p:nvPr/>
        </p:nvSpPr>
        <p:spPr>
          <a:xfrm>
            <a:off x="304799" y="1328420"/>
            <a:ext cx="8570007" cy="4629472"/>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To prove a property of the elements of a recursively defined set, we use  </a:t>
            </a:r>
            <a:r>
              <a:rPr lang="en-US" sz="2800" i="1" dirty="0">
                <a:latin typeface="Arial" panose="020B0604020202020204" pitchFamily="34" charset="0"/>
                <a:cs typeface="Arial" panose="020B0604020202020204" pitchFamily="34" charset="0"/>
              </a:rPr>
              <a:t>structural induction</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BASIS STEP:</a:t>
            </a:r>
            <a:r>
              <a:rPr lang="en-US" sz="2800" dirty="0">
                <a:latin typeface="Arial" panose="020B0604020202020204" pitchFamily="34" charset="0"/>
                <a:cs typeface="Arial" panose="020B0604020202020204" pitchFamily="34" charset="0"/>
              </a:rPr>
              <a:t> Show that the result holds for all elements specified in the basis step of the recursive definition.</a:t>
            </a:r>
          </a:p>
          <a:p>
            <a:r>
              <a:rPr lang="en-US" sz="2800" b="1" dirty="0">
                <a:latin typeface="Arial" panose="020B0604020202020204" pitchFamily="34" charset="0"/>
                <a:cs typeface="Arial" panose="020B0604020202020204" pitchFamily="34" charset="0"/>
              </a:rPr>
              <a:t>RECURSIVE STEP:</a:t>
            </a:r>
            <a:r>
              <a:rPr lang="en-US" sz="2800" dirty="0">
                <a:latin typeface="Arial" panose="020B0604020202020204" pitchFamily="34" charset="0"/>
                <a:cs typeface="Arial" panose="020B0604020202020204" pitchFamily="34" charset="0"/>
              </a:rPr>
              <a:t> Show that if the statement is true for each of the elements used to construct new elements in the recursive step of the definition, the result holds for these new elements. </a:t>
            </a:r>
          </a:p>
          <a:p>
            <a:endParaRPr lang="en-US" sz="2400" dirty="0">
              <a:latin typeface="Arial" panose="020B0604020202020204" pitchFamily="34" charset="0"/>
              <a:cs typeface="Arial" panose="020B0604020202020204" pitchFamily="34" charset="0"/>
            </a:endParaRPr>
          </a:p>
          <a:p>
            <a:pPr>
              <a:buNone/>
            </a:pPr>
            <a:r>
              <a:rPr lang="en-US" sz="2400" i="1" dirty="0">
                <a:latin typeface="Arial" panose="020B0604020202020204" pitchFamily="34" charset="0"/>
                <a:cs typeface="Arial" panose="020B0604020202020204" pitchFamily="34" charset="0"/>
              </a:rPr>
              <a:t>      </a:t>
            </a:r>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1CDDC956-EB4D-4D43-8E35-F0B29A68E996}"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32</a:t>
            </a:fld>
            <a:endParaRPr lang="en-US" dirty="0"/>
          </a:p>
        </p:txBody>
      </p:sp>
    </p:spTree>
    <p:extLst>
      <p:ext uri="{BB962C8B-B14F-4D97-AF65-F5344CB8AC3E}">
        <p14:creationId xmlns:p14="http://schemas.microsoft.com/office/powerpoint/2010/main" val="830358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Full Binary Tree</a:t>
            </a:r>
            <a:endParaRPr sz="4000" dirty="0">
              <a:latin typeface="Arial"/>
              <a:cs typeface="Arial"/>
            </a:endParaRPr>
          </a:p>
        </p:txBody>
      </p:sp>
      <p:sp>
        <p:nvSpPr>
          <p:cNvPr id="10" name="object 10"/>
          <p:cNvSpPr txBox="1"/>
          <p:nvPr/>
        </p:nvSpPr>
        <p:spPr>
          <a:xfrm>
            <a:off x="304799" y="1328420"/>
            <a:ext cx="8570007" cy="5183470"/>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400" b="1" dirty="0">
                <a:latin typeface="Arial" panose="020B0604020202020204" pitchFamily="34" charset="0"/>
                <a:cs typeface="Arial" panose="020B0604020202020204" pitchFamily="34" charset="0"/>
              </a:rPr>
              <a:t>Definition</a:t>
            </a:r>
            <a:r>
              <a:rPr lang="en-US" sz="2400" dirty="0">
                <a:latin typeface="Arial" panose="020B0604020202020204" pitchFamily="34" charset="0"/>
                <a:cs typeface="Arial" panose="020B0604020202020204" pitchFamily="34" charset="0"/>
              </a:rPr>
              <a:t>: The </a:t>
            </a:r>
            <a:r>
              <a:rPr lang="en-US" sz="2400" i="1" dirty="0">
                <a:latin typeface="Arial" panose="020B0604020202020204" pitchFamily="34" charset="0"/>
                <a:cs typeface="Arial" panose="020B0604020202020204" pitchFamily="34" charset="0"/>
              </a:rPr>
              <a:t>height</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h(T) </a:t>
            </a:r>
            <a:r>
              <a:rPr lang="en-US" sz="2400" dirty="0">
                <a:latin typeface="Arial" panose="020B0604020202020204" pitchFamily="34" charset="0"/>
                <a:cs typeface="Arial" panose="020B0604020202020204" pitchFamily="34" charset="0"/>
              </a:rPr>
              <a:t>of a full binary tree </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is defined recursively as follows:</a:t>
            </a:r>
          </a:p>
          <a:p>
            <a:r>
              <a:rPr lang="en-US" sz="2400" b="1" dirty="0">
                <a:latin typeface="Arial" panose="020B0604020202020204" pitchFamily="34" charset="0"/>
                <a:cs typeface="Arial" panose="020B0604020202020204" pitchFamily="34" charset="0"/>
              </a:rPr>
              <a:t>BASIS STEP:</a:t>
            </a:r>
            <a:r>
              <a:rPr lang="en-US" sz="2400" dirty="0">
                <a:latin typeface="Arial" panose="020B0604020202020204" pitchFamily="34" charset="0"/>
                <a:cs typeface="Arial" panose="020B0604020202020204" pitchFamily="34" charset="0"/>
              </a:rPr>
              <a:t> The height of a full binary tree </a:t>
            </a:r>
            <a:r>
              <a:rPr lang="en-US" sz="2400" i="1" dirty="0">
                <a:latin typeface="Arial" panose="020B0604020202020204" pitchFamily="34" charset="0"/>
                <a:cs typeface="Arial" panose="020B0604020202020204" pitchFamily="34" charset="0"/>
              </a:rPr>
              <a:t>T </a:t>
            </a:r>
            <a:r>
              <a:rPr lang="en-US" sz="2400" dirty="0">
                <a:latin typeface="Arial" panose="020B0604020202020204" pitchFamily="34" charset="0"/>
                <a:cs typeface="Arial" panose="020B0604020202020204" pitchFamily="34" charset="0"/>
              </a:rPr>
              <a:t>consisting of only a root </a:t>
            </a:r>
            <a:r>
              <a:rPr lang="en-US" sz="2400" i="1"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is </a:t>
            </a:r>
            <a:r>
              <a:rPr lang="en-US" sz="2400" i="1" dirty="0">
                <a:latin typeface="Arial" panose="020B0604020202020204" pitchFamily="34" charset="0"/>
                <a:cs typeface="Arial" panose="020B0604020202020204" pitchFamily="34" charset="0"/>
              </a:rPr>
              <a:t>h(T) = </a:t>
            </a:r>
            <a:r>
              <a:rPr lang="en-US" sz="2400" dirty="0">
                <a:latin typeface="Arial" panose="020B0604020202020204" pitchFamily="34" charset="0"/>
                <a:ea typeface="Cambria Math" pitchFamily="18" charset="0"/>
                <a:cs typeface="Arial" panose="020B0604020202020204" pitchFamily="34" charset="0"/>
              </a:rPr>
              <a:t>0</a:t>
            </a:r>
            <a:r>
              <a:rPr lang="en-US" sz="2400" dirty="0">
                <a:latin typeface="Arial" panose="020B0604020202020204" pitchFamily="34" charset="0"/>
                <a:cs typeface="Arial" panose="020B0604020202020204" pitchFamily="34" charset="0"/>
              </a:rPr>
              <a:t>.</a:t>
            </a:r>
          </a:p>
          <a:p>
            <a:r>
              <a:rPr lang="en-US" sz="2400" b="1" dirty="0">
                <a:latin typeface="Arial" panose="020B0604020202020204" pitchFamily="34" charset="0"/>
                <a:cs typeface="Arial" panose="020B0604020202020204" pitchFamily="34" charset="0"/>
              </a:rPr>
              <a:t>RECURSIVE STEP:</a:t>
            </a:r>
            <a:r>
              <a:rPr lang="en-US" sz="2400" dirty="0">
                <a:latin typeface="Arial" panose="020B0604020202020204" pitchFamily="34" charset="0"/>
                <a:cs typeface="Arial" panose="020B0604020202020204" pitchFamily="34" charset="0"/>
              </a:rPr>
              <a:t> If </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are full binary trees, then the full binary tree </a:t>
            </a:r>
            <a:r>
              <a:rPr lang="en-US" sz="2400" i="1" dirty="0">
                <a:latin typeface="Arial" panose="020B0604020202020204" pitchFamily="34" charset="0"/>
                <a:cs typeface="Arial" panose="020B0604020202020204" pitchFamily="34" charset="0"/>
              </a:rPr>
              <a:t>T = T</a:t>
            </a:r>
            <a:r>
              <a:rPr lang="en-US" sz="2400" baseline="-25000" dirty="0">
                <a:latin typeface="Arial" panose="020B0604020202020204" pitchFamily="34" charset="0"/>
                <a:ea typeface="Cambria Math" pitchFamily="18" charset="0"/>
                <a:cs typeface="Arial" panose="020B0604020202020204" pitchFamily="34" charset="0"/>
              </a:rPr>
              <a:t>1</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has height  </a:t>
            </a:r>
            <a:r>
              <a:rPr lang="en-US" sz="2400" i="1" dirty="0">
                <a:latin typeface="Arial" panose="020B0604020202020204" pitchFamily="34" charset="0"/>
                <a:cs typeface="Arial" panose="020B0604020202020204" pitchFamily="34" charset="0"/>
              </a:rPr>
              <a:t>h(T) = </a:t>
            </a:r>
            <a:r>
              <a:rPr lang="en-US" sz="2400" dirty="0">
                <a:latin typeface="Arial" panose="020B0604020202020204" pitchFamily="34" charset="0"/>
                <a:ea typeface="Cambria Math" pitchFamily="18" charset="0"/>
                <a:cs typeface="Arial" panose="020B0604020202020204" pitchFamily="34" charset="0"/>
              </a:rPr>
              <a:t>1</a:t>
            </a:r>
            <a:r>
              <a:rPr lang="en-US" sz="2400" i="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max(</a:t>
            </a:r>
            <a:r>
              <a:rPr lang="en-US" sz="2400" i="1" dirty="0">
                <a:latin typeface="Arial" panose="020B0604020202020204" pitchFamily="34" charset="0"/>
                <a:cs typeface="Arial" panose="020B0604020202020204" pitchFamily="34" charset="0"/>
              </a:rPr>
              <a:t>h(T</a:t>
            </a:r>
            <a:r>
              <a:rPr lang="en-US" sz="2400" baseline="-25000" dirty="0">
                <a:latin typeface="Arial" panose="020B0604020202020204" pitchFamily="34" charset="0"/>
                <a:ea typeface="Cambria Math" pitchFamily="18" charset="0"/>
                <a:cs typeface="Arial" panose="020B0604020202020204" pitchFamily="34" charset="0"/>
              </a:rPr>
              <a:t>1</a:t>
            </a:r>
            <a:r>
              <a:rPr lang="en-US" sz="2400" i="1" dirty="0">
                <a:latin typeface="Arial" panose="020B0604020202020204" pitchFamily="34" charset="0"/>
                <a:cs typeface="Arial" panose="020B0604020202020204" pitchFamily="34" charset="0"/>
              </a:rPr>
              <a:t>),h</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a:t>
            </a:r>
          </a:p>
          <a:p>
            <a:r>
              <a:rPr lang="en-US" spc="-605" dirty="0">
                <a:solidFill>
                  <a:srgbClr val="3333CC"/>
                </a:solidFill>
                <a:latin typeface="Wingdings"/>
                <a:cs typeface="Wingdings"/>
              </a:rPr>
              <a:t></a:t>
            </a:r>
            <a:r>
              <a:rPr lang="en-US" spc="450" dirty="0">
                <a:solidFill>
                  <a:srgbClr val="3333CC"/>
                </a:solidFill>
                <a:latin typeface="Times New Roman"/>
                <a:cs typeface="Times New Roman"/>
              </a:rPr>
              <a:t> </a:t>
            </a:r>
            <a:r>
              <a:rPr lang="en-US" sz="2400" dirty="0">
                <a:latin typeface="Arial" panose="020B0604020202020204" pitchFamily="34" charset="0"/>
                <a:cs typeface="Arial" panose="020B0604020202020204" pitchFamily="34" charset="0"/>
              </a:rPr>
              <a:t>The number of vertices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of a full binary tree </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satisfies the following recursive formula:</a:t>
            </a:r>
          </a:p>
          <a:p>
            <a:r>
              <a:rPr lang="en-US" sz="2400" b="1" dirty="0">
                <a:latin typeface="Arial" panose="020B0604020202020204" pitchFamily="34" charset="0"/>
                <a:cs typeface="Arial" panose="020B0604020202020204" pitchFamily="34" charset="0"/>
              </a:rPr>
              <a:t>BASIS STEP</a:t>
            </a:r>
            <a:r>
              <a:rPr lang="en-US" sz="2400" dirty="0">
                <a:latin typeface="Arial" panose="020B0604020202020204" pitchFamily="34" charset="0"/>
                <a:cs typeface="Arial" panose="020B0604020202020204" pitchFamily="34" charset="0"/>
              </a:rPr>
              <a:t>: The number of vertices of a full binary tree </a:t>
            </a:r>
            <a:r>
              <a:rPr lang="en-US" sz="2400" i="1" dirty="0">
                <a:latin typeface="Arial" panose="020B0604020202020204" pitchFamily="34" charset="0"/>
                <a:cs typeface="Arial" panose="020B0604020202020204" pitchFamily="34" charset="0"/>
              </a:rPr>
              <a:t>T </a:t>
            </a:r>
            <a:r>
              <a:rPr lang="en-US" sz="2400" dirty="0">
                <a:latin typeface="Arial" panose="020B0604020202020204" pitchFamily="34" charset="0"/>
                <a:cs typeface="Arial" panose="020B0604020202020204" pitchFamily="34" charset="0"/>
              </a:rPr>
              <a:t>consisting of only a root </a:t>
            </a:r>
            <a:r>
              <a:rPr lang="en-US" sz="2400" i="1"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is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a:t>
            </a:r>
          </a:p>
          <a:p>
            <a:r>
              <a:rPr lang="en-US" sz="2400" b="1" dirty="0">
                <a:latin typeface="Arial" panose="020B0604020202020204" pitchFamily="34" charset="0"/>
                <a:cs typeface="Arial" panose="020B0604020202020204" pitchFamily="34" charset="0"/>
              </a:rPr>
              <a:t>RECURSIVE STEP</a:t>
            </a:r>
            <a:r>
              <a:rPr lang="en-US" sz="2400" dirty="0">
                <a:latin typeface="Arial" panose="020B0604020202020204" pitchFamily="34" charset="0"/>
                <a:cs typeface="Arial" panose="020B0604020202020204" pitchFamily="34" charset="0"/>
              </a:rPr>
              <a:t>: If </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are full binary trees, then the  full binary tree </a:t>
            </a:r>
            <a:r>
              <a:rPr lang="en-US" sz="2400" i="1" dirty="0">
                <a:latin typeface="Arial" panose="020B0604020202020204" pitchFamily="34" charset="0"/>
                <a:cs typeface="Arial" panose="020B0604020202020204" pitchFamily="34" charset="0"/>
              </a:rPr>
              <a:t>T = T</a:t>
            </a:r>
            <a:r>
              <a:rPr lang="en-US" sz="2400" baseline="-25000" dirty="0">
                <a:latin typeface="Arial" panose="020B0604020202020204" pitchFamily="34" charset="0"/>
                <a:ea typeface="Cambria Math" pitchFamily="18" charset="0"/>
                <a:cs typeface="Arial" panose="020B0604020202020204" pitchFamily="34" charset="0"/>
              </a:rPr>
              <a:t>1</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has the number of vertices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1</a:t>
            </a:r>
            <a:r>
              <a:rPr lang="en-US" sz="2400" i="1" dirty="0">
                <a:latin typeface="Arial" panose="020B0604020202020204" pitchFamily="34" charset="0"/>
                <a:cs typeface="Arial" panose="020B0604020202020204" pitchFamily="34" charset="0"/>
              </a:rPr>
              <a:t> + 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 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cs typeface="Arial" panose="020B0604020202020204" pitchFamily="34" charset="0"/>
              </a:rPr>
              <a:t>).</a:t>
            </a:r>
          </a:p>
          <a:p>
            <a:pPr>
              <a:buNone/>
            </a:pPr>
            <a:r>
              <a:rPr lang="en-US" sz="2400" i="1" dirty="0">
                <a:latin typeface="Arial" panose="020B0604020202020204" pitchFamily="34" charset="0"/>
                <a:cs typeface="Arial" panose="020B0604020202020204" pitchFamily="34" charset="0"/>
              </a:rPr>
              <a:t>      </a:t>
            </a:r>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67626DC1-9599-4908-8478-96712BD96B70}"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33</a:t>
            </a:fld>
            <a:endParaRPr lang="en-US" dirty="0"/>
          </a:p>
        </p:txBody>
      </p:sp>
    </p:spTree>
    <p:extLst>
      <p:ext uri="{BB962C8B-B14F-4D97-AF65-F5344CB8AC3E}">
        <p14:creationId xmlns:p14="http://schemas.microsoft.com/office/powerpoint/2010/main" val="480589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Structural Induction Example</a:t>
            </a:r>
            <a:endParaRPr sz="4000" dirty="0">
              <a:latin typeface="Arial"/>
              <a:cs typeface="Arial"/>
            </a:endParaRPr>
          </a:p>
        </p:txBody>
      </p:sp>
      <p:sp>
        <p:nvSpPr>
          <p:cNvPr id="10" name="object 10"/>
          <p:cNvSpPr txBox="1"/>
          <p:nvPr/>
        </p:nvSpPr>
        <p:spPr>
          <a:xfrm>
            <a:off x="304799" y="1328420"/>
            <a:ext cx="8570007" cy="5626669"/>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400" b="1" dirty="0">
                <a:latin typeface="Arial" panose="020B0604020202020204" pitchFamily="34" charset="0"/>
                <a:cs typeface="Arial" panose="020B0604020202020204" pitchFamily="34" charset="0"/>
              </a:rPr>
              <a:t>Theorem</a:t>
            </a:r>
            <a:r>
              <a:rPr lang="en-US" sz="2400" dirty="0">
                <a:latin typeface="Arial" panose="020B0604020202020204" pitchFamily="34" charset="0"/>
                <a:cs typeface="Arial" panose="020B0604020202020204" pitchFamily="34" charset="0"/>
              </a:rPr>
              <a:t>: If </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is a full binary tree, then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baseline="30000" dirty="0">
                <a:latin typeface="Arial" panose="020B0604020202020204" pitchFamily="34" charset="0"/>
                <a:cs typeface="Arial" panose="020B0604020202020204" pitchFamily="34" charset="0"/>
              </a:rPr>
              <a:t>h</a:t>
            </a:r>
            <a:r>
              <a:rPr lang="en-US" sz="2400" baseline="30000" dirty="0">
                <a:latin typeface="Arial" panose="020B0604020202020204" pitchFamily="34" charset="0"/>
                <a:cs typeface="Arial" panose="020B0604020202020204" pitchFamily="34" charset="0"/>
              </a:rPr>
              <a:t>(</a:t>
            </a:r>
            <a:r>
              <a:rPr lang="en-US" sz="2400" i="1" baseline="30000" dirty="0">
                <a:latin typeface="Arial" panose="020B0604020202020204" pitchFamily="34" charset="0"/>
                <a:cs typeface="Arial" panose="020B0604020202020204" pitchFamily="34" charset="0"/>
              </a:rPr>
              <a:t>T</a:t>
            </a:r>
            <a:r>
              <a:rPr lang="en-US" sz="2400" baseline="30000" dirty="0">
                <a:latin typeface="Arial" panose="020B0604020202020204" pitchFamily="34" charset="0"/>
                <a:cs typeface="Arial" panose="020B0604020202020204" pitchFamily="34" charset="0"/>
              </a:rPr>
              <a:t>)+</a:t>
            </a:r>
            <a:r>
              <a:rPr lang="en-US" sz="2400" baseline="30000" dirty="0">
                <a:latin typeface="Arial" panose="020B0604020202020204" pitchFamily="34" charset="0"/>
                <a:ea typeface="Cambria Math" pitchFamily="18" charset="0"/>
                <a:cs typeface="Arial" panose="020B0604020202020204" pitchFamily="34" charset="0"/>
              </a:rPr>
              <a:t>1</a:t>
            </a:r>
            <a:r>
              <a:rPr lang="en-US" sz="2400" baseline="30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pitchFamily="18" charset="0"/>
                <a:cs typeface="Arial" panose="020B0604020202020204" pitchFamily="34" charset="0"/>
              </a:rPr>
              <a:t>1.</a:t>
            </a:r>
          </a:p>
          <a:p>
            <a:pPr>
              <a:buNone/>
            </a:pPr>
            <a:r>
              <a:rPr lang="en-US" sz="2400" b="1" dirty="0">
                <a:latin typeface="Arial" panose="020B0604020202020204" pitchFamily="34" charset="0"/>
                <a:cs typeface="Arial" panose="020B0604020202020204" pitchFamily="34" charset="0"/>
              </a:rPr>
              <a:t>BASIS  STEP:</a:t>
            </a:r>
            <a:r>
              <a:rPr lang="en-US" sz="2400" dirty="0">
                <a:latin typeface="Arial" panose="020B0604020202020204" pitchFamily="34" charset="0"/>
                <a:cs typeface="Arial" panose="020B0604020202020204" pitchFamily="34" charset="0"/>
              </a:rPr>
              <a:t> The result holds for a full binary tree consisting only of a root,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h</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0</a:t>
            </a:r>
            <a:r>
              <a:rPr lang="en-US" sz="2400" dirty="0">
                <a:latin typeface="Arial" panose="020B0604020202020204" pitchFamily="34" charset="0"/>
                <a:cs typeface="Arial" panose="020B0604020202020204" pitchFamily="34" charset="0"/>
              </a:rPr>
              <a:t>.  Hence,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baseline="30000" dirty="0">
                <a:latin typeface="Arial" panose="020B0604020202020204" pitchFamily="34" charset="0"/>
                <a:ea typeface="Cambria Math" pitchFamily="18" charset="0"/>
                <a:cs typeface="Arial" panose="020B0604020202020204" pitchFamily="34" charset="0"/>
              </a:rPr>
              <a:t>0</a:t>
            </a:r>
            <a:r>
              <a:rPr lang="en-US" sz="2400" baseline="30000" dirty="0">
                <a:latin typeface="Arial" panose="020B0604020202020204" pitchFamily="34" charset="0"/>
                <a:cs typeface="Arial" panose="020B0604020202020204" pitchFamily="34" charset="0"/>
              </a:rPr>
              <a:t>+</a:t>
            </a:r>
            <a:r>
              <a:rPr lang="en-US" sz="2400" baseline="30000" dirty="0">
                <a:latin typeface="Arial" panose="020B0604020202020204" pitchFamily="34" charset="0"/>
                <a:ea typeface="Cambria Math" pitchFamily="18" charset="0"/>
                <a:cs typeface="Arial" panose="020B0604020202020204" pitchFamily="34" charset="0"/>
              </a:rPr>
              <a:t>1</a:t>
            </a:r>
            <a:r>
              <a:rPr lang="en-US" sz="2400" baseline="30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1.</a:t>
            </a:r>
          </a:p>
          <a:p>
            <a:pPr>
              <a:buNone/>
            </a:pPr>
            <a:r>
              <a:rPr lang="en-US" sz="2400" b="1" dirty="0">
                <a:latin typeface="Arial" panose="020B0604020202020204" pitchFamily="34" charset="0"/>
                <a:cs typeface="Arial" panose="020B0604020202020204" pitchFamily="34" charset="0"/>
              </a:rPr>
              <a:t>RECURSIVE STEP:</a:t>
            </a:r>
            <a:r>
              <a:rPr lang="en-US" sz="2400" dirty="0">
                <a:latin typeface="Arial" panose="020B0604020202020204" pitchFamily="34" charset="0"/>
                <a:cs typeface="Arial" panose="020B0604020202020204" pitchFamily="34" charset="0"/>
              </a:rPr>
              <a:t>  Assume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baseline="30000" dirty="0">
                <a:latin typeface="Arial" panose="020B0604020202020204" pitchFamily="34" charset="0"/>
                <a:cs typeface="Arial" panose="020B0604020202020204" pitchFamily="34" charset="0"/>
              </a:rPr>
              <a:t>h</a:t>
            </a:r>
            <a:r>
              <a:rPr lang="en-US" sz="2400" baseline="30000" dirty="0">
                <a:latin typeface="Arial" panose="020B0604020202020204" pitchFamily="34" charset="0"/>
                <a:cs typeface="Arial" panose="020B0604020202020204" pitchFamily="34" charset="0"/>
              </a:rPr>
              <a:t>(</a:t>
            </a:r>
            <a:r>
              <a:rPr lang="en-US" sz="2400" i="1" baseline="30000" dirty="0">
                <a:latin typeface="Arial" panose="020B0604020202020204" pitchFamily="34" charset="0"/>
                <a:cs typeface="Arial" panose="020B0604020202020204" pitchFamily="34" charset="0"/>
              </a:rPr>
              <a:t>T</a:t>
            </a:r>
            <a:r>
              <a:rPr lang="en-US" sz="2400" baseline="30000" dirty="0">
                <a:latin typeface="Arial" panose="020B0604020202020204" pitchFamily="34" charset="0"/>
                <a:ea typeface="Cambria Math" pitchFamily="18" charset="0"/>
                <a:cs typeface="Arial" panose="020B0604020202020204" pitchFamily="34" charset="0"/>
              </a:rPr>
              <a:t>1</a:t>
            </a:r>
            <a:r>
              <a:rPr lang="en-US" sz="2400" baseline="30000" dirty="0">
                <a:latin typeface="Arial" panose="020B0604020202020204" pitchFamily="34" charset="0"/>
                <a:cs typeface="Arial" panose="020B0604020202020204" pitchFamily="34" charset="0"/>
              </a:rPr>
              <a:t>)+</a:t>
            </a:r>
            <a:r>
              <a:rPr lang="en-US" sz="2400" baseline="30000" dirty="0">
                <a:latin typeface="Arial" panose="020B0604020202020204" pitchFamily="34" charset="0"/>
                <a:ea typeface="Cambria Math" pitchFamily="18" charset="0"/>
                <a:cs typeface="Arial" panose="020B0604020202020204" pitchFamily="34" charset="0"/>
              </a:rPr>
              <a:t>1</a:t>
            </a:r>
            <a:r>
              <a:rPr lang="en-US" sz="2400" baseline="30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and also                   </a:t>
            </a:r>
            <a:r>
              <a:rPr lang="en-US" sz="2400" i="1" dirty="0">
                <a:latin typeface="Arial" panose="020B060402020202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cs typeface="Arial" panose="020B0604020202020204" pitchFamily="34" charset="0"/>
              </a:rPr>
              <a:t>) ≤ </a:t>
            </a:r>
            <a:r>
              <a:rPr lang="en-US" sz="2400" dirty="0">
                <a:latin typeface="Arial" panose="020B0604020202020204" pitchFamily="34" charset="0"/>
                <a:ea typeface="Cambria Math" pitchFamily="18" charset="0"/>
                <a:cs typeface="Arial" panose="020B0604020202020204" pitchFamily="34" charset="0"/>
              </a:rPr>
              <a:t>2</a:t>
            </a:r>
            <a:r>
              <a:rPr lang="en-US" sz="2400" i="1" baseline="30000" dirty="0">
                <a:latin typeface="Arial" panose="020B0604020202020204" pitchFamily="34" charset="0"/>
                <a:cs typeface="Arial" panose="020B0604020202020204" pitchFamily="34" charset="0"/>
              </a:rPr>
              <a:t>h</a:t>
            </a:r>
            <a:r>
              <a:rPr lang="en-US" sz="2400" baseline="30000" dirty="0">
                <a:latin typeface="Arial" panose="020B0604020202020204" pitchFamily="34" charset="0"/>
                <a:cs typeface="Arial" panose="020B0604020202020204" pitchFamily="34" charset="0"/>
              </a:rPr>
              <a:t>(</a:t>
            </a:r>
            <a:r>
              <a:rPr lang="en-US" sz="2400" i="1" baseline="30000" dirty="0">
                <a:latin typeface="Arial" panose="020B0604020202020204" pitchFamily="34" charset="0"/>
                <a:cs typeface="Arial" panose="020B0604020202020204" pitchFamily="34" charset="0"/>
              </a:rPr>
              <a:t>T</a:t>
            </a:r>
            <a:r>
              <a:rPr lang="en-US" sz="2400" baseline="30000" dirty="0">
                <a:latin typeface="Arial" panose="020B0604020202020204" pitchFamily="34" charset="0"/>
                <a:ea typeface="Cambria Math" pitchFamily="18" charset="0"/>
                <a:cs typeface="Arial" panose="020B0604020202020204" pitchFamily="34" charset="0"/>
              </a:rPr>
              <a:t>2</a:t>
            </a:r>
            <a:r>
              <a:rPr lang="en-US" sz="2400" baseline="30000" dirty="0">
                <a:latin typeface="Arial" panose="020B0604020202020204" pitchFamily="34" charset="0"/>
                <a:cs typeface="Arial" panose="020B0604020202020204" pitchFamily="34" charset="0"/>
              </a:rPr>
              <a:t>)+</a:t>
            </a:r>
            <a:r>
              <a:rPr lang="en-US" sz="2400" baseline="30000" dirty="0">
                <a:latin typeface="Arial" panose="020B0604020202020204" pitchFamily="34" charset="0"/>
                <a:ea typeface="Cambria Math" pitchFamily="18" charset="0"/>
                <a:cs typeface="Arial" panose="020B0604020202020204" pitchFamily="34" charset="0"/>
              </a:rPr>
              <a:t>1  </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whenever </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1</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T</a:t>
            </a:r>
            <a:r>
              <a:rPr lang="en-US" sz="2400" baseline="-25000" dirty="0">
                <a:latin typeface="Arial" panose="020B0604020202020204" pitchFamily="34" charset="0"/>
                <a:ea typeface="Cambria Math" pitchFamily="18" charset="0"/>
                <a:cs typeface="Arial" panose="020B0604020202020204" pitchFamily="34" charset="0"/>
              </a:rPr>
              <a:t>2</a:t>
            </a:r>
            <a:r>
              <a:rPr lang="en-US" sz="2400" dirty="0">
                <a:latin typeface="Arial" panose="020B0604020202020204" pitchFamily="34" charset="0"/>
                <a:ea typeface="Cambria Math" pitchFamily="18" charset="0"/>
                <a:cs typeface="Arial" panose="020B0604020202020204" pitchFamily="34" charset="0"/>
              </a:rPr>
              <a:t> </a:t>
            </a:r>
            <a:r>
              <a:rPr lang="en-US" sz="2400" dirty="0">
                <a:latin typeface="Arial" panose="020B0604020202020204" pitchFamily="34" charset="0"/>
                <a:cs typeface="Arial" panose="020B0604020202020204" pitchFamily="34" charset="0"/>
              </a:rPr>
              <a:t>are full binary trees.</a:t>
            </a:r>
          </a:p>
          <a:p>
            <a:pPr marL="274320" lvl="0" indent="-274320">
              <a:spcBef>
                <a:spcPct val="20000"/>
              </a:spcBef>
              <a:buClr>
                <a:schemeClr val="accent3"/>
              </a:buClr>
              <a:buSzPct val="95000"/>
              <a:defRPr/>
            </a:pP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1 </a:t>
            </a:r>
            <a:r>
              <a:rPr lang="en-US" sz="2400" dirty="0"/>
              <a:t>+ </a:t>
            </a:r>
            <a:r>
              <a:rPr lang="en-US" sz="2400" i="1" dirty="0"/>
              <a:t>n</a:t>
            </a:r>
            <a:r>
              <a:rPr lang="en-US" sz="2400" dirty="0"/>
              <a:t>(</a:t>
            </a:r>
            <a:r>
              <a:rPr lang="en-US" sz="2400" i="1" dirty="0"/>
              <a:t>T</a:t>
            </a:r>
            <a:r>
              <a:rPr lang="en-US" sz="2400" baseline="-25000" dirty="0">
                <a:latin typeface="Cambria Math" pitchFamily="18" charset="0"/>
                <a:ea typeface="Cambria Math" pitchFamily="18" charset="0"/>
              </a:rPr>
              <a:t>1</a:t>
            </a:r>
            <a:r>
              <a:rPr lang="en-US" sz="2400" dirty="0"/>
              <a:t>) + </a:t>
            </a:r>
            <a:r>
              <a:rPr lang="en-US" sz="2400" i="1" dirty="0"/>
              <a:t>n</a:t>
            </a:r>
            <a:r>
              <a:rPr lang="en-US" sz="2400" dirty="0"/>
              <a:t>(</a:t>
            </a:r>
            <a:r>
              <a:rPr lang="en-US" sz="2400" i="1" dirty="0"/>
              <a:t>T</a:t>
            </a:r>
            <a:r>
              <a:rPr lang="en-US" sz="2400" baseline="-25000" dirty="0">
                <a:latin typeface="Cambria Math" pitchFamily="18" charset="0"/>
                <a:ea typeface="Cambria Math" pitchFamily="18" charset="0"/>
              </a:rPr>
              <a:t>2</a:t>
            </a:r>
            <a:r>
              <a:rPr lang="en-US" sz="2400" dirty="0"/>
              <a:t>)                      (</a:t>
            </a:r>
            <a:r>
              <a:rPr lang="en-US" sz="2400" i="1" dirty="0"/>
              <a:t>by recursive formula of n(T)</a:t>
            </a:r>
            <a:r>
              <a:rPr lang="en-US" sz="2400" dirty="0"/>
              <a:t>)</a:t>
            </a:r>
          </a:p>
          <a:p>
            <a:pPr marL="274320" lvl="0" indent="-274320">
              <a:spcBef>
                <a:spcPct val="20000"/>
              </a:spcBef>
              <a:buClr>
                <a:schemeClr val="accent3"/>
              </a:buClr>
              <a:buSzPct val="95000"/>
              <a:defRPr/>
            </a:pPr>
            <a:r>
              <a:rPr lang="en-US" sz="2400" dirty="0"/>
              <a:t>          ≤ </a:t>
            </a:r>
            <a:r>
              <a:rPr lang="en-US" sz="2400" dirty="0">
                <a:latin typeface="Cambria Math" pitchFamily="18" charset="0"/>
                <a:ea typeface="Cambria Math" pitchFamily="18" charset="0"/>
              </a:rPr>
              <a:t>1</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1)+</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2)+</a:t>
            </a:r>
            <a:r>
              <a:rPr lang="en-US" sz="2400" baseline="30000" dirty="0">
                <a:latin typeface="Cambria Math" pitchFamily="18" charset="0"/>
                <a:ea typeface="Cambria Math" pitchFamily="18" charset="0"/>
              </a:rPr>
              <a:t>1 </a:t>
            </a:r>
            <a:r>
              <a:rPr lang="en-US" sz="2400" dirty="0"/>
              <a:t>– </a:t>
            </a:r>
            <a:r>
              <a:rPr lang="en-US" sz="2400" dirty="0">
                <a:latin typeface="Cambria Math" pitchFamily="18" charset="0"/>
                <a:ea typeface="Cambria Math" pitchFamily="18" charset="0"/>
              </a:rPr>
              <a:t>1</a:t>
            </a:r>
            <a:r>
              <a:rPr lang="en-US" sz="2400" dirty="0"/>
              <a:t>)  (</a:t>
            </a:r>
            <a:r>
              <a:rPr lang="en-US" sz="2400" i="1" dirty="0"/>
              <a:t>by inductive hypothesis</a:t>
            </a:r>
            <a:r>
              <a:rPr lang="en-US" sz="2400" dirty="0"/>
              <a:t>)</a:t>
            </a:r>
          </a:p>
          <a:p>
            <a:pPr marL="274320" lvl="0" indent="-274320">
              <a:spcBef>
                <a:spcPct val="20000"/>
              </a:spcBef>
              <a:buClr>
                <a:schemeClr val="accent3"/>
              </a:buClr>
              <a:buSzPct val="95000"/>
              <a:defRPr/>
            </a:pPr>
            <a:r>
              <a:rPr lang="en-US" sz="2400" b="1" dirty="0"/>
              <a:t>          </a:t>
            </a:r>
            <a:r>
              <a:rPr lang="en-US" sz="2400" dirty="0"/>
              <a:t>≤ </a:t>
            </a:r>
            <a:r>
              <a:rPr lang="en-US" sz="2400" dirty="0">
                <a:latin typeface="Cambria Math" pitchFamily="18" charset="0"/>
                <a:ea typeface="Cambria Math" pitchFamily="18" charset="0"/>
              </a:rPr>
              <a:t>2</a:t>
            </a:r>
            <a:r>
              <a:rPr lang="en-US" sz="2400" dirty="0"/>
              <a:t>∙max(</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1)+</a:t>
            </a:r>
            <a:r>
              <a:rPr lang="en-US" sz="2400" baseline="30000" dirty="0">
                <a:latin typeface="Cambria Math" pitchFamily="18" charset="0"/>
                <a:ea typeface="Cambria Math" pitchFamily="18" charset="0"/>
              </a:rPr>
              <a:t>1</a:t>
            </a:r>
            <a:r>
              <a:rPr lang="en-US" sz="2400" dirty="0"/>
              <a:t>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2)+</a:t>
            </a:r>
            <a:r>
              <a:rPr lang="en-US" sz="2400" baseline="30000" dirty="0">
                <a:latin typeface="Cambria Math" pitchFamily="18" charset="0"/>
                <a:ea typeface="Cambria Math" pitchFamily="18" charset="0"/>
              </a:rPr>
              <a:t>1</a:t>
            </a:r>
            <a:r>
              <a:rPr lang="en-US" sz="2400" dirty="0"/>
              <a:t> )</a:t>
            </a:r>
            <a:r>
              <a:rPr lang="en-US" sz="2400" baseline="30000" dirty="0"/>
              <a:t> </a:t>
            </a:r>
            <a:r>
              <a:rPr lang="en-US" sz="2400" dirty="0"/>
              <a:t>– </a:t>
            </a:r>
            <a:r>
              <a:rPr lang="en-US" sz="2400" dirty="0">
                <a:latin typeface="Cambria Math" pitchFamily="18" charset="0"/>
                <a:ea typeface="Cambria Math" pitchFamily="18" charset="0"/>
              </a:rPr>
              <a:t>1 </a:t>
            </a:r>
            <a:r>
              <a:rPr lang="en-US" sz="2400" dirty="0"/>
              <a:t> </a:t>
            </a:r>
          </a:p>
          <a:p>
            <a:pPr marL="274320" lvl="0" indent="-274320">
              <a:spcBef>
                <a:spcPct val="20000"/>
              </a:spcBef>
              <a:buClr>
                <a:schemeClr val="accent3"/>
              </a:buClr>
              <a:buSzPct val="95000"/>
            </a:pPr>
            <a:r>
              <a:rPr lang="en-US" sz="2400" dirty="0"/>
              <a:t>          = </a:t>
            </a:r>
            <a:r>
              <a:rPr lang="en-US" sz="2400" dirty="0">
                <a:latin typeface="Cambria Math" pitchFamily="18" charset="0"/>
                <a:ea typeface="Cambria Math" pitchFamily="18" charset="0"/>
              </a:rPr>
              <a:t>2∙2</a:t>
            </a:r>
            <a:r>
              <a:rPr lang="en-US" sz="2400" baseline="30000" dirty="0"/>
              <a:t>max(</a:t>
            </a:r>
            <a:r>
              <a:rPr lang="en-US" sz="2400" i="1" baseline="30000" dirty="0"/>
              <a:t>h</a:t>
            </a:r>
            <a:r>
              <a:rPr lang="en-US" sz="2400" baseline="30000" dirty="0"/>
              <a:t>(</a:t>
            </a:r>
            <a:r>
              <a:rPr lang="en-US" sz="2400" i="1" baseline="30000" dirty="0"/>
              <a:t>T</a:t>
            </a:r>
            <a:r>
              <a:rPr lang="en-US" sz="2400" baseline="30000" dirty="0"/>
              <a:t>1),</a:t>
            </a:r>
            <a:r>
              <a:rPr lang="en-US" sz="2400" i="1" baseline="30000" dirty="0"/>
              <a:t>h</a:t>
            </a:r>
            <a:r>
              <a:rPr lang="en-US" sz="2400" baseline="30000" dirty="0"/>
              <a:t>(</a:t>
            </a:r>
            <a:r>
              <a:rPr lang="en-US" sz="2400" i="1" baseline="30000" dirty="0"/>
              <a:t>T</a:t>
            </a:r>
            <a:r>
              <a:rPr lang="en-US" sz="2400" baseline="30000" dirty="0"/>
              <a:t>2))+</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r>
              <a:rPr lang="en-US" sz="2400" dirty="0"/>
              <a:t>                   (max(</a:t>
            </a:r>
            <a:r>
              <a:rPr lang="en-US" sz="2400" dirty="0">
                <a:latin typeface="Cambria Math" pitchFamily="18" charset="0"/>
                <a:ea typeface="Cambria Math" pitchFamily="18" charset="0"/>
              </a:rPr>
              <a:t>2</a:t>
            </a:r>
            <a:r>
              <a:rPr lang="en-US" sz="2400" i="1" baseline="30000" dirty="0"/>
              <a:t>x</a:t>
            </a:r>
            <a:r>
              <a:rPr lang="en-US" sz="2400" dirty="0"/>
              <a:t> ,</a:t>
            </a:r>
            <a:r>
              <a:rPr lang="en-US" sz="2400" dirty="0">
                <a:latin typeface="Cambria Math" pitchFamily="18" charset="0"/>
                <a:ea typeface="Cambria Math" pitchFamily="18" charset="0"/>
              </a:rPr>
              <a:t> 2</a:t>
            </a:r>
            <a:r>
              <a:rPr lang="en-US" sz="2400" i="1" baseline="30000" dirty="0"/>
              <a:t>y</a:t>
            </a:r>
            <a:r>
              <a:rPr lang="en-US" sz="2400" dirty="0"/>
              <a:t>)= </a:t>
            </a:r>
            <a:r>
              <a:rPr lang="en-US" sz="2400" dirty="0">
                <a:latin typeface="Cambria Math" pitchFamily="18" charset="0"/>
                <a:ea typeface="Cambria Math" pitchFamily="18" charset="0"/>
              </a:rPr>
              <a:t>2</a:t>
            </a:r>
            <a:r>
              <a:rPr lang="en-US" sz="2400" baseline="30000" dirty="0"/>
              <a:t>max(</a:t>
            </a:r>
            <a:r>
              <a:rPr lang="en-US" sz="2400" i="1" baseline="30000" dirty="0" err="1"/>
              <a:t>x,y</a:t>
            </a:r>
            <a:r>
              <a:rPr lang="en-US" sz="2400" baseline="30000" dirty="0"/>
              <a:t>)</a:t>
            </a:r>
            <a:r>
              <a:rPr lang="en-US" sz="2400" dirty="0"/>
              <a:t> )</a:t>
            </a:r>
          </a:p>
          <a:p>
            <a:pPr marL="274320" lvl="0" indent="-274320">
              <a:spcBef>
                <a:spcPct val="20000"/>
              </a:spcBef>
              <a:buClr>
                <a:schemeClr val="accent3"/>
              </a:buClr>
              <a:buSzPct val="95000"/>
            </a:pPr>
            <a:r>
              <a:rPr lang="en-US" sz="2400" dirty="0"/>
              <a:t>          = </a:t>
            </a:r>
            <a:r>
              <a:rPr lang="en-US" sz="2400" dirty="0">
                <a:latin typeface="Cambria Math" pitchFamily="18" charset="0"/>
                <a:ea typeface="Cambria Math" pitchFamily="18" charset="0"/>
              </a:rPr>
              <a:t>2∙2</a:t>
            </a:r>
            <a:r>
              <a:rPr lang="en-US" sz="2400" i="1" baseline="30000" dirty="0"/>
              <a:t>h</a:t>
            </a:r>
            <a:r>
              <a:rPr lang="en-US" sz="2400" baseline="30000" dirty="0"/>
              <a:t>(</a:t>
            </a:r>
            <a:r>
              <a:rPr lang="en-US" sz="2400" i="1" baseline="30000" dirty="0"/>
              <a:t>t</a:t>
            </a:r>
            <a:r>
              <a:rPr lang="en-US" sz="2400" baseline="30000" dirty="0"/>
              <a:t>)</a:t>
            </a:r>
            <a:r>
              <a:rPr lang="en-US" sz="2400" dirty="0"/>
              <a:t> </a:t>
            </a:r>
            <a:r>
              <a:rPr lang="en-US" sz="2400" baseline="30000" dirty="0"/>
              <a:t> </a:t>
            </a:r>
            <a:r>
              <a:rPr lang="en-US" sz="2400" dirty="0"/>
              <a:t>– </a:t>
            </a:r>
            <a:r>
              <a:rPr lang="en-US" sz="2400" dirty="0">
                <a:latin typeface="Cambria Math" pitchFamily="18" charset="0"/>
                <a:ea typeface="Cambria Math" pitchFamily="18" charset="0"/>
              </a:rPr>
              <a:t>1</a:t>
            </a:r>
            <a:r>
              <a:rPr lang="en-US" sz="2400" dirty="0"/>
              <a:t>                                     (</a:t>
            </a:r>
            <a:r>
              <a:rPr lang="en-US" sz="2400" i="1" dirty="0"/>
              <a:t>by recursive definition of h(T)</a:t>
            </a:r>
            <a:r>
              <a:rPr lang="en-US" sz="2400" dirty="0"/>
              <a:t>)</a:t>
            </a:r>
          </a:p>
          <a:p>
            <a:pPr marL="274320" lvl="0" indent="-274320">
              <a:spcBef>
                <a:spcPct val="20000"/>
              </a:spcBef>
              <a:buClr>
                <a:schemeClr val="accent3"/>
              </a:buClr>
              <a:buSzPct val="95000"/>
              <a:defRPr/>
            </a:pP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dirty="0"/>
              <a:t> </a:t>
            </a:r>
            <a:r>
              <a:rPr lang="en-US" sz="2400" baseline="30000" dirty="0"/>
              <a:t> </a:t>
            </a:r>
            <a:r>
              <a:rPr lang="en-US" sz="2400" dirty="0"/>
              <a:t>– </a:t>
            </a:r>
            <a:r>
              <a:rPr lang="en-US" sz="2400" dirty="0">
                <a:latin typeface="Cambria Math" pitchFamily="18" charset="0"/>
                <a:ea typeface="Cambria Math" pitchFamily="18" charset="0"/>
              </a:rPr>
              <a:t>1</a:t>
            </a:r>
            <a:r>
              <a:rPr lang="en-US" sz="2400" dirty="0"/>
              <a:t> </a:t>
            </a:r>
          </a:p>
          <a:p>
            <a:pPr>
              <a:buNone/>
            </a:pPr>
            <a:endParaRPr lang="en-US" sz="2400" dirty="0">
              <a:latin typeface="Arial" panose="020B0604020202020204" pitchFamily="34" charset="0"/>
              <a:cs typeface="Arial" panose="020B0604020202020204" pitchFamily="34" charset="0"/>
            </a:endParaRPr>
          </a:p>
          <a:p>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4F1A0F33-7FC4-4292-BC5F-81B06B668B8D}"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34</a:t>
            </a:fld>
            <a:endParaRPr lang="en-US" dirty="0"/>
          </a:p>
        </p:txBody>
      </p:sp>
    </p:spTree>
    <p:extLst>
      <p:ext uri="{BB962C8B-B14F-4D97-AF65-F5344CB8AC3E}">
        <p14:creationId xmlns:p14="http://schemas.microsoft.com/office/powerpoint/2010/main" val="2072163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Generalized  Induction</a:t>
            </a:r>
            <a:endParaRPr sz="4000" dirty="0">
              <a:latin typeface="Arial"/>
              <a:cs typeface="Arial"/>
            </a:endParaRPr>
          </a:p>
        </p:txBody>
      </p:sp>
      <p:sp>
        <p:nvSpPr>
          <p:cNvPr id="10" name="object 10"/>
          <p:cNvSpPr txBox="1"/>
          <p:nvPr/>
        </p:nvSpPr>
        <p:spPr>
          <a:xfrm>
            <a:off x="304799" y="1328420"/>
            <a:ext cx="8570007" cy="4260141"/>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t>Generalized induction</a:t>
            </a:r>
            <a:r>
              <a:rPr lang="en-US" sz="2800" i="1" dirty="0"/>
              <a:t> </a:t>
            </a:r>
            <a:r>
              <a:rPr lang="en-US" sz="2800" dirty="0"/>
              <a:t>is used to prove results about sets other than the integers that have the well-ordering property. </a:t>
            </a:r>
          </a:p>
          <a:p>
            <a:r>
              <a:rPr lang="en-US" sz="1600" spc="-605" dirty="0">
                <a:solidFill>
                  <a:srgbClr val="3333CC"/>
                </a:solidFill>
                <a:latin typeface="Wingdings"/>
                <a:cs typeface="Wingdings"/>
              </a:rPr>
              <a:t> </a:t>
            </a:r>
            <a:r>
              <a:rPr lang="en-US" sz="2800" dirty="0"/>
              <a:t>For example, consider an ordering on </a:t>
            </a:r>
            <a:r>
              <a:rPr lang="en-US" sz="2800" b="1" dirty="0"/>
              <a:t>N</a:t>
            </a:r>
            <a:r>
              <a:rPr lang="en-US" sz="2800" dirty="0">
                <a:latin typeface="Cambria Math"/>
                <a:ea typeface="Cambria Math"/>
              </a:rPr>
              <a:t>⨉</a:t>
            </a:r>
            <a:r>
              <a:rPr lang="en-US" sz="2800" dirty="0"/>
              <a:t> </a:t>
            </a:r>
            <a:r>
              <a:rPr lang="en-US" sz="2800" b="1" dirty="0"/>
              <a:t>N</a:t>
            </a:r>
            <a:r>
              <a:rPr lang="en-US" sz="2800" dirty="0"/>
              <a:t>, ordered pairs of nonnegative integers. Specify that (</a:t>
            </a:r>
            <a:r>
              <a:rPr lang="en-US" sz="2800" i="1" dirty="0"/>
              <a:t>x</a:t>
            </a:r>
            <a:r>
              <a:rPr lang="en-US" sz="2800" baseline="-25000" dirty="0">
                <a:latin typeface="Cambria Math" pitchFamily="18" charset="0"/>
                <a:ea typeface="Cambria Math" pitchFamily="18" charset="0"/>
              </a:rPr>
              <a:t>1</a:t>
            </a:r>
            <a:r>
              <a:rPr lang="en-US" sz="2800" dirty="0"/>
              <a:t> ,</a:t>
            </a:r>
            <a:r>
              <a:rPr lang="en-US" sz="2800" i="1" dirty="0"/>
              <a:t>y</a:t>
            </a:r>
            <a:r>
              <a:rPr lang="en-US" sz="2800" baseline="-25000" dirty="0">
                <a:latin typeface="Cambria Math" pitchFamily="18" charset="0"/>
                <a:ea typeface="Cambria Math" pitchFamily="18" charset="0"/>
              </a:rPr>
              <a:t>1</a:t>
            </a:r>
            <a:r>
              <a:rPr lang="en-US" sz="2800" dirty="0"/>
              <a:t>) is less than or equal to (</a:t>
            </a:r>
            <a:r>
              <a:rPr lang="en-US" sz="2800" i="1" dirty="0"/>
              <a:t>x</a:t>
            </a:r>
            <a:r>
              <a:rPr lang="en-US" sz="2800" baseline="-25000" dirty="0">
                <a:latin typeface="Cambria Math" pitchFamily="18" charset="0"/>
                <a:ea typeface="Cambria Math" pitchFamily="18" charset="0"/>
              </a:rPr>
              <a:t>2</a:t>
            </a:r>
            <a:r>
              <a:rPr lang="en-US" sz="2800" dirty="0"/>
              <a:t>,</a:t>
            </a:r>
            <a:r>
              <a:rPr lang="en-US" sz="2800" i="1" dirty="0"/>
              <a:t>y</a:t>
            </a:r>
            <a:r>
              <a:rPr lang="en-US" sz="2800" baseline="-25000" dirty="0">
                <a:latin typeface="Cambria Math" pitchFamily="18" charset="0"/>
                <a:ea typeface="Cambria Math" pitchFamily="18" charset="0"/>
              </a:rPr>
              <a:t>2</a:t>
            </a:r>
            <a:r>
              <a:rPr lang="en-US" sz="2800" dirty="0"/>
              <a:t>) if either </a:t>
            </a:r>
            <a:r>
              <a:rPr lang="en-US" sz="2800" i="1" dirty="0"/>
              <a:t>x</a:t>
            </a:r>
            <a:r>
              <a:rPr lang="en-US" sz="2800" baseline="-25000" dirty="0">
                <a:latin typeface="Cambria Math" pitchFamily="18" charset="0"/>
                <a:ea typeface="Cambria Math" pitchFamily="18" charset="0"/>
              </a:rPr>
              <a:t>1</a:t>
            </a:r>
            <a:r>
              <a:rPr lang="en-US" sz="2800" dirty="0"/>
              <a:t> &lt; </a:t>
            </a:r>
            <a:r>
              <a:rPr lang="en-US" sz="2800" i="1" dirty="0"/>
              <a:t>x</a:t>
            </a:r>
            <a:r>
              <a:rPr lang="en-US" sz="2800" baseline="-25000" dirty="0">
                <a:latin typeface="Cambria Math" pitchFamily="18" charset="0"/>
                <a:ea typeface="Cambria Math" pitchFamily="18" charset="0"/>
              </a:rPr>
              <a:t>2</a:t>
            </a:r>
            <a:r>
              <a:rPr lang="en-US" sz="2800" dirty="0"/>
              <a:t>, or </a:t>
            </a:r>
            <a:r>
              <a:rPr lang="en-US" sz="2800" i="1" dirty="0"/>
              <a:t>x</a:t>
            </a:r>
            <a:r>
              <a:rPr lang="en-US" sz="2800" baseline="-25000" dirty="0">
                <a:latin typeface="Cambria Math" pitchFamily="18" charset="0"/>
                <a:ea typeface="Cambria Math" pitchFamily="18" charset="0"/>
              </a:rPr>
              <a:t>1</a:t>
            </a:r>
            <a:r>
              <a:rPr lang="en-US" sz="2800" dirty="0"/>
              <a:t> =</a:t>
            </a:r>
            <a:r>
              <a:rPr lang="en-US" sz="2800" i="1" dirty="0"/>
              <a:t> x</a:t>
            </a:r>
            <a:r>
              <a:rPr lang="en-US" sz="2800" baseline="-25000" dirty="0">
                <a:latin typeface="Cambria Math" pitchFamily="18" charset="0"/>
                <a:ea typeface="Cambria Math" pitchFamily="18" charset="0"/>
              </a:rPr>
              <a:t>2</a:t>
            </a:r>
            <a:r>
              <a:rPr lang="en-US" sz="2800" dirty="0"/>
              <a:t>  and </a:t>
            </a:r>
            <a:r>
              <a:rPr lang="en-US" sz="2800" i="1" dirty="0"/>
              <a:t>y</a:t>
            </a:r>
            <a:r>
              <a:rPr lang="en-US" sz="2800" baseline="-25000" dirty="0">
                <a:latin typeface="Cambria Math" pitchFamily="18" charset="0"/>
                <a:ea typeface="Cambria Math" pitchFamily="18" charset="0"/>
              </a:rPr>
              <a:t>1 </a:t>
            </a:r>
            <a:r>
              <a:rPr lang="en-US" sz="2800" dirty="0"/>
              <a:t>&lt;</a:t>
            </a:r>
            <a:r>
              <a:rPr lang="en-US" sz="2800" i="1" dirty="0"/>
              <a:t>y</a:t>
            </a:r>
            <a:r>
              <a:rPr lang="en-US" sz="2800" baseline="-25000" dirty="0">
                <a:latin typeface="Cambria Math" pitchFamily="18" charset="0"/>
                <a:ea typeface="Cambria Math" pitchFamily="18" charset="0"/>
              </a:rPr>
              <a:t>2</a:t>
            </a:r>
            <a:r>
              <a:rPr lang="en-US" sz="2800" dirty="0"/>
              <a:t> This is called the </a:t>
            </a:r>
            <a:r>
              <a:rPr lang="en-US" sz="2800" i="1" dirty="0"/>
              <a:t>lexicographic ordering</a:t>
            </a:r>
            <a:r>
              <a:rPr lang="en-US" sz="2800" dirty="0"/>
              <a:t>.</a:t>
            </a:r>
          </a:p>
          <a:p>
            <a:r>
              <a:rPr lang="en-US" sz="1600" spc="-605" dirty="0">
                <a:solidFill>
                  <a:srgbClr val="3333CC"/>
                </a:solidFill>
                <a:latin typeface="Wingdings"/>
                <a:cs typeface="Wingdings"/>
              </a:rPr>
              <a:t> </a:t>
            </a:r>
            <a:r>
              <a:rPr lang="en-US" sz="2800" dirty="0"/>
              <a:t>Strings are also commonly ordered by a</a:t>
            </a:r>
            <a:r>
              <a:rPr lang="en-US" sz="2800" i="1" dirty="0"/>
              <a:t> lexicographic ordering</a:t>
            </a:r>
            <a:r>
              <a:rPr lang="en-US" sz="2800" dirty="0"/>
              <a:t>.</a:t>
            </a:r>
            <a:endParaRPr lang="en-US" sz="2400" dirty="0">
              <a:latin typeface="Arial" panose="020B0604020202020204" pitchFamily="34" charset="0"/>
              <a:cs typeface="Arial" panose="020B0604020202020204" pitchFamily="34" charset="0"/>
            </a:endParaRPr>
          </a:p>
          <a:p>
            <a:pPr>
              <a:buNone/>
            </a:pPr>
            <a:r>
              <a:rPr lang="en-US" sz="2400" i="1" dirty="0">
                <a:latin typeface="Arial" panose="020B0604020202020204" pitchFamily="34" charset="0"/>
                <a:cs typeface="Arial" panose="020B0604020202020204" pitchFamily="34" charset="0"/>
              </a:rPr>
              <a:t>      </a:t>
            </a:r>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B91DAB78-1D84-4213-A15D-45447E0BC7ED}"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35</a:t>
            </a:fld>
            <a:endParaRPr lang="en-US" dirty="0"/>
          </a:p>
        </p:txBody>
      </p:sp>
    </p:spTree>
    <p:extLst>
      <p:ext uri="{BB962C8B-B14F-4D97-AF65-F5344CB8AC3E}">
        <p14:creationId xmlns:p14="http://schemas.microsoft.com/office/powerpoint/2010/main" val="639489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5"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11" name="object 11"/>
          <p:cNvSpPr txBox="1">
            <a:spLocks noGrp="1"/>
          </p:cNvSpPr>
          <p:nvPr>
            <p:ph type="ftr" sz="quarter" idx="5"/>
          </p:nvPr>
        </p:nvSpPr>
        <p:spPr>
          <a:xfrm>
            <a:off x="186689" y="6562556"/>
            <a:ext cx="2995930" cy="179536"/>
          </a:xfrm>
          <a:prstGeom prst="rect">
            <a:avLst/>
          </a:prstGeom>
        </p:spPr>
        <p:txBody>
          <a:bodyPr vert="horz" wrap="square" lIns="0" tIns="0" rIns="0" bIns="0" rtlCol="0">
            <a:spAutoFit/>
          </a:bodyPr>
          <a:lstStyle/>
          <a:p>
            <a:pPr marL="12700">
              <a:lnSpc>
                <a:spcPts val="1425"/>
              </a:lnSpc>
            </a:pPr>
            <a:r>
              <a:rPr lang="en-US"/>
              <a:t>Discrete Mathematics I Fall 2022</a:t>
            </a:r>
            <a:endParaRPr spc="-25" dirty="0"/>
          </a:p>
        </p:txBody>
      </p:sp>
      <p:sp>
        <p:nvSpPr>
          <p:cNvPr id="9" name="object 9"/>
          <p:cNvSpPr txBox="1"/>
          <p:nvPr/>
        </p:nvSpPr>
        <p:spPr>
          <a:xfrm>
            <a:off x="1066800" y="452120"/>
            <a:ext cx="8049489"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Generalized  Induction</a:t>
            </a:r>
            <a:endParaRPr sz="4000" dirty="0">
              <a:latin typeface="Arial"/>
              <a:cs typeface="Arial"/>
            </a:endParaRPr>
          </a:p>
        </p:txBody>
      </p:sp>
      <p:sp>
        <p:nvSpPr>
          <p:cNvPr id="10" name="object 10"/>
          <p:cNvSpPr txBox="1"/>
          <p:nvPr/>
        </p:nvSpPr>
        <p:spPr>
          <a:xfrm>
            <a:off x="304799" y="1328420"/>
            <a:ext cx="8570007" cy="5634876"/>
          </a:xfrm>
          <a:prstGeom prst="rect">
            <a:avLst/>
          </a:prstGeom>
        </p:spPr>
        <p:txBody>
          <a:bodyPr vert="horz" wrap="square" lIns="0" tIns="12700" rIns="0" bIns="0" rtlCol="0">
            <a:spAutoFit/>
          </a:bodyPr>
          <a:lstStyle/>
          <a:p>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400" b="1" kern="0" dirty="0">
                <a:latin typeface="Arial" panose="020B0604020202020204" pitchFamily="34" charset="0"/>
                <a:cs typeface="Arial" panose="020B0604020202020204" pitchFamily="34" charset="0"/>
              </a:rPr>
              <a:t>Example</a:t>
            </a:r>
            <a:r>
              <a:rPr lang="en-US" sz="2400" kern="0" dirty="0">
                <a:latin typeface="Arial" panose="020B0604020202020204" pitchFamily="34" charset="0"/>
                <a:cs typeface="Arial" panose="020B0604020202020204" pitchFamily="34" charset="0"/>
              </a:rPr>
              <a:t>: Suppose that </a:t>
            </a:r>
            <a:r>
              <a:rPr lang="en-US" sz="2400" i="1" kern="0" dirty="0" err="1">
                <a:latin typeface="Arial" panose="020B0604020202020204" pitchFamily="34" charset="0"/>
                <a:cs typeface="Arial" panose="020B0604020202020204" pitchFamily="34" charset="0"/>
              </a:rPr>
              <a:t>a</a:t>
            </a:r>
            <a:r>
              <a:rPr lang="en-US" sz="2400" i="1" kern="0" baseline="-25000" dirty="0" err="1">
                <a:latin typeface="Arial" panose="020B0604020202020204" pitchFamily="34" charset="0"/>
                <a:cs typeface="Arial" panose="020B0604020202020204" pitchFamily="34" charset="0"/>
              </a:rPr>
              <a:t>m,n</a:t>
            </a:r>
            <a:r>
              <a:rPr lang="en-US" sz="2400" kern="0" baseline="-25000" dirty="0">
                <a:latin typeface="Arial" panose="020B0604020202020204" pitchFamily="34" charset="0"/>
                <a:cs typeface="Arial" panose="020B0604020202020204" pitchFamily="34" charset="0"/>
              </a:rPr>
              <a:t>  </a:t>
            </a:r>
            <a:r>
              <a:rPr lang="en-US" sz="2400" kern="0" dirty="0">
                <a:latin typeface="Arial" panose="020B0604020202020204" pitchFamily="34" charset="0"/>
                <a:cs typeface="Arial" panose="020B0604020202020204" pitchFamily="34" charset="0"/>
              </a:rPr>
              <a:t> is defined for  (</a:t>
            </a:r>
            <a:r>
              <a:rPr lang="en-US" sz="2400" i="1" kern="0" dirty="0" err="1">
                <a:latin typeface="Arial" panose="020B0604020202020204" pitchFamily="34" charset="0"/>
                <a:cs typeface="Arial" panose="020B0604020202020204" pitchFamily="34" charset="0"/>
              </a:rPr>
              <a:t>m</a:t>
            </a:r>
            <a:r>
              <a:rPr lang="en-US" sz="2400" kern="0" dirty="0" err="1">
                <a:latin typeface="Arial" panose="020B0604020202020204" pitchFamily="34" charset="0"/>
                <a:cs typeface="Arial" panose="020B0604020202020204" pitchFamily="34" charset="0"/>
              </a:rPr>
              <a:t>,</a:t>
            </a:r>
            <a:r>
              <a:rPr lang="en-US" sz="2400" i="1" kern="0" dirty="0" err="1">
                <a:latin typeface="Arial" panose="020B0604020202020204" pitchFamily="34" charset="0"/>
                <a:cs typeface="Arial" panose="020B0604020202020204" pitchFamily="34" charset="0"/>
              </a:rPr>
              <a:t>n</a:t>
            </a:r>
            <a:r>
              <a:rPr lang="en-US"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ea typeface="Cambria Math"/>
                <a:cs typeface="Arial" panose="020B0604020202020204" pitchFamily="34" charset="0"/>
              </a:rPr>
              <a:t>∊</a:t>
            </a:r>
            <a:r>
              <a:rPr lang="en-US" sz="2400" b="1" kern="0" dirty="0">
                <a:latin typeface="Arial" panose="020B0604020202020204" pitchFamily="34" charset="0"/>
                <a:ea typeface="Cambria Math"/>
                <a:cs typeface="Arial" panose="020B0604020202020204" pitchFamily="34" charset="0"/>
              </a:rPr>
              <a:t>N</a:t>
            </a:r>
            <a:r>
              <a:rPr lang="en-US" sz="2400" kern="0" dirty="0">
                <a:latin typeface="Arial" panose="020B0604020202020204" pitchFamily="34" charset="0"/>
                <a:ea typeface="Cambria Math" pitchFamily="18" charset="0"/>
                <a:cs typeface="Arial" panose="020B0604020202020204" pitchFamily="34" charset="0"/>
              </a:rPr>
              <a:t> ×</a:t>
            </a:r>
            <a:r>
              <a:rPr lang="en-US" sz="2400" b="1" kern="0" dirty="0">
                <a:latin typeface="Arial" panose="020B0604020202020204" pitchFamily="34" charset="0"/>
                <a:ea typeface="Cambria Math" pitchFamily="18" charset="0"/>
                <a:cs typeface="Arial" panose="020B0604020202020204" pitchFamily="34" charset="0"/>
              </a:rPr>
              <a:t>N</a:t>
            </a:r>
            <a:r>
              <a:rPr lang="en-US" sz="2400" kern="0" dirty="0">
                <a:latin typeface="Arial" panose="020B0604020202020204" pitchFamily="34" charset="0"/>
                <a:ea typeface="Cambria Math" pitchFamily="18" charset="0"/>
                <a:cs typeface="Arial" panose="020B0604020202020204" pitchFamily="34" charset="0"/>
              </a:rPr>
              <a:t> by               </a:t>
            </a:r>
            <a:r>
              <a:rPr lang="en-US" sz="2400" i="1" kern="0" dirty="0">
                <a:latin typeface="Arial" panose="020B0604020202020204" pitchFamily="34" charset="0"/>
                <a:cs typeface="Arial" panose="020B0604020202020204" pitchFamily="34" charset="0"/>
              </a:rPr>
              <a:t>a</a:t>
            </a:r>
            <a:r>
              <a:rPr lang="en-US" sz="2400" kern="0" baseline="-25000" dirty="0">
                <a:latin typeface="Arial" panose="020B0604020202020204" pitchFamily="34" charset="0"/>
                <a:ea typeface="Cambria Math" pitchFamily="18" charset="0"/>
                <a:cs typeface="Arial" panose="020B0604020202020204" pitchFamily="34" charset="0"/>
              </a:rPr>
              <a:t>0</a:t>
            </a:r>
            <a:r>
              <a:rPr lang="en-US" sz="2400" i="1" kern="0" baseline="-25000" dirty="0">
                <a:latin typeface="Arial" panose="020B0604020202020204" pitchFamily="34" charset="0"/>
                <a:cs typeface="Arial" panose="020B0604020202020204" pitchFamily="34" charset="0"/>
              </a:rPr>
              <a:t>,</a:t>
            </a:r>
            <a:r>
              <a:rPr lang="en-US" sz="2400" kern="0" baseline="-25000" dirty="0">
                <a:latin typeface="Arial" panose="020B0604020202020204" pitchFamily="34" charset="0"/>
                <a:ea typeface="Cambria Math" pitchFamily="18" charset="0"/>
                <a:cs typeface="Arial" panose="020B0604020202020204" pitchFamily="34" charset="0"/>
              </a:rPr>
              <a:t>0</a:t>
            </a:r>
            <a:r>
              <a:rPr lang="en-US" sz="2400" kern="0" baseline="-25000" dirty="0">
                <a:latin typeface="Arial" panose="020B0604020202020204" pitchFamily="34" charset="0"/>
                <a:cs typeface="Arial" panose="020B0604020202020204" pitchFamily="34" charset="0"/>
              </a:rPr>
              <a:t> </a:t>
            </a:r>
            <a:r>
              <a:rPr lang="en-US" sz="2400" kern="0" dirty="0">
                <a:latin typeface="Arial" panose="020B0604020202020204" pitchFamily="34" charset="0"/>
                <a:ea typeface="Cambria Math" pitchFamily="18" charset="0"/>
                <a:cs typeface="Arial" panose="020B0604020202020204" pitchFamily="34" charset="0"/>
              </a:rPr>
              <a:t>= 0 and </a:t>
            </a:r>
          </a:p>
          <a:p>
            <a:endParaRPr lang="en-US" sz="2400" kern="0" dirty="0">
              <a:latin typeface="Arial" panose="020B0604020202020204" pitchFamily="34" charset="0"/>
              <a:ea typeface="Cambria Math" pitchFamily="18" charset="0"/>
              <a:cs typeface="Arial" panose="020B0604020202020204" pitchFamily="34" charset="0"/>
            </a:endParaRPr>
          </a:p>
          <a:p>
            <a:r>
              <a:rPr lang="en-US" sz="2400" kern="0" dirty="0">
                <a:latin typeface="Arial" panose="020B0604020202020204" pitchFamily="34" charset="0"/>
                <a:ea typeface="Cambria Math" pitchFamily="18" charset="0"/>
                <a:cs typeface="Arial" panose="020B0604020202020204" pitchFamily="34" charset="0"/>
              </a:rPr>
              <a:t>show that</a:t>
            </a:r>
            <a:r>
              <a:rPr lang="en-US" sz="2400" i="1" kern="0" dirty="0">
                <a:latin typeface="Arial" panose="020B0604020202020204" pitchFamily="34" charset="0"/>
                <a:cs typeface="Arial" panose="020B0604020202020204" pitchFamily="34" charset="0"/>
              </a:rPr>
              <a:t> </a:t>
            </a:r>
            <a:r>
              <a:rPr lang="en-US" sz="2400" i="1" kern="0" dirty="0" err="1">
                <a:latin typeface="Arial" panose="020B0604020202020204" pitchFamily="34" charset="0"/>
                <a:cs typeface="Arial" panose="020B0604020202020204" pitchFamily="34" charset="0"/>
              </a:rPr>
              <a:t>a</a:t>
            </a:r>
            <a:r>
              <a:rPr lang="en-US" sz="2400" i="1" kern="0" baseline="-25000" dirty="0" err="1">
                <a:latin typeface="Arial" panose="020B0604020202020204" pitchFamily="34" charset="0"/>
                <a:cs typeface="Arial" panose="020B0604020202020204" pitchFamily="34" charset="0"/>
              </a:rPr>
              <a:t>m,n</a:t>
            </a:r>
            <a:r>
              <a:rPr lang="en-US" sz="2400" kern="0" baseline="-25000" dirty="0">
                <a:latin typeface="Arial" panose="020B0604020202020204" pitchFamily="34" charset="0"/>
                <a:cs typeface="Arial" panose="020B0604020202020204" pitchFamily="34" charset="0"/>
              </a:rPr>
              <a:t> </a:t>
            </a:r>
            <a:r>
              <a:rPr lang="en-US" sz="2400" kern="0" dirty="0">
                <a:latin typeface="Arial" panose="020B0604020202020204" pitchFamily="34" charset="0"/>
                <a:ea typeface="Cambria Math" pitchFamily="18" charset="0"/>
                <a:cs typeface="Arial" panose="020B0604020202020204" pitchFamily="34" charset="0"/>
              </a:rPr>
              <a:t>= </a:t>
            </a:r>
            <a:r>
              <a:rPr lang="en-US" sz="2400" i="1" kern="0" dirty="0">
                <a:latin typeface="Arial" panose="020B0604020202020204" pitchFamily="34" charset="0"/>
                <a:ea typeface="Cambria Math" pitchFamily="18" charset="0"/>
                <a:cs typeface="Arial" panose="020B0604020202020204" pitchFamily="34" charset="0"/>
              </a:rPr>
              <a:t>m</a:t>
            </a:r>
            <a:r>
              <a:rPr lang="en-US" sz="2400" kern="0" dirty="0">
                <a:latin typeface="Arial" panose="020B0604020202020204" pitchFamily="34" charset="0"/>
                <a:ea typeface="Cambria Math" pitchFamily="18" charset="0"/>
                <a:cs typeface="Arial" panose="020B0604020202020204" pitchFamily="34" charset="0"/>
              </a:rPr>
              <a:t> + </a:t>
            </a:r>
            <a:r>
              <a:rPr lang="en-US" sz="2400" i="1" kern="0" dirty="0">
                <a:latin typeface="Arial" panose="020B0604020202020204" pitchFamily="34" charset="0"/>
                <a:ea typeface="Cambria Math" pitchFamily="18" charset="0"/>
                <a:cs typeface="Arial" panose="020B0604020202020204" pitchFamily="34" charset="0"/>
              </a:rPr>
              <a:t>n</a:t>
            </a:r>
            <a:r>
              <a:rPr lang="en-US" sz="2400" kern="0" dirty="0">
                <a:latin typeface="Arial" panose="020B0604020202020204" pitchFamily="34" charset="0"/>
                <a:ea typeface="Cambria Math" pitchFamily="18" charset="0"/>
                <a:cs typeface="Arial" panose="020B0604020202020204" pitchFamily="34" charset="0"/>
              </a:rPr>
              <a:t>(</a:t>
            </a:r>
            <a:r>
              <a:rPr lang="en-US" sz="2400" i="1" kern="0" dirty="0">
                <a:latin typeface="Arial" panose="020B0604020202020204" pitchFamily="34" charset="0"/>
                <a:ea typeface="Cambria Math" pitchFamily="18" charset="0"/>
                <a:cs typeface="Arial" panose="020B0604020202020204" pitchFamily="34" charset="0"/>
              </a:rPr>
              <a:t>n</a:t>
            </a:r>
            <a:r>
              <a:rPr lang="en-US" sz="2400" kern="0" dirty="0">
                <a:latin typeface="Arial" panose="020B0604020202020204" pitchFamily="34" charset="0"/>
                <a:ea typeface="Cambria Math" pitchFamily="18" charset="0"/>
                <a:cs typeface="Arial" panose="020B0604020202020204" pitchFamily="34" charset="0"/>
              </a:rPr>
              <a:t> + 1)/2 </a:t>
            </a:r>
            <a:r>
              <a:rPr lang="en-US" sz="2400" kern="0" dirty="0">
                <a:latin typeface="Arial" panose="020B0604020202020204" pitchFamily="34" charset="0"/>
                <a:cs typeface="Arial" panose="020B0604020202020204" pitchFamily="34" charset="0"/>
              </a:rPr>
              <a:t>is defined for all    (</a:t>
            </a:r>
            <a:r>
              <a:rPr lang="en-US" sz="2400" kern="0" dirty="0" err="1">
                <a:latin typeface="Arial" panose="020B0604020202020204" pitchFamily="34" charset="0"/>
                <a:cs typeface="Arial" panose="020B0604020202020204" pitchFamily="34" charset="0"/>
              </a:rPr>
              <a:t>m,n</a:t>
            </a:r>
            <a:r>
              <a:rPr lang="en-US"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ea typeface="Cambria Math"/>
                <a:cs typeface="Arial" panose="020B0604020202020204" pitchFamily="34" charset="0"/>
              </a:rPr>
              <a:t>∊</a:t>
            </a:r>
            <a:r>
              <a:rPr lang="en-US" sz="2400" b="1" kern="0" dirty="0">
                <a:latin typeface="Arial" panose="020B0604020202020204" pitchFamily="34" charset="0"/>
                <a:ea typeface="Cambria Math"/>
                <a:cs typeface="Arial" panose="020B0604020202020204" pitchFamily="34" charset="0"/>
              </a:rPr>
              <a:t>N</a:t>
            </a:r>
            <a:r>
              <a:rPr lang="en-US" sz="2400" kern="0" dirty="0">
                <a:latin typeface="Arial" panose="020B0604020202020204" pitchFamily="34" charset="0"/>
                <a:ea typeface="Cambria Math" pitchFamily="18" charset="0"/>
                <a:cs typeface="Arial" panose="020B0604020202020204" pitchFamily="34" charset="0"/>
              </a:rPr>
              <a:t> ×</a:t>
            </a:r>
            <a:r>
              <a:rPr lang="en-US" sz="2400" b="1" kern="0" dirty="0">
                <a:latin typeface="Arial" panose="020B0604020202020204" pitchFamily="34" charset="0"/>
                <a:ea typeface="Cambria Math" pitchFamily="18" charset="0"/>
                <a:cs typeface="Arial" panose="020B0604020202020204" pitchFamily="34" charset="0"/>
              </a:rPr>
              <a:t>N</a:t>
            </a:r>
            <a:r>
              <a:rPr lang="en-US" sz="2400" kern="0" dirty="0">
                <a:latin typeface="Arial" panose="020B0604020202020204" pitchFamily="34" charset="0"/>
                <a:ea typeface="Cambria Math" pitchFamily="18" charset="0"/>
                <a:cs typeface="Arial" panose="020B0604020202020204" pitchFamily="34" charset="0"/>
              </a:rPr>
              <a:t>.</a:t>
            </a:r>
          </a:p>
          <a:p>
            <a:endParaRPr lang="en-US" sz="2400" kern="0" dirty="0">
              <a:latin typeface="Arial" panose="020B0604020202020204" pitchFamily="34" charset="0"/>
              <a:cs typeface="Arial" panose="020B0604020202020204" pitchFamily="34" charset="0"/>
            </a:endParaRPr>
          </a:p>
          <a:p>
            <a:r>
              <a:rPr lang="en-US" sz="2400" b="1" kern="0" dirty="0">
                <a:latin typeface="Arial" panose="020B0604020202020204" pitchFamily="34" charset="0"/>
                <a:cs typeface="Arial" panose="020B0604020202020204" pitchFamily="34" charset="0"/>
              </a:rPr>
              <a:t>Solution</a:t>
            </a:r>
            <a:r>
              <a:rPr lang="en-US" sz="2400" kern="0" dirty="0">
                <a:latin typeface="Arial" panose="020B0604020202020204" pitchFamily="34" charset="0"/>
                <a:cs typeface="Arial" panose="020B0604020202020204" pitchFamily="34" charset="0"/>
              </a:rPr>
              <a:t>: Use generalized induction.</a:t>
            </a:r>
          </a:p>
          <a:p>
            <a:r>
              <a:rPr lang="en-US" sz="2400" b="1" kern="0" dirty="0">
                <a:solidFill>
                  <a:sysClr val="windowText" lastClr="000000"/>
                </a:solidFill>
                <a:latin typeface="Arial" panose="020B0604020202020204" pitchFamily="34" charset="0"/>
                <a:cs typeface="Arial" panose="020B0604020202020204" pitchFamily="34" charset="0"/>
              </a:rPr>
              <a:t>BASIS STEP:</a:t>
            </a:r>
            <a:r>
              <a:rPr lang="en-US" sz="2400" kern="0" dirty="0">
                <a:solidFill>
                  <a:sysClr val="windowText" lastClr="000000"/>
                </a:solidFill>
                <a:latin typeface="Arial" panose="020B0604020202020204" pitchFamily="34" charset="0"/>
                <a:cs typeface="Arial" panose="020B0604020202020204" pitchFamily="34" charset="0"/>
              </a:rPr>
              <a:t> </a:t>
            </a:r>
            <a:r>
              <a:rPr lang="en-US" sz="2400" i="1" kern="0" dirty="0">
                <a:solidFill>
                  <a:sysClr val="windowText" lastClr="000000"/>
                </a:solidFill>
                <a:latin typeface="Arial" panose="020B0604020202020204" pitchFamily="34" charset="0"/>
                <a:cs typeface="Arial" panose="020B0604020202020204" pitchFamily="34" charset="0"/>
              </a:rPr>
              <a:t>a</a:t>
            </a:r>
            <a:r>
              <a:rPr lang="en-US" sz="2400" kern="0" baseline="-25000" dirty="0">
                <a:solidFill>
                  <a:sysClr val="windowText" lastClr="000000"/>
                </a:solidFill>
                <a:latin typeface="Arial" panose="020B0604020202020204" pitchFamily="34" charset="0"/>
                <a:ea typeface="Cambria Math" pitchFamily="18" charset="0"/>
                <a:cs typeface="Arial" panose="020B0604020202020204" pitchFamily="34" charset="0"/>
              </a:rPr>
              <a:t>0</a:t>
            </a:r>
            <a:r>
              <a:rPr lang="en-US" sz="2400" i="1" kern="0" baseline="-25000" dirty="0">
                <a:solidFill>
                  <a:sysClr val="windowText" lastClr="000000"/>
                </a:solidFill>
                <a:latin typeface="Arial" panose="020B0604020202020204" pitchFamily="34" charset="0"/>
                <a:cs typeface="Arial" panose="020B0604020202020204" pitchFamily="34" charset="0"/>
              </a:rPr>
              <a:t>,</a:t>
            </a:r>
            <a:r>
              <a:rPr lang="en-US" sz="2400" kern="0" baseline="-25000" dirty="0">
                <a:solidFill>
                  <a:sysClr val="windowText" lastClr="000000"/>
                </a:solidFill>
                <a:latin typeface="Arial" panose="020B0604020202020204" pitchFamily="34" charset="0"/>
                <a:ea typeface="Cambria Math" pitchFamily="18" charset="0"/>
                <a:cs typeface="Arial" panose="020B0604020202020204" pitchFamily="34" charset="0"/>
              </a:rPr>
              <a:t>0</a:t>
            </a:r>
            <a:r>
              <a:rPr lang="en-US" sz="2400" kern="0" baseline="-25000" dirty="0">
                <a:solidFill>
                  <a:sysClr val="windowText" lastClr="000000"/>
                </a:solidFill>
                <a:latin typeface="Arial" panose="020B0604020202020204" pitchFamily="34" charset="0"/>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0 = 0 + (0</a:t>
            </a:r>
            <a:r>
              <a:rPr lang="en-US" sz="2400" kern="0" dirty="0">
                <a:solidFill>
                  <a:sysClr val="windowText" lastClr="000000"/>
                </a:solidFill>
                <a:latin typeface="Arial" panose="020B0604020202020204" pitchFamily="34" charset="0"/>
                <a:ea typeface="Cambria Math"/>
                <a:cs typeface="Arial" panose="020B0604020202020204" pitchFamily="34" charset="0"/>
              </a:rPr>
              <a:t>∙1)/2</a:t>
            </a:r>
            <a:endParaRPr lang="en-US" sz="2400" kern="0" dirty="0">
              <a:solidFill>
                <a:sysClr val="windowText" lastClr="000000"/>
              </a:solidFill>
              <a:latin typeface="Arial" panose="020B0604020202020204" pitchFamily="34" charset="0"/>
              <a:cs typeface="Arial" panose="020B0604020202020204" pitchFamily="34" charset="0"/>
            </a:endParaRPr>
          </a:p>
          <a:p>
            <a:r>
              <a:rPr lang="en-US" sz="2400" b="1" kern="0" dirty="0">
                <a:solidFill>
                  <a:sysClr val="windowText" lastClr="000000"/>
                </a:solidFill>
                <a:latin typeface="Arial" panose="020B0604020202020204" pitchFamily="34" charset="0"/>
                <a:cs typeface="Arial" panose="020B0604020202020204" pitchFamily="34" charset="0"/>
              </a:rPr>
              <a:t>INDUCTIVE STEP:</a:t>
            </a:r>
            <a:r>
              <a:rPr lang="en-US" sz="2400" kern="0" dirty="0">
                <a:solidFill>
                  <a:sysClr val="windowText" lastClr="000000"/>
                </a:solidFill>
                <a:latin typeface="Arial" panose="020B0604020202020204" pitchFamily="34" charset="0"/>
                <a:cs typeface="Arial" panose="020B0604020202020204" pitchFamily="34" charset="0"/>
              </a:rPr>
              <a:t> Assume that </a:t>
            </a:r>
            <a:r>
              <a:rPr lang="en-US" sz="2400" i="1" kern="0" dirty="0" err="1">
                <a:solidFill>
                  <a:sysClr val="windowText" lastClr="000000"/>
                </a:solidFill>
                <a:latin typeface="Arial" panose="020B0604020202020204" pitchFamily="34" charset="0"/>
                <a:cs typeface="Arial" panose="020B0604020202020204" pitchFamily="34" charset="0"/>
              </a:rPr>
              <a:t>a</a:t>
            </a:r>
            <a:r>
              <a:rPr lang="en-US" sz="3200" i="1" baseline="-25000" dirty="0" err="1"/>
              <a:t>m</a:t>
            </a:r>
            <a:r>
              <a:rPr lang="en-US" sz="3200" i="1" baseline="-25000" dirty="0" err="1">
                <a:latin typeface="Cambria Math"/>
                <a:ea typeface="Cambria Math"/>
              </a:rPr>
              <a:t>̍</a:t>
            </a:r>
            <a:r>
              <a:rPr lang="en-US" sz="3200" i="1" baseline="-25000" dirty="0" err="1"/>
              <a:t>,n</a:t>
            </a:r>
            <a:r>
              <a:rPr lang="en-US" sz="3200" i="1" baseline="-25000" dirty="0">
                <a:latin typeface="Cambria Math"/>
                <a:ea typeface="Cambria Math"/>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m</a:t>
            </a:r>
            <a:r>
              <a:rPr lang="en-US" sz="2400" i="1" kern="0" dirty="0">
                <a:solidFill>
                  <a:sysClr val="windowText" lastClr="000000"/>
                </a:solidFill>
                <a:latin typeface="Arial" panose="020B0604020202020204" pitchFamily="34" charset="0"/>
                <a:ea typeface="Cambria Math"/>
                <a:cs typeface="Arial" panose="020B0604020202020204" pitchFamily="34" charset="0"/>
              </a:rPr>
              <a:t>̍</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i="1" kern="0" dirty="0">
                <a:solidFill>
                  <a:sysClr val="windowText" lastClr="000000"/>
                </a:solidFill>
                <a:latin typeface="Arial" panose="020B0604020202020204" pitchFamily="34" charset="0"/>
                <a:ea typeface="Cambria Math"/>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i="1" kern="0" dirty="0">
                <a:solidFill>
                  <a:sysClr val="windowText" lastClr="000000"/>
                </a:solidFill>
                <a:latin typeface="Arial" panose="020B0604020202020204" pitchFamily="34" charset="0"/>
                <a:ea typeface="Cambria Math"/>
                <a:cs typeface="Arial" panose="020B0604020202020204" pitchFamily="34" charset="0"/>
              </a:rPr>
              <a:t>̍</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+ 1)/2 whenever(</a:t>
            </a:r>
            <a:r>
              <a:rPr lang="en-US" sz="2400" i="1" kern="0" dirty="0" err="1">
                <a:solidFill>
                  <a:sysClr val="windowText" lastClr="000000"/>
                </a:solidFill>
                <a:latin typeface="Arial" panose="020B0604020202020204" pitchFamily="34" charset="0"/>
                <a:ea typeface="Cambria Math" pitchFamily="18" charset="0"/>
                <a:cs typeface="Arial" panose="020B0604020202020204" pitchFamily="34" charset="0"/>
              </a:rPr>
              <a:t>m</a:t>
            </a:r>
            <a:r>
              <a:rPr lang="en-US" sz="2400" i="1" kern="0" dirty="0" err="1">
                <a:solidFill>
                  <a:sysClr val="windowText" lastClr="000000"/>
                </a:solidFill>
                <a:latin typeface="Arial" panose="020B0604020202020204" pitchFamily="34" charset="0"/>
                <a:ea typeface="Cambria Math"/>
                <a:cs typeface="Arial" panose="020B0604020202020204" pitchFamily="34" charset="0"/>
              </a:rPr>
              <a:t>̍</a:t>
            </a:r>
            <a:r>
              <a:rPr lang="en-US" sz="2400" kern="0" dirty="0" err="1">
                <a:solidFill>
                  <a:sysClr val="windowText" lastClr="000000"/>
                </a:solidFill>
                <a:latin typeface="Arial" panose="020B0604020202020204" pitchFamily="34" charset="0"/>
                <a:cs typeface="Arial" panose="020B0604020202020204" pitchFamily="34" charset="0"/>
              </a:rPr>
              <a:t>,</a:t>
            </a:r>
            <a:r>
              <a:rPr lang="en-US" sz="2400" i="1" kern="0" dirty="0" err="1">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i="1" kern="0" dirty="0">
                <a:solidFill>
                  <a:sysClr val="windowText" lastClr="000000"/>
                </a:solidFill>
                <a:latin typeface="Arial" panose="020B0604020202020204" pitchFamily="34" charset="0"/>
                <a:ea typeface="Cambria Math"/>
                <a:cs typeface="Arial" panose="020B0604020202020204" pitchFamily="34" charset="0"/>
              </a:rPr>
              <a:t>̍ </a:t>
            </a:r>
            <a:r>
              <a:rPr lang="en-US" sz="2400" kern="0" dirty="0">
                <a:solidFill>
                  <a:sysClr val="windowText" lastClr="000000"/>
                </a:solidFill>
                <a:latin typeface="Arial" panose="020B0604020202020204" pitchFamily="34" charset="0"/>
                <a:cs typeface="Arial" panose="020B0604020202020204" pitchFamily="34" charset="0"/>
              </a:rPr>
              <a:t>)</a:t>
            </a:r>
            <a:r>
              <a:rPr lang="en-US" sz="2400" kern="0" dirty="0">
                <a:solidFill>
                  <a:sysClr val="windowText" lastClr="000000"/>
                </a:solidFill>
                <a:latin typeface="Arial" panose="020B0604020202020204" pitchFamily="34" charset="0"/>
                <a:ea typeface="Cambria Math"/>
                <a:cs typeface="Arial" panose="020B0604020202020204" pitchFamily="34" charset="0"/>
              </a:rPr>
              <a:t>  is less than</a:t>
            </a:r>
            <a:r>
              <a:rPr lang="en-US" sz="2400" kern="0" dirty="0">
                <a:solidFill>
                  <a:sysClr val="windowText" lastClr="000000"/>
                </a:solidFill>
                <a:latin typeface="Arial" panose="020B0604020202020204" pitchFamily="34" charset="0"/>
                <a:cs typeface="Arial" panose="020B0604020202020204" pitchFamily="34" charset="0"/>
              </a:rPr>
              <a:t> (</a:t>
            </a:r>
            <a:r>
              <a:rPr lang="en-US" sz="2400" kern="0" dirty="0" err="1">
                <a:solidFill>
                  <a:sysClr val="windowText" lastClr="000000"/>
                </a:solidFill>
                <a:latin typeface="Arial" panose="020B0604020202020204" pitchFamily="34" charset="0"/>
                <a:cs typeface="Arial" panose="020B0604020202020204" pitchFamily="34" charset="0"/>
              </a:rPr>
              <a:t>m,n</a:t>
            </a:r>
            <a:r>
              <a:rPr lang="en-US" sz="2400" kern="0" dirty="0">
                <a:solidFill>
                  <a:sysClr val="windowText" lastClr="000000"/>
                </a:solidFill>
                <a:latin typeface="Arial" panose="020B0604020202020204" pitchFamily="34" charset="0"/>
                <a:cs typeface="Arial" panose="020B0604020202020204" pitchFamily="34" charset="0"/>
              </a:rPr>
              <a:t>) in the lexicographic ordering of </a:t>
            </a:r>
            <a:r>
              <a:rPr lang="en-US" sz="2400" kern="0" dirty="0">
                <a:solidFill>
                  <a:sysClr val="windowText" lastClr="000000"/>
                </a:solidFill>
                <a:latin typeface="Arial" panose="020B0604020202020204" pitchFamily="34" charset="0"/>
                <a:ea typeface="Cambria Math"/>
                <a:cs typeface="Arial" panose="020B0604020202020204" pitchFamily="34" charset="0"/>
              </a:rPr>
              <a:t> </a:t>
            </a:r>
            <a:r>
              <a:rPr lang="en-US" sz="2400" b="1" kern="0" dirty="0">
                <a:solidFill>
                  <a:sysClr val="windowText" lastClr="000000"/>
                </a:solidFill>
                <a:latin typeface="Arial" panose="020B0604020202020204" pitchFamily="34" charset="0"/>
                <a:ea typeface="Cambria Math"/>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b="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p>
          <a:p>
            <a:r>
              <a:rPr lang="en-US" sz="2400" kern="0" dirty="0">
                <a:solidFill>
                  <a:sysClr val="windowText" lastClr="000000"/>
                </a:solidFill>
                <a:latin typeface="Arial" panose="020B0604020202020204" pitchFamily="34" charset="0"/>
                <a:cs typeface="Arial" panose="020B0604020202020204" pitchFamily="34" charset="0"/>
              </a:rPr>
              <a:t>If </a:t>
            </a:r>
            <a:r>
              <a:rPr lang="en-US" sz="2400" i="1" kern="0" dirty="0">
                <a:solidFill>
                  <a:sysClr val="windowText" lastClr="000000"/>
                </a:solidFill>
                <a:latin typeface="Arial" panose="020B0604020202020204" pitchFamily="34" charset="0"/>
                <a:cs typeface="Arial" panose="020B0604020202020204" pitchFamily="34" charset="0"/>
              </a:rPr>
              <a:t>n</a:t>
            </a:r>
            <a:r>
              <a:rPr lang="en-US" sz="2400" kern="0" dirty="0">
                <a:solidFill>
                  <a:sysClr val="windowText" lastClr="000000"/>
                </a:solidFill>
                <a:latin typeface="Arial" panose="020B0604020202020204" pitchFamily="34" charset="0"/>
                <a:cs typeface="Arial" panose="020B0604020202020204" pitchFamily="34" charset="0"/>
              </a:rPr>
              <a:t> =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0</a:t>
            </a:r>
            <a:r>
              <a:rPr lang="en-US" sz="2400" kern="0" dirty="0">
                <a:solidFill>
                  <a:sysClr val="windowText" lastClr="000000"/>
                </a:solidFill>
                <a:latin typeface="Arial" panose="020B0604020202020204" pitchFamily="34" charset="0"/>
                <a:cs typeface="Arial" panose="020B0604020202020204" pitchFamily="34" charset="0"/>
              </a:rPr>
              <a:t>, by the inductive hypothesis we can conclude</a:t>
            </a:r>
            <a:r>
              <a:rPr lang="en-US" sz="2400" i="1" kern="0" dirty="0">
                <a:solidFill>
                  <a:sysClr val="windowText" lastClr="000000"/>
                </a:solidFill>
                <a:latin typeface="Arial" panose="020B0604020202020204" pitchFamily="34" charset="0"/>
                <a:cs typeface="Arial" panose="020B0604020202020204" pitchFamily="34" charset="0"/>
              </a:rPr>
              <a:t>            </a:t>
            </a:r>
            <a:r>
              <a:rPr lang="en-US" sz="2400" i="1" kern="0" dirty="0" err="1">
                <a:solidFill>
                  <a:sysClr val="windowText" lastClr="000000"/>
                </a:solidFill>
                <a:latin typeface="Arial" panose="020B0604020202020204" pitchFamily="34" charset="0"/>
                <a:cs typeface="Arial" panose="020B0604020202020204" pitchFamily="34" charset="0"/>
              </a:rPr>
              <a:t>a</a:t>
            </a:r>
            <a:r>
              <a:rPr lang="en-US" sz="2400" i="1" kern="0" baseline="-25000" dirty="0" err="1">
                <a:solidFill>
                  <a:sysClr val="windowText" lastClr="000000"/>
                </a:solidFill>
                <a:latin typeface="Arial" panose="020B0604020202020204" pitchFamily="34" charset="0"/>
                <a:cs typeface="Arial" panose="020B0604020202020204" pitchFamily="34" charset="0"/>
              </a:rPr>
              <a:t>m,n</a:t>
            </a:r>
            <a:r>
              <a:rPr lang="en-US" sz="2400" i="1" kern="0" baseline="-25000" dirty="0">
                <a:solidFill>
                  <a:sysClr val="windowText" lastClr="000000"/>
                </a:solidFill>
                <a:latin typeface="Arial" panose="020B0604020202020204" pitchFamily="34" charset="0"/>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i="1" kern="0" dirty="0">
                <a:solidFill>
                  <a:sysClr val="windowText" lastClr="000000"/>
                </a:solidFill>
                <a:latin typeface="Arial" panose="020B0604020202020204" pitchFamily="34" charset="0"/>
                <a:cs typeface="Arial" panose="020B0604020202020204" pitchFamily="34" charset="0"/>
              </a:rPr>
              <a:t>a</a:t>
            </a:r>
            <a:r>
              <a:rPr lang="en-US" sz="2400" i="1" kern="0" baseline="-25000" dirty="0">
                <a:solidFill>
                  <a:sysClr val="windowText" lastClr="000000"/>
                </a:solidFill>
                <a:latin typeface="Arial" panose="020B0604020202020204" pitchFamily="34" charset="0"/>
                <a:cs typeface="Arial" panose="020B0604020202020204" pitchFamily="34" charset="0"/>
              </a:rPr>
              <a:t>m</a:t>
            </a:r>
            <a:r>
              <a:rPr lang="en-US" sz="2400" i="1" kern="0" baseline="-25000" dirty="0">
                <a:solidFill>
                  <a:sysClr val="windowText" lastClr="000000"/>
                </a:solidFill>
                <a:latin typeface="Arial" panose="020B0604020202020204" pitchFamily="34" charset="0"/>
                <a:ea typeface="Cambria Math"/>
                <a:cs typeface="Arial" panose="020B0604020202020204" pitchFamily="34" charset="0"/>
              </a:rPr>
              <a:t>−</a:t>
            </a:r>
            <a:r>
              <a:rPr lang="en-US" sz="2400" kern="0" baseline="-25000" dirty="0">
                <a:solidFill>
                  <a:sysClr val="windowText" lastClr="000000"/>
                </a:solidFill>
                <a:latin typeface="Arial" panose="020B0604020202020204" pitchFamily="34" charset="0"/>
                <a:ea typeface="Cambria Math" pitchFamily="18" charset="0"/>
                <a:cs typeface="Arial" panose="020B0604020202020204" pitchFamily="34" charset="0"/>
              </a:rPr>
              <a:t>1</a:t>
            </a:r>
            <a:r>
              <a:rPr lang="en-US" sz="2400" i="1" kern="0" baseline="-25000" dirty="0">
                <a:solidFill>
                  <a:sysClr val="windowText" lastClr="000000"/>
                </a:solidFill>
                <a:latin typeface="Arial" panose="020B0604020202020204" pitchFamily="34" charset="0"/>
                <a:cs typeface="Arial" panose="020B0604020202020204" pitchFamily="34" charset="0"/>
              </a:rPr>
              <a:t>,n</a:t>
            </a:r>
            <a:r>
              <a:rPr lang="en-US" sz="2400" kern="0" baseline="-25000" dirty="0">
                <a:solidFill>
                  <a:sysClr val="windowText" lastClr="000000"/>
                </a:solidFill>
                <a:latin typeface="Arial" panose="020B0604020202020204" pitchFamily="34" charset="0"/>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+ 1 =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m</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i="1" kern="0" dirty="0">
                <a:solidFill>
                  <a:sysClr val="windowText" lastClr="000000"/>
                </a:solidFill>
                <a:latin typeface="Arial" panose="020B0604020202020204" pitchFamily="34" charset="0"/>
                <a:ea typeface="Cambria Math"/>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1+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+ 1)/2 + 1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 m</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+ 1)/2 .</a:t>
            </a:r>
          </a:p>
          <a:p>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If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&gt; 0, by the inductive hypothesis we can conclude               </a:t>
            </a:r>
            <a:r>
              <a:rPr lang="en-US" sz="2400" i="1" kern="0" dirty="0" err="1">
                <a:solidFill>
                  <a:sysClr val="windowText" lastClr="000000"/>
                </a:solidFill>
                <a:latin typeface="Arial" panose="020B0604020202020204" pitchFamily="34" charset="0"/>
                <a:cs typeface="Arial" panose="020B0604020202020204" pitchFamily="34" charset="0"/>
              </a:rPr>
              <a:t>a</a:t>
            </a:r>
            <a:r>
              <a:rPr lang="en-US" sz="2400" i="1" kern="0" baseline="-25000" dirty="0" err="1">
                <a:solidFill>
                  <a:sysClr val="windowText" lastClr="000000"/>
                </a:solidFill>
                <a:latin typeface="Arial" panose="020B0604020202020204" pitchFamily="34" charset="0"/>
                <a:cs typeface="Arial" panose="020B0604020202020204" pitchFamily="34" charset="0"/>
              </a:rPr>
              <a:t>m,n</a:t>
            </a:r>
            <a:r>
              <a:rPr lang="en-US" sz="2400" i="1" kern="0" baseline="-25000" dirty="0">
                <a:solidFill>
                  <a:sysClr val="windowText" lastClr="000000"/>
                </a:solidFill>
                <a:latin typeface="Arial" panose="020B0604020202020204" pitchFamily="34" charset="0"/>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i="1" kern="0" dirty="0">
                <a:solidFill>
                  <a:sysClr val="windowText" lastClr="000000"/>
                </a:solidFill>
                <a:latin typeface="Arial" panose="020B0604020202020204" pitchFamily="34" charset="0"/>
                <a:cs typeface="Arial" panose="020B0604020202020204" pitchFamily="34" charset="0"/>
              </a:rPr>
              <a:t>a</a:t>
            </a:r>
            <a:r>
              <a:rPr lang="en-US" sz="2400" i="1" kern="0" baseline="-25000" dirty="0">
                <a:solidFill>
                  <a:sysClr val="windowText" lastClr="000000"/>
                </a:solidFill>
                <a:latin typeface="Arial" panose="020B0604020202020204" pitchFamily="34" charset="0"/>
                <a:cs typeface="Arial" panose="020B0604020202020204" pitchFamily="34" charset="0"/>
              </a:rPr>
              <a:t>m</a:t>
            </a:r>
            <a:r>
              <a:rPr lang="en-US" sz="2400" i="1" kern="0" baseline="-25000" dirty="0">
                <a:solidFill>
                  <a:sysClr val="windowText" lastClr="000000"/>
                </a:solidFill>
                <a:latin typeface="Arial" panose="020B0604020202020204" pitchFamily="34" charset="0"/>
                <a:ea typeface="Cambria Math"/>
                <a:cs typeface="Arial" panose="020B0604020202020204" pitchFamily="34" charset="0"/>
              </a:rPr>
              <a:t>−</a:t>
            </a:r>
            <a:r>
              <a:rPr lang="en-US" sz="2400" kern="0" baseline="-25000" dirty="0">
                <a:solidFill>
                  <a:sysClr val="windowText" lastClr="000000"/>
                </a:solidFill>
                <a:latin typeface="Arial" panose="020B0604020202020204" pitchFamily="34" charset="0"/>
                <a:ea typeface="Cambria Math" pitchFamily="18" charset="0"/>
                <a:cs typeface="Arial" panose="020B0604020202020204" pitchFamily="34" charset="0"/>
              </a:rPr>
              <a:t>1</a:t>
            </a:r>
            <a:r>
              <a:rPr lang="en-US" sz="2400" i="1" kern="0" baseline="-25000" dirty="0">
                <a:solidFill>
                  <a:sysClr val="windowText" lastClr="000000"/>
                </a:solidFill>
                <a:latin typeface="Arial" panose="020B0604020202020204" pitchFamily="34" charset="0"/>
                <a:cs typeface="Arial" panose="020B0604020202020204" pitchFamily="34" charset="0"/>
              </a:rPr>
              <a:t>,n</a:t>
            </a:r>
            <a:r>
              <a:rPr lang="en-US" sz="2400" kern="0" baseline="-25000" dirty="0">
                <a:solidFill>
                  <a:sysClr val="windowText" lastClr="000000"/>
                </a:solidFill>
                <a:latin typeface="Arial" panose="020B0604020202020204" pitchFamily="34" charset="0"/>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+ 1 =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m</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i="1" kern="0" dirty="0">
                <a:solidFill>
                  <a:sysClr val="windowText" lastClr="000000"/>
                </a:solidFill>
                <a:latin typeface="Arial" panose="020B0604020202020204" pitchFamily="34" charset="0"/>
                <a:ea typeface="Cambria Math"/>
                <a:cs typeface="Arial" panose="020B0604020202020204" pitchFamily="34" charset="0"/>
              </a:rPr>
              <a:t> −</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1)/2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 m</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a:t>
            </a:r>
            <a:r>
              <a:rPr lang="en-US" sz="2400" i="1" kern="0" dirty="0">
                <a:solidFill>
                  <a:sysClr val="windowText" lastClr="000000"/>
                </a:solidFill>
                <a:latin typeface="Arial" panose="020B0604020202020204" pitchFamily="34" charset="0"/>
                <a:ea typeface="Cambria Math" pitchFamily="18" charset="0"/>
                <a:cs typeface="Arial" panose="020B0604020202020204" pitchFamily="34" charset="0"/>
              </a:rPr>
              <a:t>n</a:t>
            </a:r>
            <a:r>
              <a:rPr lang="en-US" sz="2400" kern="0" dirty="0">
                <a:solidFill>
                  <a:sysClr val="windowText" lastClr="000000"/>
                </a:solidFill>
                <a:latin typeface="Arial" panose="020B0604020202020204" pitchFamily="34" charset="0"/>
                <a:ea typeface="Cambria Math" pitchFamily="18" charset="0"/>
                <a:cs typeface="Arial" panose="020B0604020202020204" pitchFamily="34" charset="0"/>
              </a:rPr>
              <a:t> + 1)/2 .</a:t>
            </a:r>
            <a:endParaRPr lang="en-US" sz="2400" kern="0" dirty="0">
              <a:solidFill>
                <a:sysClr val="windowText" lastClr="000000"/>
              </a:solidFill>
              <a:latin typeface="Arial" panose="020B0604020202020204" pitchFamily="34" charset="0"/>
              <a:cs typeface="Arial" panose="020B0604020202020204" pitchFamily="34" charset="0"/>
            </a:endParaRPr>
          </a:p>
          <a:p>
            <a:endParaRPr lang="en-US" sz="2400" i="1" dirty="0">
              <a:latin typeface="Arial" panose="020B0604020202020204" pitchFamily="34" charset="0"/>
              <a:ea typeface="Cambria Math" pitchFamily="18" charset="0"/>
              <a:cs typeface="Arial" panose="020B0604020202020204" pitchFamily="34" charset="0"/>
            </a:endParaRPr>
          </a:p>
        </p:txBody>
      </p:sp>
      <p:sp>
        <p:nvSpPr>
          <p:cNvPr id="6" name="Date Placeholder 5"/>
          <p:cNvSpPr>
            <a:spLocks noGrp="1"/>
          </p:cNvSpPr>
          <p:nvPr>
            <p:ph type="dt" sz="half" idx="6"/>
          </p:nvPr>
        </p:nvSpPr>
        <p:spPr/>
        <p:txBody>
          <a:bodyPr/>
          <a:lstStyle/>
          <a:p>
            <a:fld id="{D43642D2-F623-4922-804B-1F467225A19C}"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36</a:t>
            </a:fld>
            <a:endParaRPr lang="en-US" dirty="0"/>
          </a:p>
        </p:txBody>
      </p:sp>
      <p:pic>
        <p:nvPicPr>
          <p:cNvPr id="14" name="Picture 13" descr="addin_tmp.png"/>
          <p:cNvPicPr>
            <a:picLocks noChangeAspect="1"/>
          </p:cNvPicPr>
          <p:nvPr>
            <p:custDataLst>
              <p:tags r:id="rId1"/>
            </p:custDataLst>
          </p:nvPr>
        </p:nvPicPr>
        <p:blipFill>
          <a:blip r:embed="rId7" cstate="print"/>
          <a:stretch>
            <a:fillRect/>
          </a:stretch>
        </p:blipFill>
        <p:spPr>
          <a:xfrm>
            <a:off x="2077719" y="1850253"/>
            <a:ext cx="4956810" cy="609600"/>
          </a:xfrm>
          <a:prstGeom prst="rect">
            <a:avLst/>
          </a:prstGeom>
        </p:spPr>
      </p:pic>
    </p:spTree>
    <p:extLst>
      <p:ext uri="{BB962C8B-B14F-4D97-AF65-F5344CB8AC3E}">
        <p14:creationId xmlns:p14="http://schemas.microsoft.com/office/powerpoint/2010/main" val="135632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8" name="object 8"/>
          <p:cNvSpPr txBox="1">
            <a:spLocks noGrp="1"/>
          </p:cNvSpPr>
          <p:nvPr>
            <p:ph type="title"/>
          </p:nvPr>
        </p:nvSpPr>
        <p:spPr>
          <a:xfrm>
            <a:off x="1229677" y="462279"/>
            <a:ext cx="3581400" cy="635000"/>
          </a:xfrm>
          <a:prstGeom prst="rect">
            <a:avLst/>
          </a:prstGeom>
        </p:spPr>
        <p:txBody>
          <a:bodyPr vert="horz" wrap="square" lIns="0" tIns="12700" rIns="0" bIns="0" rtlCol="0">
            <a:spAutoFit/>
          </a:bodyPr>
          <a:lstStyle/>
          <a:p>
            <a:pPr marL="12700">
              <a:lnSpc>
                <a:spcPct val="100000"/>
              </a:lnSpc>
              <a:spcBef>
                <a:spcPts val="100"/>
              </a:spcBef>
            </a:pPr>
            <a:r>
              <a:rPr spc="-5" dirty="0"/>
              <a:t>Proof</a:t>
            </a:r>
            <a:r>
              <a:rPr spc="-65" dirty="0"/>
              <a:t> </a:t>
            </a:r>
            <a:r>
              <a:rPr spc="-5" dirty="0"/>
              <a:t>Methods</a:t>
            </a:r>
          </a:p>
        </p:txBody>
      </p:sp>
      <p:sp>
        <p:nvSpPr>
          <p:cNvPr id="9" name="object 9"/>
          <p:cNvSpPr txBox="1"/>
          <p:nvPr/>
        </p:nvSpPr>
        <p:spPr>
          <a:xfrm>
            <a:off x="1194752" y="1221275"/>
            <a:ext cx="7319645" cy="4242828"/>
          </a:xfrm>
          <a:prstGeom prst="rect">
            <a:avLst/>
          </a:prstGeom>
        </p:spPr>
        <p:txBody>
          <a:bodyPr vert="horz" wrap="square" lIns="0" tIns="130175" rIns="0" bIns="0" rtlCol="0">
            <a:spAutoFit/>
          </a:bodyPr>
          <a:lstStyle/>
          <a:p>
            <a:pPr marL="12700">
              <a:lnSpc>
                <a:spcPct val="100000"/>
              </a:lnSpc>
              <a:spcBef>
                <a:spcPts val="1025"/>
              </a:spcBef>
            </a:pPr>
            <a:r>
              <a:rPr sz="1650" spc="-605" dirty="0">
                <a:solidFill>
                  <a:srgbClr val="3333CC"/>
                </a:solidFill>
                <a:latin typeface="Wingdings"/>
                <a:cs typeface="Wingdings"/>
              </a:rPr>
              <a:t></a:t>
            </a:r>
            <a:r>
              <a:rPr sz="1650" spc="445" dirty="0">
                <a:solidFill>
                  <a:srgbClr val="3333CC"/>
                </a:solidFill>
                <a:latin typeface="Times New Roman"/>
                <a:cs typeface="Times New Roman"/>
              </a:rPr>
              <a:t> </a:t>
            </a:r>
            <a:r>
              <a:rPr sz="2800" spc="-5" dirty="0">
                <a:latin typeface="Arial"/>
                <a:cs typeface="Arial"/>
              </a:rPr>
              <a:t>For </a:t>
            </a:r>
            <a:r>
              <a:rPr sz="2800" dirty="0">
                <a:latin typeface="Arial"/>
                <a:cs typeface="Arial"/>
              </a:rPr>
              <a:t>proving </a:t>
            </a:r>
            <a:r>
              <a:rPr sz="2800" spc="-5" dirty="0">
                <a:latin typeface="Arial"/>
                <a:cs typeface="Arial"/>
              </a:rPr>
              <a:t>implications </a:t>
            </a:r>
            <a:r>
              <a:rPr sz="2800" i="1" dirty="0">
                <a:latin typeface="Arial"/>
                <a:cs typeface="Arial"/>
              </a:rPr>
              <a:t>p </a:t>
            </a:r>
            <a:r>
              <a:rPr sz="2800" dirty="0">
                <a:latin typeface="Symbol"/>
                <a:cs typeface="Symbol"/>
              </a:rPr>
              <a:t></a:t>
            </a:r>
            <a:r>
              <a:rPr sz="2800" dirty="0">
                <a:latin typeface="Times New Roman"/>
                <a:cs typeface="Times New Roman"/>
              </a:rPr>
              <a:t> </a:t>
            </a:r>
            <a:r>
              <a:rPr sz="2800" i="1" dirty="0">
                <a:latin typeface="Arial"/>
                <a:cs typeface="Arial"/>
              </a:rPr>
              <a:t>q</a:t>
            </a:r>
            <a:r>
              <a:rPr sz="2800" dirty="0">
                <a:latin typeface="Arial"/>
                <a:cs typeface="Arial"/>
              </a:rPr>
              <a:t>, we</a:t>
            </a:r>
            <a:r>
              <a:rPr sz="2800" spc="55" dirty="0">
                <a:latin typeface="Arial"/>
                <a:cs typeface="Arial"/>
              </a:rPr>
              <a:t> </a:t>
            </a:r>
            <a:r>
              <a:rPr sz="2800" dirty="0">
                <a:latin typeface="Arial"/>
                <a:cs typeface="Arial"/>
              </a:rPr>
              <a:t>have:</a:t>
            </a:r>
            <a:endParaRPr lang="en-US" sz="2800" dirty="0">
              <a:latin typeface="Arial"/>
              <a:cs typeface="Arial"/>
            </a:endParaRPr>
          </a:p>
          <a:p>
            <a:pPr marL="12700">
              <a:spcBef>
                <a:spcPts val="1025"/>
              </a:spcBef>
            </a:pPr>
            <a:r>
              <a:rPr lang="en-US" sz="1600" spc="-515" dirty="0">
                <a:solidFill>
                  <a:srgbClr val="FF0000"/>
                </a:solidFill>
                <a:latin typeface="Wingdings"/>
                <a:cs typeface="Wingdings"/>
              </a:rPr>
              <a:t>   </a:t>
            </a:r>
            <a:r>
              <a:rPr lang="en-US" sz="1600" spc="295" dirty="0">
                <a:solidFill>
                  <a:srgbClr val="FF0000"/>
                </a:solidFill>
                <a:latin typeface="Times New Roman"/>
                <a:cs typeface="Times New Roman"/>
              </a:rPr>
              <a:t> </a:t>
            </a:r>
            <a:r>
              <a:rPr lang="en-US" sz="2800" b="1" i="1" spc="-5" dirty="0">
                <a:latin typeface="Arial"/>
                <a:cs typeface="Arial"/>
              </a:rPr>
              <a:t>Direct</a:t>
            </a:r>
            <a:r>
              <a:rPr lang="en-US" sz="2800" b="1" i="1" dirty="0">
                <a:latin typeface="Arial"/>
                <a:cs typeface="Arial"/>
              </a:rPr>
              <a:t> </a:t>
            </a:r>
            <a:r>
              <a:rPr lang="en-US" sz="2800" b="1" spc="-5" dirty="0">
                <a:latin typeface="Arial"/>
                <a:cs typeface="Arial"/>
              </a:rPr>
              <a:t>proof:</a:t>
            </a:r>
            <a:endParaRPr sz="2800" dirty="0">
              <a:latin typeface="Arial"/>
              <a:cs typeface="Arial"/>
            </a:endParaRPr>
          </a:p>
          <a:p>
            <a:pPr marL="469265">
              <a:lnSpc>
                <a:spcPct val="100000"/>
              </a:lnSpc>
              <a:spcBef>
                <a:spcPts val="880"/>
              </a:spcBef>
            </a:pPr>
            <a:r>
              <a:rPr sz="1400" spc="-515" dirty="0">
                <a:solidFill>
                  <a:srgbClr val="FF0000"/>
                </a:solidFill>
                <a:latin typeface="Wingdings"/>
                <a:cs typeface="Wingdings"/>
              </a:rPr>
              <a:t></a:t>
            </a:r>
            <a:r>
              <a:rPr sz="1400" spc="295" dirty="0">
                <a:solidFill>
                  <a:srgbClr val="FF0000"/>
                </a:solidFill>
                <a:latin typeface="Times New Roman"/>
                <a:cs typeface="Times New Roman"/>
              </a:rPr>
              <a:t> </a:t>
            </a:r>
            <a:r>
              <a:rPr sz="2600" b="1" i="1" spc="-5" dirty="0">
                <a:latin typeface="Arial"/>
                <a:cs typeface="Arial"/>
              </a:rPr>
              <a:t>Indirect</a:t>
            </a:r>
            <a:r>
              <a:rPr sz="2600" b="1" i="1" dirty="0">
                <a:latin typeface="Arial"/>
                <a:cs typeface="Arial"/>
              </a:rPr>
              <a:t> </a:t>
            </a:r>
            <a:r>
              <a:rPr sz="2600" b="1" spc="-5" dirty="0">
                <a:latin typeface="Arial"/>
                <a:cs typeface="Arial"/>
              </a:rPr>
              <a:t>proof:</a:t>
            </a:r>
            <a:endParaRPr sz="2600" dirty="0">
              <a:latin typeface="Arial"/>
              <a:cs typeface="Arial"/>
            </a:endParaRPr>
          </a:p>
          <a:p>
            <a:pPr marL="1155065" marR="626745" indent="-228600">
              <a:lnSpc>
                <a:spcPts val="2800"/>
              </a:lnSpc>
              <a:spcBef>
                <a:spcPts val="1240"/>
              </a:spcBef>
            </a:pPr>
            <a:r>
              <a:rPr sz="1300" spc="-490" dirty="0">
                <a:solidFill>
                  <a:srgbClr val="3333CC"/>
                </a:solidFill>
                <a:latin typeface="Wingdings"/>
                <a:cs typeface="Wingdings"/>
              </a:rPr>
              <a:t></a:t>
            </a:r>
            <a:r>
              <a:rPr sz="1300" spc="80" dirty="0">
                <a:solidFill>
                  <a:srgbClr val="3333CC"/>
                </a:solidFill>
                <a:latin typeface="Times New Roman"/>
                <a:cs typeface="Times New Roman"/>
              </a:rPr>
              <a:t> </a:t>
            </a:r>
            <a:r>
              <a:rPr sz="2600" b="1" i="1" spc="-5" dirty="0">
                <a:latin typeface="Arial"/>
                <a:cs typeface="Arial"/>
              </a:rPr>
              <a:t>Proof by Contraposition </a:t>
            </a:r>
            <a:r>
              <a:rPr sz="2600" dirty="0">
                <a:latin typeface="Arial"/>
                <a:cs typeface="Arial"/>
              </a:rPr>
              <a:t>(</a:t>
            </a:r>
            <a:r>
              <a:rPr sz="2600" dirty="0">
                <a:latin typeface="Symbol"/>
                <a:cs typeface="Symbol"/>
              </a:rPr>
              <a:t></a:t>
            </a:r>
            <a:r>
              <a:rPr sz="2600" i="1" dirty="0">
                <a:latin typeface="Arial"/>
                <a:cs typeface="Arial"/>
              </a:rPr>
              <a:t>q </a:t>
            </a:r>
            <a:r>
              <a:rPr sz="2600" dirty="0">
                <a:latin typeface="Symbol"/>
                <a:cs typeface="Symbol"/>
              </a:rPr>
              <a:t></a:t>
            </a:r>
            <a:r>
              <a:rPr sz="2600" dirty="0">
                <a:latin typeface="Times New Roman"/>
                <a:cs typeface="Times New Roman"/>
              </a:rPr>
              <a:t> </a:t>
            </a:r>
            <a:r>
              <a:rPr sz="2600" dirty="0">
                <a:latin typeface="Symbol"/>
                <a:cs typeface="Symbol"/>
              </a:rPr>
              <a:t></a:t>
            </a:r>
            <a:r>
              <a:rPr sz="2600" i="1" dirty="0">
                <a:latin typeface="Arial"/>
                <a:cs typeface="Arial"/>
              </a:rPr>
              <a:t>p</a:t>
            </a:r>
            <a:r>
              <a:rPr sz="2600" dirty="0">
                <a:latin typeface="Arial"/>
                <a:cs typeface="Arial"/>
              </a:rPr>
              <a:t>):  </a:t>
            </a:r>
            <a:r>
              <a:rPr sz="2600" dirty="0">
                <a:solidFill>
                  <a:srgbClr val="006600"/>
                </a:solidFill>
                <a:latin typeface="Arial"/>
                <a:cs typeface="Arial"/>
              </a:rPr>
              <a:t>Assume </a:t>
            </a:r>
            <a:r>
              <a:rPr sz="2600" dirty="0">
                <a:solidFill>
                  <a:srgbClr val="006600"/>
                </a:solidFill>
                <a:latin typeface="Symbol"/>
                <a:cs typeface="Symbol"/>
              </a:rPr>
              <a:t></a:t>
            </a:r>
            <a:r>
              <a:rPr sz="2600" i="1" dirty="0">
                <a:solidFill>
                  <a:srgbClr val="006600"/>
                </a:solidFill>
                <a:latin typeface="Arial"/>
                <a:cs typeface="Arial"/>
              </a:rPr>
              <a:t>q</a:t>
            </a:r>
            <a:r>
              <a:rPr sz="2600" dirty="0">
                <a:solidFill>
                  <a:srgbClr val="006600"/>
                </a:solidFill>
                <a:latin typeface="Arial"/>
                <a:cs typeface="Arial"/>
              </a:rPr>
              <a:t>, and prove</a:t>
            </a:r>
            <a:r>
              <a:rPr sz="2600" spc="-35" dirty="0">
                <a:solidFill>
                  <a:srgbClr val="006600"/>
                </a:solidFill>
                <a:latin typeface="Arial"/>
                <a:cs typeface="Arial"/>
              </a:rPr>
              <a:t> </a:t>
            </a:r>
            <a:r>
              <a:rPr sz="2600" dirty="0">
                <a:solidFill>
                  <a:srgbClr val="006600"/>
                </a:solidFill>
                <a:latin typeface="Symbol"/>
                <a:cs typeface="Symbol"/>
              </a:rPr>
              <a:t></a:t>
            </a:r>
            <a:r>
              <a:rPr sz="2600" i="1" dirty="0">
                <a:solidFill>
                  <a:srgbClr val="006600"/>
                </a:solidFill>
                <a:latin typeface="Arial"/>
                <a:cs typeface="Arial"/>
              </a:rPr>
              <a:t>p</a:t>
            </a:r>
            <a:r>
              <a:rPr sz="2600" dirty="0">
                <a:solidFill>
                  <a:srgbClr val="006600"/>
                </a:solidFill>
                <a:latin typeface="Arial"/>
                <a:cs typeface="Arial"/>
              </a:rPr>
              <a:t>.</a:t>
            </a:r>
            <a:endParaRPr sz="2600" dirty="0">
              <a:latin typeface="Arial"/>
              <a:cs typeface="Arial"/>
            </a:endParaRPr>
          </a:p>
          <a:p>
            <a:pPr marL="926465">
              <a:lnSpc>
                <a:spcPts val="2960"/>
              </a:lnSpc>
              <a:spcBef>
                <a:spcPts val="840"/>
              </a:spcBef>
            </a:pPr>
            <a:r>
              <a:rPr sz="1300" spc="-490" dirty="0">
                <a:solidFill>
                  <a:srgbClr val="3333CC"/>
                </a:solidFill>
                <a:latin typeface="Wingdings"/>
                <a:cs typeface="Wingdings"/>
              </a:rPr>
              <a:t></a:t>
            </a:r>
            <a:r>
              <a:rPr sz="1300" spc="80" dirty="0">
                <a:solidFill>
                  <a:srgbClr val="3333CC"/>
                </a:solidFill>
                <a:latin typeface="Times New Roman"/>
                <a:cs typeface="Times New Roman"/>
              </a:rPr>
              <a:t> </a:t>
            </a:r>
            <a:r>
              <a:rPr sz="2600" b="1" i="1" spc="-5" dirty="0">
                <a:latin typeface="Arial"/>
                <a:cs typeface="Arial"/>
              </a:rPr>
              <a:t>Proof by</a:t>
            </a:r>
            <a:r>
              <a:rPr sz="2600" b="1" i="1" dirty="0">
                <a:latin typeface="Arial"/>
                <a:cs typeface="Arial"/>
              </a:rPr>
              <a:t> </a:t>
            </a:r>
            <a:r>
              <a:rPr sz="2600" b="1" i="1" spc="-5" dirty="0">
                <a:latin typeface="Arial"/>
                <a:cs typeface="Arial"/>
              </a:rPr>
              <a:t>Contradiction</a:t>
            </a:r>
            <a:r>
              <a:rPr sz="2600" spc="-5" dirty="0">
                <a:latin typeface="Arial"/>
                <a:cs typeface="Arial"/>
              </a:rPr>
              <a:t>:</a:t>
            </a:r>
            <a:endParaRPr sz="2600" dirty="0">
              <a:latin typeface="Arial"/>
              <a:cs typeface="Arial"/>
            </a:endParaRPr>
          </a:p>
          <a:p>
            <a:pPr marL="1155065" marR="160020">
              <a:lnSpc>
                <a:spcPts val="2800"/>
              </a:lnSpc>
              <a:spcBef>
                <a:spcPts val="200"/>
              </a:spcBef>
            </a:pPr>
            <a:r>
              <a:rPr sz="2600" dirty="0">
                <a:solidFill>
                  <a:srgbClr val="006600"/>
                </a:solidFill>
                <a:latin typeface="Arial"/>
                <a:cs typeface="Arial"/>
              </a:rPr>
              <a:t>Assume </a:t>
            </a:r>
            <a:r>
              <a:rPr sz="2600" i="1" dirty="0">
                <a:solidFill>
                  <a:srgbClr val="006600"/>
                </a:solidFill>
                <a:latin typeface="Arial"/>
                <a:cs typeface="Arial"/>
              </a:rPr>
              <a:t>p </a:t>
            </a:r>
            <a:r>
              <a:rPr sz="2600" dirty="0">
                <a:solidFill>
                  <a:srgbClr val="006600"/>
                </a:solidFill>
                <a:latin typeface="Symbol"/>
                <a:cs typeface="Symbol"/>
              </a:rPr>
              <a:t></a:t>
            </a:r>
            <a:r>
              <a:rPr sz="2600" dirty="0">
                <a:solidFill>
                  <a:srgbClr val="006600"/>
                </a:solidFill>
                <a:latin typeface="Times New Roman"/>
                <a:cs typeface="Times New Roman"/>
              </a:rPr>
              <a:t> </a:t>
            </a:r>
            <a:r>
              <a:rPr sz="2600" dirty="0">
                <a:solidFill>
                  <a:srgbClr val="006600"/>
                </a:solidFill>
                <a:latin typeface="Symbol"/>
                <a:cs typeface="Symbol"/>
              </a:rPr>
              <a:t></a:t>
            </a:r>
            <a:r>
              <a:rPr sz="2600" i="1" dirty="0">
                <a:solidFill>
                  <a:srgbClr val="006600"/>
                </a:solidFill>
                <a:latin typeface="Arial"/>
                <a:cs typeface="Arial"/>
              </a:rPr>
              <a:t>q</a:t>
            </a:r>
            <a:r>
              <a:rPr sz="2600" dirty="0">
                <a:solidFill>
                  <a:srgbClr val="006600"/>
                </a:solidFill>
                <a:latin typeface="Arial"/>
                <a:cs typeface="Arial"/>
              </a:rPr>
              <a:t>, and show </a:t>
            </a:r>
            <a:r>
              <a:rPr sz="2600" spc="-5" dirty="0">
                <a:solidFill>
                  <a:srgbClr val="006600"/>
                </a:solidFill>
                <a:latin typeface="Arial"/>
                <a:cs typeface="Arial"/>
              </a:rPr>
              <a:t>this </a:t>
            </a:r>
            <a:r>
              <a:rPr sz="2600" dirty="0">
                <a:solidFill>
                  <a:srgbClr val="006600"/>
                </a:solidFill>
                <a:latin typeface="Arial"/>
                <a:cs typeface="Arial"/>
              </a:rPr>
              <a:t>leads </a:t>
            </a:r>
            <a:r>
              <a:rPr sz="2600" spc="-5" dirty="0">
                <a:solidFill>
                  <a:srgbClr val="006600"/>
                </a:solidFill>
                <a:latin typeface="Arial"/>
                <a:cs typeface="Arial"/>
              </a:rPr>
              <a:t>to </a:t>
            </a:r>
            <a:r>
              <a:rPr sz="2600" dirty="0">
                <a:solidFill>
                  <a:srgbClr val="006600"/>
                </a:solidFill>
                <a:latin typeface="Arial"/>
                <a:cs typeface="Arial"/>
              </a:rPr>
              <a:t>a  </a:t>
            </a:r>
            <a:r>
              <a:rPr sz="2600" spc="-5" dirty="0">
                <a:solidFill>
                  <a:srgbClr val="006600"/>
                </a:solidFill>
                <a:latin typeface="Arial"/>
                <a:cs typeface="Arial"/>
              </a:rPr>
              <a:t>contradiction. (i.e. </a:t>
            </a:r>
            <a:r>
              <a:rPr sz="2600" dirty="0">
                <a:solidFill>
                  <a:srgbClr val="006600"/>
                </a:solidFill>
                <a:latin typeface="Arial"/>
                <a:cs typeface="Arial"/>
              </a:rPr>
              <a:t>prove </a:t>
            </a:r>
            <a:r>
              <a:rPr sz="2600" spc="-5" dirty="0">
                <a:solidFill>
                  <a:srgbClr val="006600"/>
                </a:solidFill>
                <a:latin typeface="Arial"/>
                <a:cs typeface="Arial"/>
              </a:rPr>
              <a:t>(</a:t>
            </a:r>
            <a:r>
              <a:rPr sz="2600" i="1" spc="-5" dirty="0">
                <a:solidFill>
                  <a:srgbClr val="006600"/>
                </a:solidFill>
                <a:latin typeface="Arial"/>
                <a:cs typeface="Arial"/>
              </a:rPr>
              <a:t>p </a:t>
            </a:r>
            <a:r>
              <a:rPr sz="2600" dirty="0">
                <a:solidFill>
                  <a:srgbClr val="006600"/>
                </a:solidFill>
                <a:latin typeface="Symbol"/>
                <a:cs typeface="Symbol"/>
              </a:rPr>
              <a:t></a:t>
            </a:r>
            <a:r>
              <a:rPr sz="2600" dirty="0">
                <a:solidFill>
                  <a:srgbClr val="006600"/>
                </a:solidFill>
                <a:latin typeface="Times New Roman"/>
                <a:cs typeface="Times New Roman"/>
              </a:rPr>
              <a:t> </a:t>
            </a:r>
            <a:r>
              <a:rPr sz="2600" dirty="0">
                <a:solidFill>
                  <a:srgbClr val="006600"/>
                </a:solidFill>
                <a:latin typeface="Symbol"/>
                <a:cs typeface="Symbol"/>
              </a:rPr>
              <a:t></a:t>
            </a:r>
            <a:r>
              <a:rPr sz="2600" i="1" dirty="0">
                <a:solidFill>
                  <a:srgbClr val="006600"/>
                </a:solidFill>
                <a:latin typeface="Arial"/>
                <a:cs typeface="Arial"/>
              </a:rPr>
              <a:t>q</a:t>
            </a:r>
            <a:r>
              <a:rPr sz="2600" dirty="0">
                <a:solidFill>
                  <a:srgbClr val="006600"/>
                </a:solidFill>
                <a:latin typeface="Arial"/>
                <a:cs typeface="Arial"/>
              </a:rPr>
              <a:t>) </a:t>
            </a:r>
            <a:r>
              <a:rPr sz="2600" dirty="0">
                <a:solidFill>
                  <a:srgbClr val="006600"/>
                </a:solidFill>
                <a:latin typeface="Symbol"/>
                <a:cs typeface="Symbol"/>
              </a:rPr>
              <a:t></a:t>
            </a:r>
            <a:r>
              <a:rPr sz="2600" spc="130" dirty="0">
                <a:solidFill>
                  <a:srgbClr val="006600"/>
                </a:solidFill>
                <a:latin typeface="Times New Roman"/>
                <a:cs typeface="Times New Roman"/>
              </a:rPr>
              <a:t> </a:t>
            </a:r>
            <a:r>
              <a:rPr sz="2600" b="1" spc="-5" dirty="0">
                <a:solidFill>
                  <a:srgbClr val="006600"/>
                </a:solidFill>
                <a:latin typeface="Arial"/>
                <a:cs typeface="Arial"/>
              </a:rPr>
              <a:t>F)</a:t>
            </a:r>
            <a:endParaRPr sz="2600" dirty="0">
              <a:latin typeface="Arial"/>
              <a:cs typeface="Arial"/>
            </a:endParaRPr>
          </a:p>
          <a:p>
            <a:pPr marL="469265">
              <a:lnSpc>
                <a:spcPct val="100000"/>
              </a:lnSpc>
              <a:spcBef>
                <a:spcPts val="840"/>
              </a:spcBef>
            </a:pPr>
            <a:r>
              <a:rPr sz="1400" spc="-515" dirty="0">
                <a:solidFill>
                  <a:srgbClr val="FF0000"/>
                </a:solidFill>
                <a:latin typeface="Wingdings"/>
                <a:cs typeface="Wingdings"/>
              </a:rPr>
              <a:t></a:t>
            </a:r>
            <a:r>
              <a:rPr sz="1400" spc="295" dirty="0">
                <a:solidFill>
                  <a:srgbClr val="FF0000"/>
                </a:solidFill>
                <a:latin typeface="Times New Roman"/>
                <a:cs typeface="Times New Roman"/>
              </a:rPr>
              <a:t> </a:t>
            </a:r>
            <a:r>
              <a:rPr sz="2600" b="1" i="1" spc="-5" dirty="0">
                <a:latin typeface="Arial"/>
                <a:cs typeface="Arial"/>
              </a:rPr>
              <a:t>Vacuous </a:t>
            </a:r>
            <a:r>
              <a:rPr sz="2600" b="1" spc="-5" dirty="0">
                <a:latin typeface="Arial"/>
                <a:cs typeface="Arial"/>
              </a:rPr>
              <a:t>proof: </a:t>
            </a:r>
            <a:r>
              <a:rPr sz="2600" dirty="0">
                <a:solidFill>
                  <a:srgbClr val="006600"/>
                </a:solidFill>
                <a:latin typeface="Arial"/>
                <a:cs typeface="Arial"/>
              </a:rPr>
              <a:t>Prove </a:t>
            </a:r>
            <a:r>
              <a:rPr sz="2600" dirty="0">
                <a:solidFill>
                  <a:srgbClr val="006600"/>
                </a:solidFill>
                <a:latin typeface="Symbol"/>
                <a:cs typeface="Symbol"/>
              </a:rPr>
              <a:t></a:t>
            </a:r>
            <a:r>
              <a:rPr sz="2600" i="1" dirty="0">
                <a:solidFill>
                  <a:srgbClr val="006600"/>
                </a:solidFill>
                <a:latin typeface="Arial"/>
                <a:cs typeface="Arial"/>
              </a:rPr>
              <a:t>p </a:t>
            </a:r>
            <a:r>
              <a:rPr sz="2600" dirty="0">
                <a:solidFill>
                  <a:srgbClr val="006600"/>
                </a:solidFill>
                <a:latin typeface="Arial"/>
                <a:cs typeface="Arial"/>
              </a:rPr>
              <a:t>by</a:t>
            </a:r>
            <a:r>
              <a:rPr sz="2600" spc="-15" dirty="0">
                <a:solidFill>
                  <a:srgbClr val="006600"/>
                </a:solidFill>
                <a:latin typeface="Arial"/>
                <a:cs typeface="Arial"/>
              </a:rPr>
              <a:t> </a:t>
            </a:r>
            <a:r>
              <a:rPr sz="2600" spc="-5" dirty="0">
                <a:solidFill>
                  <a:srgbClr val="006600"/>
                </a:solidFill>
                <a:latin typeface="Arial"/>
                <a:cs typeface="Arial"/>
              </a:rPr>
              <a:t>itself.</a:t>
            </a:r>
            <a:endParaRPr sz="2600" dirty="0">
              <a:latin typeface="Arial"/>
              <a:cs typeface="Arial"/>
            </a:endParaRPr>
          </a:p>
        </p:txBody>
      </p:sp>
      <p:sp>
        <p:nvSpPr>
          <p:cNvPr id="6" name="Date Placeholder 5"/>
          <p:cNvSpPr>
            <a:spLocks noGrp="1"/>
          </p:cNvSpPr>
          <p:nvPr>
            <p:ph type="dt" sz="half" idx="6"/>
          </p:nvPr>
        </p:nvSpPr>
        <p:spPr/>
        <p:txBody>
          <a:bodyPr/>
          <a:lstStyle/>
          <a:p>
            <a:fld id="{ADBBF5C3-D6C7-49D4-9C78-B7A2348E2A86}"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8" name="object 8"/>
          <p:cNvSpPr txBox="1">
            <a:spLocks noGrp="1"/>
          </p:cNvSpPr>
          <p:nvPr>
            <p:ph type="title"/>
          </p:nvPr>
        </p:nvSpPr>
        <p:spPr>
          <a:xfrm>
            <a:off x="1229677" y="462279"/>
            <a:ext cx="5163820" cy="635000"/>
          </a:xfrm>
          <a:prstGeom prst="rect">
            <a:avLst/>
          </a:prstGeom>
        </p:spPr>
        <p:txBody>
          <a:bodyPr vert="horz" wrap="square" lIns="0" tIns="12700" rIns="0" bIns="0" rtlCol="0">
            <a:spAutoFit/>
          </a:bodyPr>
          <a:lstStyle/>
          <a:p>
            <a:pPr marL="12700">
              <a:lnSpc>
                <a:spcPct val="100000"/>
              </a:lnSpc>
              <a:spcBef>
                <a:spcPts val="100"/>
              </a:spcBef>
            </a:pPr>
            <a:r>
              <a:rPr spc="-5" dirty="0"/>
              <a:t>Direct Proof</a:t>
            </a:r>
            <a:r>
              <a:rPr spc="-40" dirty="0"/>
              <a:t> </a:t>
            </a:r>
            <a:r>
              <a:rPr spc="-5" dirty="0"/>
              <a:t>Example</a:t>
            </a:r>
          </a:p>
        </p:txBody>
      </p:sp>
      <p:sp>
        <p:nvSpPr>
          <p:cNvPr id="9" name="object 9"/>
          <p:cNvSpPr txBox="1"/>
          <p:nvPr/>
        </p:nvSpPr>
        <p:spPr>
          <a:xfrm>
            <a:off x="1194752" y="1252220"/>
            <a:ext cx="7522845" cy="5166360"/>
          </a:xfrm>
          <a:prstGeom prst="rect">
            <a:avLst/>
          </a:prstGeom>
        </p:spPr>
        <p:txBody>
          <a:bodyPr vert="horz" wrap="square" lIns="0" tIns="27939" rIns="0" bIns="0" rtlCol="0">
            <a:spAutoFit/>
          </a:bodyPr>
          <a:lstStyle/>
          <a:p>
            <a:pPr marL="355600" marR="120650" indent="-342900">
              <a:lnSpc>
                <a:spcPts val="3100"/>
              </a:lnSpc>
              <a:spcBef>
                <a:spcPts val="219"/>
              </a:spcBef>
            </a:pPr>
            <a:r>
              <a:rPr sz="1550" spc="-575" dirty="0">
                <a:solidFill>
                  <a:srgbClr val="3333CC"/>
                </a:solidFill>
                <a:latin typeface="Wingdings"/>
                <a:cs typeface="Wingdings"/>
              </a:rPr>
              <a:t></a:t>
            </a:r>
            <a:r>
              <a:rPr sz="1550" spc="530" dirty="0">
                <a:solidFill>
                  <a:srgbClr val="3333CC"/>
                </a:solidFill>
                <a:latin typeface="Times New Roman"/>
                <a:cs typeface="Times New Roman"/>
              </a:rPr>
              <a:t> </a:t>
            </a:r>
            <a:r>
              <a:rPr sz="2600" b="1" u="heavy" spc="-5" dirty="0">
                <a:solidFill>
                  <a:srgbClr val="006600"/>
                </a:solidFill>
                <a:uFill>
                  <a:solidFill>
                    <a:srgbClr val="007600"/>
                  </a:solidFill>
                </a:uFill>
                <a:latin typeface="Arial"/>
                <a:cs typeface="Arial"/>
              </a:rPr>
              <a:t>Definition</a:t>
            </a:r>
            <a:r>
              <a:rPr sz="2600" b="1" spc="-5" dirty="0">
                <a:solidFill>
                  <a:srgbClr val="006600"/>
                </a:solidFill>
                <a:latin typeface="Arial"/>
                <a:cs typeface="Arial"/>
              </a:rPr>
              <a:t>: </a:t>
            </a:r>
            <a:r>
              <a:rPr sz="2600" dirty="0">
                <a:solidFill>
                  <a:srgbClr val="006600"/>
                </a:solidFill>
                <a:latin typeface="Arial"/>
                <a:cs typeface="Arial"/>
              </a:rPr>
              <a:t>An </a:t>
            </a:r>
            <a:r>
              <a:rPr sz="2600" spc="-5" dirty="0">
                <a:solidFill>
                  <a:srgbClr val="006600"/>
                </a:solidFill>
                <a:latin typeface="Arial"/>
                <a:cs typeface="Arial"/>
              </a:rPr>
              <a:t>integer </a:t>
            </a:r>
            <a:r>
              <a:rPr sz="2600" i="1" dirty="0">
                <a:solidFill>
                  <a:srgbClr val="006600"/>
                </a:solidFill>
                <a:latin typeface="Arial"/>
                <a:cs typeface="Arial"/>
              </a:rPr>
              <a:t>n </a:t>
            </a:r>
            <a:r>
              <a:rPr sz="2600" dirty="0">
                <a:solidFill>
                  <a:srgbClr val="006600"/>
                </a:solidFill>
                <a:latin typeface="Arial"/>
                <a:cs typeface="Arial"/>
              </a:rPr>
              <a:t>is called </a:t>
            </a:r>
            <a:r>
              <a:rPr sz="2600" i="1" dirty="0">
                <a:solidFill>
                  <a:srgbClr val="006600"/>
                </a:solidFill>
                <a:latin typeface="Arial"/>
                <a:cs typeface="Arial"/>
              </a:rPr>
              <a:t>odd </a:t>
            </a:r>
            <a:r>
              <a:rPr sz="2600" dirty="0">
                <a:solidFill>
                  <a:srgbClr val="006600"/>
                </a:solidFill>
                <a:latin typeface="Arial"/>
                <a:cs typeface="Arial"/>
              </a:rPr>
              <a:t>iff </a:t>
            </a:r>
            <a:r>
              <a:rPr sz="2600" i="1" spc="-5" dirty="0">
                <a:solidFill>
                  <a:srgbClr val="006600"/>
                </a:solidFill>
                <a:latin typeface="Arial"/>
                <a:cs typeface="Arial"/>
              </a:rPr>
              <a:t>n</a:t>
            </a:r>
            <a:r>
              <a:rPr sz="2600" spc="-5" dirty="0">
                <a:solidFill>
                  <a:srgbClr val="006600"/>
                </a:solidFill>
                <a:latin typeface="Arial"/>
                <a:cs typeface="Arial"/>
              </a:rPr>
              <a:t>=2</a:t>
            </a:r>
            <a:r>
              <a:rPr sz="2600" i="1" spc="-5" dirty="0">
                <a:solidFill>
                  <a:srgbClr val="006600"/>
                </a:solidFill>
                <a:latin typeface="Arial"/>
                <a:cs typeface="Arial"/>
              </a:rPr>
              <a:t>k</a:t>
            </a:r>
            <a:r>
              <a:rPr sz="2600" spc="-5" dirty="0">
                <a:solidFill>
                  <a:srgbClr val="006600"/>
                </a:solidFill>
                <a:latin typeface="Arial"/>
                <a:cs typeface="Arial"/>
              </a:rPr>
              <a:t>+1  for </a:t>
            </a:r>
            <a:r>
              <a:rPr sz="2600" dirty="0">
                <a:solidFill>
                  <a:srgbClr val="006600"/>
                </a:solidFill>
                <a:latin typeface="Arial"/>
                <a:cs typeface="Arial"/>
              </a:rPr>
              <a:t>some </a:t>
            </a:r>
            <a:r>
              <a:rPr sz="2600" spc="-5" dirty="0">
                <a:solidFill>
                  <a:srgbClr val="006600"/>
                </a:solidFill>
                <a:latin typeface="Arial"/>
                <a:cs typeface="Arial"/>
              </a:rPr>
              <a:t>integer </a:t>
            </a:r>
            <a:r>
              <a:rPr sz="2600" i="1" dirty="0">
                <a:solidFill>
                  <a:srgbClr val="006600"/>
                </a:solidFill>
                <a:latin typeface="Arial"/>
                <a:cs typeface="Arial"/>
              </a:rPr>
              <a:t>k</a:t>
            </a:r>
            <a:r>
              <a:rPr sz="2600" dirty="0">
                <a:solidFill>
                  <a:srgbClr val="006600"/>
                </a:solidFill>
                <a:latin typeface="Arial"/>
                <a:cs typeface="Arial"/>
              </a:rPr>
              <a:t>; </a:t>
            </a:r>
            <a:r>
              <a:rPr sz="2600" i="1" dirty="0">
                <a:solidFill>
                  <a:srgbClr val="006600"/>
                </a:solidFill>
                <a:latin typeface="Arial"/>
                <a:cs typeface="Arial"/>
              </a:rPr>
              <a:t>n </a:t>
            </a:r>
            <a:r>
              <a:rPr sz="2600" dirty="0">
                <a:solidFill>
                  <a:srgbClr val="006600"/>
                </a:solidFill>
                <a:latin typeface="Arial"/>
                <a:cs typeface="Arial"/>
              </a:rPr>
              <a:t>is </a:t>
            </a:r>
            <a:r>
              <a:rPr sz="2600" i="1" dirty="0">
                <a:solidFill>
                  <a:srgbClr val="006600"/>
                </a:solidFill>
                <a:latin typeface="Arial"/>
                <a:cs typeface="Arial"/>
              </a:rPr>
              <a:t>even </a:t>
            </a:r>
            <a:r>
              <a:rPr sz="2600" dirty="0">
                <a:solidFill>
                  <a:srgbClr val="006600"/>
                </a:solidFill>
                <a:latin typeface="Arial"/>
                <a:cs typeface="Arial"/>
              </a:rPr>
              <a:t>iff </a:t>
            </a:r>
            <a:r>
              <a:rPr sz="2600" i="1" dirty="0">
                <a:solidFill>
                  <a:srgbClr val="006600"/>
                </a:solidFill>
                <a:latin typeface="Arial"/>
                <a:cs typeface="Arial"/>
              </a:rPr>
              <a:t>n</a:t>
            </a:r>
            <a:r>
              <a:rPr sz="2600" dirty="0">
                <a:solidFill>
                  <a:srgbClr val="006600"/>
                </a:solidFill>
                <a:latin typeface="Arial"/>
                <a:cs typeface="Arial"/>
              </a:rPr>
              <a:t>=2</a:t>
            </a:r>
            <a:r>
              <a:rPr sz="2600" i="1" dirty="0">
                <a:solidFill>
                  <a:srgbClr val="006600"/>
                </a:solidFill>
                <a:latin typeface="Arial"/>
                <a:cs typeface="Arial"/>
              </a:rPr>
              <a:t>k </a:t>
            </a:r>
            <a:r>
              <a:rPr sz="2600" spc="-5" dirty="0">
                <a:solidFill>
                  <a:srgbClr val="006600"/>
                </a:solidFill>
                <a:latin typeface="Arial"/>
                <a:cs typeface="Arial"/>
              </a:rPr>
              <a:t>for </a:t>
            </a:r>
            <a:r>
              <a:rPr sz="2600" dirty="0">
                <a:solidFill>
                  <a:srgbClr val="006600"/>
                </a:solidFill>
                <a:latin typeface="Arial"/>
                <a:cs typeface="Arial"/>
              </a:rPr>
              <a:t>some</a:t>
            </a:r>
            <a:r>
              <a:rPr sz="2600" spc="-75" dirty="0">
                <a:solidFill>
                  <a:srgbClr val="006600"/>
                </a:solidFill>
                <a:latin typeface="Arial"/>
                <a:cs typeface="Arial"/>
              </a:rPr>
              <a:t> </a:t>
            </a:r>
            <a:r>
              <a:rPr sz="2600" i="1" dirty="0">
                <a:solidFill>
                  <a:srgbClr val="006600"/>
                </a:solidFill>
                <a:latin typeface="Arial"/>
                <a:cs typeface="Arial"/>
              </a:rPr>
              <a:t>k</a:t>
            </a:r>
            <a:r>
              <a:rPr sz="2600" dirty="0">
                <a:solidFill>
                  <a:srgbClr val="006600"/>
                </a:solidFill>
                <a:latin typeface="Arial"/>
                <a:cs typeface="Arial"/>
              </a:rPr>
              <a:t>.</a:t>
            </a:r>
            <a:endParaRPr sz="2600" dirty="0">
              <a:latin typeface="Arial"/>
              <a:cs typeface="Arial"/>
            </a:endParaRPr>
          </a:p>
          <a:p>
            <a:pPr marL="355600" marR="327025" indent="-342900">
              <a:lnSpc>
                <a:spcPts val="2880"/>
              </a:lnSpc>
              <a:spcBef>
                <a:spcPts val="800"/>
              </a:spcBef>
            </a:pPr>
            <a:r>
              <a:rPr sz="1550" spc="-575" dirty="0">
                <a:solidFill>
                  <a:srgbClr val="3333CC"/>
                </a:solidFill>
                <a:latin typeface="Wingdings"/>
                <a:cs typeface="Wingdings"/>
              </a:rPr>
              <a:t></a:t>
            </a:r>
            <a:r>
              <a:rPr sz="1550" spc="525" dirty="0">
                <a:solidFill>
                  <a:srgbClr val="3333CC"/>
                </a:solidFill>
                <a:latin typeface="Times New Roman"/>
                <a:cs typeface="Times New Roman"/>
              </a:rPr>
              <a:t> </a:t>
            </a:r>
            <a:r>
              <a:rPr sz="2600" b="1" spc="-5" dirty="0">
                <a:solidFill>
                  <a:srgbClr val="333399"/>
                </a:solidFill>
                <a:latin typeface="Arial"/>
                <a:cs typeface="Arial"/>
              </a:rPr>
              <a:t>Theorem: </a:t>
            </a:r>
            <a:r>
              <a:rPr sz="2400" dirty="0">
                <a:solidFill>
                  <a:srgbClr val="333399"/>
                </a:solidFill>
                <a:latin typeface="Arial"/>
                <a:cs typeface="Arial"/>
              </a:rPr>
              <a:t>Every </a:t>
            </a:r>
            <a:r>
              <a:rPr sz="2400" spc="-5" dirty="0">
                <a:solidFill>
                  <a:srgbClr val="333399"/>
                </a:solidFill>
                <a:latin typeface="Arial"/>
                <a:cs typeface="Arial"/>
              </a:rPr>
              <a:t>integer </a:t>
            </a:r>
            <a:r>
              <a:rPr sz="2400" dirty="0">
                <a:solidFill>
                  <a:srgbClr val="333399"/>
                </a:solidFill>
                <a:latin typeface="Arial"/>
                <a:cs typeface="Arial"/>
              </a:rPr>
              <a:t>is </a:t>
            </a:r>
            <a:r>
              <a:rPr sz="2400" spc="-5" dirty="0">
                <a:solidFill>
                  <a:srgbClr val="333399"/>
                </a:solidFill>
                <a:latin typeface="Arial"/>
                <a:cs typeface="Arial"/>
              </a:rPr>
              <a:t>either </a:t>
            </a:r>
            <a:r>
              <a:rPr sz="2400" dirty="0">
                <a:solidFill>
                  <a:srgbClr val="333399"/>
                </a:solidFill>
                <a:latin typeface="Arial"/>
                <a:cs typeface="Arial"/>
              </a:rPr>
              <a:t>odd or even, but  </a:t>
            </a:r>
            <a:r>
              <a:rPr sz="2400" spc="-5" dirty="0">
                <a:solidFill>
                  <a:srgbClr val="333399"/>
                </a:solidFill>
                <a:latin typeface="Arial"/>
                <a:cs typeface="Arial"/>
              </a:rPr>
              <a:t>not both.</a:t>
            </a:r>
            <a:endParaRPr sz="2400" dirty="0">
              <a:latin typeface="Arial"/>
              <a:cs typeface="Arial"/>
            </a:endParaRPr>
          </a:p>
          <a:p>
            <a:pPr marL="469265">
              <a:lnSpc>
                <a:spcPts val="3040"/>
              </a:lnSpc>
            </a:pPr>
            <a:r>
              <a:rPr sz="1400" spc="-515" dirty="0">
                <a:solidFill>
                  <a:srgbClr val="FF0000"/>
                </a:solidFill>
                <a:latin typeface="Wingdings"/>
                <a:cs typeface="Wingdings"/>
              </a:rPr>
              <a:t></a:t>
            </a:r>
            <a:r>
              <a:rPr sz="1400" spc="290" dirty="0">
                <a:solidFill>
                  <a:srgbClr val="FF0000"/>
                </a:solidFill>
                <a:latin typeface="Times New Roman"/>
                <a:cs typeface="Times New Roman"/>
              </a:rPr>
              <a:t> </a:t>
            </a:r>
            <a:r>
              <a:rPr sz="2600" spc="-5" dirty="0">
                <a:solidFill>
                  <a:srgbClr val="333399"/>
                </a:solidFill>
                <a:latin typeface="Arial"/>
                <a:cs typeface="Arial"/>
              </a:rPr>
              <a:t>This </a:t>
            </a:r>
            <a:r>
              <a:rPr sz="2600" dirty="0">
                <a:solidFill>
                  <a:srgbClr val="333399"/>
                </a:solidFill>
                <a:latin typeface="Arial"/>
                <a:cs typeface="Arial"/>
              </a:rPr>
              <a:t>can be proven </a:t>
            </a:r>
            <a:r>
              <a:rPr sz="2600" spc="-5" dirty="0">
                <a:solidFill>
                  <a:srgbClr val="333399"/>
                </a:solidFill>
                <a:latin typeface="Arial"/>
                <a:cs typeface="Arial"/>
              </a:rPr>
              <a:t>from </a:t>
            </a:r>
            <a:r>
              <a:rPr sz="2600" dirty="0">
                <a:solidFill>
                  <a:srgbClr val="333399"/>
                </a:solidFill>
                <a:latin typeface="Arial"/>
                <a:cs typeface="Arial"/>
              </a:rPr>
              <a:t>even simpler</a:t>
            </a:r>
            <a:r>
              <a:rPr sz="2600" spc="-55" dirty="0">
                <a:solidFill>
                  <a:srgbClr val="333399"/>
                </a:solidFill>
                <a:latin typeface="Arial"/>
                <a:cs typeface="Arial"/>
              </a:rPr>
              <a:t> </a:t>
            </a:r>
            <a:r>
              <a:rPr sz="2600" dirty="0">
                <a:solidFill>
                  <a:srgbClr val="333399"/>
                </a:solidFill>
                <a:latin typeface="Arial"/>
                <a:cs typeface="Arial"/>
              </a:rPr>
              <a:t>axioms.</a:t>
            </a:r>
            <a:endParaRPr sz="2600" dirty="0">
              <a:latin typeface="Arial"/>
              <a:cs typeface="Arial"/>
            </a:endParaRPr>
          </a:p>
          <a:p>
            <a:pPr marL="12700">
              <a:lnSpc>
                <a:spcPct val="100000"/>
              </a:lnSpc>
              <a:spcBef>
                <a:spcPts val="1225"/>
              </a:spcBef>
            </a:pPr>
            <a:r>
              <a:rPr sz="1550" spc="-575" dirty="0">
                <a:solidFill>
                  <a:srgbClr val="3333CC"/>
                </a:solidFill>
                <a:latin typeface="Wingdings"/>
                <a:cs typeface="Wingdings"/>
              </a:rPr>
              <a:t></a:t>
            </a:r>
            <a:r>
              <a:rPr sz="1550" spc="530" dirty="0">
                <a:solidFill>
                  <a:srgbClr val="3333CC"/>
                </a:solidFill>
                <a:latin typeface="Times New Roman"/>
                <a:cs typeface="Times New Roman"/>
              </a:rPr>
              <a:t> </a:t>
            </a:r>
            <a:r>
              <a:rPr sz="2600" b="1" spc="-5" dirty="0">
                <a:latin typeface="Arial"/>
                <a:cs typeface="Arial"/>
              </a:rPr>
              <a:t>Theorem:</a:t>
            </a:r>
            <a:endParaRPr sz="2600" dirty="0">
              <a:latin typeface="Arial"/>
              <a:cs typeface="Arial"/>
            </a:endParaRPr>
          </a:p>
          <a:p>
            <a:pPr marL="355600">
              <a:lnSpc>
                <a:spcPct val="100000"/>
              </a:lnSpc>
              <a:spcBef>
                <a:spcPts val="35"/>
              </a:spcBef>
            </a:pPr>
            <a:r>
              <a:rPr sz="2400" spc="-5" dirty="0">
                <a:solidFill>
                  <a:srgbClr val="333399"/>
                </a:solidFill>
                <a:latin typeface="Arial"/>
                <a:cs typeface="Arial"/>
              </a:rPr>
              <a:t>(For </a:t>
            </a:r>
            <a:r>
              <a:rPr sz="2400" dirty="0">
                <a:solidFill>
                  <a:srgbClr val="333399"/>
                </a:solidFill>
                <a:latin typeface="Arial"/>
                <a:cs typeface="Arial"/>
              </a:rPr>
              <a:t>all </a:t>
            </a:r>
            <a:r>
              <a:rPr sz="2400" spc="-5" dirty="0">
                <a:solidFill>
                  <a:srgbClr val="333399"/>
                </a:solidFill>
                <a:latin typeface="Arial"/>
                <a:cs typeface="Arial"/>
              </a:rPr>
              <a:t>integers </a:t>
            </a:r>
            <a:r>
              <a:rPr sz="2400" i="1" spc="-5" dirty="0">
                <a:solidFill>
                  <a:srgbClr val="FF0000"/>
                </a:solidFill>
                <a:latin typeface="Arial"/>
                <a:cs typeface="Arial"/>
              </a:rPr>
              <a:t>n</a:t>
            </a:r>
            <a:r>
              <a:rPr sz="2400" spc="-5" dirty="0">
                <a:solidFill>
                  <a:srgbClr val="333399"/>
                </a:solidFill>
                <a:latin typeface="Arial"/>
                <a:cs typeface="Arial"/>
              </a:rPr>
              <a:t>) If </a:t>
            </a:r>
            <a:r>
              <a:rPr sz="2400" i="1" dirty="0">
                <a:solidFill>
                  <a:srgbClr val="333399"/>
                </a:solidFill>
                <a:latin typeface="Arial"/>
                <a:cs typeface="Arial"/>
              </a:rPr>
              <a:t>n </a:t>
            </a:r>
            <a:r>
              <a:rPr sz="2400" dirty="0">
                <a:solidFill>
                  <a:srgbClr val="333399"/>
                </a:solidFill>
                <a:latin typeface="Arial"/>
                <a:cs typeface="Arial"/>
              </a:rPr>
              <a:t>is odd, </a:t>
            </a:r>
            <a:r>
              <a:rPr sz="2400" spc="-5" dirty="0">
                <a:solidFill>
                  <a:srgbClr val="333399"/>
                </a:solidFill>
                <a:latin typeface="Arial"/>
                <a:cs typeface="Arial"/>
              </a:rPr>
              <a:t>then </a:t>
            </a:r>
            <a:r>
              <a:rPr sz="2400" i="1" spc="-5" dirty="0">
                <a:solidFill>
                  <a:srgbClr val="FF0000"/>
                </a:solidFill>
                <a:latin typeface="Arial"/>
                <a:cs typeface="Arial"/>
              </a:rPr>
              <a:t>n</a:t>
            </a:r>
            <a:r>
              <a:rPr sz="2400" spc="-7" baseline="24305" dirty="0">
                <a:solidFill>
                  <a:srgbClr val="FF0000"/>
                </a:solidFill>
                <a:latin typeface="Arial"/>
                <a:cs typeface="Arial"/>
              </a:rPr>
              <a:t>2 </a:t>
            </a:r>
            <a:r>
              <a:rPr sz="2400" dirty="0">
                <a:solidFill>
                  <a:srgbClr val="333399"/>
                </a:solidFill>
                <a:latin typeface="Arial"/>
                <a:cs typeface="Arial"/>
              </a:rPr>
              <a:t>is</a:t>
            </a:r>
            <a:r>
              <a:rPr sz="2400" spc="-10" dirty="0">
                <a:solidFill>
                  <a:srgbClr val="333399"/>
                </a:solidFill>
                <a:latin typeface="Arial"/>
                <a:cs typeface="Arial"/>
              </a:rPr>
              <a:t> </a:t>
            </a:r>
            <a:r>
              <a:rPr sz="2400" dirty="0">
                <a:solidFill>
                  <a:srgbClr val="333399"/>
                </a:solidFill>
                <a:latin typeface="Arial"/>
                <a:cs typeface="Arial"/>
              </a:rPr>
              <a:t>odd.</a:t>
            </a:r>
            <a:endParaRPr sz="2400" dirty="0">
              <a:latin typeface="Arial"/>
              <a:cs typeface="Arial"/>
            </a:endParaRPr>
          </a:p>
          <a:p>
            <a:pPr marL="379095">
              <a:lnSpc>
                <a:spcPct val="100000"/>
              </a:lnSpc>
              <a:spcBef>
                <a:spcPts val="640"/>
              </a:spcBef>
            </a:pPr>
            <a:r>
              <a:rPr sz="2600" b="1" u="heavy" spc="-5" dirty="0">
                <a:uFill>
                  <a:solidFill>
                    <a:srgbClr val="000000"/>
                  </a:solidFill>
                </a:uFill>
                <a:latin typeface="Arial"/>
                <a:cs typeface="Arial"/>
              </a:rPr>
              <a:t>Proof</a:t>
            </a:r>
            <a:r>
              <a:rPr sz="2600" b="1" spc="-5" dirty="0">
                <a:latin typeface="Arial"/>
                <a:cs typeface="Arial"/>
              </a:rPr>
              <a:t>:</a:t>
            </a:r>
            <a:endParaRPr sz="2600" dirty="0">
              <a:latin typeface="Arial"/>
              <a:cs typeface="Arial"/>
            </a:endParaRPr>
          </a:p>
          <a:p>
            <a:pPr marL="355600">
              <a:lnSpc>
                <a:spcPct val="100000"/>
              </a:lnSpc>
              <a:spcBef>
                <a:spcPts val="780"/>
              </a:spcBef>
            </a:pPr>
            <a:r>
              <a:rPr sz="2400" dirty="0">
                <a:latin typeface="Arial"/>
                <a:cs typeface="Arial"/>
              </a:rPr>
              <a:t>If </a:t>
            </a:r>
            <a:r>
              <a:rPr sz="2400" i="1" dirty="0">
                <a:solidFill>
                  <a:srgbClr val="FF0000"/>
                </a:solidFill>
                <a:latin typeface="Arial"/>
                <a:cs typeface="Arial"/>
              </a:rPr>
              <a:t>n </a:t>
            </a:r>
            <a:r>
              <a:rPr sz="2400" dirty="0">
                <a:latin typeface="Arial"/>
                <a:cs typeface="Arial"/>
              </a:rPr>
              <a:t>is odd, </a:t>
            </a:r>
            <a:r>
              <a:rPr sz="2400" spc="-5" dirty="0">
                <a:latin typeface="Arial"/>
                <a:cs typeface="Arial"/>
              </a:rPr>
              <a:t>then </a:t>
            </a:r>
            <a:r>
              <a:rPr sz="2400" i="1" dirty="0">
                <a:solidFill>
                  <a:srgbClr val="FF0000"/>
                </a:solidFill>
                <a:latin typeface="Arial"/>
                <a:cs typeface="Arial"/>
              </a:rPr>
              <a:t>n </a:t>
            </a:r>
            <a:r>
              <a:rPr sz="2400" dirty="0">
                <a:solidFill>
                  <a:srgbClr val="FF0000"/>
                </a:solidFill>
                <a:latin typeface="Arial"/>
                <a:cs typeface="Arial"/>
              </a:rPr>
              <a:t>= 2</a:t>
            </a:r>
            <a:r>
              <a:rPr sz="2400" i="1" dirty="0">
                <a:solidFill>
                  <a:srgbClr val="FF0000"/>
                </a:solidFill>
                <a:latin typeface="Arial"/>
                <a:cs typeface="Arial"/>
              </a:rPr>
              <a:t>k </a:t>
            </a:r>
            <a:r>
              <a:rPr sz="2400" dirty="0">
                <a:solidFill>
                  <a:srgbClr val="FF0000"/>
                </a:solidFill>
                <a:latin typeface="Arial"/>
                <a:cs typeface="Arial"/>
              </a:rPr>
              <a:t>+ 1 </a:t>
            </a:r>
            <a:r>
              <a:rPr sz="2400" spc="-5" dirty="0">
                <a:latin typeface="Arial"/>
                <a:cs typeface="Arial"/>
              </a:rPr>
              <a:t>for </a:t>
            </a:r>
            <a:r>
              <a:rPr sz="2400" dirty="0">
                <a:latin typeface="Arial"/>
                <a:cs typeface="Arial"/>
              </a:rPr>
              <a:t>some </a:t>
            </a:r>
            <a:r>
              <a:rPr sz="2400" spc="-5" dirty="0">
                <a:latin typeface="Arial"/>
                <a:cs typeface="Arial"/>
              </a:rPr>
              <a:t>integer</a:t>
            </a:r>
            <a:r>
              <a:rPr sz="2400" spc="-55" dirty="0">
                <a:latin typeface="Arial"/>
                <a:cs typeface="Arial"/>
              </a:rPr>
              <a:t> </a:t>
            </a:r>
            <a:r>
              <a:rPr sz="2400" i="1" dirty="0">
                <a:solidFill>
                  <a:srgbClr val="FF0000"/>
                </a:solidFill>
                <a:latin typeface="Arial"/>
                <a:cs typeface="Arial"/>
              </a:rPr>
              <a:t>k</a:t>
            </a:r>
            <a:r>
              <a:rPr sz="2400" dirty="0">
                <a:latin typeface="Arial"/>
                <a:cs typeface="Arial"/>
              </a:rPr>
              <a:t>.</a:t>
            </a:r>
          </a:p>
          <a:p>
            <a:pPr marL="351155">
              <a:lnSpc>
                <a:spcPct val="100000"/>
              </a:lnSpc>
              <a:spcBef>
                <a:spcPts val="675"/>
              </a:spcBef>
            </a:pPr>
            <a:r>
              <a:rPr sz="2400" spc="-5" dirty="0">
                <a:latin typeface="Arial"/>
                <a:cs typeface="Arial"/>
              </a:rPr>
              <a:t>Thus, </a:t>
            </a:r>
            <a:r>
              <a:rPr sz="2400" i="1" dirty="0">
                <a:solidFill>
                  <a:srgbClr val="FF0000"/>
                </a:solidFill>
                <a:latin typeface="Arial"/>
                <a:cs typeface="Arial"/>
              </a:rPr>
              <a:t>n</a:t>
            </a:r>
            <a:r>
              <a:rPr sz="2400" baseline="24305" dirty="0">
                <a:solidFill>
                  <a:srgbClr val="FF0000"/>
                </a:solidFill>
                <a:latin typeface="Arial"/>
                <a:cs typeface="Arial"/>
              </a:rPr>
              <a:t>2 </a:t>
            </a:r>
            <a:r>
              <a:rPr sz="2400" dirty="0">
                <a:solidFill>
                  <a:srgbClr val="FF0000"/>
                </a:solidFill>
                <a:latin typeface="Arial"/>
                <a:cs typeface="Arial"/>
              </a:rPr>
              <a:t>= (2</a:t>
            </a:r>
            <a:r>
              <a:rPr sz="2400" i="1" dirty="0">
                <a:solidFill>
                  <a:srgbClr val="FF0000"/>
                </a:solidFill>
                <a:latin typeface="Arial"/>
                <a:cs typeface="Arial"/>
              </a:rPr>
              <a:t>k </a:t>
            </a:r>
            <a:r>
              <a:rPr sz="2400" dirty="0">
                <a:solidFill>
                  <a:srgbClr val="FF0000"/>
                </a:solidFill>
                <a:latin typeface="Arial"/>
                <a:cs typeface="Arial"/>
              </a:rPr>
              <a:t>+ </a:t>
            </a:r>
            <a:r>
              <a:rPr sz="2400" spc="-5" dirty="0">
                <a:solidFill>
                  <a:srgbClr val="FF0000"/>
                </a:solidFill>
                <a:latin typeface="Arial"/>
                <a:cs typeface="Arial"/>
              </a:rPr>
              <a:t>1)</a:t>
            </a:r>
            <a:r>
              <a:rPr sz="2400" spc="-7" baseline="24305" dirty="0">
                <a:solidFill>
                  <a:srgbClr val="FF0000"/>
                </a:solidFill>
                <a:latin typeface="Arial"/>
                <a:cs typeface="Arial"/>
              </a:rPr>
              <a:t>2 </a:t>
            </a:r>
            <a:r>
              <a:rPr sz="2400" dirty="0">
                <a:solidFill>
                  <a:srgbClr val="FF0000"/>
                </a:solidFill>
                <a:latin typeface="Arial"/>
                <a:cs typeface="Arial"/>
              </a:rPr>
              <a:t>= 4</a:t>
            </a:r>
            <a:r>
              <a:rPr sz="2400" i="1" dirty="0">
                <a:solidFill>
                  <a:srgbClr val="FF0000"/>
                </a:solidFill>
                <a:latin typeface="Arial"/>
                <a:cs typeface="Arial"/>
              </a:rPr>
              <a:t>k</a:t>
            </a:r>
            <a:r>
              <a:rPr sz="2400" baseline="24305" dirty="0">
                <a:solidFill>
                  <a:srgbClr val="FF0000"/>
                </a:solidFill>
                <a:latin typeface="Arial"/>
                <a:cs typeface="Arial"/>
              </a:rPr>
              <a:t>2 </a:t>
            </a:r>
            <a:r>
              <a:rPr sz="2400" dirty="0">
                <a:solidFill>
                  <a:srgbClr val="FF0000"/>
                </a:solidFill>
                <a:latin typeface="Arial"/>
                <a:cs typeface="Arial"/>
              </a:rPr>
              <a:t>+ 4</a:t>
            </a:r>
            <a:r>
              <a:rPr sz="2400" i="1" dirty="0">
                <a:solidFill>
                  <a:srgbClr val="FF0000"/>
                </a:solidFill>
                <a:latin typeface="Arial"/>
                <a:cs typeface="Arial"/>
              </a:rPr>
              <a:t>k </a:t>
            </a:r>
            <a:r>
              <a:rPr sz="2400" dirty="0">
                <a:solidFill>
                  <a:srgbClr val="FF0000"/>
                </a:solidFill>
                <a:latin typeface="Arial"/>
                <a:cs typeface="Arial"/>
              </a:rPr>
              <a:t>+ 1 = 2(2</a:t>
            </a:r>
            <a:r>
              <a:rPr sz="2400" i="1" dirty="0">
                <a:solidFill>
                  <a:srgbClr val="FF0000"/>
                </a:solidFill>
                <a:latin typeface="Arial"/>
                <a:cs typeface="Arial"/>
              </a:rPr>
              <a:t>k</a:t>
            </a:r>
            <a:r>
              <a:rPr sz="2400" baseline="24305" dirty="0">
                <a:solidFill>
                  <a:srgbClr val="FF0000"/>
                </a:solidFill>
                <a:latin typeface="Arial"/>
                <a:cs typeface="Arial"/>
              </a:rPr>
              <a:t>2 </a:t>
            </a:r>
            <a:r>
              <a:rPr sz="2400" dirty="0">
                <a:solidFill>
                  <a:srgbClr val="FF0000"/>
                </a:solidFill>
                <a:latin typeface="Arial"/>
                <a:cs typeface="Arial"/>
              </a:rPr>
              <a:t>+ 2</a:t>
            </a:r>
            <a:r>
              <a:rPr sz="2400" i="1" dirty="0">
                <a:solidFill>
                  <a:srgbClr val="FF0000"/>
                </a:solidFill>
                <a:latin typeface="Arial"/>
                <a:cs typeface="Arial"/>
              </a:rPr>
              <a:t>k</a:t>
            </a:r>
            <a:r>
              <a:rPr sz="2400" dirty="0">
                <a:solidFill>
                  <a:srgbClr val="FF0000"/>
                </a:solidFill>
                <a:latin typeface="Arial"/>
                <a:cs typeface="Arial"/>
              </a:rPr>
              <a:t>) +</a:t>
            </a:r>
            <a:r>
              <a:rPr sz="2400" spc="-220" dirty="0">
                <a:solidFill>
                  <a:srgbClr val="FF0000"/>
                </a:solidFill>
                <a:latin typeface="Arial"/>
                <a:cs typeface="Arial"/>
              </a:rPr>
              <a:t> </a:t>
            </a:r>
            <a:r>
              <a:rPr sz="2400" dirty="0">
                <a:solidFill>
                  <a:srgbClr val="FF0000"/>
                </a:solidFill>
                <a:latin typeface="Arial"/>
                <a:cs typeface="Arial"/>
              </a:rPr>
              <a:t>1</a:t>
            </a:r>
            <a:r>
              <a:rPr sz="2400" dirty="0">
                <a:latin typeface="Arial"/>
                <a:cs typeface="Arial"/>
              </a:rPr>
              <a:t>.</a:t>
            </a:r>
          </a:p>
          <a:p>
            <a:pPr marL="355600" marR="379095">
              <a:lnSpc>
                <a:spcPct val="101499"/>
              </a:lnSpc>
              <a:spcBef>
                <a:spcPts val="475"/>
              </a:spcBef>
            </a:pPr>
            <a:r>
              <a:rPr sz="2400" spc="-5" dirty="0">
                <a:latin typeface="Arial"/>
                <a:cs typeface="Arial"/>
              </a:rPr>
              <a:t>Therefore </a:t>
            </a:r>
            <a:r>
              <a:rPr sz="2400" i="1" spc="-5" dirty="0">
                <a:solidFill>
                  <a:srgbClr val="FF0000"/>
                </a:solidFill>
                <a:latin typeface="Arial"/>
                <a:cs typeface="Arial"/>
              </a:rPr>
              <a:t>n</a:t>
            </a:r>
            <a:r>
              <a:rPr sz="2400" spc="-7" baseline="24305" dirty="0">
                <a:solidFill>
                  <a:srgbClr val="FF0000"/>
                </a:solidFill>
                <a:latin typeface="Arial"/>
                <a:cs typeface="Arial"/>
              </a:rPr>
              <a:t>2 </a:t>
            </a:r>
            <a:r>
              <a:rPr sz="2400" dirty="0">
                <a:latin typeface="Arial"/>
                <a:cs typeface="Arial"/>
              </a:rPr>
              <a:t>is of </a:t>
            </a:r>
            <a:r>
              <a:rPr sz="2400" spc="-5" dirty="0">
                <a:latin typeface="Arial"/>
                <a:cs typeface="Arial"/>
              </a:rPr>
              <a:t>the form </a:t>
            </a:r>
            <a:r>
              <a:rPr sz="2400" spc="-5" dirty="0">
                <a:solidFill>
                  <a:srgbClr val="FF0000"/>
                </a:solidFill>
                <a:latin typeface="Arial"/>
                <a:cs typeface="Arial"/>
              </a:rPr>
              <a:t>2</a:t>
            </a:r>
            <a:r>
              <a:rPr sz="2400" i="1" spc="-5" dirty="0">
                <a:solidFill>
                  <a:srgbClr val="FF0000"/>
                </a:solidFill>
                <a:latin typeface="Arial"/>
                <a:cs typeface="Arial"/>
              </a:rPr>
              <a:t>j </a:t>
            </a:r>
            <a:r>
              <a:rPr sz="2400" dirty="0">
                <a:solidFill>
                  <a:srgbClr val="FF0000"/>
                </a:solidFill>
                <a:latin typeface="Arial"/>
                <a:cs typeface="Arial"/>
              </a:rPr>
              <a:t>+ 1 </a:t>
            </a:r>
            <a:r>
              <a:rPr sz="2400" spc="-5" dirty="0">
                <a:latin typeface="Arial"/>
                <a:cs typeface="Arial"/>
              </a:rPr>
              <a:t>(with </a:t>
            </a:r>
            <a:r>
              <a:rPr sz="2400" i="1" dirty="0">
                <a:latin typeface="Arial"/>
                <a:cs typeface="Arial"/>
              </a:rPr>
              <a:t>j </a:t>
            </a:r>
            <a:r>
              <a:rPr sz="2400" spc="-5" dirty="0">
                <a:latin typeface="Arial"/>
                <a:cs typeface="Arial"/>
              </a:rPr>
              <a:t>the integer  </a:t>
            </a:r>
            <a:r>
              <a:rPr sz="2400" dirty="0">
                <a:solidFill>
                  <a:srgbClr val="FF0000"/>
                </a:solidFill>
                <a:latin typeface="Arial"/>
                <a:cs typeface="Arial"/>
              </a:rPr>
              <a:t>2</a:t>
            </a:r>
            <a:r>
              <a:rPr sz="2400" i="1" dirty="0">
                <a:solidFill>
                  <a:srgbClr val="FF0000"/>
                </a:solidFill>
                <a:latin typeface="Arial"/>
                <a:cs typeface="Arial"/>
              </a:rPr>
              <a:t>k</a:t>
            </a:r>
            <a:r>
              <a:rPr sz="2400" baseline="24305" dirty="0">
                <a:solidFill>
                  <a:srgbClr val="FF0000"/>
                </a:solidFill>
                <a:latin typeface="Arial"/>
                <a:cs typeface="Arial"/>
              </a:rPr>
              <a:t>2 </a:t>
            </a:r>
            <a:r>
              <a:rPr sz="2400" dirty="0">
                <a:solidFill>
                  <a:srgbClr val="FF0000"/>
                </a:solidFill>
                <a:latin typeface="Arial"/>
                <a:cs typeface="Arial"/>
              </a:rPr>
              <a:t>+ 2</a:t>
            </a:r>
            <a:r>
              <a:rPr sz="2400" i="1" dirty="0">
                <a:solidFill>
                  <a:srgbClr val="FF0000"/>
                </a:solidFill>
                <a:latin typeface="Arial"/>
                <a:cs typeface="Arial"/>
              </a:rPr>
              <a:t>k</a:t>
            </a:r>
            <a:r>
              <a:rPr sz="2400" dirty="0">
                <a:latin typeface="Arial"/>
                <a:cs typeface="Arial"/>
              </a:rPr>
              <a:t>), </a:t>
            </a:r>
            <a:r>
              <a:rPr sz="2400" spc="-5" dirty="0">
                <a:latin typeface="Arial"/>
                <a:cs typeface="Arial"/>
              </a:rPr>
              <a:t>thus </a:t>
            </a:r>
            <a:r>
              <a:rPr sz="2400" i="1" spc="-5" dirty="0">
                <a:solidFill>
                  <a:srgbClr val="FF0000"/>
                </a:solidFill>
                <a:latin typeface="Arial"/>
                <a:cs typeface="Arial"/>
              </a:rPr>
              <a:t>n</a:t>
            </a:r>
            <a:r>
              <a:rPr sz="2400" spc="-7" baseline="24305" dirty="0">
                <a:solidFill>
                  <a:srgbClr val="FF0000"/>
                </a:solidFill>
                <a:latin typeface="Arial"/>
                <a:cs typeface="Arial"/>
              </a:rPr>
              <a:t>2 </a:t>
            </a:r>
            <a:r>
              <a:rPr sz="2400" dirty="0">
                <a:latin typeface="Arial"/>
                <a:cs typeface="Arial"/>
              </a:rPr>
              <a:t>is odd.</a:t>
            </a:r>
            <a:r>
              <a:rPr sz="2400" spc="-25" dirty="0">
                <a:latin typeface="Arial"/>
                <a:cs typeface="Arial"/>
              </a:rPr>
              <a:t> </a:t>
            </a:r>
            <a:r>
              <a:rPr sz="2400" dirty="0">
                <a:latin typeface="Arial"/>
                <a:cs typeface="Arial"/>
              </a:rPr>
              <a:t>■</a:t>
            </a:r>
          </a:p>
        </p:txBody>
      </p:sp>
      <p:sp>
        <p:nvSpPr>
          <p:cNvPr id="6" name="Date Placeholder 5"/>
          <p:cNvSpPr>
            <a:spLocks noGrp="1"/>
          </p:cNvSpPr>
          <p:nvPr>
            <p:ph type="dt" sz="half" idx="6"/>
          </p:nvPr>
        </p:nvSpPr>
        <p:spPr/>
        <p:txBody>
          <a:bodyPr/>
          <a:lstStyle/>
          <a:p>
            <a:fld id="{3EE0D394-F397-435F-A20C-023FA7CAC544}"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1000"/>
                                        <p:tgtEl>
                                          <p:spTgt spid="9">
                                            <p:txEl>
                                              <p:pRg st="6" end="6"/>
                                            </p:txEl>
                                          </p:spTgt>
                                        </p:tgtEl>
                                      </p:cBhvr>
                                    </p:animEffect>
                                    <p:anim calcmode="lin" valueType="num">
                                      <p:cBhvr>
                                        <p:cTn id="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animEffect transition="in" filter="fade">
                                      <p:cBhvr>
                                        <p:cTn id="12" dur="1000"/>
                                        <p:tgtEl>
                                          <p:spTgt spid="9">
                                            <p:txEl>
                                              <p:pRg st="7" end="7"/>
                                            </p:txEl>
                                          </p:spTgt>
                                        </p:tgtEl>
                                      </p:cBhvr>
                                    </p:animEffect>
                                    <p:anim calcmode="lin" valueType="num">
                                      <p:cBhvr>
                                        <p:cTn id="1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animEffect transition="in" filter="fade">
                                      <p:cBhvr>
                                        <p:cTn id="17" dur="1000"/>
                                        <p:tgtEl>
                                          <p:spTgt spid="9">
                                            <p:txEl>
                                              <p:pRg st="8" end="8"/>
                                            </p:txEl>
                                          </p:spTgt>
                                        </p:tgtEl>
                                      </p:cBhvr>
                                    </p:animEffect>
                                    <p:anim calcmode="lin" valueType="num">
                                      <p:cBhvr>
                                        <p:cTn id="18"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8" name="object 8"/>
          <p:cNvSpPr txBox="1">
            <a:spLocks noGrp="1"/>
          </p:cNvSpPr>
          <p:nvPr>
            <p:ph type="title"/>
          </p:nvPr>
        </p:nvSpPr>
        <p:spPr>
          <a:xfrm>
            <a:off x="1229677" y="109220"/>
            <a:ext cx="5727700" cy="635000"/>
          </a:xfrm>
          <a:prstGeom prst="rect">
            <a:avLst/>
          </a:prstGeom>
        </p:spPr>
        <p:txBody>
          <a:bodyPr vert="horz" wrap="square" lIns="0" tIns="12700" rIns="0" bIns="0" rtlCol="0">
            <a:spAutoFit/>
          </a:bodyPr>
          <a:lstStyle/>
          <a:p>
            <a:pPr marL="12700">
              <a:lnSpc>
                <a:spcPct val="100000"/>
              </a:lnSpc>
              <a:spcBef>
                <a:spcPts val="100"/>
              </a:spcBef>
            </a:pPr>
            <a:r>
              <a:rPr spc="-5" dirty="0"/>
              <a:t>Indirect Proof</a:t>
            </a:r>
            <a:r>
              <a:rPr spc="-40" dirty="0"/>
              <a:t> </a:t>
            </a:r>
            <a:r>
              <a:rPr spc="-5" dirty="0"/>
              <a:t>Example:</a:t>
            </a:r>
          </a:p>
        </p:txBody>
      </p:sp>
      <p:sp>
        <p:nvSpPr>
          <p:cNvPr id="9" name="object 9"/>
          <p:cNvSpPr txBox="1"/>
          <p:nvPr/>
        </p:nvSpPr>
        <p:spPr>
          <a:xfrm>
            <a:off x="1229677" y="617220"/>
            <a:ext cx="5839460" cy="635000"/>
          </a:xfrm>
          <a:prstGeom prst="rect">
            <a:avLst/>
          </a:prstGeom>
        </p:spPr>
        <p:txBody>
          <a:bodyPr vert="horz" wrap="square" lIns="0" tIns="12700" rIns="0" bIns="0" rtlCol="0">
            <a:spAutoFit/>
          </a:bodyPr>
          <a:lstStyle/>
          <a:p>
            <a:pPr marL="12700">
              <a:lnSpc>
                <a:spcPct val="100000"/>
              </a:lnSpc>
              <a:spcBef>
                <a:spcPts val="100"/>
              </a:spcBef>
              <a:tabLst>
                <a:tab pos="2213610" algn="l"/>
              </a:tabLst>
            </a:pPr>
            <a:r>
              <a:rPr sz="4000" b="1" spc="-5" dirty="0">
                <a:solidFill>
                  <a:srgbClr val="3333CC"/>
                </a:solidFill>
                <a:latin typeface="Arial"/>
                <a:cs typeface="Arial"/>
              </a:rPr>
              <a:t>Proof</a:t>
            </a:r>
            <a:r>
              <a:rPr sz="4000" b="1" spc="5" dirty="0">
                <a:solidFill>
                  <a:srgbClr val="3333CC"/>
                </a:solidFill>
                <a:latin typeface="Arial"/>
                <a:cs typeface="Arial"/>
              </a:rPr>
              <a:t> </a:t>
            </a:r>
            <a:r>
              <a:rPr sz="4000" b="1" spc="-5" dirty="0">
                <a:solidFill>
                  <a:srgbClr val="3333CC"/>
                </a:solidFill>
                <a:latin typeface="Arial"/>
                <a:cs typeface="Arial"/>
              </a:rPr>
              <a:t>by	Contraposition</a:t>
            </a:r>
            <a:endParaRPr sz="4000">
              <a:latin typeface="Arial"/>
              <a:cs typeface="Arial"/>
            </a:endParaRPr>
          </a:p>
        </p:txBody>
      </p:sp>
      <p:sp>
        <p:nvSpPr>
          <p:cNvPr id="10" name="object 10"/>
          <p:cNvSpPr txBox="1"/>
          <p:nvPr/>
        </p:nvSpPr>
        <p:spPr>
          <a:xfrm>
            <a:off x="1151167" y="1409018"/>
            <a:ext cx="7874634" cy="5120633"/>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spc="-5" dirty="0">
                <a:latin typeface="Arial"/>
                <a:cs typeface="Arial"/>
              </a:rPr>
              <a:t>Theorem:	</a:t>
            </a:r>
            <a:r>
              <a:rPr sz="2800" spc="-5" dirty="0">
                <a:latin typeface="Arial"/>
                <a:cs typeface="Arial"/>
              </a:rPr>
              <a:t>(For </a:t>
            </a:r>
            <a:r>
              <a:rPr sz="2800" dirty="0">
                <a:latin typeface="Arial"/>
                <a:cs typeface="Arial"/>
              </a:rPr>
              <a:t>all </a:t>
            </a:r>
            <a:r>
              <a:rPr sz="2800" spc="-5" dirty="0">
                <a:latin typeface="Arial"/>
                <a:cs typeface="Arial"/>
              </a:rPr>
              <a:t>integers </a:t>
            </a:r>
            <a:r>
              <a:rPr sz="2800" i="1" dirty="0">
                <a:solidFill>
                  <a:srgbClr val="FF0000"/>
                </a:solidFill>
                <a:latin typeface="Arial"/>
                <a:cs typeface="Arial"/>
              </a:rPr>
              <a:t>n</a:t>
            </a:r>
            <a:r>
              <a:rPr sz="2800" dirty="0">
                <a:latin typeface="Arial"/>
                <a:cs typeface="Arial"/>
              </a:rPr>
              <a:t>)</a:t>
            </a:r>
          </a:p>
          <a:p>
            <a:pPr marL="926465">
              <a:lnSpc>
                <a:spcPts val="3329"/>
              </a:lnSpc>
            </a:pPr>
            <a:r>
              <a:rPr sz="2800" dirty="0">
                <a:latin typeface="Arial"/>
                <a:cs typeface="Arial"/>
              </a:rPr>
              <a:t>If </a:t>
            </a:r>
            <a:r>
              <a:rPr sz="2800" dirty="0">
                <a:solidFill>
                  <a:srgbClr val="FF0000"/>
                </a:solidFill>
                <a:latin typeface="Arial"/>
                <a:cs typeface="Arial"/>
              </a:rPr>
              <a:t>3</a:t>
            </a:r>
            <a:r>
              <a:rPr sz="2800" i="1" dirty="0">
                <a:solidFill>
                  <a:srgbClr val="FF0000"/>
                </a:solidFill>
                <a:latin typeface="Arial"/>
                <a:cs typeface="Arial"/>
              </a:rPr>
              <a:t>n </a:t>
            </a:r>
            <a:r>
              <a:rPr sz="2800" dirty="0">
                <a:solidFill>
                  <a:srgbClr val="FF0000"/>
                </a:solidFill>
                <a:latin typeface="Arial"/>
                <a:cs typeface="Arial"/>
              </a:rPr>
              <a:t>+ 2 </a:t>
            </a:r>
            <a:r>
              <a:rPr sz="2800" dirty="0">
                <a:latin typeface="Arial"/>
                <a:cs typeface="Arial"/>
              </a:rPr>
              <a:t>is odd, </a:t>
            </a:r>
            <a:r>
              <a:rPr sz="2800" spc="-5" dirty="0">
                <a:latin typeface="Arial"/>
                <a:cs typeface="Arial"/>
              </a:rPr>
              <a:t>then </a:t>
            </a:r>
            <a:r>
              <a:rPr sz="2800" i="1" dirty="0">
                <a:solidFill>
                  <a:srgbClr val="FF0000"/>
                </a:solidFill>
                <a:latin typeface="Arial"/>
                <a:cs typeface="Arial"/>
              </a:rPr>
              <a:t>n </a:t>
            </a:r>
            <a:r>
              <a:rPr sz="2800" dirty="0">
                <a:latin typeface="Arial"/>
                <a:cs typeface="Arial"/>
              </a:rPr>
              <a:t>is</a:t>
            </a:r>
            <a:r>
              <a:rPr sz="2800" spc="-55" dirty="0">
                <a:latin typeface="Arial"/>
                <a:cs typeface="Arial"/>
              </a:rPr>
              <a:t> </a:t>
            </a:r>
            <a:r>
              <a:rPr sz="2800" dirty="0">
                <a:latin typeface="Arial"/>
                <a:cs typeface="Arial"/>
              </a:rPr>
              <a:t>odd.</a:t>
            </a:r>
          </a:p>
          <a:p>
            <a:pPr marL="12700">
              <a:lnSpc>
                <a:spcPct val="100000"/>
              </a:lnSpc>
              <a:spcBef>
                <a:spcPts val="7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spc="-5" dirty="0">
                <a:latin typeface="Arial"/>
                <a:cs typeface="Arial"/>
              </a:rPr>
              <a:t>Proof:</a:t>
            </a:r>
            <a:r>
              <a:rPr lang="en-US" sz="2800" b="1" spc="-5" dirty="0">
                <a:latin typeface="Arial"/>
                <a:cs typeface="Arial"/>
              </a:rPr>
              <a:t> </a:t>
            </a:r>
            <a:r>
              <a:rPr lang="en-US" sz="2800" spc="-5" dirty="0">
                <a:latin typeface="Arial"/>
                <a:cs typeface="Arial"/>
              </a:rPr>
              <a:t>Can we apply direct proof method? </a:t>
            </a:r>
            <a:r>
              <a:rPr lang="en-US" sz="2800" spc="-5" dirty="0">
                <a:solidFill>
                  <a:srgbClr val="FF0000"/>
                </a:solidFill>
                <a:latin typeface="Arial"/>
                <a:cs typeface="Arial"/>
              </a:rPr>
              <a:t>NO</a:t>
            </a:r>
            <a:endParaRPr sz="2800" dirty="0">
              <a:solidFill>
                <a:srgbClr val="FF0000"/>
              </a:solidFill>
              <a:latin typeface="Arial"/>
              <a:cs typeface="Arial"/>
            </a:endParaRPr>
          </a:p>
          <a:p>
            <a:pPr marL="355600">
              <a:lnSpc>
                <a:spcPct val="100000"/>
              </a:lnSpc>
              <a:spcBef>
                <a:spcPts val="545"/>
              </a:spcBef>
            </a:pPr>
            <a:r>
              <a:rPr sz="2400" spc="-5" dirty="0">
                <a:solidFill>
                  <a:srgbClr val="006600"/>
                </a:solidFill>
                <a:latin typeface="Arial"/>
                <a:cs typeface="Arial"/>
              </a:rPr>
              <a:t>(Contrapositive: If </a:t>
            </a:r>
            <a:r>
              <a:rPr sz="2400" i="1" dirty="0">
                <a:solidFill>
                  <a:srgbClr val="FF0000"/>
                </a:solidFill>
                <a:latin typeface="Arial"/>
                <a:cs typeface="Arial"/>
              </a:rPr>
              <a:t>n </a:t>
            </a:r>
            <a:r>
              <a:rPr sz="2400" dirty="0">
                <a:solidFill>
                  <a:srgbClr val="006600"/>
                </a:solidFill>
                <a:latin typeface="Arial"/>
                <a:cs typeface="Arial"/>
              </a:rPr>
              <a:t>is even, </a:t>
            </a:r>
            <a:r>
              <a:rPr sz="2400" spc="-5" dirty="0">
                <a:solidFill>
                  <a:srgbClr val="006600"/>
                </a:solidFill>
                <a:latin typeface="Arial"/>
                <a:cs typeface="Arial"/>
              </a:rPr>
              <a:t>then </a:t>
            </a:r>
            <a:r>
              <a:rPr sz="2400" spc="-5" dirty="0">
                <a:solidFill>
                  <a:srgbClr val="FF0000"/>
                </a:solidFill>
                <a:latin typeface="Arial"/>
                <a:cs typeface="Arial"/>
              </a:rPr>
              <a:t>3</a:t>
            </a:r>
            <a:r>
              <a:rPr sz="2400" i="1" spc="-5" dirty="0">
                <a:solidFill>
                  <a:srgbClr val="FF0000"/>
                </a:solidFill>
                <a:latin typeface="Arial"/>
                <a:cs typeface="Arial"/>
              </a:rPr>
              <a:t>n </a:t>
            </a:r>
            <a:r>
              <a:rPr sz="2400" dirty="0">
                <a:solidFill>
                  <a:srgbClr val="FF0000"/>
                </a:solidFill>
                <a:latin typeface="Arial"/>
                <a:cs typeface="Arial"/>
              </a:rPr>
              <a:t>+ 2 </a:t>
            </a:r>
            <a:r>
              <a:rPr sz="2400" dirty="0">
                <a:solidFill>
                  <a:srgbClr val="006600"/>
                </a:solidFill>
                <a:latin typeface="Arial"/>
                <a:cs typeface="Arial"/>
              </a:rPr>
              <a:t>is</a:t>
            </a:r>
            <a:r>
              <a:rPr sz="2400" spc="-20" dirty="0">
                <a:solidFill>
                  <a:srgbClr val="006600"/>
                </a:solidFill>
                <a:latin typeface="Arial"/>
                <a:cs typeface="Arial"/>
              </a:rPr>
              <a:t> </a:t>
            </a:r>
            <a:r>
              <a:rPr sz="2400" dirty="0">
                <a:solidFill>
                  <a:srgbClr val="006600"/>
                </a:solidFill>
                <a:latin typeface="Arial"/>
                <a:cs typeface="Arial"/>
              </a:rPr>
              <a:t>even)</a:t>
            </a:r>
            <a:endParaRPr sz="2400" dirty="0">
              <a:latin typeface="Arial"/>
              <a:cs typeface="Arial"/>
            </a:endParaRPr>
          </a:p>
          <a:p>
            <a:pPr marL="355600" marR="5080">
              <a:lnSpc>
                <a:spcPct val="118100"/>
              </a:lnSpc>
              <a:spcBef>
                <a:spcPts val="100"/>
              </a:spcBef>
            </a:pPr>
            <a:r>
              <a:rPr sz="2400" dirty="0">
                <a:latin typeface="Arial"/>
                <a:cs typeface="Arial"/>
              </a:rPr>
              <a:t>Suppose </a:t>
            </a:r>
            <a:r>
              <a:rPr sz="2400" spc="-5" dirty="0">
                <a:latin typeface="Arial"/>
                <a:cs typeface="Arial"/>
              </a:rPr>
              <a:t>that the </a:t>
            </a:r>
            <a:r>
              <a:rPr sz="2400" dirty="0">
                <a:latin typeface="Arial"/>
                <a:cs typeface="Arial"/>
              </a:rPr>
              <a:t>conclusion is </a:t>
            </a:r>
            <a:r>
              <a:rPr sz="2400" spc="-5" dirty="0">
                <a:latin typeface="Arial"/>
                <a:cs typeface="Arial"/>
              </a:rPr>
              <a:t>false, </a:t>
            </a:r>
            <a:r>
              <a:rPr sz="2400" i="1" spc="-5" dirty="0">
                <a:latin typeface="Arial"/>
                <a:cs typeface="Arial"/>
              </a:rPr>
              <a:t>i.e.</a:t>
            </a:r>
            <a:r>
              <a:rPr sz="2400" spc="-5" dirty="0">
                <a:latin typeface="Arial"/>
                <a:cs typeface="Arial"/>
              </a:rPr>
              <a:t>, </a:t>
            </a:r>
            <a:r>
              <a:rPr sz="2400" dirty="0">
                <a:latin typeface="Arial"/>
                <a:cs typeface="Arial"/>
              </a:rPr>
              <a:t>that </a:t>
            </a:r>
            <a:r>
              <a:rPr sz="2400" i="1" dirty="0">
                <a:solidFill>
                  <a:srgbClr val="FF0000"/>
                </a:solidFill>
                <a:latin typeface="Arial"/>
                <a:cs typeface="Arial"/>
              </a:rPr>
              <a:t>n </a:t>
            </a:r>
            <a:r>
              <a:rPr sz="2400" dirty="0">
                <a:latin typeface="Arial"/>
                <a:cs typeface="Arial"/>
              </a:rPr>
              <a:t>is even.  Then </a:t>
            </a:r>
            <a:r>
              <a:rPr sz="2400" i="1" dirty="0">
                <a:solidFill>
                  <a:srgbClr val="FF0000"/>
                </a:solidFill>
                <a:latin typeface="Arial"/>
                <a:cs typeface="Arial"/>
              </a:rPr>
              <a:t>n </a:t>
            </a:r>
            <a:r>
              <a:rPr sz="2400" dirty="0">
                <a:solidFill>
                  <a:srgbClr val="FF0000"/>
                </a:solidFill>
                <a:latin typeface="Arial"/>
                <a:cs typeface="Arial"/>
              </a:rPr>
              <a:t>= 2</a:t>
            </a:r>
            <a:r>
              <a:rPr sz="2400" i="1" dirty="0">
                <a:solidFill>
                  <a:srgbClr val="FF0000"/>
                </a:solidFill>
                <a:latin typeface="Arial"/>
                <a:cs typeface="Arial"/>
              </a:rPr>
              <a:t>k </a:t>
            </a:r>
            <a:r>
              <a:rPr sz="2400" spc="-5" dirty="0">
                <a:latin typeface="Arial"/>
                <a:cs typeface="Arial"/>
              </a:rPr>
              <a:t>for </a:t>
            </a:r>
            <a:r>
              <a:rPr sz="2400" dirty="0">
                <a:latin typeface="Arial"/>
                <a:cs typeface="Arial"/>
              </a:rPr>
              <a:t>some </a:t>
            </a:r>
            <a:r>
              <a:rPr sz="2400" spc="-5" dirty="0">
                <a:latin typeface="Arial"/>
                <a:cs typeface="Arial"/>
              </a:rPr>
              <a:t>integer</a:t>
            </a:r>
            <a:r>
              <a:rPr sz="2400" spc="-25" dirty="0">
                <a:latin typeface="Arial"/>
                <a:cs typeface="Arial"/>
              </a:rPr>
              <a:t> </a:t>
            </a:r>
            <a:r>
              <a:rPr sz="2400" i="1" dirty="0">
                <a:solidFill>
                  <a:srgbClr val="FF0000"/>
                </a:solidFill>
                <a:latin typeface="Arial"/>
                <a:cs typeface="Arial"/>
              </a:rPr>
              <a:t>k</a:t>
            </a:r>
            <a:r>
              <a:rPr sz="2400" dirty="0">
                <a:latin typeface="Arial"/>
                <a:cs typeface="Arial"/>
              </a:rPr>
              <a:t>.</a:t>
            </a:r>
          </a:p>
          <a:p>
            <a:pPr marL="355600">
              <a:lnSpc>
                <a:spcPct val="100000"/>
              </a:lnSpc>
              <a:spcBef>
                <a:spcPts val="620"/>
              </a:spcBef>
            </a:pPr>
            <a:r>
              <a:rPr sz="2400" dirty="0">
                <a:latin typeface="Arial"/>
                <a:cs typeface="Arial"/>
              </a:rPr>
              <a:t>Then </a:t>
            </a:r>
            <a:r>
              <a:rPr sz="2400" dirty="0">
                <a:solidFill>
                  <a:srgbClr val="FF0000"/>
                </a:solidFill>
                <a:latin typeface="Arial"/>
                <a:cs typeface="Arial"/>
              </a:rPr>
              <a:t>3</a:t>
            </a:r>
            <a:r>
              <a:rPr sz="2400" i="1" dirty="0">
                <a:solidFill>
                  <a:srgbClr val="FF0000"/>
                </a:solidFill>
                <a:latin typeface="Arial"/>
                <a:cs typeface="Arial"/>
              </a:rPr>
              <a:t>n </a:t>
            </a:r>
            <a:r>
              <a:rPr sz="2400" dirty="0">
                <a:solidFill>
                  <a:srgbClr val="FF0000"/>
                </a:solidFill>
                <a:latin typeface="Arial"/>
                <a:cs typeface="Arial"/>
              </a:rPr>
              <a:t>+ 2 = </a:t>
            </a:r>
            <a:r>
              <a:rPr sz="2400" spc="-5" dirty="0">
                <a:solidFill>
                  <a:srgbClr val="FF0000"/>
                </a:solidFill>
                <a:latin typeface="Arial"/>
                <a:cs typeface="Arial"/>
              </a:rPr>
              <a:t>3(2</a:t>
            </a:r>
            <a:r>
              <a:rPr sz="2400" i="1" spc="-5" dirty="0">
                <a:solidFill>
                  <a:srgbClr val="FF0000"/>
                </a:solidFill>
                <a:latin typeface="Arial"/>
                <a:cs typeface="Arial"/>
              </a:rPr>
              <a:t>k</a:t>
            </a:r>
            <a:r>
              <a:rPr sz="2400" spc="-5" dirty="0">
                <a:solidFill>
                  <a:srgbClr val="FF0000"/>
                </a:solidFill>
                <a:latin typeface="Arial"/>
                <a:cs typeface="Arial"/>
              </a:rPr>
              <a:t>) </a:t>
            </a:r>
            <a:r>
              <a:rPr sz="2400" dirty="0">
                <a:solidFill>
                  <a:srgbClr val="FF0000"/>
                </a:solidFill>
                <a:latin typeface="Arial"/>
                <a:cs typeface="Arial"/>
              </a:rPr>
              <a:t>+ 2 = 6</a:t>
            </a:r>
            <a:r>
              <a:rPr sz="2400" i="1" dirty="0">
                <a:solidFill>
                  <a:srgbClr val="FF0000"/>
                </a:solidFill>
                <a:latin typeface="Arial"/>
                <a:cs typeface="Arial"/>
              </a:rPr>
              <a:t>k </a:t>
            </a:r>
            <a:r>
              <a:rPr sz="2400" dirty="0">
                <a:solidFill>
                  <a:srgbClr val="FF0000"/>
                </a:solidFill>
                <a:latin typeface="Arial"/>
                <a:cs typeface="Arial"/>
              </a:rPr>
              <a:t>+ 2 = </a:t>
            </a:r>
            <a:r>
              <a:rPr sz="2400" spc="-5" dirty="0">
                <a:solidFill>
                  <a:srgbClr val="FF0000"/>
                </a:solidFill>
                <a:latin typeface="Arial"/>
                <a:cs typeface="Arial"/>
              </a:rPr>
              <a:t>2(3</a:t>
            </a:r>
            <a:r>
              <a:rPr sz="2400" i="1" spc="-5" dirty="0">
                <a:solidFill>
                  <a:srgbClr val="FF0000"/>
                </a:solidFill>
                <a:latin typeface="Arial"/>
                <a:cs typeface="Arial"/>
              </a:rPr>
              <a:t>k </a:t>
            </a:r>
            <a:r>
              <a:rPr sz="2400" dirty="0">
                <a:solidFill>
                  <a:srgbClr val="FF0000"/>
                </a:solidFill>
                <a:latin typeface="Arial"/>
                <a:cs typeface="Arial"/>
              </a:rPr>
              <a:t>+</a:t>
            </a:r>
            <a:r>
              <a:rPr sz="2400" spc="-30" dirty="0">
                <a:solidFill>
                  <a:srgbClr val="FF0000"/>
                </a:solidFill>
                <a:latin typeface="Arial"/>
                <a:cs typeface="Arial"/>
              </a:rPr>
              <a:t> </a:t>
            </a:r>
            <a:r>
              <a:rPr sz="2400" spc="-5" dirty="0">
                <a:solidFill>
                  <a:srgbClr val="FF0000"/>
                </a:solidFill>
                <a:latin typeface="Arial"/>
                <a:cs typeface="Arial"/>
              </a:rPr>
              <a:t>1)</a:t>
            </a:r>
            <a:r>
              <a:rPr sz="2400" spc="-5" dirty="0">
                <a:latin typeface="Arial"/>
                <a:cs typeface="Arial"/>
              </a:rPr>
              <a:t>.</a:t>
            </a:r>
            <a:endParaRPr sz="2400" dirty="0">
              <a:latin typeface="Arial"/>
              <a:cs typeface="Arial"/>
            </a:endParaRPr>
          </a:p>
          <a:p>
            <a:pPr marL="355600">
              <a:lnSpc>
                <a:spcPct val="100000"/>
              </a:lnSpc>
              <a:spcBef>
                <a:spcPts val="520"/>
              </a:spcBef>
            </a:pPr>
            <a:r>
              <a:rPr sz="2400" spc="-5" dirty="0">
                <a:latin typeface="Arial"/>
                <a:cs typeface="Arial"/>
              </a:rPr>
              <a:t>Thus </a:t>
            </a:r>
            <a:r>
              <a:rPr sz="2400" dirty="0">
                <a:solidFill>
                  <a:srgbClr val="FF0000"/>
                </a:solidFill>
                <a:latin typeface="Arial"/>
                <a:cs typeface="Arial"/>
              </a:rPr>
              <a:t>3</a:t>
            </a:r>
            <a:r>
              <a:rPr sz="2400" i="1" dirty="0">
                <a:solidFill>
                  <a:srgbClr val="FF0000"/>
                </a:solidFill>
                <a:latin typeface="Arial"/>
                <a:cs typeface="Arial"/>
              </a:rPr>
              <a:t>n </a:t>
            </a:r>
            <a:r>
              <a:rPr sz="2400" dirty="0">
                <a:solidFill>
                  <a:srgbClr val="FF0000"/>
                </a:solidFill>
                <a:latin typeface="Arial"/>
                <a:cs typeface="Arial"/>
              </a:rPr>
              <a:t>+ 2 </a:t>
            </a:r>
            <a:r>
              <a:rPr sz="2400" dirty="0">
                <a:latin typeface="Arial"/>
                <a:cs typeface="Arial"/>
              </a:rPr>
              <a:t>is even, because it equals </a:t>
            </a:r>
            <a:r>
              <a:rPr sz="2400" spc="-5" dirty="0">
                <a:solidFill>
                  <a:srgbClr val="FF0000"/>
                </a:solidFill>
                <a:latin typeface="Arial"/>
                <a:cs typeface="Arial"/>
              </a:rPr>
              <a:t>2</a:t>
            </a:r>
            <a:r>
              <a:rPr sz="2400" i="1" spc="-5" dirty="0">
                <a:solidFill>
                  <a:srgbClr val="FF0000"/>
                </a:solidFill>
                <a:latin typeface="Arial"/>
                <a:cs typeface="Arial"/>
              </a:rPr>
              <a:t>j </a:t>
            </a:r>
            <a:r>
              <a:rPr sz="2400" spc="-5" dirty="0">
                <a:latin typeface="Arial"/>
                <a:cs typeface="Arial"/>
              </a:rPr>
              <a:t>for </a:t>
            </a:r>
            <a:r>
              <a:rPr sz="2400" dirty="0">
                <a:latin typeface="Arial"/>
                <a:cs typeface="Arial"/>
              </a:rPr>
              <a:t>an</a:t>
            </a:r>
            <a:r>
              <a:rPr sz="2400" spc="-65" dirty="0">
                <a:latin typeface="Arial"/>
                <a:cs typeface="Arial"/>
              </a:rPr>
              <a:t> </a:t>
            </a:r>
            <a:r>
              <a:rPr sz="2400" spc="-5" dirty="0">
                <a:latin typeface="Arial"/>
                <a:cs typeface="Arial"/>
              </a:rPr>
              <a:t>integer</a:t>
            </a:r>
            <a:endParaRPr sz="2400" dirty="0">
              <a:latin typeface="Arial"/>
              <a:cs typeface="Arial"/>
            </a:endParaRPr>
          </a:p>
          <a:p>
            <a:pPr marL="355600">
              <a:lnSpc>
                <a:spcPct val="100000"/>
              </a:lnSpc>
              <a:spcBef>
                <a:spcPts val="40"/>
              </a:spcBef>
            </a:pPr>
            <a:r>
              <a:rPr sz="2400" i="1" dirty="0">
                <a:solidFill>
                  <a:srgbClr val="FF0000"/>
                </a:solidFill>
                <a:latin typeface="Arial"/>
                <a:cs typeface="Arial"/>
              </a:rPr>
              <a:t>j </a:t>
            </a:r>
            <a:r>
              <a:rPr sz="2400" dirty="0">
                <a:solidFill>
                  <a:srgbClr val="FF0000"/>
                </a:solidFill>
                <a:latin typeface="Arial"/>
                <a:cs typeface="Arial"/>
              </a:rPr>
              <a:t>= 3</a:t>
            </a:r>
            <a:r>
              <a:rPr sz="2400" i="1" dirty="0">
                <a:solidFill>
                  <a:srgbClr val="FF0000"/>
                </a:solidFill>
                <a:latin typeface="Arial"/>
                <a:cs typeface="Arial"/>
              </a:rPr>
              <a:t>k </a:t>
            </a:r>
            <a:r>
              <a:rPr sz="2400" dirty="0">
                <a:solidFill>
                  <a:srgbClr val="FF0000"/>
                </a:solidFill>
                <a:latin typeface="Arial"/>
                <a:cs typeface="Arial"/>
              </a:rPr>
              <a:t>+ 1</a:t>
            </a:r>
            <a:r>
              <a:rPr sz="2400" dirty="0">
                <a:latin typeface="Arial"/>
                <a:cs typeface="Arial"/>
              </a:rPr>
              <a:t>. So </a:t>
            </a:r>
            <a:r>
              <a:rPr sz="2400" spc="-5" dirty="0">
                <a:solidFill>
                  <a:srgbClr val="FF0000"/>
                </a:solidFill>
                <a:latin typeface="Arial"/>
                <a:cs typeface="Arial"/>
              </a:rPr>
              <a:t>3</a:t>
            </a:r>
            <a:r>
              <a:rPr sz="2400" i="1" spc="-5" dirty="0">
                <a:solidFill>
                  <a:srgbClr val="FF0000"/>
                </a:solidFill>
                <a:latin typeface="Arial"/>
                <a:cs typeface="Arial"/>
              </a:rPr>
              <a:t>n </a:t>
            </a:r>
            <a:r>
              <a:rPr sz="2400" dirty="0">
                <a:solidFill>
                  <a:srgbClr val="FF0000"/>
                </a:solidFill>
                <a:latin typeface="Arial"/>
                <a:cs typeface="Arial"/>
              </a:rPr>
              <a:t>+ 2 </a:t>
            </a:r>
            <a:r>
              <a:rPr sz="2400" dirty="0">
                <a:latin typeface="Arial"/>
                <a:cs typeface="Arial"/>
              </a:rPr>
              <a:t>is not</a:t>
            </a:r>
            <a:r>
              <a:rPr sz="2400" spc="-45" dirty="0">
                <a:latin typeface="Arial"/>
                <a:cs typeface="Arial"/>
              </a:rPr>
              <a:t> </a:t>
            </a:r>
            <a:r>
              <a:rPr sz="2400" dirty="0">
                <a:latin typeface="Arial"/>
                <a:cs typeface="Arial"/>
              </a:rPr>
              <a:t>odd.</a:t>
            </a:r>
          </a:p>
          <a:p>
            <a:pPr marL="355600" marR="443865" algn="just">
              <a:lnSpc>
                <a:spcPct val="99400"/>
              </a:lnSpc>
              <a:spcBef>
                <a:spcPts val="615"/>
              </a:spcBef>
            </a:pPr>
            <a:r>
              <a:rPr sz="2400" spc="-5" dirty="0">
                <a:latin typeface="Arial"/>
                <a:cs typeface="Arial"/>
              </a:rPr>
              <a:t>We </a:t>
            </a:r>
            <a:r>
              <a:rPr sz="2400" dirty="0">
                <a:latin typeface="Arial"/>
                <a:cs typeface="Arial"/>
              </a:rPr>
              <a:t>have shown </a:t>
            </a:r>
            <a:r>
              <a:rPr sz="2400" spc="-5" dirty="0">
                <a:latin typeface="Arial"/>
                <a:cs typeface="Arial"/>
              </a:rPr>
              <a:t>that </a:t>
            </a:r>
            <a:r>
              <a:rPr sz="2400" dirty="0">
                <a:solidFill>
                  <a:srgbClr val="FF0000"/>
                </a:solidFill>
                <a:latin typeface="Symbol"/>
                <a:cs typeface="Symbol"/>
              </a:rPr>
              <a:t></a:t>
            </a:r>
            <a:r>
              <a:rPr sz="2400" dirty="0">
                <a:solidFill>
                  <a:srgbClr val="FF0000"/>
                </a:solidFill>
                <a:latin typeface="Arial"/>
                <a:cs typeface="Arial"/>
              </a:rPr>
              <a:t>(</a:t>
            </a:r>
            <a:r>
              <a:rPr sz="2400" i="1" dirty="0">
                <a:solidFill>
                  <a:srgbClr val="FF0000"/>
                </a:solidFill>
                <a:latin typeface="Arial"/>
                <a:cs typeface="Arial"/>
              </a:rPr>
              <a:t>n </a:t>
            </a:r>
            <a:r>
              <a:rPr sz="2400" dirty="0">
                <a:solidFill>
                  <a:srgbClr val="FF0000"/>
                </a:solidFill>
                <a:latin typeface="Arial"/>
                <a:cs typeface="Arial"/>
              </a:rPr>
              <a:t>is odd) → </a:t>
            </a:r>
            <a:r>
              <a:rPr sz="2400" dirty="0">
                <a:solidFill>
                  <a:srgbClr val="FF0000"/>
                </a:solidFill>
                <a:latin typeface="Symbol"/>
                <a:cs typeface="Symbol"/>
              </a:rPr>
              <a:t></a:t>
            </a:r>
            <a:r>
              <a:rPr sz="2400" dirty="0">
                <a:solidFill>
                  <a:srgbClr val="FF0000"/>
                </a:solidFill>
                <a:latin typeface="Arial"/>
                <a:cs typeface="Arial"/>
              </a:rPr>
              <a:t>(3</a:t>
            </a:r>
            <a:r>
              <a:rPr sz="2400" i="1" dirty="0">
                <a:solidFill>
                  <a:srgbClr val="FF0000"/>
                </a:solidFill>
                <a:latin typeface="Arial"/>
                <a:cs typeface="Arial"/>
              </a:rPr>
              <a:t>n </a:t>
            </a:r>
            <a:r>
              <a:rPr sz="2400" dirty="0">
                <a:solidFill>
                  <a:srgbClr val="FF0000"/>
                </a:solidFill>
                <a:latin typeface="Arial"/>
                <a:cs typeface="Arial"/>
              </a:rPr>
              <a:t>+ 2 is</a:t>
            </a:r>
            <a:r>
              <a:rPr sz="2400" spc="-80" dirty="0">
                <a:solidFill>
                  <a:srgbClr val="FF0000"/>
                </a:solidFill>
                <a:latin typeface="Arial"/>
                <a:cs typeface="Arial"/>
              </a:rPr>
              <a:t> </a:t>
            </a:r>
            <a:r>
              <a:rPr sz="2400" spc="-5" dirty="0">
                <a:solidFill>
                  <a:srgbClr val="FF0000"/>
                </a:solidFill>
                <a:latin typeface="Arial"/>
                <a:cs typeface="Arial"/>
              </a:rPr>
              <a:t>odd)</a:t>
            </a:r>
            <a:r>
              <a:rPr sz="2400" spc="-5" dirty="0">
                <a:latin typeface="Arial"/>
                <a:cs typeface="Arial"/>
              </a:rPr>
              <a:t>,  thus its contrapositive </a:t>
            </a:r>
            <a:r>
              <a:rPr sz="2400" dirty="0">
                <a:solidFill>
                  <a:srgbClr val="FF0000"/>
                </a:solidFill>
                <a:latin typeface="Arial"/>
                <a:cs typeface="Arial"/>
              </a:rPr>
              <a:t>(3</a:t>
            </a:r>
            <a:r>
              <a:rPr sz="2400" i="1" dirty="0">
                <a:solidFill>
                  <a:srgbClr val="FF0000"/>
                </a:solidFill>
                <a:latin typeface="Arial"/>
                <a:cs typeface="Arial"/>
              </a:rPr>
              <a:t>n </a:t>
            </a:r>
            <a:r>
              <a:rPr sz="2400" dirty="0">
                <a:solidFill>
                  <a:srgbClr val="FF0000"/>
                </a:solidFill>
                <a:latin typeface="Arial"/>
                <a:cs typeface="Arial"/>
              </a:rPr>
              <a:t>+ 2 is odd) → </a:t>
            </a:r>
            <a:r>
              <a:rPr sz="2400" spc="-5" dirty="0">
                <a:solidFill>
                  <a:srgbClr val="FF0000"/>
                </a:solidFill>
                <a:latin typeface="Arial"/>
                <a:cs typeface="Arial"/>
              </a:rPr>
              <a:t>(</a:t>
            </a:r>
            <a:r>
              <a:rPr sz="2400" i="1" spc="-5" dirty="0">
                <a:solidFill>
                  <a:srgbClr val="FF0000"/>
                </a:solidFill>
                <a:latin typeface="Arial"/>
                <a:cs typeface="Arial"/>
              </a:rPr>
              <a:t>n </a:t>
            </a:r>
            <a:r>
              <a:rPr sz="2400" dirty="0">
                <a:solidFill>
                  <a:srgbClr val="FF0000"/>
                </a:solidFill>
                <a:latin typeface="Arial"/>
                <a:cs typeface="Arial"/>
              </a:rPr>
              <a:t>is odd) </a:t>
            </a:r>
            <a:r>
              <a:rPr sz="2400" dirty="0">
                <a:latin typeface="Arial"/>
                <a:cs typeface="Arial"/>
              </a:rPr>
              <a:t>is  also </a:t>
            </a:r>
            <a:r>
              <a:rPr sz="2400" spc="-5" dirty="0">
                <a:latin typeface="Arial"/>
                <a:cs typeface="Arial"/>
              </a:rPr>
              <a:t>true.</a:t>
            </a:r>
            <a:r>
              <a:rPr sz="2400" spc="-10" dirty="0">
                <a:latin typeface="Arial"/>
                <a:cs typeface="Arial"/>
              </a:rPr>
              <a:t> </a:t>
            </a:r>
            <a:r>
              <a:rPr sz="2400" dirty="0">
                <a:latin typeface="Arial"/>
                <a:cs typeface="Arial"/>
              </a:rPr>
              <a:t>■</a:t>
            </a:r>
          </a:p>
        </p:txBody>
      </p:sp>
      <p:sp>
        <p:nvSpPr>
          <p:cNvPr id="6" name="Date Placeholder 5"/>
          <p:cNvSpPr>
            <a:spLocks noGrp="1"/>
          </p:cNvSpPr>
          <p:nvPr>
            <p:ph type="dt" sz="half" idx="6"/>
          </p:nvPr>
        </p:nvSpPr>
        <p:spPr/>
        <p:txBody>
          <a:bodyPr/>
          <a:lstStyle/>
          <a:p>
            <a:fld id="{27CB8A87-0A0D-48D1-B978-27E490E24F0A}" type="datetime1">
              <a:rPr lang="en-US" smtClean="0"/>
              <a:t>10/9/2023</a:t>
            </a:fld>
            <a:endParaRPr lang="en-US"/>
          </a:p>
        </p:txBody>
      </p:sp>
      <p:sp>
        <p:nvSpPr>
          <p:cNvPr id="14" name="Slide Number Placeholder 13"/>
          <p:cNvSpPr>
            <a:spLocks noGrp="1"/>
          </p:cNvSpPr>
          <p:nvPr>
            <p:ph type="sldNum" sz="quarter" idx="7"/>
          </p:nvPr>
        </p:nvSpPr>
        <p:spPr/>
        <p:txBody>
          <a:bodyPr/>
          <a:lstStyle/>
          <a:p>
            <a:pPr marL="12700">
              <a:lnSpc>
                <a:spcPts val="1425"/>
              </a:lnSpc>
            </a:pPr>
            <a:fld id="{81D60167-4931-47E6-BA6A-407CBD079E47}" type="slidenum">
              <a:rPr lang="en-US" smtClean="0"/>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 calcmode="lin" valueType="num">
                                      <p:cBhvr additive="base">
                                        <p:cTn id="1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 calcmode="lin" valueType="num">
                                      <p:cBhvr additive="base">
                                        <p:cTn id="1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 calcmode="lin" valueType="num">
                                      <p:cBhvr additive="base">
                                        <p:cTn id="2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 calcmode="lin" valueType="num">
                                      <p:cBhvr additive="base">
                                        <p:cTn id="2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 calcmode="lin" valueType="num">
                                      <p:cBhvr additive="base">
                                        <p:cTn id="31"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2213610" algn="l"/>
              </a:tabLst>
            </a:pPr>
            <a:r>
              <a:rPr spc="-5" dirty="0"/>
              <a:t>Proof</a:t>
            </a:r>
            <a:r>
              <a:rPr spc="5" dirty="0"/>
              <a:t> </a:t>
            </a:r>
            <a:r>
              <a:rPr spc="-5" dirty="0"/>
              <a:t>by	Contradiction</a:t>
            </a:r>
          </a:p>
        </p:txBody>
      </p:sp>
      <p:sp>
        <p:nvSpPr>
          <p:cNvPr id="9" name="object 9"/>
          <p:cNvSpPr txBox="1"/>
          <p:nvPr/>
        </p:nvSpPr>
        <p:spPr>
          <a:xfrm>
            <a:off x="1229677" y="452120"/>
            <a:ext cx="5106670" cy="635000"/>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3333CC"/>
                </a:solidFill>
                <a:latin typeface="Arial"/>
                <a:cs typeface="Arial"/>
              </a:rPr>
              <a:t>Example:</a:t>
            </a:r>
            <a:r>
              <a:rPr sz="4000" b="1" spc="-45" dirty="0">
                <a:solidFill>
                  <a:srgbClr val="3333CC"/>
                </a:solidFill>
                <a:latin typeface="Arial"/>
                <a:cs typeface="Arial"/>
              </a:rPr>
              <a:t> </a:t>
            </a:r>
            <a:r>
              <a:rPr sz="4000" b="1" spc="-5" dirty="0">
                <a:solidFill>
                  <a:srgbClr val="3333CC"/>
                </a:solidFill>
                <a:latin typeface="Arial"/>
                <a:cs typeface="Arial"/>
              </a:rPr>
              <a:t>Implication</a:t>
            </a:r>
            <a:endParaRPr sz="4000">
              <a:latin typeface="Arial"/>
              <a:cs typeface="Arial"/>
            </a:endParaRPr>
          </a:p>
        </p:txBody>
      </p:sp>
      <p:sp>
        <p:nvSpPr>
          <p:cNvPr id="10" name="object 10"/>
          <p:cNvSpPr txBox="1"/>
          <p:nvPr/>
        </p:nvSpPr>
        <p:spPr>
          <a:xfrm>
            <a:off x="840739" y="1328420"/>
            <a:ext cx="7866380" cy="4709160"/>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spc="-5" dirty="0">
                <a:latin typeface="Arial"/>
                <a:cs typeface="Arial"/>
              </a:rPr>
              <a:t>Theorem:	</a:t>
            </a:r>
            <a:r>
              <a:rPr sz="2800" spc="-5" dirty="0">
                <a:latin typeface="Arial"/>
                <a:cs typeface="Arial"/>
              </a:rPr>
              <a:t>(For </a:t>
            </a:r>
            <a:r>
              <a:rPr sz="2800" dirty="0">
                <a:latin typeface="Arial"/>
                <a:cs typeface="Arial"/>
              </a:rPr>
              <a:t>all </a:t>
            </a:r>
            <a:r>
              <a:rPr sz="2800" spc="-5" dirty="0">
                <a:latin typeface="Arial"/>
                <a:cs typeface="Arial"/>
              </a:rPr>
              <a:t>integers </a:t>
            </a:r>
            <a:r>
              <a:rPr sz="2800" i="1" dirty="0">
                <a:solidFill>
                  <a:srgbClr val="FF0000"/>
                </a:solidFill>
                <a:latin typeface="Arial"/>
                <a:cs typeface="Arial"/>
              </a:rPr>
              <a:t>n</a:t>
            </a:r>
            <a:r>
              <a:rPr sz="2800" dirty="0">
                <a:latin typeface="Arial"/>
                <a:cs typeface="Arial"/>
              </a:rPr>
              <a:t>)</a:t>
            </a:r>
          </a:p>
          <a:p>
            <a:pPr marL="926465">
              <a:lnSpc>
                <a:spcPts val="3329"/>
              </a:lnSpc>
            </a:pPr>
            <a:r>
              <a:rPr sz="2800" dirty="0">
                <a:latin typeface="Arial"/>
                <a:cs typeface="Arial"/>
              </a:rPr>
              <a:t>If </a:t>
            </a:r>
            <a:r>
              <a:rPr sz="2800" dirty="0">
                <a:solidFill>
                  <a:srgbClr val="FF0000"/>
                </a:solidFill>
                <a:latin typeface="Arial"/>
                <a:cs typeface="Arial"/>
              </a:rPr>
              <a:t>3</a:t>
            </a:r>
            <a:r>
              <a:rPr sz="2800" i="1" dirty="0">
                <a:solidFill>
                  <a:srgbClr val="FF0000"/>
                </a:solidFill>
                <a:latin typeface="Arial"/>
                <a:cs typeface="Arial"/>
              </a:rPr>
              <a:t>n </a:t>
            </a:r>
            <a:r>
              <a:rPr sz="2800" dirty="0">
                <a:solidFill>
                  <a:srgbClr val="FF0000"/>
                </a:solidFill>
                <a:latin typeface="Arial"/>
                <a:cs typeface="Arial"/>
              </a:rPr>
              <a:t>+ 2 </a:t>
            </a:r>
            <a:r>
              <a:rPr sz="2800" dirty="0">
                <a:latin typeface="Arial"/>
                <a:cs typeface="Arial"/>
              </a:rPr>
              <a:t>is odd, </a:t>
            </a:r>
            <a:r>
              <a:rPr sz="2800" spc="-5" dirty="0">
                <a:latin typeface="Arial"/>
                <a:cs typeface="Arial"/>
              </a:rPr>
              <a:t>then </a:t>
            </a:r>
            <a:r>
              <a:rPr sz="2800" i="1" dirty="0">
                <a:solidFill>
                  <a:srgbClr val="FF0000"/>
                </a:solidFill>
                <a:latin typeface="Arial"/>
                <a:cs typeface="Arial"/>
              </a:rPr>
              <a:t>n </a:t>
            </a:r>
            <a:r>
              <a:rPr sz="2800" dirty="0">
                <a:latin typeface="Arial"/>
                <a:cs typeface="Arial"/>
              </a:rPr>
              <a:t>is</a:t>
            </a:r>
            <a:r>
              <a:rPr sz="2800" spc="-55" dirty="0">
                <a:latin typeface="Arial"/>
                <a:cs typeface="Arial"/>
              </a:rPr>
              <a:t> </a:t>
            </a:r>
            <a:r>
              <a:rPr sz="2800" dirty="0">
                <a:latin typeface="Arial"/>
                <a:cs typeface="Arial"/>
              </a:rPr>
              <a:t>odd.</a:t>
            </a:r>
          </a:p>
          <a:p>
            <a:pPr marL="12700">
              <a:lnSpc>
                <a:spcPct val="100000"/>
              </a:lnSpc>
              <a:spcBef>
                <a:spcPts val="710"/>
              </a:spcBef>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sz="2800" b="1" spc="-5" dirty="0">
                <a:latin typeface="Arial"/>
                <a:cs typeface="Arial"/>
              </a:rPr>
              <a:t>Proof:</a:t>
            </a:r>
            <a:endParaRPr sz="2800" dirty="0">
              <a:latin typeface="Arial"/>
              <a:cs typeface="Arial"/>
            </a:endParaRPr>
          </a:p>
          <a:p>
            <a:pPr marL="355600" marR="98425">
              <a:lnSpc>
                <a:spcPct val="101499"/>
              </a:lnSpc>
              <a:spcBef>
                <a:spcPts val="500"/>
              </a:spcBef>
            </a:pPr>
            <a:r>
              <a:rPr sz="2400" dirty="0">
                <a:latin typeface="Arial"/>
                <a:cs typeface="Arial"/>
              </a:rPr>
              <a:t>Assume </a:t>
            </a:r>
            <a:r>
              <a:rPr sz="2400" spc="-5" dirty="0">
                <a:latin typeface="Arial"/>
                <a:cs typeface="Arial"/>
              </a:rPr>
              <a:t>that the </a:t>
            </a:r>
            <a:r>
              <a:rPr sz="2400" dirty="0">
                <a:latin typeface="Arial"/>
                <a:cs typeface="Arial"/>
              </a:rPr>
              <a:t>conclusion is </a:t>
            </a:r>
            <a:r>
              <a:rPr sz="2400" spc="-5" dirty="0">
                <a:latin typeface="Arial"/>
                <a:cs typeface="Arial"/>
              </a:rPr>
              <a:t>false, </a:t>
            </a:r>
            <a:r>
              <a:rPr sz="2400" i="1" spc="-5" dirty="0">
                <a:latin typeface="Arial"/>
                <a:cs typeface="Arial"/>
              </a:rPr>
              <a:t>i.e.</a:t>
            </a:r>
            <a:r>
              <a:rPr sz="2400" spc="-5" dirty="0">
                <a:latin typeface="Arial"/>
                <a:cs typeface="Arial"/>
              </a:rPr>
              <a:t>, </a:t>
            </a:r>
            <a:r>
              <a:rPr sz="2400" dirty="0">
                <a:latin typeface="Arial"/>
                <a:cs typeface="Arial"/>
              </a:rPr>
              <a:t>that </a:t>
            </a:r>
            <a:r>
              <a:rPr sz="2400" i="1" dirty="0">
                <a:solidFill>
                  <a:srgbClr val="FF0000"/>
                </a:solidFill>
                <a:latin typeface="Arial"/>
                <a:cs typeface="Arial"/>
              </a:rPr>
              <a:t>n </a:t>
            </a:r>
            <a:r>
              <a:rPr sz="2400" dirty="0">
                <a:latin typeface="Arial"/>
                <a:cs typeface="Arial"/>
              </a:rPr>
              <a:t>is even,  </a:t>
            </a:r>
            <a:r>
              <a:rPr sz="2400" spc="-5" dirty="0">
                <a:latin typeface="Arial"/>
                <a:cs typeface="Arial"/>
              </a:rPr>
              <a:t>and </a:t>
            </a:r>
            <a:r>
              <a:rPr sz="2400" dirty="0">
                <a:latin typeface="Arial"/>
                <a:cs typeface="Arial"/>
              </a:rPr>
              <a:t>that </a:t>
            </a:r>
            <a:r>
              <a:rPr sz="2400" dirty="0">
                <a:solidFill>
                  <a:srgbClr val="FF0000"/>
                </a:solidFill>
                <a:latin typeface="Arial"/>
                <a:cs typeface="Arial"/>
              </a:rPr>
              <a:t>3</a:t>
            </a:r>
            <a:r>
              <a:rPr sz="2400" i="1" dirty="0">
                <a:solidFill>
                  <a:srgbClr val="FF0000"/>
                </a:solidFill>
                <a:latin typeface="Arial"/>
                <a:cs typeface="Arial"/>
              </a:rPr>
              <a:t>n </a:t>
            </a:r>
            <a:r>
              <a:rPr sz="2400" dirty="0">
                <a:solidFill>
                  <a:srgbClr val="FF0000"/>
                </a:solidFill>
                <a:latin typeface="Arial"/>
                <a:cs typeface="Arial"/>
              </a:rPr>
              <a:t>+ 2 </a:t>
            </a:r>
            <a:r>
              <a:rPr sz="2400" dirty="0">
                <a:latin typeface="Arial"/>
                <a:cs typeface="Arial"/>
              </a:rPr>
              <a:t>is</a:t>
            </a:r>
            <a:r>
              <a:rPr sz="2400" spc="-15" dirty="0">
                <a:latin typeface="Arial"/>
                <a:cs typeface="Arial"/>
              </a:rPr>
              <a:t> </a:t>
            </a:r>
            <a:r>
              <a:rPr sz="2400" dirty="0">
                <a:latin typeface="Arial"/>
                <a:cs typeface="Arial"/>
              </a:rPr>
              <a:t>odd.</a:t>
            </a:r>
          </a:p>
          <a:p>
            <a:pPr marL="355600" marR="5080">
              <a:lnSpc>
                <a:spcPct val="101099"/>
              </a:lnSpc>
              <a:spcBef>
                <a:spcPts val="465"/>
              </a:spcBef>
              <a:tabLst>
                <a:tab pos="3006725" algn="l"/>
              </a:tabLst>
            </a:pPr>
            <a:r>
              <a:rPr sz="2400" dirty="0">
                <a:latin typeface="Arial"/>
                <a:cs typeface="Arial"/>
              </a:rPr>
              <a:t>Then </a:t>
            </a:r>
            <a:r>
              <a:rPr sz="2400" i="1" dirty="0">
                <a:solidFill>
                  <a:srgbClr val="FF0000"/>
                </a:solidFill>
                <a:latin typeface="Arial"/>
                <a:cs typeface="Arial"/>
              </a:rPr>
              <a:t>n </a:t>
            </a:r>
            <a:r>
              <a:rPr sz="2400" dirty="0">
                <a:solidFill>
                  <a:srgbClr val="FF0000"/>
                </a:solidFill>
                <a:latin typeface="Arial"/>
                <a:cs typeface="Arial"/>
              </a:rPr>
              <a:t>= 2</a:t>
            </a:r>
            <a:r>
              <a:rPr sz="2400" i="1" dirty="0">
                <a:solidFill>
                  <a:srgbClr val="FF0000"/>
                </a:solidFill>
                <a:latin typeface="Arial"/>
                <a:cs typeface="Arial"/>
              </a:rPr>
              <a:t>k </a:t>
            </a:r>
            <a:r>
              <a:rPr sz="2400" spc="-5" dirty="0">
                <a:latin typeface="Arial"/>
                <a:cs typeface="Arial"/>
              </a:rPr>
              <a:t>for </a:t>
            </a:r>
            <a:r>
              <a:rPr sz="2400" dirty="0">
                <a:latin typeface="Arial"/>
                <a:cs typeface="Arial"/>
              </a:rPr>
              <a:t>some </a:t>
            </a:r>
            <a:r>
              <a:rPr sz="2400" spc="-5" dirty="0">
                <a:latin typeface="Arial"/>
                <a:cs typeface="Arial"/>
              </a:rPr>
              <a:t>integer </a:t>
            </a:r>
            <a:r>
              <a:rPr sz="2400" i="1" dirty="0">
                <a:solidFill>
                  <a:srgbClr val="FF0000"/>
                </a:solidFill>
                <a:latin typeface="Arial"/>
                <a:cs typeface="Arial"/>
              </a:rPr>
              <a:t>k </a:t>
            </a:r>
            <a:r>
              <a:rPr sz="2400" spc="-5" dirty="0">
                <a:latin typeface="Arial"/>
                <a:cs typeface="Arial"/>
              </a:rPr>
              <a:t>and </a:t>
            </a:r>
            <a:r>
              <a:rPr sz="2400" spc="-5" dirty="0">
                <a:solidFill>
                  <a:srgbClr val="FF0000"/>
                </a:solidFill>
                <a:latin typeface="Arial"/>
                <a:cs typeface="Arial"/>
              </a:rPr>
              <a:t>3</a:t>
            </a:r>
            <a:r>
              <a:rPr sz="2400" i="1" spc="-5" dirty="0">
                <a:solidFill>
                  <a:srgbClr val="FF0000"/>
                </a:solidFill>
                <a:latin typeface="Arial"/>
                <a:cs typeface="Arial"/>
              </a:rPr>
              <a:t>n </a:t>
            </a:r>
            <a:r>
              <a:rPr sz="2400" dirty="0">
                <a:solidFill>
                  <a:srgbClr val="FF0000"/>
                </a:solidFill>
                <a:latin typeface="Arial"/>
                <a:cs typeface="Arial"/>
              </a:rPr>
              <a:t>+ 2 = </a:t>
            </a:r>
            <a:r>
              <a:rPr sz="2400" spc="-5" dirty="0">
                <a:solidFill>
                  <a:srgbClr val="FF0000"/>
                </a:solidFill>
                <a:latin typeface="Arial"/>
                <a:cs typeface="Arial"/>
              </a:rPr>
              <a:t>3(2</a:t>
            </a:r>
            <a:r>
              <a:rPr sz="2400" i="1" spc="-5" dirty="0">
                <a:solidFill>
                  <a:srgbClr val="FF0000"/>
                </a:solidFill>
                <a:latin typeface="Arial"/>
                <a:cs typeface="Arial"/>
              </a:rPr>
              <a:t>k</a:t>
            </a:r>
            <a:r>
              <a:rPr sz="2400" spc="-5" dirty="0">
                <a:solidFill>
                  <a:srgbClr val="FF0000"/>
                </a:solidFill>
                <a:latin typeface="Arial"/>
                <a:cs typeface="Arial"/>
              </a:rPr>
              <a:t>) </a:t>
            </a:r>
            <a:r>
              <a:rPr sz="2400" dirty="0">
                <a:solidFill>
                  <a:srgbClr val="FF0000"/>
                </a:solidFill>
                <a:latin typeface="Arial"/>
                <a:cs typeface="Arial"/>
              </a:rPr>
              <a:t>+ 2 =  6</a:t>
            </a:r>
            <a:r>
              <a:rPr sz="2400" i="1" dirty="0">
                <a:solidFill>
                  <a:srgbClr val="FF0000"/>
                </a:solidFill>
                <a:latin typeface="Arial"/>
                <a:cs typeface="Arial"/>
              </a:rPr>
              <a:t>k </a:t>
            </a:r>
            <a:r>
              <a:rPr sz="2400" dirty="0">
                <a:solidFill>
                  <a:srgbClr val="FF0000"/>
                </a:solidFill>
                <a:latin typeface="Arial"/>
                <a:cs typeface="Arial"/>
              </a:rPr>
              <a:t>+ 2 = </a:t>
            </a:r>
            <a:r>
              <a:rPr sz="2400" spc="-5" dirty="0">
                <a:solidFill>
                  <a:srgbClr val="FF0000"/>
                </a:solidFill>
                <a:latin typeface="Arial"/>
                <a:cs typeface="Arial"/>
              </a:rPr>
              <a:t>2(3</a:t>
            </a:r>
            <a:r>
              <a:rPr sz="2400" i="1" spc="-5" dirty="0">
                <a:solidFill>
                  <a:srgbClr val="FF0000"/>
                </a:solidFill>
                <a:latin typeface="Arial"/>
                <a:cs typeface="Arial"/>
              </a:rPr>
              <a:t>k</a:t>
            </a:r>
            <a:r>
              <a:rPr sz="2400" i="1" spc="15" dirty="0">
                <a:solidFill>
                  <a:srgbClr val="FF0000"/>
                </a:solidFill>
                <a:latin typeface="Arial"/>
                <a:cs typeface="Arial"/>
              </a:rPr>
              <a:t> </a:t>
            </a:r>
            <a:r>
              <a:rPr sz="2400" dirty="0">
                <a:solidFill>
                  <a:srgbClr val="FF0000"/>
                </a:solidFill>
                <a:latin typeface="Arial"/>
                <a:cs typeface="Arial"/>
              </a:rPr>
              <a:t>+ </a:t>
            </a:r>
            <a:r>
              <a:rPr sz="2400" spc="-5" dirty="0">
                <a:solidFill>
                  <a:srgbClr val="FF0000"/>
                </a:solidFill>
                <a:latin typeface="Arial"/>
                <a:cs typeface="Arial"/>
              </a:rPr>
              <a:t>1)</a:t>
            </a:r>
            <a:r>
              <a:rPr sz="2400" spc="-5" dirty="0">
                <a:latin typeface="Arial"/>
                <a:cs typeface="Arial"/>
              </a:rPr>
              <a:t>.	Thus </a:t>
            </a:r>
            <a:r>
              <a:rPr sz="2400" spc="-5" dirty="0">
                <a:solidFill>
                  <a:srgbClr val="FF0000"/>
                </a:solidFill>
                <a:latin typeface="Arial"/>
                <a:cs typeface="Arial"/>
              </a:rPr>
              <a:t>3</a:t>
            </a:r>
            <a:r>
              <a:rPr sz="2400" i="1" spc="-5" dirty="0">
                <a:solidFill>
                  <a:srgbClr val="FF0000"/>
                </a:solidFill>
                <a:latin typeface="Arial"/>
                <a:cs typeface="Arial"/>
              </a:rPr>
              <a:t>n </a:t>
            </a:r>
            <a:r>
              <a:rPr sz="2400" dirty="0">
                <a:solidFill>
                  <a:srgbClr val="FF0000"/>
                </a:solidFill>
                <a:latin typeface="Arial"/>
                <a:cs typeface="Arial"/>
              </a:rPr>
              <a:t>+ 2 </a:t>
            </a:r>
            <a:r>
              <a:rPr sz="2400" dirty="0">
                <a:latin typeface="Arial"/>
                <a:cs typeface="Arial"/>
              </a:rPr>
              <a:t>is even, because it  equals </a:t>
            </a:r>
            <a:r>
              <a:rPr sz="2400" dirty="0">
                <a:solidFill>
                  <a:srgbClr val="FF0000"/>
                </a:solidFill>
                <a:latin typeface="Arial"/>
                <a:cs typeface="Arial"/>
              </a:rPr>
              <a:t>2</a:t>
            </a:r>
            <a:r>
              <a:rPr sz="2400" i="1" dirty="0">
                <a:solidFill>
                  <a:srgbClr val="FF0000"/>
                </a:solidFill>
                <a:latin typeface="Arial"/>
                <a:cs typeface="Arial"/>
              </a:rPr>
              <a:t>j </a:t>
            </a:r>
            <a:r>
              <a:rPr sz="2400" spc="-5" dirty="0">
                <a:latin typeface="Arial"/>
                <a:cs typeface="Arial"/>
              </a:rPr>
              <a:t>for </a:t>
            </a:r>
            <a:r>
              <a:rPr sz="2400" dirty="0">
                <a:latin typeface="Arial"/>
                <a:cs typeface="Arial"/>
              </a:rPr>
              <a:t>an </a:t>
            </a:r>
            <a:r>
              <a:rPr sz="2400" spc="-5" dirty="0">
                <a:latin typeface="Arial"/>
                <a:cs typeface="Arial"/>
              </a:rPr>
              <a:t>integer </a:t>
            </a:r>
            <a:r>
              <a:rPr sz="2400" i="1" dirty="0">
                <a:solidFill>
                  <a:srgbClr val="FF0000"/>
                </a:solidFill>
                <a:latin typeface="Arial"/>
                <a:cs typeface="Arial"/>
              </a:rPr>
              <a:t>j </a:t>
            </a:r>
            <a:r>
              <a:rPr sz="2400" dirty="0">
                <a:solidFill>
                  <a:srgbClr val="FF0000"/>
                </a:solidFill>
                <a:latin typeface="Arial"/>
                <a:cs typeface="Arial"/>
              </a:rPr>
              <a:t>= 3</a:t>
            </a:r>
            <a:r>
              <a:rPr sz="2400" i="1" dirty="0">
                <a:solidFill>
                  <a:srgbClr val="FF0000"/>
                </a:solidFill>
                <a:latin typeface="Arial"/>
                <a:cs typeface="Arial"/>
              </a:rPr>
              <a:t>k </a:t>
            </a:r>
            <a:r>
              <a:rPr sz="2400" dirty="0">
                <a:solidFill>
                  <a:srgbClr val="FF0000"/>
                </a:solidFill>
                <a:latin typeface="Arial"/>
                <a:cs typeface="Arial"/>
              </a:rPr>
              <a:t>+</a:t>
            </a:r>
            <a:r>
              <a:rPr sz="2400" spc="-30" dirty="0">
                <a:solidFill>
                  <a:srgbClr val="FF0000"/>
                </a:solidFill>
                <a:latin typeface="Arial"/>
                <a:cs typeface="Arial"/>
              </a:rPr>
              <a:t> </a:t>
            </a:r>
            <a:r>
              <a:rPr sz="2400" dirty="0">
                <a:solidFill>
                  <a:srgbClr val="FF0000"/>
                </a:solidFill>
                <a:latin typeface="Arial"/>
                <a:cs typeface="Arial"/>
              </a:rPr>
              <a:t>1</a:t>
            </a:r>
            <a:r>
              <a:rPr sz="2400" dirty="0">
                <a:latin typeface="Arial"/>
                <a:cs typeface="Arial"/>
              </a:rPr>
              <a:t>.</a:t>
            </a:r>
          </a:p>
          <a:p>
            <a:pPr marL="355600">
              <a:lnSpc>
                <a:spcPct val="100000"/>
              </a:lnSpc>
              <a:spcBef>
                <a:spcPts val="595"/>
              </a:spcBef>
            </a:pPr>
            <a:r>
              <a:rPr sz="2400" spc="-5" dirty="0">
                <a:latin typeface="Arial"/>
                <a:cs typeface="Arial"/>
              </a:rPr>
              <a:t>This contradicts the assumption “</a:t>
            </a:r>
            <a:r>
              <a:rPr sz="2400" spc="-5" dirty="0">
                <a:solidFill>
                  <a:srgbClr val="FF0000"/>
                </a:solidFill>
                <a:latin typeface="Arial"/>
                <a:cs typeface="Arial"/>
              </a:rPr>
              <a:t>3</a:t>
            </a:r>
            <a:r>
              <a:rPr sz="2400" i="1" spc="-5" dirty="0">
                <a:solidFill>
                  <a:srgbClr val="FF0000"/>
                </a:solidFill>
                <a:latin typeface="Arial"/>
                <a:cs typeface="Arial"/>
              </a:rPr>
              <a:t>n </a:t>
            </a:r>
            <a:r>
              <a:rPr sz="2400" dirty="0">
                <a:solidFill>
                  <a:srgbClr val="FF0000"/>
                </a:solidFill>
                <a:latin typeface="Arial"/>
                <a:cs typeface="Arial"/>
              </a:rPr>
              <a:t>+ 2 </a:t>
            </a:r>
            <a:r>
              <a:rPr sz="2400" dirty="0">
                <a:latin typeface="Arial"/>
                <a:cs typeface="Arial"/>
              </a:rPr>
              <a:t>is</a:t>
            </a:r>
            <a:r>
              <a:rPr sz="2400" spc="10" dirty="0">
                <a:latin typeface="Arial"/>
                <a:cs typeface="Arial"/>
              </a:rPr>
              <a:t> </a:t>
            </a:r>
            <a:r>
              <a:rPr sz="2400" dirty="0">
                <a:latin typeface="Arial"/>
                <a:cs typeface="Arial"/>
              </a:rPr>
              <a:t>odd”.</a:t>
            </a:r>
          </a:p>
          <a:p>
            <a:pPr marL="355600" marR="1565275">
              <a:lnSpc>
                <a:spcPts val="2860"/>
              </a:lnSpc>
              <a:spcBef>
                <a:spcPts val="1500"/>
              </a:spcBef>
            </a:pPr>
            <a:r>
              <a:rPr sz="2400" spc="-5" dirty="0">
                <a:latin typeface="Arial"/>
                <a:cs typeface="Arial"/>
              </a:rPr>
              <a:t>This completes the </a:t>
            </a:r>
            <a:r>
              <a:rPr sz="2400" dirty="0">
                <a:latin typeface="Arial"/>
                <a:cs typeface="Arial"/>
              </a:rPr>
              <a:t>proof by </a:t>
            </a:r>
            <a:r>
              <a:rPr sz="2400" spc="-5" dirty="0">
                <a:latin typeface="Arial"/>
                <a:cs typeface="Arial"/>
              </a:rPr>
              <a:t>contradiction,  </a:t>
            </a:r>
            <a:r>
              <a:rPr sz="2400" dirty="0">
                <a:latin typeface="Arial"/>
                <a:cs typeface="Arial"/>
              </a:rPr>
              <a:t>proving </a:t>
            </a:r>
            <a:r>
              <a:rPr sz="2400" spc="-5" dirty="0">
                <a:latin typeface="Arial"/>
                <a:cs typeface="Arial"/>
              </a:rPr>
              <a:t>that </a:t>
            </a:r>
            <a:r>
              <a:rPr sz="2400" dirty="0">
                <a:latin typeface="Arial"/>
                <a:cs typeface="Arial"/>
              </a:rPr>
              <a:t>if </a:t>
            </a:r>
            <a:r>
              <a:rPr sz="2400" dirty="0">
                <a:solidFill>
                  <a:srgbClr val="FF0000"/>
                </a:solidFill>
                <a:latin typeface="Arial"/>
                <a:cs typeface="Arial"/>
              </a:rPr>
              <a:t>3</a:t>
            </a:r>
            <a:r>
              <a:rPr sz="2400" i="1" dirty="0">
                <a:solidFill>
                  <a:srgbClr val="FF0000"/>
                </a:solidFill>
                <a:latin typeface="Arial"/>
                <a:cs typeface="Arial"/>
              </a:rPr>
              <a:t>n </a:t>
            </a:r>
            <a:r>
              <a:rPr sz="2400" dirty="0">
                <a:solidFill>
                  <a:srgbClr val="FF0000"/>
                </a:solidFill>
                <a:latin typeface="Arial"/>
                <a:cs typeface="Arial"/>
              </a:rPr>
              <a:t>+ 2 </a:t>
            </a:r>
            <a:r>
              <a:rPr sz="2400" dirty="0">
                <a:latin typeface="Arial"/>
                <a:cs typeface="Arial"/>
              </a:rPr>
              <a:t>is odd, </a:t>
            </a:r>
            <a:r>
              <a:rPr sz="2400" spc="-5" dirty="0">
                <a:latin typeface="Arial"/>
                <a:cs typeface="Arial"/>
              </a:rPr>
              <a:t>then </a:t>
            </a:r>
            <a:r>
              <a:rPr sz="2400" i="1" dirty="0">
                <a:solidFill>
                  <a:srgbClr val="FF0000"/>
                </a:solidFill>
                <a:latin typeface="Arial"/>
                <a:cs typeface="Arial"/>
              </a:rPr>
              <a:t>n </a:t>
            </a:r>
            <a:r>
              <a:rPr sz="2400" dirty="0">
                <a:latin typeface="Arial"/>
                <a:cs typeface="Arial"/>
              </a:rPr>
              <a:t>is </a:t>
            </a:r>
            <a:r>
              <a:rPr sz="2400" spc="-5" dirty="0">
                <a:latin typeface="Arial"/>
                <a:cs typeface="Arial"/>
              </a:rPr>
              <a:t>odd.</a:t>
            </a:r>
            <a:r>
              <a:rPr sz="2400" spc="-85" dirty="0">
                <a:latin typeface="Arial"/>
                <a:cs typeface="Arial"/>
              </a:rPr>
              <a:t> </a:t>
            </a:r>
            <a:r>
              <a:rPr sz="2400" dirty="0">
                <a:latin typeface="Arial"/>
                <a:cs typeface="Arial"/>
              </a:rPr>
              <a:t>■</a:t>
            </a:r>
          </a:p>
        </p:txBody>
      </p:sp>
      <p:sp>
        <p:nvSpPr>
          <p:cNvPr id="6" name="Date Placeholder 5"/>
          <p:cNvSpPr>
            <a:spLocks noGrp="1"/>
          </p:cNvSpPr>
          <p:nvPr>
            <p:ph type="dt" sz="half" idx="6"/>
          </p:nvPr>
        </p:nvSpPr>
        <p:spPr/>
        <p:txBody>
          <a:bodyPr/>
          <a:lstStyle/>
          <a:p>
            <a:fld id="{8B061159-8A7B-49B3-BDD1-7BCF39174D96}" type="datetime1">
              <a:rPr lang="en-US" smtClean="0"/>
              <a:t>10/9/2023</a:t>
            </a:fld>
            <a:endParaRPr lang="en-US"/>
          </a:p>
        </p:txBody>
      </p:sp>
      <p:sp>
        <p:nvSpPr>
          <p:cNvPr id="13" name="Slide Number Placeholder 12"/>
          <p:cNvSpPr>
            <a:spLocks noGrp="1"/>
          </p:cNvSpPr>
          <p:nvPr>
            <p:ph type="sldNum" sz="quarter" idx="7"/>
          </p:nvPr>
        </p:nvSpPr>
        <p:spPr/>
        <p:txBody>
          <a:bodyPr/>
          <a:lstStyle/>
          <a:p>
            <a:pPr marL="12700">
              <a:lnSpc>
                <a:spcPts val="1425"/>
              </a:lnSpc>
            </a:pPr>
            <a:fld id="{81D60167-4931-47E6-BA6A-407CBD079E47}" type="slidenum">
              <a:rPr lang="en-US" smtClean="0"/>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4" end="4"/>
                                            </p:txEl>
                                          </p:spTgt>
                                        </p:tgtEl>
                                        <p:attrNameLst>
                                          <p:attrName>style.visibility</p:attrName>
                                        </p:attrNameLst>
                                      </p:cBhvr>
                                      <p:to>
                                        <p:strVal val="visible"/>
                                      </p:to>
                                    </p:set>
                                    <p:animEffect transition="in" filter="fade">
                                      <p:cBhvr>
                                        <p:cTn id="10" dur="500"/>
                                        <p:tgtEl>
                                          <p:spTgt spid="1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animEffect transition="in" filter="fade">
                                      <p:cBhvr>
                                        <p:cTn id="13" dur="500"/>
                                        <p:tgtEl>
                                          <p:spTgt spid="10">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229676" y="452120"/>
            <a:ext cx="6618923"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Trivial and Vacuous Proof</a:t>
            </a:r>
            <a:endParaRPr sz="4000" dirty="0">
              <a:latin typeface="Arial"/>
              <a:cs typeface="Arial"/>
            </a:endParaRPr>
          </a:p>
        </p:txBody>
      </p:sp>
      <p:sp>
        <p:nvSpPr>
          <p:cNvPr id="10" name="object 10"/>
          <p:cNvSpPr txBox="1"/>
          <p:nvPr/>
        </p:nvSpPr>
        <p:spPr>
          <a:xfrm>
            <a:off x="840739" y="1328420"/>
            <a:ext cx="7866380" cy="3541995"/>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t>Trivial Proof</a:t>
            </a:r>
            <a:r>
              <a:rPr lang="en-US" sz="2800" b="1" dirty="0"/>
              <a:t>:</a:t>
            </a:r>
            <a:r>
              <a:rPr lang="en-US" sz="2800" dirty="0"/>
              <a:t> If we know </a:t>
            </a:r>
            <a:r>
              <a:rPr lang="en-US" sz="2800" i="1" dirty="0"/>
              <a:t>q</a:t>
            </a:r>
            <a:r>
              <a:rPr lang="en-US" sz="2800" dirty="0"/>
              <a:t> is true, then</a:t>
            </a:r>
          </a:p>
          <a:p>
            <a:pPr>
              <a:buNone/>
            </a:pPr>
            <a:r>
              <a:rPr lang="en-US" sz="2800" dirty="0"/>
              <a:t>          </a:t>
            </a:r>
            <a:r>
              <a:rPr lang="en-US" sz="2800" i="1" dirty="0"/>
              <a:t>p</a:t>
            </a:r>
            <a:r>
              <a:rPr lang="en-US" sz="2800" dirty="0"/>
              <a:t> </a:t>
            </a:r>
            <a:r>
              <a:rPr lang="en-US" sz="2800" dirty="0">
                <a:latin typeface="Cambria Math"/>
                <a:ea typeface="Cambria Math"/>
              </a:rPr>
              <a:t>→ </a:t>
            </a:r>
            <a:r>
              <a:rPr lang="en-US" sz="2800" i="1" dirty="0">
                <a:latin typeface="Cambria Math"/>
                <a:ea typeface="Cambria Math"/>
              </a:rPr>
              <a:t>q</a:t>
            </a:r>
            <a:r>
              <a:rPr lang="en-US" sz="2800" dirty="0"/>
              <a:t>   is true as well.   </a:t>
            </a:r>
          </a:p>
          <a:p>
            <a:pPr>
              <a:buNone/>
            </a:pPr>
            <a:r>
              <a:rPr lang="en-US" sz="2800" dirty="0"/>
              <a:t>          “If it is raining  then </a:t>
            </a:r>
            <a:r>
              <a:rPr lang="en-US" sz="2800" dirty="0">
                <a:latin typeface="Cambria Math" pitchFamily="18" charset="0"/>
                <a:ea typeface="Cambria Math" pitchFamily="18" charset="0"/>
              </a:rPr>
              <a:t>1=1</a:t>
            </a:r>
            <a:r>
              <a:rPr lang="en-US" sz="2800" dirty="0"/>
              <a:t>.”</a:t>
            </a:r>
          </a:p>
          <a:p>
            <a:pPr>
              <a:buNone/>
            </a:pPr>
            <a:r>
              <a:rPr lang="en-US" sz="2800" dirty="0"/>
              <a:t>       </a:t>
            </a:r>
          </a:p>
          <a:p>
            <a:r>
              <a:rPr lang="en-US" sz="2800" spc="-605" dirty="0">
                <a:solidFill>
                  <a:srgbClr val="3333CC"/>
                </a:solidFill>
                <a:latin typeface="Wingdings"/>
                <a:cs typeface="Wingdings"/>
              </a:rPr>
              <a:t></a:t>
            </a:r>
            <a:r>
              <a:rPr lang="en-US" sz="2800" dirty="0"/>
              <a:t> </a:t>
            </a:r>
            <a:r>
              <a:rPr lang="en-US" sz="2800" b="1" i="1" dirty="0"/>
              <a:t>Vacuous Proof</a:t>
            </a:r>
            <a:r>
              <a:rPr lang="en-US" sz="2800" b="1" dirty="0"/>
              <a:t>:</a:t>
            </a:r>
            <a:r>
              <a:rPr lang="en-US" sz="2800" dirty="0"/>
              <a:t> If we know </a:t>
            </a:r>
            <a:r>
              <a:rPr lang="en-US" sz="2800" i="1" dirty="0"/>
              <a:t>p</a:t>
            </a:r>
            <a:r>
              <a:rPr lang="en-US" sz="2800" dirty="0"/>
              <a:t> is false then</a:t>
            </a:r>
          </a:p>
          <a:p>
            <a:pPr>
              <a:buNone/>
            </a:pPr>
            <a:r>
              <a:rPr lang="en-US" sz="2800" dirty="0"/>
              <a:t>           </a:t>
            </a:r>
            <a:r>
              <a:rPr lang="en-US" sz="2800" i="1" dirty="0"/>
              <a:t>p</a:t>
            </a:r>
            <a:r>
              <a:rPr lang="en-US" sz="2800" dirty="0"/>
              <a:t> </a:t>
            </a:r>
            <a:r>
              <a:rPr lang="en-US" sz="2800" dirty="0">
                <a:latin typeface="Cambria Math"/>
                <a:ea typeface="Cambria Math"/>
              </a:rPr>
              <a:t>→ </a:t>
            </a:r>
            <a:r>
              <a:rPr lang="en-US" sz="2800" i="1" dirty="0">
                <a:latin typeface="Cambria Math"/>
                <a:ea typeface="Cambria Math"/>
              </a:rPr>
              <a:t>q</a:t>
            </a:r>
            <a:r>
              <a:rPr lang="en-US" sz="2800" dirty="0"/>
              <a:t>   is true as well.</a:t>
            </a:r>
          </a:p>
          <a:p>
            <a:pPr>
              <a:buNone/>
            </a:pPr>
            <a:r>
              <a:rPr lang="en-US" sz="2800" dirty="0"/>
              <a:t>          “If I am both rich and poor then </a:t>
            </a:r>
            <a:r>
              <a:rPr lang="en-US" sz="2800" dirty="0">
                <a:latin typeface="Cambria Math" pitchFamily="18" charset="0"/>
                <a:ea typeface="Cambria Math" pitchFamily="18" charset="0"/>
              </a:rPr>
              <a:t>2 + 2 = 5</a:t>
            </a:r>
            <a:r>
              <a:rPr lang="en-US" sz="2800" dirty="0"/>
              <a:t>.” </a:t>
            </a:r>
          </a:p>
          <a:p>
            <a:pPr marL="12700">
              <a:lnSpc>
                <a:spcPct val="100000"/>
              </a:lnSpc>
              <a:spcBef>
                <a:spcPts val="710"/>
              </a:spcBef>
            </a:pPr>
            <a:endParaRPr sz="2800" dirty="0">
              <a:latin typeface="Arial"/>
              <a:cs typeface="Arial"/>
            </a:endParaRPr>
          </a:p>
        </p:txBody>
      </p:sp>
      <p:sp>
        <p:nvSpPr>
          <p:cNvPr id="6" name="Date Placeholder 5"/>
          <p:cNvSpPr>
            <a:spLocks noGrp="1"/>
          </p:cNvSpPr>
          <p:nvPr>
            <p:ph type="dt" sz="half" idx="6"/>
          </p:nvPr>
        </p:nvSpPr>
        <p:spPr/>
        <p:txBody>
          <a:bodyPr/>
          <a:lstStyle/>
          <a:p>
            <a:fld id="{1734918C-6CE9-4AE5-879F-408CD710F420}"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8</a:t>
            </a:fld>
            <a:endParaRPr lang="en-US" dirty="0"/>
          </a:p>
        </p:txBody>
      </p:sp>
    </p:spTree>
    <p:extLst>
      <p:ext uri="{BB962C8B-B14F-4D97-AF65-F5344CB8AC3E}">
        <p14:creationId xmlns:p14="http://schemas.microsoft.com/office/powerpoint/2010/main" val="120105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225" y="890587"/>
            <a:ext cx="368300" cy="47466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27000" y="817562"/>
            <a:ext cx="560387" cy="42227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77875" y="360363"/>
            <a:ext cx="0" cy="1052830"/>
          </a:xfrm>
          <a:custGeom>
            <a:avLst/>
            <a:gdLst/>
            <a:ahLst/>
            <a:cxnLst/>
            <a:rect l="l" t="t" r="r" b="b"/>
            <a:pathLst>
              <a:path h="1052830">
                <a:moveTo>
                  <a:pt x="0" y="0"/>
                </a:moveTo>
                <a:lnTo>
                  <a:pt x="0" y="1052511"/>
                </a:lnTo>
              </a:path>
            </a:pathLst>
          </a:custGeom>
          <a:ln w="31750">
            <a:solidFill>
              <a:srgbClr val="252525"/>
            </a:solidFill>
          </a:ln>
        </p:spPr>
        <p:txBody>
          <a:bodyPr wrap="square" lIns="0" tIns="0" rIns="0" bIns="0" rtlCol="0"/>
          <a:lstStyle/>
          <a:p>
            <a:endParaRPr/>
          </a:p>
        </p:txBody>
      </p:sp>
      <p:sp>
        <p:nvSpPr>
          <p:cNvPr id="5" name="object 5"/>
          <p:cNvSpPr/>
          <p:nvPr/>
        </p:nvSpPr>
        <p:spPr>
          <a:xfrm>
            <a:off x="442912" y="1150937"/>
            <a:ext cx="8226425" cy="3175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142516" y="583882"/>
            <a:ext cx="88328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solidFill>
                  <a:srgbClr val="336600"/>
                </a:solidFill>
                <a:latin typeface="Times New Roman"/>
                <a:cs typeface="Times New Roman"/>
              </a:rPr>
              <a:t>   </a:t>
            </a:r>
            <a:endParaRPr sz="800" dirty="0">
              <a:latin typeface="Times New Roman"/>
              <a:cs typeface="Times New Roman"/>
            </a:endParaRPr>
          </a:p>
        </p:txBody>
      </p:sp>
      <p:sp>
        <p:nvSpPr>
          <p:cNvPr id="9" name="object 9"/>
          <p:cNvSpPr txBox="1"/>
          <p:nvPr/>
        </p:nvSpPr>
        <p:spPr>
          <a:xfrm>
            <a:off x="1229676" y="452120"/>
            <a:ext cx="6618923"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3333CC"/>
                </a:solidFill>
                <a:latin typeface="Arial"/>
                <a:cs typeface="Arial"/>
              </a:rPr>
              <a:t>Mistakes in Proof</a:t>
            </a:r>
            <a:endParaRPr sz="4000" dirty="0">
              <a:latin typeface="Arial"/>
              <a:cs typeface="Arial"/>
            </a:endParaRPr>
          </a:p>
        </p:txBody>
      </p:sp>
      <p:sp>
        <p:nvSpPr>
          <p:cNvPr id="10" name="object 10"/>
          <p:cNvSpPr txBox="1"/>
          <p:nvPr/>
        </p:nvSpPr>
        <p:spPr>
          <a:xfrm>
            <a:off x="840739" y="1328420"/>
            <a:ext cx="7866380" cy="436017"/>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b="1" i="1" dirty="0"/>
              <a:t>Prove that 1=2</a:t>
            </a:r>
            <a:endParaRPr sz="2800" dirty="0">
              <a:latin typeface="Arial"/>
              <a:cs typeface="Arial"/>
            </a:endParaRPr>
          </a:p>
        </p:txBody>
      </p:sp>
      <p:pic>
        <p:nvPicPr>
          <p:cNvPr id="13" name="Picture 12" descr="addin_tmp.png"/>
          <p:cNvPicPr>
            <a:picLocks noChangeAspect="1"/>
          </p:cNvPicPr>
          <p:nvPr>
            <p:custDataLst>
              <p:tags r:id="rId1"/>
            </p:custDataLst>
          </p:nvPr>
        </p:nvPicPr>
        <p:blipFill>
          <a:blip r:embed="rId6" cstate="print"/>
          <a:stretch>
            <a:fillRect/>
          </a:stretch>
        </p:blipFill>
        <p:spPr>
          <a:xfrm>
            <a:off x="611576" y="2002104"/>
            <a:ext cx="8324706" cy="2719477"/>
          </a:xfrm>
          <a:prstGeom prst="rect">
            <a:avLst/>
          </a:prstGeom>
        </p:spPr>
      </p:pic>
      <p:sp>
        <p:nvSpPr>
          <p:cNvPr id="14" name="object 10"/>
          <p:cNvSpPr txBox="1"/>
          <p:nvPr/>
        </p:nvSpPr>
        <p:spPr>
          <a:xfrm>
            <a:off x="777875" y="4959248"/>
            <a:ext cx="7866380" cy="436017"/>
          </a:xfrm>
          <a:prstGeom prst="rect">
            <a:avLst/>
          </a:prstGeom>
        </p:spPr>
        <p:txBody>
          <a:bodyPr vert="horz" wrap="square" lIns="0" tIns="12700" rIns="0" bIns="0" rtlCol="0">
            <a:spAutoFit/>
          </a:bodyPr>
          <a:lstStyle/>
          <a:p>
            <a:pPr marL="12700">
              <a:lnSpc>
                <a:spcPts val="3329"/>
              </a:lnSpc>
              <a:spcBef>
                <a:spcPts val="100"/>
              </a:spcBef>
              <a:tabLst>
                <a:tab pos="2172970" algn="l"/>
              </a:tabLst>
            </a:pPr>
            <a:r>
              <a:rPr sz="1650" spc="-605" dirty="0">
                <a:solidFill>
                  <a:srgbClr val="3333CC"/>
                </a:solidFill>
                <a:latin typeface="Wingdings"/>
                <a:cs typeface="Wingdings"/>
              </a:rPr>
              <a:t></a:t>
            </a:r>
            <a:r>
              <a:rPr sz="1650" spc="450" dirty="0">
                <a:solidFill>
                  <a:srgbClr val="3333CC"/>
                </a:solidFill>
                <a:latin typeface="Times New Roman"/>
                <a:cs typeface="Times New Roman"/>
              </a:rPr>
              <a:t> </a:t>
            </a:r>
            <a:r>
              <a:rPr lang="en-US" sz="2800" dirty="0">
                <a:solidFill>
                  <a:srgbClr val="FF0000"/>
                </a:solidFill>
              </a:rPr>
              <a:t>The error is that a-b is zero.</a:t>
            </a:r>
            <a:endParaRPr sz="2800" dirty="0">
              <a:solidFill>
                <a:srgbClr val="FF0000"/>
              </a:solidFill>
              <a:latin typeface="Arial"/>
              <a:cs typeface="Arial"/>
            </a:endParaRPr>
          </a:p>
        </p:txBody>
      </p:sp>
      <p:sp>
        <p:nvSpPr>
          <p:cNvPr id="6" name="Date Placeholder 5"/>
          <p:cNvSpPr>
            <a:spLocks noGrp="1"/>
          </p:cNvSpPr>
          <p:nvPr>
            <p:ph type="dt" sz="half" idx="6"/>
          </p:nvPr>
        </p:nvSpPr>
        <p:spPr/>
        <p:txBody>
          <a:bodyPr/>
          <a:lstStyle/>
          <a:p>
            <a:fld id="{ED6B3ED4-C786-4BB9-906C-71D7617EFE26}" type="datetime1">
              <a:rPr lang="en-US" smtClean="0"/>
              <a:t>10/9/2023</a:t>
            </a:fld>
            <a:endParaRPr lang="en-US"/>
          </a:p>
        </p:txBody>
      </p:sp>
      <p:sp>
        <p:nvSpPr>
          <p:cNvPr id="8" name="Slide Number Placeholder 7"/>
          <p:cNvSpPr>
            <a:spLocks noGrp="1"/>
          </p:cNvSpPr>
          <p:nvPr>
            <p:ph type="sldNum" sz="quarter" idx="7"/>
          </p:nvPr>
        </p:nvSpPr>
        <p:spPr/>
        <p:txBody>
          <a:bodyPr/>
          <a:lstStyle/>
          <a:p>
            <a:pPr marL="12700">
              <a:lnSpc>
                <a:spcPts val="1425"/>
              </a:lnSpc>
            </a:pPr>
            <a:fld id="{81D60167-4931-47E6-BA6A-407CBD079E47}" type="slidenum">
              <a:rPr lang="en-US" smtClean="0"/>
              <a:t>9</a:t>
            </a:fld>
            <a:endParaRPr lang="en-US" dirty="0"/>
          </a:p>
        </p:txBody>
      </p:sp>
    </p:spTree>
    <p:extLst>
      <p:ext uri="{BB962C8B-B14F-4D97-AF65-F5344CB8AC3E}">
        <p14:creationId xmlns:p14="http://schemas.microsoft.com/office/powerpoint/2010/main" val="34427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a = b$ &amp; Premise\\&#10;2. $a^{2} = a\times b$ &amp; Multiply both sides of (1) by a\\&#10;3. $a^{2} - b^{2} = a\times b -b^{2}$ &amp;  Subtract $b^{2}$ from both sides of (2)\\&#10;4. $(a - b)(a + b) = b(a - b)$ &amp; Algebra on (3)\\&#10;5. $ a + b = b$&amp; Divide both sides by $a - b$\\&#10;6. $2b = b$ &amp; Replace a by b in (5) because $a = b$\\&#10;7. $2 = 1$&amp; Divide both sides of (6) by b\\&#10;&#10;\end{tabular}&#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13805</TotalTime>
  <Words>3896</Words>
  <Application>Microsoft Office PowerPoint</Application>
  <PresentationFormat>On-screen Show (4:3)</PresentationFormat>
  <Paragraphs>367</Paragraphs>
  <Slides>36</Slides>
  <Notes>4</Notes>
  <HiddenSlides>20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36</vt:i4>
      </vt:variant>
    </vt:vector>
  </HeadingPairs>
  <TitlesOfParts>
    <vt:vector size="43" baseType="lpstr">
      <vt:lpstr>Arial</vt:lpstr>
      <vt:lpstr>Calibri</vt:lpstr>
      <vt:lpstr>Cambria Math</vt:lpstr>
      <vt:lpstr>Symbol</vt:lpstr>
      <vt:lpstr>Times New Roman</vt:lpstr>
      <vt:lpstr>Wingdings</vt:lpstr>
      <vt:lpstr>Office Theme</vt:lpstr>
      <vt:lpstr> Discrete Mathematics for</vt:lpstr>
      <vt:lpstr>Proof Terminology</vt:lpstr>
      <vt:lpstr>More Proof Terminology</vt:lpstr>
      <vt:lpstr>Proof Methods</vt:lpstr>
      <vt:lpstr>Direct Proof Example</vt:lpstr>
      <vt:lpstr>Indirect Proof Example:</vt:lpstr>
      <vt:lpstr>Proof by Contradiction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ICS141: Discrete Mathematics for</dc:title>
  <dc:creator>Zunair Mahmood</dc:creator>
  <cp:lastModifiedBy>Muhammad Wali Ahmad</cp:lastModifiedBy>
  <cp:revision>64</cp:revision>
  <dcterms:created xsi:type="dcterms:W3CDTF">2019-10-20T14:05:08Z</dcterms:created>
  <dcterms:modified xsi:type="dcterms:W3CDTF">2023-10-09T05:33:48Z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2019-10-20T00:00:00Z</vt:filetime>
  </property>
</Properties>
</file>