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6858000" cx="9144000"/>
  <p:notesSz cx="6858000" cy="9144000"/>
  <p:embeddedFontLst>
    <p:embeddedFont>
      <p:font typeface="Constantia"/>
      <p:regular r:id="rId75"/>
      <p:bold r:id="rId76"/>
      <p:italic r:id="rId77"/>
      <p:boldItalic r:id="rId78"/>
    </p:embeddedFont>
    <p:embeddedFont>
      <p:font typeface="Quintessential"/>
      <p:regular r:id="rId79"/>
    </p:embeddedFont>
    <p:embeddedFont>
      <p:font typeface="Cambria Math"/>
      <p:regular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1" roundtripDataSignature="AMtx7mhns98rLKr+8ob6AAR5JK/qMGbn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CambriaMath-regular.fntdata"/><Relationship Id="rId8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Constantia-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Constantia-italic.fntdata"/><Relationship Id="rId32" Type="http://schemas.openxmlformats.org/officeDocument/2006/relationships/slide" Target="slides/slide26.xml"/><Relationship Id="rId76" Type="http://schemas.openxmlformats.org/officeDocument/2006/relationships/font" Target="fonts/Constantia-bold.fntdata"/><Relationship Id="rId35" Type="http://schemas.openxmlformats.org/officeDocument/2006/relationships/slide" Target="slides/slide29.xml"/><Relationship Id="rId79" Type="http://schemas.openxmlformats.org/officeDocument/2006/relationships/font" Target="fonts/Quintessential-regular.fntdata"/><Relationship Id="rId34" Type="http://schemas.openxmlformats.org/officeDocument/2006/relationships/slide" Target="slides/slide28.xml"/><Relationship Id="rId78" Type="http://schemas.openxmlformats.org/officeDocument/2006/relationships/font" Target="fonts/Constantia-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7" name="Google Shape;12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7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7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80"/>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80"/>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80"/>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80"/>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8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0"/>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80"/>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80"/>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80"/>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8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81"/>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8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8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82"/>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82"/>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8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8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8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7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7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7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7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74"/>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4"/>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7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5"/>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75"/>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7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7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7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7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7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7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7"/>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7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79"/>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9"/>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79"/>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7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70"/>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70"/>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7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7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7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7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7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70"/>
          <p:cNvGrpSpPr/>
          <p:nvPr/>
        </p:nvGrpSpPr>
        <p:grpSpPr>
          <a:xfrm>
            <a:off x="-29294" y="-16113"/>
            <a:ext cx="9198255" cy="1086266"/>
            <a:chOff x="-29322" y="-1971"/>
            <a:chExt cx="9198255" cy="1086266"/>
          </a:xfrm>
        </p:grpSpPr>
        <p:sp>
          <p:nvSpPr>
            <p:cNvPr id="18" name="Google Shape;18;p7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7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69"/>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69"/>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6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6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6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6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6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69"/>
          <p:cNvGrpSpPr/>
          <p:nvPr/>
        </p:nvGrpSpPr>
        <p:grpSpPr>
          <a:xfrm>
            <a:off x="-29294" y="-16113"/>
            <a:ext cx="9198255" cy="1086266"/>
            <a:chOff x="-29322" y="-1971"/>
            <a:chExt cx="9198255" cy="1086266"/>
          </a:xfrm>
        </p:grpSpPr>
        <p:sp>
          <p:nvSpPr>
            <p:cNvPr id="35" name="Google Shape;35;p69"/>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69"/>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mersenne.org/" TargetMode="External"/><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3.jpg"/><Relationship Id="rId6" Type="http://schemas.openxmlformats.org/officeDocument/2006/relationships/image" Target="../media/image8.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rPr lang="en-US"/>
              <a:t>Number Theory and Cryptography</a:t>
            </a:r>
            <a:endParaRPr/>
          </a:p>
        </p:txBody>
      </p:sp>
      <p:sp>
        <p:nvSpPr>
          <p:cNvPr id="115" name="Google Shape;115;p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Chapter 4</a:t>
            </a:r>
            <a:endParaRPr/>
          </a:p>
        </p:txBody>
      </p:sp>
      <p:sp>
        <p:nvSpPr>
          <p:cNvPr id="116" name="Google Shape;116;p1"/>
          <p:cNvSpPr txBox="1"/>
          <p:nvPr/>
        </p:nvSpPr>
        <p:spPr>
          <a:xfrm>
            <a:off x="2286000" y="4648200"/>
            <a:ext cx="3962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nstantia"/>
                <a:ea typeface="Constantia"/>
                <a:cs typeface="Constantia"/>
                <a:sym typeface="Constantia"/>
              </a:rPr>
              <a:t>With Question/Answer Animations</a:t>
            </a:r>
            <a:endParaRPr/>
          </a:p>
        </p:txBody>
      </p:sp>
      <p:sp>
        <p:nvSpPr>
          <p:cNvPr id="117" name="Google Shape;117;p1"/>
          <p:cNvSpPr txBox="1"/>
          <p:nvPr/>
        </p:nvSpPr>
        <p:spPr>
          <a:xfrm>
            <a:off x="-22302" y="6600477"/>
            <a:ext cx="9144000" cy="257175"/>
          </a:xfrm>
          <a:prstGeom prst="rect">
            <a:avLst/>
          </a:prstGeom>
          <a:noFill/>
          <a:ln>
            <a:noFill/>
          </a:ln>
        </p:spPr>
        <p:txBody>
          <a:bodyPr anchorCtr="0" anchor="t" bIns="51400" lIns="102825" spcFirstLastPara="1" rIns="102825" wrap="square" tIns="51400">
            <a:spAutoFit/>
          </a:bodyPr>
          <a:lstStyle/>
          <a:p>
            <a:pPr indent="0" lvl="0" marL="0" marR="0" rtl="0" algn="ctr">
              <a:spcBef>
                <a:spcPts val="0"/>
              </a:spcBef>
              <a:spcAft>
                <a:spcPts val="0"/>
              </a:spcAft>
              <a:buClr>
                <a:schemeClr val="lt1"/>
              </a:buClr>
              <a:buSzPts val="1000"/>
              <a:buFont typeface="Arial"/>
              <a:buNone/>
            </a:pPr>
            <a:r>
              <a:rPr lang="en-US" sz="1000">
                <a:solidFill>
                  <a:schemeClr val="lt1"/>
                </a:solidFill>
                <a:latin typeface="Arial"/>
                <a:ea typeface="Arial"/>
                <a:cs typeface="Arial"/>
                <a:sym typeface="Arial"/>
              </a:rPr>
              <a:t>Copyright ©  McGraw-Hill Education.  All rights reserved. No reproduction or distribution without the prior written consent of McGraw-Hill Education.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Algebraic Manipulation of Congruences </a:t>
            </a:r>
            <a:endParaRPr/>
          </a:p>
        </p:txBody>
      </p:sp>
      <p:sp>
        <p:nvSpPr>
          <p:cNvPr id="175" name="Google Shape;175;p1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Char char="⚫"/>
            </a:pPr>
            <a:r>
              <a:rPr lang="en-US"/>
              <a:t>Multiplying both sides of a valid congruence by an integer preserves validity. </a:t>
            </a:r>
            <a:endParaRPr/>
          </a:p>
          <a:p>
            <a:pPr indent="-246888" lvl="1" marL="640080" rtl="0" algn="l">
              <a:spcBef>
                <a:spcPts val="408"/>
              </a:spcBef>
              <a:spcAft>
                <a:spcPts val="0"/>
              </a:spcAft>
              <a:buSzPct val="85000"/>
              <a:buNone/>
            </a:pPr>
            <a:r>
              <a:rPr lang="en-US"/>
              <a:t>    If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 holds then </a:t>
            </a:r>
            <a:r>
              <a:rPr i="1" lang="en-US"/>
              <a:t>c</a:t>
            </a:r>
            <a:r>
              <a:rPr lang="en-US">
                <a:latin typeface="Cambria Math"/>
                <a:ea typeface="Cambria Math"/>
                <a:cs typeface="Cambria Math"/>
                <a:sym typeface="Cambria Math"/>
              </a:rPr>
              <a:t>∙</a:t>
            </a:r>
            <a:r>
              <a:rPr i="1" lang="en-US"/>
              <a:t>a  </a:t>
            </a:r>
            <a:r>
              <a:rPr b="1" lang="en-US">
                <a:latin typeface="Cambria Math"/>
                <a:ea typeface="Cambria Math"/>
                <a:cs typeface="Cambria Math"/>
                <a:sym typeface="Cambria Math"/>
              </a:rPr>
              <a:t>≡</a:t>
            </a:r>
            <a:r>
              <a:rPr b="1" lang="en-US"/>
              <a:t> </a:t>
            </a:r>
            <a:r>
              <a:rPr i="1" lang="en-US"/>
              <a:t>c</a:t>
            </a:r>
            <a:r>
              <a:rPr lang="en-US">
                <a:latin typeface="Cambria Math"/>
                <a:ea typeface="Cambria Math"/>
                <a:cs typeface="Cambria Math"/>
                <a:sym typeface="Cambria Math"/>
              </a:rPr>
              <a:t>∙</a:t>
            </a:r>
            <a:r>
              <a:rPr i="1" lang="en-US"/>
              <a:t>b </a:t>
            </a:r>
            <a:r>
              <a:rPr lang="en-US"/>
              <a:t>(mod</a:t>
            </a:r>
            <a:r>
              <a:rPr i="1" lang="en-US"/>
              <a:t> m</a:t>
            </a:r>
            <a:r>
              <a:rPr lang="en-US"/>
              <a:t>), where </a:t>
            </a:r>
            <a:r>
              <a:rPr i="1" lang="en-US"/>
              <a:t>c</a:t>
            </a:r>
            <a:r>
              <a:rPr lang="en-US"/>
              <a:t> is any integer, holds by Theorem </a:t>
            </a:r>
            <a:r>
              <a:rPr lang="en-US">
                <a:latin typeface="Cambria Math"/>
                <a:ea typeface="Cambria Math"/>
                <a:cs typeface="Cambria Math"/>
                <a:sym typeface="Cambria Math"/>
              </a:rPr>
              <a:t>5</a:t>
            </a:r>
            <a:r>
              <a:rPr lang="en-US"/>
              <a:t> with </a:t>
            </a:r>
            <a:r>
              <a:rPr i="1" lang="en-US"/>
              <a:t>d</a:t>
            </a:r>
            <a:r>
              <a:rPr lang="en-US"/>
              <a:t> = </a:t>
            </a:r>
            <a:r>
              <a:rPr i="1" lang="en-US"/>
              <a:t>c</a:t>
            </a:r>
            <a:r>
              <a:rPr lang="en-US"/>
              <a:t>.</a:t>
            </a:r>
            <a:endParaRPr/>
          </a:p>
          <a:p>
            <a:pPr indent="-274320" lvl="0" marL="274320" rtl="0" algn="l">
              <a:spcBef>
                <a:spcPts val="442"/>
              </a:spcBef>
              <a:spcAft>
                <a:spcPts val="0"/>
              </a:spcAft>
              <a:buSzPct val="95000"/>
              <a:buChar char="⚫"/>
            </a:pPr>
            <a:r>
              <a:rPr lang="en-US"/>
              <a:t>Adding an integer to both sides of a valid congruence preserves validity.</a:t>
            </a:r>
            <a:endParaRPr/>
          </a:p>
          <a:p>
            <a:pPr indent="-246888" lvl="1" marL="640080" rtl="0" algn="l">
              <a:spcBef>
                <a:spcPts val="408"/>
              </a:spcBef>
              <a:spcAft>
                <a:spcPts val="0"/>
              </a:spcAft>
              <a:buSzPct val="85000"/>
              <a:buNone/>
            </a:pPr>
            <a:r>
              <a:rPr lang="en-US"/>
              <a:t>    If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 holds then </a:t>
            </a:r>
            <a:r>
              <a:rPr i="1" lang="en-US"/>
              <a:t>c</a:t>
            </a:r>
            <a:r>
              <a:rPr lang="en-US"/>
              <a:t> + </a:t>
            </a:r>
            <a:r>
              <a:rPr i="1" lang="en-US"/>
              <a:t>a  </a:t>
            </a:r>
            <a:r>
              <a:rPr b="1" lang="en-US">
                <a:latin typeface="Cambria Math"/>
                <a:ea typeface="Cambria Math"/>
                <a:cs typeface="Cambria Math"/>
                <a:sym typeface="Cambria Math"/>
              </a:rPr>
              <a:t>≡</a:t>
            </a:r>
            <a:r>
              <a:rPr b="1" lang="en-US"/>
              <a:t> </a:t>
            </a:r>
            <a:r>
              <a:rPr i="1" lang="en-US"/>
              <a:t>c</a:t>
            </a:r>
            <a:r>
              <a:rPr lang="en-US"/>
              <a:t> + </a:t>
            </a:r>
            <a:r>
              <a:rPr i="1" lang="en-US"/>
              <a:t>b </a:t>
            </a:r>
            <a:r>
              <a:rPr lang="en-US"/>
              <a:t>(mod</a:t>
            </a:r>
            <a:r>
              <a:rPr i="1" lang="en-US"/>
              <a:t> m</a:t>
            </a:r>
            <a:r>
              <a:rPr lang="en-US"/>
              <a:t>), where </a:t>
            </a:r>
            <a:r>
              <a:rPr i="1" lang="en-US"/>
              <a:t>c</a:t>
            </a:r>
            <a:r>
              <a:rPr lang="en-US"/>
              <a:t> is any integer, holds by Theorem </a:t>
            </a:r>
            <a:r>
              <a:rPr lang="en-US">
                <a:latin typeface="Cambria Math"/>
                <a:ea typeface="Cambria Math"/>
                <a:cs typeface="Cambria Math"/>
                <a:sym typeface="Cambria Math"/>
              </a:rPr>
              <a:t>5</a:t>
            </a:r>
            <a:r>
              <a:rPr lang="en-US"/>
              <a:t>  with </a:t>
            </a:r>
            <a:r>
              <a:rPr i="1" lang="en-US"/>
              <a:t>d</a:t>
            </a:r>
            <a:r>
              <a:rPr lang="en-US"/>
              <a:t> = </a:t>
            </a:r>
            <a:r>
              <a:rPr i="1" lang="en-US"/>
              <a:t>c</a:t>
            </a:r>
            <a:r>
              <a:rPr lang="en-US"/>
              <a:t>.</a:t>
            </a:r>
            <a:endParaRPr/>
          </a:p>
          <a:p>
            <a:pPr indent="-274320" lvl="0" marL="274320" rtl="0" algn="l">
              <a:spcBef>
                <a:spcPts val="442"/>
              </a:spcBef>
              <a:spcAft>
                <a:spcPts val="0"/>
              </a:spcAft>
              <a:buSzPct val="95000"/>
              <a:buChar char="⚫"/>
            </a:pPr>
            <a:r>
              <a:rPr lang="en-US"/>
              <a:t>Dividing a congruence by an integer does not always produce a valid congruence.</a:t>
            </a:r>
            <a:endParaRPr/>
          </a:p>
          <a:p>
            <a:pPr indent="-274320" lvl="0" marL="274320" rtl="0" algn="l">
              <a:spcBef>
                <a:spcPts val="442"/>
              </a:spcBef>
              <a:spcAft>
                <a:spcPts val="0"/>
              </a:spcAft>
              <a:buSzPct val="95000"/>
              <a:buNone/>
            </a:pPr>
            <a:r>
              <a:rPr lang="en-US"/>
              <a:t>    </a:t>
            </a:r>
            <a:r>
              <a:rPr b="1" lang="en-US"/>
              <a:t>Example</a:t>
            </a:r>
            <a:r>
              <a:rPr lang="en-US"/>
              <a:t>: The congruence </a:t>
            </a:r>
            <a:r>
              <a:rPr lang="en-US">
                <a:latin typeface="Cambria Math"/>
                <a:ea typeface="Cambria Math"/>
                <a:cs typeface="Cambria Math"/>
                <a:sym typeface="Cambria Math"/>
              </a:rPr>
              <a:t>14≡</a:t>
            </a:r>
            <a:r>
              <a:rPr lang="en-US"/>
              <a:t> </a:t>
            </a:r>
            <a:r>
              <a:rPr lang="en-US">
                <a:latin typeface="Cambria Math"/>
                <a:ea typeface="Cambria Math"/>
                <a:cs typeface="Cambria Math"/>
                <a:sym typeface="Cambria Math"/>
              </a:rPr>
              <a:t>8</a:t>
            </a:r>
            <a:r>
              <a:rPr lang="en-US"/>
              <a:t> (mod </a:t>
            </a:r>
            <a:r>
              <a:rPr lang="en-US">
                <a:latin typeface="Cambria Math"/>
                <a:ea typeface="Cambria Math"/>
                <a:cs typeface="Cambria Math"/>
                <a:sym typeface="Cambria Math"/>
              </a:rPr>
              <a:t>6</a:t>
            </a:r>
            <a:r>
              <a:rPr lang="en-US"/>
              <a:t>) holds. But dividing both sides by </a:t>
            </a:r>
            <a:r>
              <a:rPr lang="en-US">
                <a:latin typeface="Cambria Math"/>
                <a:ea typeface="Cambria Math"/>
                <a:cs typeface="Cambria Math"/>
                <a:sym typeface="Cambria Math"/>
              </a:rPr>
              <a:t>2 </a:t>
            </a:r>
            <a:r>
              <a:rPr lang="en-US"/>
              <a:t>does not produce a valid congruence since       </a:t>
            </a:r>
            <a:r>
              <a:rPr lang="en-US">
                <a:latin typeface="Cambria Math"/>
                <a:ea typeface="Cambria Math"/>
                <a:cs typeface="Cambria Math"/>
                <a:sym typeface="Cambria Math"/>
              </a:rPr>
              <a:t>14/2 = 7 and 8/2 = 4, but     7≢4 (mod 6). </a:t>
            </a:r>
            <a:endParaRPr/>
          </a:p>
          <a:p>
            <a:pPr indent="-274320" lvl="0" marL="274320" rtl="0" algn="l">
              <a:spcBef>
                <a:spcPts val="442"/>
              </a:spcBef>
              <a:spcAft>
                <a:spcPts val="0"/>
              </a:spcAft>
              <a:buSzPct val="95000"/>
              <a:buNone/>
            </a:pPr>
            <a:r>
              <a:rPr lang="en-US">
                <a:latin typeface="Cambria Math"/>
                <a:ea typeface="Cambria Math"/>
                <a:cs typeface="Cambria Math"/>
                <a:sym typeface="Cambria Math"/>
              </a:rPr>
              <a:t>     See Section 4.3 for conditions when division is ok.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Arithmetic Modulo </a:t>
            </a:r>
            <a:r>
              <a:rPr i="1" lang="en-US"/>
              <a:t>m</a:t>
            </a:r>
            <a:endParaRPr/>
          </a:p>
        </p:txBody>
      </p:sp>
      <p:sp>
        <p:nvSpPr>
          <p:cNvPr id="181" name="Google Shape;181;p1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None/>
            </a:pPr>
            <a:r>
              <a:rPr b="1" lang="en-US"/>
              <a:t>  Definitions</a:t>
            </a:r>
            <a:r>
              <a:rPr lang="en-US"/>
              <a:t>: Let </a:t>
            </a:r>
            <a:r>
              <a:rPr b="1" lang="en-US"/>
              <a:t>Z</a:t>
            </a:r>
            <a:r>
              <a:rPr baseline="-25000" i="1" lang="en-US"/>
              <a:t>m </a:t>
            </a:r>
            <a:r>
              <a:rPr lang="en-US"/>
              <a:t> be the set of nonnegative integers less than </a:t>
            </a:r>
            <a:r>
              <a:rPr i="1" lang="en-US"/>
              <a:t>m</a:t>
            </a:r>
            <a:r>
              <a:rPr lang="en-US"/>
              <a:t>: {</a:t>
            </a:r>
            <a:r>
              <a:rPr lang="en-US">
                <a:latin typeface="Cambria Math"/>
                <a:ea typeface="Cambria Math"/>
                <a:cs typeface="Cambria Math"/>
                <a:sym typeface="Cambria Math"/>
              </a:rPr>
              <a:t>0</a:t>
            </a:r>
            <a:r>
              <a:rPr lang="en-US"/>
              <a:t>,</a:t>
            </a:r>
            <a:r>
              <a:rPr lang="en-US">
                <a:latin typeface="Cambria Math"/>
                <a:ea typeface="Cambria Math"/>
                <a:cs typeface="Cambria Math"/>
                <a:sym typeface="Cambria Math"/>
              </a:rPr>
              <a:t>1</a:t>
            </a:r>
            <a:r>
              <a:rPr lang="en-US"/>
              <a:t>, …., </a:t>
            </a:r>
            <a:r>
              <a:rPr i="1" lang="en-US"/>
              <a:t>m</a:t>
            </a:r>
            <a:r>
              <a:rPr lang="en-US">
                <a:latin typeface="Cambria Math"/>
                <a:ea typeface="Cambria Math"/>
                <a:cs typeface="Cambria Math"/>
                <a:sym typeface="Cambria Math"/>
              </a:rPr>
              <a:t>−1</a:t>
            </a:r>
            <a:r>
              <a:rPr lang="en-US"/>
              <a:t>}</a:t>
            </a:r>
            <a:endParaRPr/>
          </a:p>
          <a:p>
            <a:pPr indent="-274320" lvl="0" marL="274320" rtl="0" algn="l">
              <a:spcBef>
                <a:spcPts val="481"/>
              </a:spcBef>
              <a:spcAft>
                <a:spcPts val="0"/>
              </a:spcAft>
              <a:buSzPct val="95000"/>
              <a:buChar char="⚫"/>
            </a:pPr>
            <a:r>
              <a:rPr lang="en-US"/>
              <a:t>The operation +</a:t>
            </a:r>
            <a:r>
              <a:rPr baseline="-25000" i="1" lang="en-US"/>
              <a:t>m</a:t>
            </a:r>
            <a:r>
              <a:rPr baseline="-25000" lang="en-US"/>
              <a:t> </a:t>
            </a:r>
            <a:r>
              <a:rPr lang="en-US"/>
              <a:t> is defined as </a:t>
            </a:r>
            <a:r>
              <a:rPr i="1" lang="en-US"/>
              <a:t>a</a:t>
            </a:r>
            <a:r>
              <a:rPr lang="en-US"/>
              <a:t> +</a:t>
            </a:r>
            <a:r>
              <a:rPr baseline="-25000" i="1" lang="en-US"/>
              <a:t>m </a:t>
            </a:r>
            <a:r>
              <a:rPr i="1" lang="en-US"/>
              <a:t>b</a:t>
            </a:r>
            <a:r>
              <a:rPr lang="en-US"/>
              <a:t> = (</a:t>
            </a:r>
            <a:r>
              <a:rPr i="1" lang="en-US"/>
              <a:t>a</a:t>
            </a:r>
            <a:r>
              <a:rPr lang="en-US"/>
              <a:t> + </a:t>
            </a:r>
            <a:r>
              <a:rPr i="1" lang="en-US"/>
              <a:t>b</a:t>
            </a:r>
            <a:r>
              <a:rPr lang="en-US"/>
              <a:t>) </a:t>
            </a:r>
            <a:r>
              <a:rPr b="1" lang="en-US"/>
              <a:t>mod</a:t>
            </a:r>
            <a:r>
              <a:rPr lang="en-US"/>
              <a:t> </a:t>
            </a:r>
            <a:r>
              <a:rPr i="1" lang="en-US"/>
              <a:t>m</a:t>
            </a:r>
            <a:r>
              <a:rPr lang="en-US"/>
              <a:t>. This is </a:t>
            </a:r>
            <a:r>
              <a:rPr i="1" lang="en-US"/>
              <a:t>addition modulo m</a:t>
            </a:r>
            <a:r>
              <a:rPr lang="en-US"/>
              <a:t>.</a:t>
            </a:r>
            <a:endParaRPr/>
          </a:p>
          <a:p>
            <a:pPr indent="-274320" lvl="0" marL="274320" rtl="0" algn="l">
              <a:spcBef>
                <a:spcPts val="481"/>
              </a:spcBef>
              <a:spcAft>
                <a:spcPts val="0"/>
              </a:spcAft>
              <a:buSzPct val="95000"/>
              <a:buChar char="⚫"/>
            </a:pPr>
            <a:r>
              <a:rPr lang="en-US"/>
              <a:t>The operation </a:t>
            </a:r>
            <a:r>
              <a:rPr lang="en-US">
                <a:latin typeface="Cambria Math"/>
                <a:ea typeface="Cambria Math"/>
                <a:cs typeface="Cambria Math"/>
                <a:sym typeface="Cambria Math"/>
              </a:rPr>
              <a:t>∙</a:t>
            </a:r>
            <a:r>
              <a:rPr baseline="-25000" i="1" lang="en-US"/>
              <a:t>m</a:t>
            </a:r>
            <a:r>
              <a:rPr baseline="-25000" lang="en-US"/>
              <a:t> </a:t>
            </a:r>
            <a:r>
              <a:rPr lang="en-US"/>
              <a:t> is defined as </a:t>
            </a:r>
            <a:r>
              <a:rPr i="1" lang="en-US"/>
              <a:t>a</a:t>
            </a:r>
            <a:r>
              <a:rPr lang="en-US">
                <a:latin typeface="Cambria Math"/>
                <a:ea typeface="Cambria Math"/>
                <a:cs typeface="Cambria Math"/>
                <a:sym typeface="Cambria Math"/>
              </a:rPr>
              <a:t> ∙</a:t>
            </a:r>
            <a:r>
              <a:rPr baseline="-25000" i="1" lang="en-US"/>
              <a:t>m</a:t>
            </a:r>
            <a:r>
              <a:rPr lang="en-US"/>
              <a:t> </a:t>
            </a:r>
            <a:r>
              <a:rPr i="1" lang="en-US"/>
              <a:t>b</a:t>
            </a:r>
            <a:r>
              <a:rPr lang="en-US"/>
              <a:t> = (</a:t>
            </a:r>
            <a:r>
              <a:rPr i="1" lang="en-US"/>
              <a:t>a</a:t>
            </a:r>
            <a:r>
              <a:rPr lang="en-US"/>
              <a:t> </a:t>
            </a:r>
            <a:r>
              <a:rPr lang="en-US">
                <a:latin typeface="Cambria Math"/>
                <a:ea typeface="Cambria Math"/>
                <a:cs typeface="Cambria Math"/>
                <a:sym typeface="Cambria Math"/>
              </a:rPr>
              <a:t>∙</a:t>
            </a:r>
            <a:r>
              <a:rPr lang="en-US"/>
              <a:t> </a:t>
            </a:r>
            <a:r>
              <a:rPr i="1" lang="en-US"/>
              <a:t>b</a:t>
            </a:r>
            <a:r>
              <a:rPr lang="en-US"/>
              <a:t>) </a:t>
            </a:r>
            <a:r>
              <a:rPr b="1" lang="en-US"/>
              <a:t>mod</a:t>
            </a:r>
            <a:r>
              <a:rPr lang="en-US"/>
              <a:t> </a:t>
            </a:r>
            <a:r>
              <a:rPr i="1" lang="en-US"/>
              <a:t>m</a:t>
            </a:r>
            <a:r>
              <a:rPr lang="en-US"/>
              <a:t>. This is </a:t>
            </a:r>
            <a:r>
              <a:rPr i="1" lang="en-US"/>
              <a:t>multiplication modulo m</a:t>
            </a:r>
            <a:r>
              <a:rPr lang="en-US"/>
              <a:t>.</a:t>
            </a:r>
            <a:endParaRPr/>
          </a:p>
          <a:p>
            <a:pPr indent="-274320" lvl="0" marL="274320" rtl="0" algn="l">
              <a:spcBef>
                <a:spcPts val="481"/>
              </a:spcBef>
              <a:spcAft>
                <a:spcPts val="0"/>
              </a:spcAft>
              <a:buSzPct val="95000"/>
              <a:buChar char="⚫"/>
            </a:pPr>
            <a:r>
              <a:rPr lang="en-US"/>
              <a:t>Using these operations is said to be doing </a:t>
            </a:r>
            <a:r>
              <a:rPr i="1" lang="en-US"/>
              <a:t>arithmetic modulo m</a:t>
            </a:r>
            <a:r>
              <a:rPr lang="en-US"/>
              <a:t>.</a:t>
            </a:r>
            <a:endParaRPr/>
          </a:p>
          <a:p>
            <a:pPr indent="-274320" lvl="0" marL="274320" rtl="0" algn="l">
              <a:spcBef>
                <a:spcPts val="481"/>
              </a:spcBef>
              <a:spcAft>
                <a:spcPts val="0"/>
              </a:spcAft>
              <a:buSzPct val="95000"/>
              <a:buNone/>
            </a:pPr>
            <a:r>
              <a:rPr b="1" lang="en-US"/>
              <a:t>  Example</a:t>
            </a:r>
            <a:r>
              <a:rPr lang="en-US"/>
              <a:t>: Find </a:t>
            </a:r>
            <a:r>
              <a:rPr lang="en-US">
                <a:latin typeface="Cambria Math"/>
                <a:ea typeface="Cambria Math"/>
                <a:cs typeface="Cambria Math"/>
                <a:sym typeface="Cambria Math"/>
              </a:rPr>
              <a:t>7 </a:t>
            </a:r>
            <a:r>
              <a:rPr lang="en-US"/>
              <a:t>+</a:t>
            </a:r>
            <a:r>
              <a:rPr baseline="-25000" lang="en-US">
                <a:latin typeface="Cambria Math"/>
                <a:ea typeface="Cambria Math"/>
                <a:cs typeface="Cambria Math"/>
                <a:sym typeface="Cambria Math"/>
              </a:rPr>
              <a:t>11</a:t>
            </a:r>
            <a:r>
              <a:rPr lang="en-US">
                <a:latin typeface="Cambria Math"/>
                <a:ea typeface="Cambria Math"/>
                <a:cs typeface="Cambria Math"/>
                <a:sym typeface="Cambria Math"/>
              </a:rPr>
              <a:t> 9</a:t>
            </a:r>
            <a:r>
              <a:rPr lang="en-US"/>
              <a:t>    and </a:t>
            </a:r>
            <a:r>
              <a:rPr lang="en-US">
                <a:latin typeface="Cambria Math"/>
                <a:ea typeface="Cambria Math"/>
                <a:cs typeface="Cambria Math"/>
                <a:sym typeface="Cambria Math"/>
              </a:rPr>
              <a:t>7 ∙</a:t>
            </a:r>
            <a:r>
              <a:rPr baseline="-25000" lang="en-US">
                <a:latin typeface="Cambria Math"/>
                <a:ea typeface="Cambria Math"/>
                <a:cs typeface="Cambria Math"/>
                <a:sym typeface="Cambria Math"/>
              </a:rPr>
              <a:t>11</a:t>
            </a:r>
            <a:r>
              <a:rPr lang="en-US">
                <a:latin typeface="Cambria Math"/>
                <a:ea typeface="Cambria Math"/>
                <a:cs typeface="Cambria Math"/>
                <a:sym typeface="Cambria Math"/>
              </a:rPr>
              <a:t> 9</a:t>
            </a:r>
            <a:r>
              <a:rPr lang="en-US"/>
              <a:t>.</a:t>
            </a:r>
            <a:endParaRPr/>
          </a:p>
          <a:p>
            <a:pPr indent="-274320" lvl="0" marL="274320" rtl="0" algn="l">
              <a:spcBef>
                <a:spcPts val="481"/>
              </a:spcBef>
              <a:spcAft>
                <a:spcPts val="0"/>
              </a:spcAft>
              <a:buSzPct val="95000"/>
              <a:buNone/>
            </a:pPr>
            <a:r>
              <a:rPr lang="en-US"/>
              <a:t>  </a:t>
            </a:r>
            <a:r>
              <a:rPr b="1" lang="en-US"/>
              <a:t>Solution</a:t>
            </a:r>
            <a:r>
              <a:rPr lang="en-US"/>
              <a:t>: Using the definitions above:</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7 </a:t>
            </a:r>
            <a:r>
              <a:rPr lang="en-US"/>
              <a:t>+</a:t>
            </a:r>
            <a:r>
              <a:rPr baseline="-25000" lang="en-US">
                <a:latin typeface="Cambria Math"/>
                <a:ea typeface="Cambria Math"/>
                <a:cs typeface="Cambria Math"/>
                <a:sym typeface="Cambria Math"/>
              </a:rPr>
              <a:t>11</a:t>
            </a:r>
            <a:r>
              <a:rPr lang="en-US">
                <a:latin typeface="Cambria Math"/>
                <a:ea typeface="Cambria Math"/>
                <a:cs typeface="Cambria Math"/>
                <a:sym typeface="Cambria Math"/>
              </a:rPr>
              <a:t> 9 = (7 + 9)  </a:t>
            </a:r>
            <a:r>
              <a:rPr b="1" lang="en-US">
                <a:latin typeface="Cambria Math"/>
                <a:ea typeface="Cambria Math"/>
                <a:cs typeface="Cambria Math"/>
                <a:sym typeface="Cambria Math"/>
              </a:rPr>
              <a:t>mod</a:t>
            </a:r>
            <a:r>
              <a:rPr lang="en-US">
                <a:latin typeface="Cambria Math"/>
                <a:ea typeface="Cambria Math"/>
                <a:cs typeface="Cambria Math"/>
                <a:sym typeface="Cambria Math"/>
              </a:rPr>
              <a:t> 11 = 16 </a:t>
            </a:r>
            <a:r>
              <a:rPr b="1" lang="en-US">
                <a:latin typeface="Cambria Math"/>
                <a:ea typeface="Cambria Math"/>
                <a:cs typeface="Cambria Math"/>
                <a:sym typeface="Cambria Math"/>
              </a:rPr>
              <a:t>mod</a:t>
            </a:r>
            <a:r>
              <a:rPr lang="en-US">
                <a:latin typeface="Cambria Math"/>
                <a:ea typeface="Cambria Math"/>
                <a:cs typeface="Cambria Math"/>
                <a:sym typeface="Cambria Math"/>
              </a:rPr>
              <a:t> 11 = 5</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7 ∙</a:t>
            </a:r>
            <a:r>
              <a:rPr baseline="-25000" lang="en-US">
                <a:latin typeface="Cambria Math"/>
                <a:ea typeface="Cambria Math"/>
                <a:cs typeface="Cambria Math"/>
                <a:sym typeface="Cambria Math"/>
              </a:rPr>
              <a:t>11</a:t>
            </a:r>
            <a:r>
              <a:rPr lang="en-US">
                <a:latin typeface="Cambria Math"/>
                <a:ea typeface="Cambria Math"/>
                <a:cs typeface="Cambria Math"/>
                <a:sym typeface="Cambria Math"/>
              </a:rPr>
              <a:t> 9 = (7 ∙ 9)  </a:t>
            </a:r>
            <a:r>
              <a:rPr b="1" lang="en-US">
                <a:latin typeface="Cambria Math"/>
                <a:ea typeface="Cambria Math"/>
                <a:cs typeface="Cambria Math"/>
                <a:sym typeface="Cambria Math"/>
              </a:rPr>
              <a:t>mod</a:t>
            </a:r>
            <a:r>
              <a:rPr lang="en-US">
                <a:latin typeface="Cambria Math"/>
                <a:ea typeface="Cambria Math"/>
                <a:cs typeface="Cambria Math"/>
                <a:sym typeface="Cambria Math"/>
              </a:rPr>
              <a:t> 11 = 63 </a:t>
            </a:r>
            <a:r>
              <a:rPr b="1" lang="en-US">
                <a:latin typeface="Cambria Math"/>
                <a:ea typeface="Cambria Math"/>
                <a:cs typeface="Cambria Math"/>
                <a:sym typeface="Cambria Math"/>
              </a:rPr>
              <a:t>mod</a:t>
            </a:r>
            <a:r>
              <a:rPr lang="en-US">
                <a:latin typeface="Cambria Math"/>
                <a:ea typeface="Cambria Math"/>
                <a:cs typeface="Cambria Math"/>
                <a:sym typeface="Cambria Math"/>
              </a:rPr>
              <a:t> 11 = 8</a:t>
            </a:r>
            <a:endParaRPr/>
          </a:p>
          <a:p>
            <a:pPr indent="-127063" lvl="1" marL="640080" rtl="0" algn="l">
              <a:spcBef>
                <a:spcPts val="444"/>
              </a:spcBef>
              <a:spcAft>
                <a:spcPts val="0"/>
              </a:spcAft>
              <a:buSzPct val="85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Representations of Integers</a:t>
            </a:r>
            <a:endParaRPr/>
          </a:p>
        </p:txBody>
      </p:sp>
      <p:sp>
        <p:nvSpPr>
          <p:cNvPr id="187" name="Google Shape;187;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In the modern world, we use </a:t>
            </a:r>
            <a:r>
              <a:rPr i="1" lang="en-US"/>
              <a:t>decimal,</a:t>
            </a:r>
            <a:r>
              <a:rPr lang="en-US"/>
              <a:t> or </a:t>
            </a:r>
            <a:r>
              <a:rPr i="1" lang="en-US"/>
              <a:t>base</a:t>
            </a:r>
            <a:r>
              <a:rPr lang="en-US"/>
              <a:t> </a:t>
            </a:r>
            <a:r>
              <a:rPr lang="en-US">
                <a:latin typeface="Cambria Math"/>
                <a:ea typeface="Cambria Math"/>
                <a:cs typeface="Cambria Math"/>
                <a:sym typeface="Cambria Math"/>
              </a:rPr>
              <a:t>10,</a:t>
            </a:r>
            <a:r>
              <a:rPr lang="en-US"/>
              <a:t> </a:t>
            </a:r>
            <a:r>
              <a:rPr i="1" lang="en-US"/>
              <a:t>notation</a:t>
            </a:r>
            <a:r>
              <a:rPr lang="en-US"/>
              <a:t> to represent integers. For example when we write </a:t>
            </a:r>
            <a:r>
              <a:rPr lang="en-US">
                <a:latin typeface="Cambria Math"/>
                <a:ea typeface="Cambria Math"/>
                <a:cs typeface="Cambria Math"/>
                <a:sym typeface="Cambria Math"/>
              </a:rPr>
              <a:t>965, we </a:t>
            </a:r>
            <a:r>
              <a:rPr lang="en-US"/>
              <a:t> mean </a:t>
            </a:r>
            <a:r>
              <a:rPr lang="en-US">
                <a:latin typeface="Cambria Math"/>
                <a:ea typeface="Cambria Math"/>
                <a:cs typeface="Cambria Math"/>
                <a:sym typeface="Cambria Math"/>
              </a:rPr>
              <a:t>9∙10</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+ 6∙10</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+ 5∙10</a:t>
            </a:r>
            <a:r>
              <a:rPr baseline="30000" lang="en-US">
                <a:latin typeface="Cambria Math"/>
                <a:ea typeface="Cambria Math"/>
                <a:cs typeface="Cambria Math"/>
                <a:sym typeface="Cambria Math"/>
              </a:rPr>
              <a:t>0 </a:t>
            </a:r>
            <a:r>
              <a:rPr lang="en-US"/>
              <a:t>. </a:t>
            </a:r>
            <a:endParaRPr/>
          </a:p>
          <a:p>
            <a:pPr indent="-274320" lvl="0" marL="274320" rtl="0" algn="l">
              <a:spcBef>
                <a:spcPts val="520"/>
              </a:spcBef>
              <a:spcAft>
                <a:spcPts val="0"/>
              </a:spcAft>
              <a:buSzPts val="2470"/>
              <a:buChar char="⚫"/>
            </a:pPr>
            <a:r>
              <a:rPr lang="en-US"/>
              <a:t>We  can represent numbers using any base </a:t>
            </a:r>
            <a:r>
              <a:rPr i="1" lang="en-US"/>
              <a:t>b</a:t>
            </a:r>
            <a:r>
              <a:rPr lang="en-US"/>
              <a:t>, where </a:t>
            </a:r>
            <a:r>
              <a:rPr i="1" lang="en-US"/>
              <a:t>b</a:t>
            </a:r>
            <a:r>
              <a:rPr lang="en-US"/>
              <a:t> is a positive integer greater than </a:t>
            </a:r>
            <a:r>
              <a:rPr lang="en-US">
                <a:latin typeface="Cambria Math"/>
                <a:ea typeface="Cambria Math"/>
                <a:cs typeface="Cambria Math"/>
                <a:sym typeface="Cambria Math"/>
              </a:rPr>
              <a:t>1</a:t>
            </a:r>
            <a:r>
              <a:rPr lang="en-US"/>
              <a:t>.</a:t>
            </a:r>
            <a:endParaRPr/>
          </a:p>
          <a:p>
            <a:pPr indent="-274320" lvl="0" marL="274320" rtl="0" algn="l">
              <a:spcBef>
                <a:spcPts val="520"/>
              </a:spcBef>
              <a:spcAft>
                <a:spcPts val="0"/>
              </a:spcAft>
              <a:buSzPts val="2470"/>
              <a:buChar char="⚫"/>
            </a:pPr>
            <a:r>
              <a:rPr lang="en-US"/>
              <a:t>The bases </a:t>
            </a:r>
            <a:r>
              <a:rPr i="1" lang="en-US"/>
              <a:t>b</a:t>
            </a:r>
            <a:r>
              <a:rPr lang="en-US"/>
              <a:t> = </a:t>
            </a:r>
            <a:r>
              <a:rPr lang="en-US">
                <a:latin typeface="Cambria Math"/>
                <a:ea typeface="Cambria Math"/>
                <a:cs typeface="Cambria Math"/>
                <a:sym typeface="Cambria Math"/>
              </a:rPr>
              <a:t>2 </a:t>
            </a:r>
            <a:r>
              <a:rPr lang="en-US"/>
              <a:t>(</a:t>
            </a:r>
            <a:r>
              <a:rPr i="1" lang="en-US"/>
              <a:t>binary</a:t>
            </a:r>
            <a:r>
              <a:rPr lang="en-US"/>
              <a:t>), </a:t>
            </a:r>
            <a:r>
              <a:rPr i="1" lang="en-US"/>
              <a:t>b</a:t>
            </a:r>
            <a:r>
              <a:rPr lang="en-US"/>
              <a:t> = 8 (</a:t>
            </a:r>
            <a:r>
              <a:rPr i="1" lang="en-US"/>
              <a:t>octal</a:t>
            </a:r>
            <a:r>
              <a:rPr lang="en-US"/>
              <a:t>) , and </a:t>
            </a:r>
            <a:r>
              <a:rPr i="1" lang="en-US"/>
              <a:t>b</a:t>
            </a:r>
            <a:r>
              <a:rPr lang="en-US"/>
              <a:t>= </a:t>
            </a:r>
            <a:r>
              <a:rPr lang="en-US">
                <a:latin typeface="Cambria Math"/>
                <a:ea typeface="Cambria Math"/>
                <a:cs typeface="Cambria Math"/>
                <a:sym typeface="Cambria Math"/>
              </a:rPr>
              <a:t>16 </a:t>
            </a:r>
            <a:r>
              <a:rPr lang="en-US"/>
              <a:t>(</a:t>
            </a:r>
            <a:r>
              <a:rPr i="1" lang="en-US"/>
              <a:t>hexadecimal</a:t>
            </a:r>
            <a:r>
              <a:rPr lang="en-US"/>
              <a:t>) are important for computing and communications</a:t>
            </a:r>
            <a:endParaRPr/>
          </a:p>
          <a:p>
            <a:pPr indent="-274320" lvl="0" marL="274320" rtl="0" algn="l">
              <a:spcBef>
                <a:spcPts val="520"/>
              </a:spcBef>
              <a:spcAft>
                <a:spcPts val="0"/>
              </a:spcAft>
              <a:buSzPts val="2470"/>
              <a:buChar char="⚫"/>
            </a:pPr>
            <a:r>
              <a:rPr lang="en-US"/>
              <a:t>The ancient Mayans used base </a:t>
            </a:r>
            <a:r>
              <a:rPr lang="en-US">
                <a:latin typeface="Cambria Math"/>
                <a:ea typeface="Cambria Math"/>
                <a:cs typeface="Cambria Math"/>
                <a:sym typeface="Cambria Math"/>
              </a:rPr>
              <a:t>20</a:t>
            </a:r>
            <a:r>
              <a:rPr lang="en-US"/>
              <a:t> and the ancient Babylonians used base </a:t>
            </a:r>
            <a:r>
              <a:rPr lang="en-US">
                <a:latin typeface="Cambria Math"/>
                <a:ea typeface="Cambria Math"/>
                <a:cs typeface="Cambria Math"/>
                <a:sym typeface="Cambria Math"/>
              </a:rPr>
              <a:t>60</a:t>
            </a: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Binary Expansions</a:t>
            </a:r>
            <a:endParaRPr/>
          </a:p>
        </p:txBody>
      </p:sp>
      <p:sp>
        <p:nvSpPr>
          <p:cNvPr id="193" name="Google Shape;193;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None/>
            </a:pPr>
            <a:r>
              <a:rPr lang="en-US"/>
              <a:t>   Most computers represent integers and do arithmetic with binary  (base </a:t>
            </a:r>
            <a:r>
              <a:rPr lang="en-US">
                <a:latin typeface="Cambria Math"/>
                <a:ea typeface="Cambria Math"/>
                <a:cs typeface="Cambria Math"/>
                <a:sym typeface="Cambria Math"/>
              </a:rPr>
              <a:t>2</a:t>
            </a:r>
            <a:r>
              <a:rPr lang="en-US"/>
              <a:t>) expansions of integers. In these expansions, the only digits used are </a:t>
            </a:r>
            <a:r>
              <a:rPr lang="en-US">
                <a:latin typeface="Cambria Math"/>
                <a:ea typeface="Cambria Math"/>
                <a:cs typeface="Cambria Math"/>
                <a:sym typeface="Cambria Math"/>
              </a:rPr>
              <a:t>0 and 1</a:t>
            </a:r>
            <a:r>
              <a:rPr lang="en-US"/>
              <a:t>.</a:t>
            </a:r>
            <a:endParaRPr/>
          </a:p>
          <a:p>
            <a:pPr indent="-274320" lvl="0" marL="274320" rtl="0" algn="l">
              <a:spcBef>
                <a:spcPts val="481"/>
              </a:spcBef>
              <a:spcAft>
                <a:spcPts val="0"/>
              </a:spcAft>
              <a:buSzPct val="95000"/>
              <a:buNone/>
            </a:pPr>
            <a:r>
              <a:rPr b="1" lang="en-US"/>
              <a:t>Example</a:t>
            </a:r>
            <a:r>
              <a:rPr lang="en-US"/>
              <a:t>: What is the decimal expansion of  the integer that has (</a:t>
            </a:r>
            <a:r>
              <a:rPr lang="en-US">
                <a:latin typeface="Cambria Math"/>
                <a:ea typeface="Cambria Math"/>
                <a:cs typeface="Cambria Math"/>
                <a:sym typeface="Cambria Math"/>
              </a:rPr>
              <a:t>1 0101 1111</a:t>
            </a:r>
            <a:r>
              <a:rPr lang="en-US"/>
              <a:t>)</a:t>
            </a:r>
            <a:r>
              <a:rPr baseline="-25000" lang="en-US">
                <a:latin typeface="Cambria Math"/>
                <a:ea typeface="Cambria Math"/>
                <a:cs typeface="Cambria Math"/>
                <a:sym typeface="Cambria Math"/>
              </a:rPr>
              <a:t>2</a:t>
            </a:r>
            <a:r>
              <a:rPr lang="en-US"/>
              <a:t> as its binary expansion?</a:t>
            </a:r>
            <a:endParaRPr/>
          </a:p>
          <a:p>
            <a:pPr indent="-274320" lvl="0" marL="274320" rtl="0" algn="l">
              <a:spcBef>
                <a:spcPts val="481"/>
              </a:spcBef>
              <a:spcAft>
                <a:spcPts val="0"/>
              </a:spcAft>
              <a:buSzPct val="95000"/>
              <a:buNone/>
            </a:pPr>
            <a:r>
              <a:rPr b="1" lang="en-US"/>
              <a:t>Solution</a:t>
            </a:r>
            <a:r>
              <a:rPr lang="en-US"/>
              <a:t>:</a:t>
            </a:r>
            <a:endParaRPr/>
          </a:p>
          <a:p>
            <a:pPr indent="-274320" lvl="0" marL="274320" rtl="0" algn="l">
              <a:spcBef>
                <a:spcPts val="481"/>
              </a:spcBef>
              <a:spcAft>
                <a:spcPts val="0"/>
              </a:spcAft>
              <a:buSzPct val="95000"/>
              <a:buNone/>
            </a:pPr>
            <a:r>
              <a:rPr lang="en-US"/>
              <a:t>    (</a:t>
            </a:r>
            <a:r>
              <a:rPr lang="en-US">
                <a:latin typeface="Cambria Math"/>
                <a:ea typeface="Cambria Math"/>
                <a:cs typeface="Cambria Math"/>
                <a:sym typeface="Cambria Math"/>
              </a:rPr>
              <a:t>1 0101 1111</a:t>
            </a:r>
            <a:r>
              <a:rPr lang="en-US"/>
              <a:t>)</a:t>
            </a:r>
            <a:r>
              <a:rPr baseline="-25000" lang="en-US">
                <a:latin typeface="Cambria Math"/>
                <a:ea typeface="Cambria Math"/>
                <a:cs typeface="Cambria Math"/>
                <a:sym typeface="Cambria Math"/>
              </a:rPr>
              <a:t>2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8 </a:t>
            </a:r>
            <a:r>
              <a:rPr lang="en-US">
                <a:latin typeface="Cambria Math"/>
                <a:ea typeface="Cambria Math"/>
                <a:cs typeface="Cambria Math"/>
                <a:sym typeface="Cambria Math"/>
              </a:rPr>
              <a:t> + 0∙2</a:t>
            </a:r>
            <a:r>
              <a:rPr baseline="30000" lang="en-US">
                <a:latin typeface="Cambria Math"/>
                <a:ea typeface="Cambria Math"/>
                <a:cs typeface="Cambria Math"/>
                <a:sym typeface="Cambria Math"/>
              </a:rPr>
              <a:t>7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6 </a:t>
            </a:r>
            <a:r>
              <a:rPr lang="en-US">
                <a:latin typeface="Cambria Math"/>
                <a:ea typeface="Cambria Math"/>
                <a:cs typeface="Cambria Math"/>
                <a:sym typeface="Cambria Math"/>
              </a:rPr>
              <a:t> + 0∙2</a:t>
            </a:r>
            <a:r>
              <a:rPr baseline="30000" lang="en-US">
                <a:latin typeface="Cambria Math"/>
                <a:ea typeface="Cambria Math"/>
                <a:cs typeface="Cambria Math"/>
                <a:sym typeface="Cambria Math"/>
              </a:rPr>
              <a:t>5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4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3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0 </a:t>
            </a:r>
            <a:r>
              <a:rPr lang="en-US">
                <a:latin typeface="Cambria Math"/>
                <a:ea typeface="Cambria Math"/>
                <a:cs typeface="Cambria Math"/>
                <a:sym typeface="Cambria Math"/>
              </a:rPr>
              <a:t> =351. </a:t>
            </a:r>
            <a:endParaRPr/>
          </a:p>
          <a:p>
            <a:pPr indent="-274320" lvl="0" marL="274320" rtl="0" algn="l">
              <a:spcBef>
                <a:spcPts val="481"/>
              </a:spcBef>
              <a:spcAft>
                <a:spcPts val="0"/>
              </a:spcAft>
              <a:buSzPct val="95000"/>
              <a:buNone/>
            </a:pPr>
            <a:r>
              <a:rPr b="1" lang="en-US"/>
              <a:t>Example</a:t>
            </a:r>
            <a:r>
              <a:rPr lang="en-US"/>
              <a:t>: What is the decimal expansion of  the integer that has  (</a:t>
            </a:r>
            <a:r>
              <a:rPr lang="en-US">
                <a:latin typeface="Cambria Math"/>
                <a:ea typeface="Cambria Math"/>
                <a:cs typeface="Cambria Math"/>
                <a:sym typeface="Cambria Math"/>
              </a:rPr>
              <a:t>11011</a:t>
            </a:r>
            <a:r>
              <a:rPr lang="en-US"/>
              <a:t>)</a:t>
            </a:r>
            <a:r>
              <a:rPr baseline="-25000" lang="en-US">
                <a:latin typeface="Cambria Math"/>
                <a:ea typeface="Cambria Math"/>
                <a:cs typeface="Cambria Math"/>
                <a:sym typeface="Cambria Math"/>
              </a:rPr>
              <a:t>2</a:t>
            </a:r>
            <a:r>
              <a:rPr lang="en-US"/>
              <a:t>  as its binary expansion?</a:t>
            </a:r>
            <a:endParaRPr/>
          </a:p>
          <a:p>
            <a:pPr indent="-274320" lvl="0" marL="274320" rtl="0" algn="l">
              <a:spcBef>
                <a:spcPts val="481"/>
              </a:spcBef>
              <a:spcAft>
                <a:spcPts val="0"/>
              </a:spcAft>
              <a:buSzPct val="95000"/>
              <a:buNone/>
            </a:pPr>
            <a:r>
              <a:rPr b="1" lang="en-US"/>
              <a:t>Solution</a:t>
            </a:r>
            <a:r>
              <a:rPr lang="en-US"/>
              <a:t>: (</a:t>
            </a:r>
            <a:r>
              <a:rPr lang="en-US">
                <a:latin typeface="Cambria Math"/>
                <a:ea typeface="Cambria Math"/>
                <a:cs typeface="Cambria Math"/>
                <a:sym typeface="Cambria Math"/>
              </a:rPr>
              <a:t>11011</a:t>
            </a:r>
            <a:r>
              <a:rPr lang="en-US"/>
              <a:t>)</a:t>
            </a:r>
            <a:r>
              <a:rPr baseline="-25000" lang="en-US">
                <a:latin typeface="Cambria Math"/>
                <a:ea typeface="Cambria Math"/>
                <a:cs typeface="Cambria Math"/>
                <a:sym typeface="Cambria Math"/>
              </a:rPr>
              <a:t>2 </a:t>
            </a:r>
            <a:r>
              <a:rPr lang="en-US">
                <a:latin typeface="Cambria Math"/>
                <a:ea typeface="Cambria Math"/>
                <a:cs typeface="Cambria Math"/>
                <a:sym typeface="Cambria Math"/>
              </a:rPr>
              <a:t>= 1 ∙2</a:t>
            </a:r>
            <a:r>
              <a:rPr baseline="30000" lang="en-US">
                <a:latin typeface="Cambria Math"/>
                <a:ea typeface="Cambria Math"/>
                <a:cs typeface="Cambria Math"/>
                <a:sym typeface="Cambria Math"/>
              </a:rPr>
              <a:t>4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3 </a:t>
            </a:r>
            <a:r>
              <a:rPr lang="en-US">
                <a:latin typeface="Cambria Math"/>
                <a:ea typeface="Cambria Math"/>
                <a:cs typeface="Cambria Math"/>
                <a:sym typeface="Cambria Math"/>
              </a:rPr>
              <a:t> + 0∙2</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+ 1∙2</a:t>
            </a:r>
            <a:r>
              <a:rPr baseline="30000" lang="en-US">
                <a:latin typeface="Cambria Math"/>
                <a:ea typeface="Cambria Math"/>
                <a:cs typeface="Cambria Math"/>
                <a:sym typeface="Cambria Math"/>
              </a:rPr>
              <a:t>0 </a:t>
            </a:r>
            <a:r>
              <a:rPr lang="en-US">
                <a:latin typeface="Cambria Math"/>
                <a:ea typeface="Cambria Math"/>
                <a:cs typeface="Cambria Math"/>
                <a:sym typeface="Cambria Math"/>
              </a:rPr>
              <a:t> =27.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Octal Expansions</a:t>
            </a:r>
            <a:endParaRPr/>
          </a:p>
        </p:txBody>
      </p:sp>
      <p:sp>
        <p:nvSpPr>
          <p:cNvPr id="199" name="Google Shape;199;p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US"/>
              <a:t>  The octal expansion (base 8) uses the digits {</a:t>
            </a:r>
            <a:r>
              <a:rPr lang="en-US">
                <a:latin typeface="Cambria Math"/>
                <a:ea typeface="Cambria Math"/>
                <a:cs typeface="Cambria Math"/>
                <a:sym typeface="Cambria Math"/>
              </a:rPr>
              <a:t>0,1,2,3,4,5,6,7</a:t>
            </a:r>
            <a:r>
              <a:rPr lang="en-US"/>
              <a:t>}.</a:t>
            </a:r>
            <a:endParaRPr/>
          </a:p>
          <a:p>
            <a:pPr indent="-274320" lvl="0" marL="274320" rtl="0" algn="l">
              <a:spcBef>
                <a:spcPts val="520"/>
              </a:spcBef>
              <a:spcAft>
                <a:spcPts val="0"/>
              </a:spcAft>
              <a:buSzPts val="2470"/>
              <a:buNone/>
            </a:pPr>
            <a:r>
              <a:rPr b="1" lang="en-US"/>
              <a:t>   Example</a:t>
            </a:r>
            <a:r>
              <a:rPr lang="en-US"/>
              <a:t>: What is the decimal expansion of the number with octal expansion (</a:t>
            </a:r>
            <a:r>
              <a:rPr lang="en-US">
                <a:latin typeface="Cambria Math"/>
                <a:ea typeface="Cambria Math"/>
                <a:cs typeface="Cambria Math"/>
                <a:sym typeface="Cambria Math"/>
              </a:rPr>
              <a:t>7016</a:t>
            </a:r>
            <a:r>
              <a:rPr lang="en-US"/>
              <a:t>)</a:t>
            </a:r>
            <a:r>
              <a:rPr baseline="-25000" lang="en-US"/>
              <a:t>8 </a:t>
            </a:r>
            <a:r>
              <a:rPr lang="en-US"/>
              <a:t>?</a:t>
            </a:r>
            <a:endParaRPr/>
          </a:p>
          <a:p>
            <a:pPr indent="-274320" lvl="0" marL="274320" rtl="0" algn="l">
              <a:spcBef>
                <a:spcPts val="520"/>
              </a:spcBef>
              <a:spcAft>
                <a:spcPts val="0"/>
              </a:spcAft>
              <a:buSzPts val="2470"/>
              <a:buNone/>
            </a:pPr>
            <a:r>
              <a:rPr lang="en-US"/>
              <a:t>   </a:t>
            </a:r>
            <a:r>
              <a:rPr b="1" lang="en-US"/>
              <a:t>Solution</a:t>
            </a:r>
            <a:r>
              <a:rPr lang="en-US"/>
              <a:t>: </a:t>
            </a:r>
            <a:r>
              <a:rPr lang="en-US">
                <a:latin typeface="Cambria Math"/>
                <a:ea typeface="Cambria Math"/>
                <a:cs typeface="Cambria Math"/>
                <a:sym typeface="Cambria Math"/>
              </a:rPr>
              <a:t>7∙8</a:t>
            </a:r>
            <a:r>
              <a:rPr baseline="30000" lang="en-US">
                <a:latin typeface="Cambria Math"/>
                <a:ea typeface="Cambria Math"/>
                <a:cs typeface="Cambria Math"/>
                <a:sym typeface="Cambria Math"/>
              </a:rPr>
              <a:t>3 </a:t>
            </a:r>
            <a:r>
              <a:rPr lang="en-US">
                <a:latin typeface="Cambria Math"/>
                <a:ea typeface="Cambria Math"/>
                <a:cs typeface="Cambria Math"/>
                <a:sym typeface="Cambria Math"/>
              </a:rPr>
              <a:t> + 0∙8</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+ 1∙8</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+ 6∙8</a:t>
            </a:r>
            <a:r>
              <a:rPr baseline="30000" lang="en-US">
                <a:latin typeface="Cambria Math"/>
                <a:ea typeface="Cambria Math"/>
                <a:cs typeface="Cambria Math"/>
                <a:sym typeface="Cambria Math"/>
              </a:rPr>
              <a:t>0 </a:t>
            </a:r>
            <a:r>
              <a:rPr lang="en-US">
                <a:latin typeface="Cambria Math"/>
                <a:ea typeface="Cambria Math"/>
                <a:cs typeface="Cambria Math"/>
                <a:sym typeface="Cambria Math"/>
              </a:rPr>
              <a:t> =3598</a:t>
            </a:r>
            <a:endParaRPr/>
          </a:p>
          <a:p>
            <a:pPr indent="-274320" lvl="0" marL="274320" rtl="0" algn="l">
              <a:spcBef>
                <a:spcPts val="520"/>
              </a:spcBef>
              <a:spcAft>
                <a:spcPts val="0"/>
              </a:spcAft>
              <a:buSzPts val="2470"/>
              <a:buNone/>
            </a:pPr>
            <a:r>
              <a:rPr lang="en-US">
                <a:latin typeface="Cambria Math"/>
                <a:ea typeface="Cambria Math"/>
                <a:cs typeface="Cambria Math"/>
                <a:sym typeface="Cambria Math"/>
              </a:rPr>
              <a:t>   </a:t>
            </a:r>
            <a:r>
              <a:rPr b="1" lang="en-US"/>
              <a:t>Example</a:t>
            </a:r>
            <a:r>
              <a:rPr lang="en-US">
                <a:latin typeface="Cambria Math"/>
                <a:ea typeface="Cambria Math"/>
                <a:cs typeface="Cambria Math"/>
                <a:sym typeface="Cambria Math"/>
              </a:rPr>
              <a:t>: </a:t>
            </a:r>
            <a:r>
              <a:rPr lang="en-US"/>
              <a:t>What is the decimal expansion of the number with octal expansion (</a:t>
            </a:r>
            <a:r>
              <a:rPr lang="en-US">
                <a:latin typeface="Cambria Math"/>
                <a:ea typeface="Cambria Math"/>
                <a:cs typeface="Cambria Math"/>
                <a:sym typeface="Cambria Math"/>
              </a:rPr>
              <a:t>111</a:t>
            </a:r>
            <a:r>
              <a:rPr lang="en-US"/>
              <a:t>)</a:t>
            </a:r>
            <a:r>
              <a:rPr baseline="-25000" lang="en-US"/>
              <a:t>8 </a:t>
            </a:r>
            <a:r>
              <a:rPr lang="en-US"/>
              <a:t>?</a:t>
            </a:r>
            <a:endParaRPr>
              <a:latin typeface="Cambria Math"/>
              <a:ea typeface="Cambria Math"/>
              <a:cs typeface="Cambria Math"/>
              <a:sym typeface="Cambria Math"/>
            </a:endParaRPr>
          </a:p>
          <a:p>
            <a:pPr indent="-274320" lvl="0" marL="274320" rtl="0" algn="l">
              <a:spcBef>
                <a:spcPts val="520"/>
              </a:spcBef>
              <a:spcAft>
                <a:spcPts val="0"/>
              </a:spcAft>
              <a:buSzPts val="2470"/>
              <a:buNone/>
            </a:pPr>
            <a:r>
              <a:rPr b="1" lang="en-US"/>
              <a:t>   Solution</a:t>
            </a:r>
            <a:r>
              <a:rPr lang="en-US"/>
              <a:t>: </a:t>
            </a:r>
            <a:r>
              <a:rPr lang="en-US">
                <a:latin typeface="Cambria Math"/>
                <a:ea typeface="Cambria Math"/>
                <a:cs typeface="Cambria Math"/>
                <a:sym typeface="Cambria Math"/>
              </a:rPr>
              <a:t>1∙8</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+ 1∙8</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+ 1∙8</a:t>
            </a:r>
            <a:r>
              <a:rPr baseline="30000" lang="en-US">
                <a:latin typeface="Cambria Math"/>
                <a:ea typeface="Cambria Math"/>
                <a:cs typeface="Cambria Math"/>
                <a:sym typeface="Cambria Math"/>
              </a:rPr>
              <a:t>0 </a:t>
            </a:r>
            <a:r>
              <a:rPr lang="en-US">
                <a:latin typeface="Cambria Math"/>
                <a:ea typeface="Cambria Math"/>
                <a:cs typeface="Cambria Math"/>
                <a:sym typeface="Cambria Math"/>
              </a:rPr>
              <a:t> = 64 + 8 + 1 = 73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Hexadecimal Expansions</a:t>
            </a:r>
            <a:endParaRPr/>
          </a:p>
        </p:txBody>
      </p:sp>
      <p:sp>
        <p:nvSpPr>
          <p:cNvPr id="205" name="Google Shape;205;p1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None/>
            </a:pPr>
            <a:r>
              <a:rPr lang="en-US"/>
              <a:t>   The hexadecimal expansion needs </a:t>
            </a:r>
            <a:r>
              <a:rPr lang="en-US">
                <a:latin typeface="Cambria Math"/>
                <a:ea typeface="Cambria Math"/>
                <a:cs typeface="Cambria Math"/>
                <a:sym typeface="Cambria Math"/>
              </a:rPr>
              <a:t>16</a:t>
            </a:r>
            <a:r>
              <a:rPr lang="en-US"/>
              <a:t> digits, but our decimal system provides only </a:t>
            </a:r>
            <a:r>
              <a:rPr lang="en-US">
                <a:latin typeface="Cambria Math"/>
                <a:ea typeface="Cambria Math"/>
                <a:cs typeface="Cambria Math"/>
                <a:sym typeface="Cambria Math"/>
              </a:rPr>
              <a:t>10</a:t>
            </a:r>
            <a:r>
              <a:rPr lang="en-US"/>
              <a:t>. So letters are used for the additional symbols.  The hexadecimal system uses the digits {</a:t>
            </a:r>
            <a:r>
              <a:rPr lang="en-US">
                <a:latin typeface="Cambria Math"/>
                <a:ea typeface="Cambria Math"/>
                <a:cs typeface="Cambria Math"/>
                <a:sym typeface="Cambria Math"/>
              </a:rPr>
              <a:t>0,1,2,3,4,5,6,7,8,9</a:t>
            </a:r>
            <a:r>
              <a:rPr lang="en-US"/>
              <a:t>,A,B,C,D,E,F}. The letters A through F represent the decimal numbers </a:t>
            </a:r>
            <a:r>
              <a:rPr lang="en-US">
                <a:latin typeface="Cambria Math"/>
                <a:ea typeface="Cambria Math"/>
                <a:cs typeface="Cambria Math"/>
                <a:sym typeface="Cambria Math"/>
              </a:rPr>
              <a:t>10</a:t>
            </a:r>
            <a:r>
              <a:rPr lang="en-US"/>
              <a:t> through </a:t>
            </a:r>
            <a:r>
              <a:rPr lang="en-US">
                <a:latin typeface="Cambria Math"/>
                <a:ea typeface="Cambria Math"/>
                <a:cs typeface="Cambria Math"/>
                <a:sym typeface="Cambria Math"/>
              </a:rPr>
              <a:t>15</a:t>
            </a:r>
            <a:r>
              <a:rPr lang="en-US"/>
              <a:t>.</a:t>
            </a:r>
            <a:endParaRPr/>
          </a:p>
          <a:p>
            <a:pPr indent="-274320" lvl="0" marL="274320" rtl="0" algn="l">
              <a:spcBef>
                <a:spcPts val="481"/>
              </a:spcBef>
              <a:spcAft>
                <a:spcPts val="0"/>
              </a:spcAft>
              <a:buSzPct val="95000"/>
              <a:buNone/>
            </a:pPr>
            <a:r>
              <a:rPr b="1" lang="en-US"/>
              <a:t>   Example</a:t>
            </a:r>
            <a:r>
              <a:rPr lang="en-US"/>
              <a:t>: What is the decimal expansion of the number with hexadecimal expansion (</a:t>
            </a:r>
            <a:r>
              <a:rPr lang="en-US">
                <a:latin typeface="Cambria Math"/>
                <a:ea typeface="Cambria Math"/>
                <a:cs typeface="Cambria Math"/>
                <a:sym typeface="Cambria Math"/>
              </a:rPr>
              <a:t>2AE0B</a:t>
            </a:r>
            <a:r>
              <a:rPr lang="en-US"/>
              <a:t>)</a:t>
            </a:r>
            <a:r>
              <a:rPr baseline="-25000" lang="en-US">
                <a:latin typeface="Cambria Math"/>
                <a:ea typeface="Cambria Math"/>
                <a:cs typeface="Cambria Math"/>
                <a:sym typeface="Cambria Math"/>
              </a:rPr>
              <a:t>16</a:t>
            </a:r>
            <a:r>
              <a:rPr baseline="-25000" lang="en-US"/>
              <a:t> </a:t>
            </a:r>
            <a:r>
              <a:rPr lang="en-US"/>
              <a:t>?</a:t>
            </a:r>
            <a:endParaRPr/>
          </a:p>
          <a:p>
            <a:pPr indent="-274320" lvl="0" marL="274320" rtl="0" algn="l">
              <a:spcBef>
                <a:spcPts val="481"/>
              </a:spcBef>
              <a:spcAft>
                <a:spcPts val="0"/>
              </a:spcAft>
              <a:buSzPct val="95000"/>
              <a:buNone/>
            </a:pPr>
            <a:r>
              <a:rPr lang="en-US"/>
              <a:t>   </a:t>
            </a:r>
            <a:r>
              <a:rPr b="1" lang="en-US"/>
              <a:t>Solution</a:t>
            </a:r>
            <a:r>
              <a:rPr lang="en-US"/>
              <a:t>: </a:t>
            </a:r>
            <a:endParaRPr/>
          </a:p>
          <a:p>
            <a:pPr indent="-274320" lvl="0" marL="274320" rtl="0" algn="l">
              <a:spcBef>
                <a:spcPts val="481"/>
              </a:spcBef>
              <a:spcAft>
                <a:spcPts val="0"/>
              </a:spcAft>
              <a:buSzPct val="95000"/>
              <a:buNone/>
            </a:pPr>
            <a:r>
              <a:rPr lang="en-US">
                <a:latin typeface="Cambria Math"/>
                <a:ea typeface="Cambria Math"/>
                <a:cs typeface="Cambria Math"/>
                <a:sym typeface="Cambria Math"/>
              </a:rPr>
              <a:t>     2∙16</a:t>
            </a:r>
            <a:r>
              <a:rPr baseline="30000" lang="en-US">
                <a:latin typeface="Cambria Math"/>
                <a:ea typeface="Cambria Math"/>
                <a:cs typeface="Cambria Math"/>
                <a:sym typeface="Cambria Math"/>
              </a:rPr>
              <a:t>4 </a:t>
            </a:r>
            <a:r>
              <a:rPr lang="en-US">
                <a:latin typeface="Cambria Math"/>
                <a:ea typeface="Cambria Math"/>
                <a:cs typeface="Cambria Math"/>
                <a:sym typeface="Cambria Math"/>
              </a:rPr>
              <a:t> + 10∙16</a:t>
            </a:r>
            <a:r>
              <a:rPr baseline="30000" lang="en-US">
                <a:latin typeface="Cambria Math"/>
                <a:ea typeface="Cambria Math"/>
                <a:cs typeface="Cambria Math"/>
                <a:sym typeface="Cambria Math"/>
              </a:rPr>
              <a:t>3 </a:t>
            </a:r>
            <a:r>
              <a:rPr lang="en-US">
                <a:latin typeface="Cambria Math"/>
                <a:ea typeface="Cambria Math"/>
                <a:cs typeface="Cambria Math"/>
                <a:sym typeface="Cambria Math"/>
              </a:rPr>
              <a:t> + 14∙16</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+ 0∙16</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+ 11∙16</a:t>
            </a:r>
            <a:r>
              <a:rPr baseline="30000" lang="en-US">
                <a:latin typeface="Cambria Math"/>
                <a:ea typeface="Cambria Math"/>
                <a:cs typeface="Cambria Math"/>
                <a:sym typeface="Cambria Math"/>
              </a:rPr>
              <a:t>0 </a:t>
            </a:r>
            <a:r>
              <a:rPr lang="en-US">
                <a:latin typeface="Cambria Math"/>
                <a:ea typeface="Cambria Math"/>
                <a:cs typeface="Cambria Math"/>
                <a:sym typeface="Cambria Math"/>
              </a:rPr>
              <a:t> =175627</a:t>
            </a:r>
            <a:endParaRPr/>
          </a:p>
          <a:p>
            <a:pPr indent="-274320" lvl="0" marL="274320" rtl="0" algn="l">
              <a:spcBef>
                <a:spcPts val="481"/>
              </a:spcBef>
              <a:spcAft>
                <a:spcPts val="0"/>
              </a:spcAft>
              <a:buSzPct val="95000"/>
              <a:buNone/>
            </a:pPr>
            <a:r>
              <a:rPr lang="en-US">
                <a:latin typeface="Cambria Math"/>
                <a:ea typeface="Cambria Math"/>
                <a:cs typeface="Cambria Math"/>
                <a:sym typeface="Cambria Math"/>
              </a:rPr>
              <a:t>   </a:t>
            </a:r>
            <a:r>
              <a:rPr b="1" lang="en-US"/>
              <a:t>Example</a:t>
            </a:r>
            <a:r>
              <a:rPr lang="en-US"/>
              <a:t>: What is the decimal expansion of the number with hexadecimal expansion (E</a:t>
            </a:r>
            <a:r>
              <a:rPr lang="en-US">
                <a:latin typeface="Cambria Math"/>
                <a:ea typeface="Cambria Math"/>
                <a:cs typeface="Cambria Math"/>
                <a:sym typeface="Cambria Math"/>
              </a:rPr>
              <a:t>5</a:t>
            </a:r>
            <a:r>
              <a:rPr lang="en-US"/>
              <a:t>)</a:t>
            </a:r>
            <a:r>
              <a:rPr baseline="-25000" lang="en-US">
                <a:latin typeface="Cambria Math"/>
                <a:ea typeface="Cambria Math"/>
                <a:cs typeface="Cambria Math"/>
                <a:sym typeface="Cambria Math"/>
              </a:rPr>
              <a:t>16</a:t>
            </a:r>
            <a:r>
              <a:rPr baseline="-25000" lang="en-US"/>
              <a:t> </a:t>
            </a:r>
            <a:r>
              <a:rPr lang="en-US"/>
              <a:t>?</a:t>
            </a:r>
            <a:endParaRPr/>
          </a:p>
          <a:p>
            <a:pPr indent="-274320" lvl="0" marL="274320" rtl="0" algn="l">
              <a:spcBef>
                <a:spcPts val="481"/>
              </a:spcBef>
              <a:spcAft>
                <a:spcPts val="0"/>
              </a:spcAft>
              <a:buSzPct val="95000"/>
              <a:buNone/>
            </a:pPr>
            <a:r>
              <a:rPr lang="en-US"/>
              <a:t>   </a:t>
            </a:r>
            <a:r>
              <a:rPr b="1" lang="en-US"/>
              <a:t>Solution</a:t>
            </a:r>
            <a:r>
              <a:rPr lang="en-US"/>
              <a:t>:</a:t>
            </a:r>
            <a:r>
              <a:rPr lang="en-US">
                <a:latin typeface="Cambria Math"/>
                <a:ea typeface="Cambria Math"/>
                <a:cs typeface="Cambria Math"/>
                <a:sym typeface="Cambria Math"/>
              </a:rPr>
              <a:t> 14∙16</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+ 5∙16</a:t>
            </a:r>
            <a:r>
              <a:rPr baseline="30000" lang="en-US">
                <a:latin typeface="Cambria Math"/>
                <a:ea typeface="Cambria Math"/>
                <a:cs typeface="Cambria Math"/>
                <a:sym typeface="Cambria Math"/>
              </a:rPr>
              <a:t>0 </a:t>
            </a:r>
            <a:r>
              <a:rPr lang="en-US">
                <a:latin typeface="Cambria Math"/>
                <a:ea typeface="Cambria Math"/>
                <a:cs typeface="Cambria Math"/>
                <a:sym typeface="Cambria Math"/>
              </a:rPr>
              <a:t> = 224 + 5 = 229</a:t>
            </a:r>
            <a:endParaRPr/>
          </a:p>
          <a:p>
            <a:pPr indent="-274320" lvl="0" marL="274320" rtl="0" algn="l">
              <a:spcBef>
                <a:spcPts val="481"/>
              </a:spcBef>
              <a:spcAft>
                <a:spcPts val="0"/>
              </a:spcAft>
              <a:buSzPct val="95000"/>
              <a:buNone/>
            </a:pPr>
            <a:r>
              <a:t/>
            </a:r>
            <a:endParaRPr/>
          </a:p>
          <a:p>
            <a:pPr indent="-274320" lvl="0" marL="274320" rtl="0" algn="l">
              <a:spcBef>
                <a:spcPts val="481"/>
              </a:spcBef>
              <a:spcAft>
                <a:spcPts val="0"/>
              </a:spcAft>
              <a:buSzPct val="95000"/>
              <a:buNone/>
            </a:pPr>
            <a:r>
              <a:t/>
            </a:r>
            <a:endParaRPr>
              <a:latin typeface="Cambria Math"/>
              <a:ea typeface="Cambria Math"/>
              <a:cs typeface="Cambria Math"/>
              <a:sym typeface="Cambria Math"/>
            </a:endParaRPr>
          </a:p>
          <a:p>
            <a:pPr indent="-274320" lvl="0" marL="274320" rtl="0" algn="l">
              <a:spcBef>
                <a:spcPts val="481"/>
              </a:spcBef>
              <a:spcAft>
                <a:spcPts val="0"/>
              </a:spcAft>
              <a:buSzPct val="95000"/>
              <a:buNone/>
            </a:pPr>
            <a:r>
              <a:t/>
            </a:r>
            <a:endParaRPr>
              <a:latin typeface="Cambria Math"/>
              <a:ea typeface="Cambria Math"/>
              <a:cs typeface="Cambria Math"/>
              <a:sym typeface="Cambria Math"/>
            </a:endParaRPr>
          </a:p>
          <a:p>
            <a:pPr indent="-274320" lvl="0" marL="274320" rtl="0" algn="l">
              <a:spcBef>
                <a:spcPts val="481"/>
              </a:spcBef>
              <a:spcAft>
                <a:spcPts val="0"/>
              </a:spcAft>
              <a:buSzPct val="95000"/>
              <a:buNone/>
            </a:pPr>
            <a:r>
              <a:t/>
            </a:r>
            <a:endParaRPr>
              <a:latin typeface="Cambria Math"/>
              <a:ea typeface="Cambria Math"/>
              <a:cs typeface="Cambria Math"/>
              <a:sym typeface="Cambria Math"/>
            </a:endParaRPr>
          </a:p>
          <a:p>
            <a:pPr indent="-274320" lvl="0" marL="274320" rtl="0" algn="l">
              <a:spcBef>
                <a:spcPts val="481"/>
              </a:spcBef>
              <a:spcAft>
                <a:spcPts val="0"/>
              </a:spcAft>
              <a:buSzPct val="95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Base Conversion</a:t>
            </a:r>
            <a:endParaRPr/>
          </a:p>
        </p:txBody>
      </p:sp>
      <p:sp>
        <p:nvSpPr>
          <p:cNvPr id="211" name="Google Shape;211;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None/>
            </a:pPr>
            <a:r>
              <a:rPr lang="en-US"/>
              <a:t>To construct the base </a:t>
            </a:r>
            <a:r>
              <a:rPr i="1" lang="en-US"/>
              <a:t>b</a:t>
            </a:r>
            <a:r>
              <a:rPr lang="en-US"/>
              <a:t> expansion of an integer </a:t>
            </a:r>
            <a:r>
              <a:rPr i="1" lang="en-US"/>
              <a:t>n</a:t>
            </a:r>
            <a:r>
              <a:rPr lang="en-US"/>
              <a:t>:</a:t>
            </a:r>
            <a:endParaRPr/>
          </a:p>
          <a:p>
            <a:pPr indent="-246888" lvl="1" marL="640080" rtl="0" algn="l">
              <a:spcBef>
                <a:spcPts val="480"/>
              </a:spcBef>
              <a:spcAft>
                <a:spcPts val="0"/>
              </a:spcAft>
              <a:buSzPts val="2040"/>
              <a:buChar char="⚫"/>
            </a:pPr>
            <a:r>
              <a:rPr lang="en-US"/>
              <a:t>Divide </a:t>
            </a:r>
            <a:r>
              <a:rPr i="1" lang="en-US"/>
              <a:t>n</a:t>
            </a:r>
            <a:r>
              <a:rPr lang="en-US"/>
              <a:t> by </a:t>
            </a:r>
            <a:r>
              <a:rPr i="1" lang="en-US"/>
              <a:t>b</a:t>
            </a:r>
            <a:r>
              <a:rPr lang="en-US"/>
              <a:t> to obtain a quotient and remainder.</a:t>
            </a:r>
            <a:endParaRPr/>
          </a:p>
          <a:p>
            <a:pPr indent="-246887" lvl="2" marL="914400" rtl="0" algn="l">
              <a:spcBef>
                <a:spcPts val="420"/>
              </a:spcBef>
              <a:spcAft>
                <a:spcPts val="0"/>
              </a:spcAft>
              <a:buSzPts val="1470"/>
              <a:buNone/>
            </a:pPr>
            <a:r>
              <a:rPr i="1" lang="en-US"/>
              <a:t>n</a:t>
            </a:r>
            <a:r>
              <a:rPr lang="en-US"/>
              <a:t> = </a:t>
            </a:r>
            <a:r>
              <a:rPr i="1" lang="en-US"/>
              <a:t>bq</a:t>
            </a:r>
            <a:r>
              <a:rPr baseline="-25000" lang="en-US">
                <a:latin typeface="Cambria Math"/>
                <a:ea typeface="Cambria Math"/>
                <a:cs typeface="Cambria Math"/>
                <a:sym typeface="Cambria Math"/>
              </a:rPr>
              <a:t>0</a:t>
            </a:r>
            <a:r>
              <a:rPr lang="en-US"/>
              <a:t> + </a:t>
            </a:r>
            <a:r>
              <a:rPr i="1" lang="en-US"/>
              <a:t>a</a:t>
            </a:r>
            <a:r>
              <a:rPr baseline="-25000" lang="en-US">
                <a:latin typeface="Cambria Math"/>
                <a:ea typeface="Cambria Math"/>
                <a:cs typeface="Cambria Math"/>
                <a:sym typeface="Cambria Math"/>
              </a:rPr>
              <a:t>0    </a:t>
            </a:r>
            <a:r>
              <a:rPr lang="en-US">
                <a:latin typeface="Cambria Math"/>
                <a:ea typeface="Cambria Math"/>
                <a:cs typeface="Cambria Math"/>
                <a:sym typeface="Cambria Math"/>
              </a:rPr>
              <a:t> 0 ≤ </a:t>
            </a:r>
            <a:r>
              <a:rPr i="1" lang="en-US"/>
              <a:t>a</a:t>
            </a:r>
            <a:r>
              <a:rPr baseline="-25000" lang="en-US">
                <a:latin typeface="Cambria Math"/>
                <a:ea typeface="Cambria Math"/>
                <a:cs typeface="Cambria Math"/>
                <a:sym typeface="Cambria Math"/>
              </a:rPr>
              <a:t>0 </a:t>
            </a:r>
            <a:r>
              <a:rPr lang="en-US">
                <a:latin typeface="Cambria Math"/>
                <a:ea typeface="Cambria Math"/>
                <a:cs typeface="Cambria Math"/>
                <a:sym typeface="Cambria Math"/>
              </a:rPr>
              <a:t>≤</a:t>
            </a:r>
            <a:r>
              <a:rPr baseline="-25000" lang="en-US">
                <a:latin typeface="Cambria Math"/>
                <a:ea typeface="Cambria Math"/>
                <a:cs typeface="Cambria Math"/>
                <a:sym typeface="Cambria Math"/>
              </a:rPr>
              <a:t> </a:t>
            </a:r>
            <a:r>
              <a:rPr i="1" lang="en-US"/>
              <a:t>b</a:t>
            </a:r>
            <a:endParaRPr/>
          </a:p>
          <a:p>
            <a:pPr indent="-246888" lvl="1" marL="640080" rtl="0" algn="l">
              <a:spcBef>
                <a:spcPts val="480"/>
              </a:spcBef>
              <a:spcAft>
                <a:spcPts val="0"/>
              </a:spcAft>
              <a:buSzPts val="2040"/>
              <a:buChar char="⚫"/>
            </a:pPr>
            <a:r>
              <a:rPr lang="en-US"/>
              <a:t>The remainder, </a:t>
            </a:r>
            <a:r>
              <a:rPr i="1" lang="en-US"/>
              <a:t>a</a:t>
            </a:r>
            <a:r>
              <a:rPr baseline="-25000" lang="en-US">
                <a:latin typeface="Cambria Math"/>
                <a:ea typeface="Cambria Math"/>
                <a:cs typeface="Cambria Math"/>
                <a:sym typeface="Cambria Math"/>
              </a:rPr>
              <a:t>0 </a:t>
            </a:r>
            <a:r>
              <a:rPr lang="en-US">
                <a:latin typeface="Cambria Math"/>
                <a:ea typeface="Cambria Math"/>
                <a:cs typeface="Cambria Math"/>
                <a:sym typeface="Cambria Math"/>
              </a:rPr>
              <a:t>, </a:t>
            </a:r>
            <a:r>
              <a:rPr lang="en-US"/>
              <a:t>is the rightmost digit in the base </a:t>
            </a:r>
            <a:r>
              <a:rPr i="1" lang="en-US"/>
              <a:t>b</a:t>
            </a:r>
            <a:r>
              <a:rPr lang="en-US"/>
              <a:t> expansion of </a:t>
            </a:r>
            <a:r>
              <a:rPr i="1" lang="en-US"/>
              <a:t>n</a:t>
            </a:r>
            <a:r>
              <a:rPr lang="en-US"/>
              <a:t>. Next, divide </a:t>
            </a:r>
            <a:r>
              <a:rPr i="1" lang="en-US"/>
              <a:t>q</a:t>
            </a:r>
            <a:r>
              <a:rPr baseline="-25000" lang="en-US">
                <a:latin typeface="Cambria Math"/>
                <a:ea typeface="Cambria Math"/>
                <a:cs typeface="Cambria Math"/>
                <a:sym typeface="Cambria Math"/>
              </a:rPr>
              <a:t>0</a:t>
            </a:r>
            <a:r>
              <a:rPr lang="en-US"/>
              <a:t> by </a:t>
            </a:r>
            <a:r>
              <a:rPr i="1" lang="en-US"/>
              <a:t>b</a:t>
            </a:r>
            <a:r>
              <a:rPr lang="en-US"/>
              <a:t>.</a:t>
            </a:r>
            <a:endParaRPr/>
          </a:p>
          <a:p>
            <a:pPr indent="-246887" lvl="2" marL="914400" rtl="0" algn="l">
              <a:spcBef>
                <a:spcPts val="420"/>
              </a:spcBef>
              <a:spcAft>
                <a:spcPts val="0"/>
              </a:spcAft>
              <a:buSzPts val="1470"/>
              <a:buNone/>
            </a:pPr>
            <a:r>
              <a:rPr i="1" lang="en-US"/>
              <a:t>q</a:t>
            </a:r>
            <a:r>
              <a:rPr baseline="-25000" lang="en-US">
                <a:latin typeface="Cambria Math"/>
                <a:ea typeface="Cambria Math"/>
                <a:cs typeface="Cambria Math"/>
                <a:sym typeface="Cambria Math"/>
              </a:rPr>
              <a:t>0</a:t>
            </a:r>
            <a:r>
              <a:rPr lang="en-US"/>
              <a:t> = </a:t>
            </a:r>
            <a:r>
              <a:rPr i="1" lang="en-US"/>
              <a:t>bq</a:t>
            </a:r>
            <a:r>
              <a:rPr baseline="-25000" lang="en-US">
                <a:latin typeface="Cambria Math"/>
                <a:ea typeface="Cambria Math"/>
                <a:cs typeface="Cambria Math"/>
                <a:sym typeface="Cambria Math"/>
              </a:rPr>
              <a:t>1</a:t>
            </a:r>
            <a:r>
              <a:rPr lang="en-US"/>
              <a:t> + </a:t>
            </a:r>
            <a:r>
              <a:rPr i="1" lang="en-US"/>
              <a:t>a</a:t>
            </a:r>
            <a:r>
              <a:rPr baseline="-25000" lang="en-US">
                <a:latin typeface="Cambria Math"/>
                <a:ea typeface="Cambria Math"/>
                <a:cs typeface="Cambria Math"/>
                <a:sym typeface="Cambria Math"/>
              </a:rPr>
              <a:t>1    </a:t>
            </a:r>
            <a:r>
              <a:rPr lang="en-US">
                <a:latin typeface="Cambria Math"/>
                <a:ea typeface="Cambria Math"/>
                <a:cs typeface="Cambria Math"/>
                <a:sym typeface="Cambria Math"/>
              </a:rPr>
              <a:t> 0 ≤ </a:t>
            </a:r>
            <a:r>
              <a:rPr i="1" lang="en-US"/>
              <a:t>a</a:t>
            </a:r>
            <a:r>
              <a:rPr baseline="-25000" lang="en-US">
                <a:latin typeface="Cambria Math"/>
                <a:ea typeface="Cambria Math"/>
                <a:cs typeface="Cambria Math"/>
                <a:sym typeface="Cambria Math"/>
              </a:rPr>
              <a:t>1 </a:t>
            </a:r>
            <a:r>
              <a:rPr lang="en-US">
                <a:latin typeface="Cambria Math"/>
                <a:ea typeface="Cambria Math"/>
                <a:cs typeface="Cambria Math"/>
                <a:sym typeface="Cambria Math"/>
              </a:rPr>
              <a:t>≤</a:t>
            </a:r>
            <a:r>
              <a:rPr baseline="-25000" lang="en-US">
                <a:latin typeface="Cambria Math"/>
                <a:ea typeface="Cambria Math"/>
                <a:cs typeface="Cambria Math"/>
                <a:sym typeface="Cambria Math"/>
              </a:rPr>
              <a:t> </a:t>
            </a:r>
            <a:r>
              <a:rPr i="1" lang="en-US"/>
              <a:t>b</a:t>
            </a:r>
            <a:endParaRPr/>
          </a:p>
          <a:p>
            <a:pPr indent="-246888" lvl="1" marL="640080" rtl="0" algn="l">
              <a:spcBef>
                <a:spcPts val="480"/>
              </a:spcBef>
              <a:spcAft>
                <a:spcPts val="0"/>
              </a:spcAft>
              <a:buSzPts val="2040"/>
              <a:buChar char="⚫"/>
            </a:pPr>
            <a:r>
              <a:rPr lang="en-US"/>
              <a:t>The remainder, </a:t>
            </a:r>
            <a:r>
              <a:rPr i="1" lang="en-US"/>
              <a:t>a</a:t>
            </a:r>
            <a:r>
              <a:rPr baseline="-25000" lang="en-US">
                <a:latin typeface="Cambria Math"/>
                <a:ea typeface="Cambria Math"/>
                <a:cs typeface="Cambria Math"/>
                <a:sym typeface="Cambria Math"/>
              </a:rPr>
              <a:t>1</a:t>
            </a:r>
            <a:r>
              <a:rPr lang="en-US"/>
              <a:t>, is the second digit from the right in the base </a:t>
            </a:r>
            <a:r>
              <a:rPr i="1" lang="en-US"/>
              <a:t>b</a:t>
            </a:r>
            <a:r>
              <a:rPr lang="en-US"/>
              <a:t> expansion of </a:t>
            </a:r>
            <a:r>
              <a:rPr i="1" lang="en-US"/>
              <a:t>n</a:t>
            </a:r>
            <a:r>
              <a:rPr lang="en-US"/>
              <a:t>.</a:t>
            </a:r>
            <a:endParaRPr/>
          </a:p>
          <a:p>
            <a:pPr indent="-246888" lvl="1" marL="640080" rtl="0" algn="l">
              <a:spcBef>
                <a:spcPts val="480"/>
              </a:spcBef>
              <a:spcAft>
                <a:spcPts val="0"/>
              </a:spcAft>
              <a:buSzPts val="2040"/>
              <a:buChar char="⚫"/>
            </a:pPr>
            <a:r>
              <a:rPr lang="en-US"/>
              <a:t>Continue by successively dividing the quotients by </a:t>
            </a:r>
            <a:r>
              <a:rPr i="1" lang="en-US"/>
              <a:t>b</a:t>
            </a:r>
            <a:r>
              <a:rPr lang="en-US"/>
              <a:t>, obtaining the additional base </a:t>
            </a:r>
            <a:r>
              <a:rPr i="1" lang="en-US"/>
              <a:t>b</a:t>
            </a:r>
            <a:r>
              <a:rPr lang="en-US"/>
              <a:t> digits as the remainder. The process terminates when the quotient is </a:t>
            </a:r>
            <a:r>
              <a:rPr lang="en-US">
                <a:latin typeface="Cambria Math"/>
                <a:ea typeface="Cambria Math"/>
                <a:cs typeface="Cambria Math"/>
                <a:sym typeface="Cambria Math"/>
              </a:rPr>
              <a:t>0</a:t>
            </a:r>
            <a:r>
              <a:rPr lang="en-US"/>
              <a:t>.</a:t>
            </a:r>
            <a:endParaRPr/>
          </a:p>
          <a:p>
            <a:pPr indent="-117348" lvl="1" marL="640080" rtl="0" algn="l">
              <a:spcBef>
                <a:spcPts val="480"/>
              </a:spcBef>
              <a:spcAft>
                <a:spcPts val="0"/>
              </a:spcAft>
              <a:buSzPts val="2040"/>
              <a:buNone/>
            </a:pPr>
            <a:r>
              <a:t/>
            </a:r>
            <a:endParaRPr/>
          </a:p>
        </p:txBody>
      </p:sp>
      <p:sp>
        <p:nvSpPr>
          <p:cNvPr id="212" name="Google Shape;212;p16"/>
          <p:cNvSpPr txBox="1"/>
          <p:nvPr/>
        </p:nvSpPr>
        <p:spPr>
          <a:xfrm>
            <a:off x="6553200" y="6096000"/>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continued</a:t>
            </a:r>
            <a:r>
              <a:rPr lang="en-US" sz="1800">
                <a:solidFill>
                  <a:schemeClr val="dk1"/>
                </a:solidFill>
                <a:latin typeface="Constantia"/>
                <a:ea typeface="Constantia"/>
                <a:cs typeface="Constantia"/>
                <a:sym typeface="Constantia"/>
              </a:rPr>
              <a:t> </a:t>
            </a:r>
            <a:r>
              <a:rPr lang="en-US" sz="1800">
                <a:solidFill>
                  <a:schemeClr val="dk1"/>
                </a:solidFill>
                <a:latin typeface="Cambria Math"/>
                <a:ea typeface="Cambria Math"/>
                <a:cs typeface="Cambria Math"/>
                <a:sym typeface="Cambria Math"/>
              </a:rPr>
              <a:t>→</a:t>
            </a:r>
            <a:r>
              <a:rPr lang="en-US" sz="1800">
                <a:solidFill>
                  <a:schemeClr val="dk1"/>
                </a:solidFill>
                <a:latin typeface="Constantia"/>
                <a:ea typeface="Constantia"/>
                <a:cs typeface="Constantia"/>
                <a:sym typeface="Constantia"/>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Base Conversion</a:t>
            </a:r>
            <a:endParaRPr/>
          </a:p>
        </p:txBody>
      </p:sp>
      <p:sp>
        <p:nvSpPr>
          <p:cNvPr id="218" name="Google Shape;218;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US"/>
              <a:t>   </a:t>
            </a:r>
            <a:r>
              <a:rPr b="1" lang="en-US"/>
              <a:t>Example</a:t>
            </a:r>
            <a:r>
              <a:rPr lang="en-US"/>
              <a:t>: Find the octal expansion of (</a:t>
            </a:r>
            <a:r>
              <a:rPr lang="en-US">
                <a:latin typeface="Cambria Math"/>
                <a:ea typeface="Cambria Math"/>
                <a:cs typeface="Cambria Math"/>
                <a:sym typeface="Cambria Math"/>
              </a:rPr>
              <a:t>12345</a:t>
            </a:r>
            <a:r>
              <a:rPr lang="en-US"/>
              <a:t>)</a:t>
            </a:r>
            <a:r>
              <a:rPr baseline="-25000" lang="en-US"/>
              <a:t>10</a:t>
            </a:r>
            <a:endParaRPr/>
          </a:p>
          <a:p>
            <a:pPr indent="-274320" lvl="0" marL="274320" rtl="0" algn="l">
              <a:spcBef>
                <a:spcPts val="520"/>
              </a:spcBef>
              <a:spcAft>
                <a:spcPts val="0"/>
              </a:spcAft>
              <a:buSzPts val="2470"/>
              <a:buNone/>
            </a:pPr>
            <a:r>
              <a:rPr baseline="-25000" lang="en-US"/>
              <a:t>    </a:t>
            </a:r>
            <a:r>
              <a:rPr b="1" lang="en-US"/>
              <a:t>Solution</a:t>
            </a:r>
            <a:r>
              <a:rPr lang="en-US"/>
              <a:t>:  Successively dividing by 8 gives:</a:t>
            </a:r>
            <a:endParaRPr baseline="-25000"/>
          </a:p>
          <a:p>
            <a:pPr indent="-246888" lvl="1" marL="640080" rtl="0" algn="l">
              <a:spcBef>
                <a:spcPts val="480"/>
              </a:spcBef>
              <a:spcAft>
                <a:spcPts val="0"/>
              </a:spcAft>
              <a:buSzPts val="2040"/>
              <a:buChar char="⚫"/>
            </a:pPr>
            <a:r>
              <a:rPr lang="en-US"/>
              <a:t> </a:t>
            </a:r>
            <a:r>
              <a:rPr lang="en-US">
                <a:latin typeface="Cambria Math"/>
                <a:ea typeface="Cambria Math"/>
                <a:cs typeface="Cambria Math"/>
                <a:sym typeface="Cambria Math"/>
              </a:rPr>
              <a:t>12345</a:t>
            </a:r>
            <a:r>
              <a:rPr lang="en-US"/>
              <a:t> = 8 ∙ </a:t>
            </a:r>
            <a:r>
              <a:rPr lang="en-US">
                <a:latin typeface="Cambria Math"/>
                <a:ea typeface="Cambria Math"/>
                <a:cs typeface="Cambria Math"/>
                <a:sym typeface="Cambria Math"/>
              </a:rPr>
              <a:t>1543</a:t>
            </a:r>
            <a:r>
              <a:rPr lang="en-US"/>
              <a:t> + </a:t>
            </a:r>
            <a:r>
              <a:rPr lang="en-US">
                <a:latin typeface="Cambria Math"/>
                <a:ea typeface="Cambria Math"/>
                <a:cs typeface="Cambria Math"/>
                <a:sym typeface="Cambria Math"/>
              </a:rPr>
              <a:t>1</a:t>
            </a:r>
            <a:endParaRPr/>
          </a:p>
          <a:p>
            <a:pPr indent="-246888" lvl="1" marL="640080" rtl="0" algn="l">
              <a:spcBef>
                <a:spcPts val="480"/>
              </a:spcBef>
              <a:spcAft>
                <a:spcPts val="0"/>
              </a:spcAft>
              <a:buSzPts val="2040"/>
              <a:buChar char="⚫"/>
            </a:pPr>
            <a:r>
              <a:rPr lang="en-US"/>
              <a:t>  </a:t>
            </a:r>
            <a:r>
              <a:rPr lang="en-US">
                <a:latin typeface="Cambria Math"/>
                <a:ea typeface="Cambria Math"/>
                <a:cs typeface="Cambria Math"/>
                <a:sym typeface="Cambria Math"/>
              </a:rPr>
              <a:t>1543</a:t>
            </a:r>
            <a:r>
              <a:rPr lang="en-US"/>
              <a:t> = 8 ∙ </a:t>
            </a:r>
            <a:r>
              <a:rPr lang="en-US">
                <a:latin typeface="Cambria Math"/>
                <a:ea typeface="Cambria Math"/>
                <a:cs typeface="Cambria Math"/>
                <a:sym typeface="Cambria Math"/>
              </a:rPr>
              <a:t>192</a:t>
            </a:r>
            <a:r>
              <a:rPr lang="en-US"/>
              <a:t> + </a:t>
            </a:r>
            <a:r>
              <a:rPr lang="en-US">
                <a:latin typeface="Cambria Math"/>
                <a:ea typeface="Cambria Math"/>
                <a:cs typeface="Cambria Math"/>
                <a:sym typeface="Cambria Math"/>
              </a:rPr>
              <a:t>7</a:t>
            </a:r>
            <a:endParaRPr/>
          </a:p>
          <a:p>
            <a:pPr indent="-246888" lvl="1" marL="640080" rtl="0" algn="l">
              <a:spcBef>
                <a:spcPts val="480"/>
              </a:spcBef>
              <a:spcAft>
                <a:spcPts val="0"/>
              </a:spcAft>
              <a:buSzPts val="2040"/>
              <a:buChar char="⚫"/>
            </a:pPr>
            <a:r>
              <a:rPr lang="en-US"/>
              <a:t>   </a:t>
            </a:r>
            <a:r>
              <a:rPr lang="en-US">
                <a:latin typeface="Cambria Math"/>
                <a:ea typeface="Cambria Math"/>
                <a:cs typeface="Cambria Math"/>
                <a:sym typeface="Cambria Math"/>
              </a:rPr>
              <a:t>192</a:t>
            </a:r>
            <a:r>
              <a:rPr lang="en-US"/>
              <a:t> = 8 ∙ </a:t>
            </a:r>
            <a:r>
              <a:rPr lang="en-US">
                <a:latin typeface="Cambria Math"/>
                <a:ea typeface="Cambria Math"/>
                <a:cs typeface="Cambria Math"/>
                <a:sym typeface="Cambria Math"/>
              </a:rPr>
              <a:t>24</a:t>
            </a:r>
            <a:r>
              <a:rPr lang="en-US"/>
              <a:t> + </a:t>
            </a:r>
            <a:r>
              <a:rPr lang="en-US">
                <a:latin typeface="Cambria Math"/>
                <a:ea typeface="Cambria Math"/>
                <a:cs typeface="Cambria Math"/>
                <a:sym typeface="Cambria Math"/>
              </a:rPr>
              <a:t>0</a:t>
            </a:r>
            <a:endParaRPr/>
          </a:p>
          <a:p>
            <a:pPr indent="-246888" lvl="1" marL="640080" rtl="0" algn="l">
              <a:spcBef>
                <a:spcPts val="480"/>
              </a:spcBef>
              <a:spcAft>
                <a:spcPts val="0"/>
              </a:spcAft>
              <a:buSzPts val="2040"/>
              <a:buChar char="⚫"/>
            </a:pPr>
            <a:r>
              <a:rPr lang="en-US"/>
              <a:t>   </a:t>
            </a:r>
            <a:r>
              <a:rPr lang="en-US">
                <a:latin typeface="Cambria Math"/>
                <a:ea typeface="Cambria Math"/>
                <a:cs typeface="Cambria Math"/>
                <a:sym typeface="Cambria Math"/>
              </a:rPr>
              <a:t>24</a:t>
            </a:r>
            <a:r>
              <a:rPr lang="en-US"/>
              <a:t> = 8 ∙ </a:t>
            </a:r>
            <a:r>
              <a:rPr lang="en-US">
                <a:latin typeface="Cambria Math"/>
                <a:ea typeface="Cambria Math"/>
                <a:cs typeface="Cambria Math"/>
                <a:sym typeface="Cambria Math"/>
              </a:rPr>
              <a:t>3</a:t>
            </a:r>
            <a:r>
              <a:rPr lang="en-US"/>
              <a:t> + </a:t>
            </a:r>
            <a:r>
              <a:rPr lang="en-US">
                <a:latin typeface="Cambria Math"/>
                <a:ea typeface="Cambria Math"/>
                <a:cs typeface="Cambria Math"/>
                <a:sym typeface="Cambria Math"/>
              </a:rPr>
              <a:t>0</a:t>
            </a:r>
            <a:endParaRPr/>
          </a:p>
          <a:p>
            <a:pPr indent="-246888" lvl="1" marL="640080" rtl="0" algn="l">
              <a:spcBef>
                <a:spcPts val="480"/>
              </a:spcBef>
              <a:spcAft>
                <a:spcPts val="0"/>
              </a:spcAft>
              <a:buSzPts val="2040"/>
              <a:buChar char="⚫"/>
            </a:pPr>
            <a:r>
              <a:rPr lang="en-US">
                <a:latin typeface="Cambria Math"/>
                <a:ea typeface="Cambria Math"/>
                <a:cs typeface="Cambria Math"/>
                <a:sym typeface="Cambria Math"/>
              </a:rPr>
              <a:t>   3</a:t>
            </a:r>
            <a:r>
              <a:rPr lang="en-US"/>
              <a:t>  = 8 ∙ </a:t>
            </a:r>
            <a:r>
              <a:rPr lang="en-US">
                <a:latin typeface="Cambria Math"/>
                <a:ea typeface="Cambria Math"/>
                <a:cs typeface="Cambria Math"/>
                <a:sym typeface="Cambria Math"/>
              </a:rPr>
              <a:t>0</a:t>
            </a:r>
            <a:r>
              <a:rPr lang="en-US"/>
              <a:t> + </a:t>
            </a:r>
            <a:r>
              <a:rPr lang="en-US">
                <a:latin typeface="Cambria Math"/>
                <a:ea typeface="Cambria Math"/>
                <a:cs typeface="Cambria Math"/>
                <a:sym typeface="Cambria Math"/>
              </a:rPr>
              <a:t>3</a:t>
            </a:r>
            <a:endParaRPr/>
          </a:p>
          <a:p>
            <a:pPr indent="-274320" lvl="0" marL="274320" rtl="0" algn="l">
              <a:spcBef>
                <a:spcPts val="520"/>
              </a:spcBef>
              <a:spcAft>
                <a:spcPts val="0"/>
              </a:spcAft>
              <a:buSzPts val="2470"/>
              <a:buNone/>
            </a:pPr>
            <a:r>
              <a:rPr lang="en-US"/>
              <a:t>   The remainders are the digits from right to left   yielding  (</a:t>
            </a:r>
            <a:r>
              <a:rPr lang="en-US">
                <a:latin typeface="Cambria Math"/>
                <a:ea typeface="Cambria Math"/>
                <a:cs typeface="Cambria Math"/>
                <a:sym typeface="Cambria Math"/>
              </a:rPr>
              <a:t>30071</a:t>
            </a:r>
            <a:r>
              <a:rPr lang="en-US"/>
              <a:t>)</a:t>
            </a:r>
            <a:r>
              <a:rPr baseline="-25000" lang="en-US"/>
              <a:t>8</a:t>
            </a:r>
            <a:r>
              <a:rPr lang="en-US"/>
              <a:t>.</a:t>
            </a:r>
            <a:endParaRPr baseline="-25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Comparison of Hexadecimal, Octal, and Binary Representations</a:t>
            </a:r>
            <a:endParaRPr/>
          </a:p>
        </p:txBody>
      </p:sp>
      <p:pic>
        <p:nvPicPr>
          <p:cNvPr descr="table31.jpg" id="224" name="Google Shape;224;p18"/>
          <p:cNvPicPr preferRelativeResize="0"/>
          <p:nvPr>
            <p:ph idx="1" type="body"/>
          </p:nvPr>
        </p:nvPicPr>
        <p:blipFill rotWithShape="1">
          <a:blip r:embed="rId3">
            <a:alphaModFix/>
          </a:blip>
          <a:srcRect b="0" l="0" r="0" t="0"/>
          <a:stretch/>
        </p:blipFill>
        <p:spPr>
          <a:xfrm>
            <a:off x="1066800" y="2209800"/>
            <a:ext cx="7239000" cy="2038165"/>
          </a:xfrm>
          <a:prstGeom prst="rect">
            <a:avLst/>
          </a:prstGeom>
          <a:noFill/>
          <a:ln>
            <a:noFill/>
          </a:ln>
        </p:spPr>
      </p:pic>
      <p:sp>
        <p:nvSpPr>
          <p:cNvPr id="225" name="Google Shape;225;p18"/>
          <p:cNvSpPr txBox="1"/>
          <p:nvPr/>
        </p:nvSpPr>
        <p:spPr>
          <a:xfrm>
            <a:off x="838200" y="4800600"/>
            <a:ext cx="792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Each octal digit corresponds to a block of </a:t>
            </a:r>
            <a:r>
              <a:rPr lang="en-US" sz="1800">
                <a:solidFill>
                  <a:schemeClr val="dk1"/>
                </a:solidFill>
                <a:latin typeface="Cambria Math"/>
                <a:ea typeface="Cambria Math"/>
                <a:cs typeface="Cambria Math"/>
                <a:sym typeface="Cambria Math"/>
              </a:rPr>
              <a:t>3</a:t>
            </a:r>
            <a:r>
              <a:rPr lang="en-US" sz="1800">
                <a:solidFill>
                  <a:schemeClr val="dk1"/>
                </a:solidFill>
                <a:latin typeface="Constantia"/>
                <a:ea typeface="Constantia"/>
                <a:cs typeface="Constantia"/>
                <a:sym typeface="Constantia"/>
              </a:rPr>
              <a:t> binary digits.</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Each hexadecimal digit corresponds to a block of </a:t>
            </a:r>
            <a:r>
              <a:rPr lang="en-US" sz="1800">
                <a:solidFill>
                  <a:schemeClr val="dk1"/>
                </a:solidFill>
                <a:latin typeface="Cambria Math"/>
                <a:ea typeface="Cambria Math"/>
                <a:cs typeface="Cambria Math"/>
                <a:sym typeface="Cambria Math"/>
              </a:rPr>
              <a:t>4</a:t>
            </a:r>
            <a:r>
              <a:rPr lang="en-US" sz="1800">
                <a:solidFill>
                  <a:schemeClr val="dk1"/>
                </a:solidFill>
                <a:latin typeface="Constantia"/>
                <a:ea typeface="Constantia"/>
                <a:cs typeface="Constantia"/>
                <a:sym typeface="Constantia"/>
              </a:rPr>
              <a:t> binary digits. </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So, conversion between binary, octal, and hexadecimal is easy.</a:t>
            </a:r>
            <a:endParaRPr/>
          </a:p>
        </p:txBody>
      </p:sp>
      <p:sp>
        <p:nvSpPr>
          <p:cNvPr id="226" name="Google Shape;226;p18"/>
          <p:cNvSpPr txBox="1"/>
          <p:nvPr/>
        </p:nvSpPr>
        <p:spPr>
          <a:xfrm>
            <a:off x="2743200" y="4267200"/>
            <a:ext cx="2971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Initial </a:t>
            </a:r>
            <a:r>
              <a:rPr lang="en-US" sz="1800">
                <a:solidFill>
                  <a:schemeClr val="dk1"/>
                </a:solidFill>
                <a:latin typeface="Cambria Math"/>
                <a:ea typeface="Cambria Math"/>
                <a:cs typeface="Cambria Math"/>
                <a:sym typeface="Cambria Math"/>
              </a:rPr>
              <a:t>0</a:t>
            </a:r>
            <a:r>
              <a:rPr lang="en-US" sz="1800">
                <a:solidFill>
                  <a:schemeClr val="dk1"/>
                </a:solidFill>
                <a:latin typeface="Constantia"/>
                <a:ea typeface="Constantia"/>
                <a:cs typeface="Constantia"/>
                <a:sym typeface="Constantia"/>
              </a:rPr>
              <a:t>s are not shown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Conversion Between Binary, Octal, and Hexadecimal Expansions</a:t>
            </a:r>
            <a:endParaRPr/>
          </a:p>
        </p:txBody>
      </p:sp>
      <p:sp>
        <p:nvSpPr>
          <p:cNvPr id="232" name="Google Shape;232;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None/>
            </a:pPr>
            <a:r>
              <a:rPr b="1" lang="en-US"/>
              <a:t>   Example</a:t>
            </a:r>
            <a:r>
              <a:rPr lang="en-US"/>
              <a:t>: Find the octal and hexadecimal expansions of (</a:t>
            </a:r>
            <a:r>
              <a:rPr lang="en-US">
                <a:latin typeface="Cambria Math"/>
                <a:ea typeface="Cambria Math"/>
                <a:cs typeface="Cambria Math"/>
                <a:sym typeface="Cambria Math"/>
              </a:rPr>
              <a:t>11 1110 1011 1100</a:t>
            </a:r>
            <a:r>
              <a:rPr lang="en-US"/>
              <a:t>)</a:t>
            </a:r>
            <a:r>
              <a:rPr baseline="-25000" lang="en-US">
                <a:latin typeface="Cambria Math"/>
                <a:ea typeface="Cambria Math"/>
                <a:cs typeface="Cambria Math"/>
                <a:sym typeface="Cambria Math"/>
              </a:rPr>
              <a:t>2</a:t>
            </a:r>
            <a:r>
              <a:rPr lang="en-US"/>
              <a:t>.</a:t>
            </a:r>
            <a:endParaRPr/>
          </a:p>
          <a:p>
            <a:pPr indent="-274320" lvl="0" marL="274320" rtl="0" algn="l">
              <a:spcBef>
                <a:spcPts val="520"/>
              </a:spcBef>
              <a:spcAft>
                <a:spcPts val="0"/>
              </a:spcAft>
              <a:buSzPts val="2470"/>
              <a:buNone/>
            </a:pPr>
            <a:r>
              <a:rPr lang="en-US"/>
              <a:t>   </a:t>
            </a:r>
            <a:r>
              <a:rPr b="1" lang="en-US"/>
              <a:t>Solution</a:t>
            </a:r>
            <a:r>
              <a:rPr lang="en-US"/>
              <a:t>: </a:t>
            </a:r>
            <a:endParaRPr/>
          </a:p>
          <a:p>
            <a:pPr indent="-246888" lvl="1" marL="640080" rtl="0" algn="l">
              <a:spcBef>
                <a:spcPts val="480"/>
              </a:spcBef>
              <a:spcAft>
                <a:spcPts val="0"/>
              </a:spcAft>
              <a:buSzPts val="2040"/>
              <a:buChar char="⚫"/>
            </a:pPr>
            <a:r>
              <a:rPr lang="en-US"/>
              <a:t>To convert to octal, we group the digits into blocks of three (</a:t>
            </a:r>
            <a:r>
              <a:rPr lang="en-US">
                <a:latin typeface="Cambria Math"/>
                <a:ea typeface="Cambria Math"/>
                <a:cs typeface="Cambria Math"/>
                <a:sym typeface="Cambria Math"/>
              </a:rPr>
              <a:t>011 111 010 111 100</a:t>
            </a:r>
            <a:r>
              <a:rPr lang="en-US"/>
              <a:t>)</a:t>
            </a:r>
            <a:r>
              <a:rPr baseline="-25000" lang="en-US">
                <a:latin typeface="Cambria Math"/>
                <a:ea typeface="Cambria Math"/>
                <a:cs typeface="Cambria Math"/>
                <a:sym typeface="Cambria Math"/>
              </a:rPr>
              <a:t>2</a:t>
            </a:r>
            <a:r>
              <a:rPr lang="en-US"/>
              <a:t>, adding initial </a:t>
            </a:r>
            <a:r>
              <a:rPr lang="en-US">
                <a:latin typeface="Cambria Math"/>
                <a:ea typeface="Cambria Math"/>
                <a:cs typeface="Cambria Math"/>
                <a:sym typeface="Cambria Math"/>
              </a:rPr>
              <a:t>0</a:t>
            </a:r>
            <a:r>
              <a:rPr lang="en-US"/>
              <a:t>s as needed. The blocks from left to right correspond to the digits </a:t>
            </a:r>
            <a:r>
              <a:rPr lang="en-US">
                <a:latin typeface="Cambria Math"/>
                <a:ea typeface="Cambria Math"/>
                <a:cs typeface="Cambria Math"/>
                <a:sym typeface="Cambria Math"/>
              </a:rPr>
              <a:t>3</a:t>
            </a:r>
            <a:r>
              <a:rPr lang="en-US"/>
              <a:t>,</a:t>
            </a:r>
            <a:r>
              <a:rPr lang="en-US">
                <a:latin typeface="Cambria Math"/>
                <a:ea typeface="Cambria Math"/>
                <a:cs typeface="Cambria Math"/>
                <a:sym typeface="Cambria Math"/>
              </a:rPr>
              <a:t>7</a:t>
            </a:r>
            <a:r>
              <a:rPr lang="en-US"/>
              <a:t>,</a:t>
            </a:r>
            <a:r>
              <a:rPr lang="en-US">
                <a:latin typeface="Cambria Math"/>
                <a:ea typeface="Cambria Math"/>
                <a:cs typeface="Cambria Math"/>
                <a:sym typeface="Cambria Math"/>
              </a:rPr>
              <a:t>2</a:t>
            </a:r>
            <a:r>
              <a:rPr lang="en-US"/>
              <a:t>,</a:t>
            </a:r>
            <a:r>
              <a:rPr lang="en-US">
                <a:latin typeface="Cambria Math"/>
                <a:ea typeface="Cambria Math"/>
                <a:cs typeface="Cambria Math"/>
                <a:sym typeface="Cambria Math"/>
              </a:rPr>
              <a:t>7</a:t>
            </a:r>
            <a:r>
              <a:rPr lang="en-US"/>
              <a:t>, and </a:t>
            </a:r>
            <a:r>
              <a:rPr lang="en-US">
                <a:latin typeface="Cambria Math"/>
                <a:ea typeface="Cambria Math"/>
                <a:cs typeface="Cambria Math"/>
                <a:sym typeface="Cambria Math"/>
              </a:rPr>
              <a:t>4</a:t>
            </a:r>
            <a:r>
              <a:rPr lang="en-US"/>
              <a:t>. Hence, the solution is (</a:t>
            </a:r>
            <a:r>
              <a:rPr lang="en-US">
                <a:latin typeface="Cambria Math"/>
                <a:ea typeface="Cambria Math"/>
                <a:cs typeface="Cambria Math"/>
                <a:sym typeface="Cambria Math"/>
              </a:rPr>
              <a:t>37274</a:t>
            </a:r>
            <a:r>
              <a:rPr lang="en-US"/>
              <a:t>)</a:t>
            </a:r>
            <a:r>
              <a:rPr baseline="-25000" lang="en-US">
                <a:latin typeface="Cambria Math"/>
                <a:ea typeface="Cambria Math"/>
                <a:cs typeface="Cambria Math"/>
                <a:sym typeface="Cambria Math"/>
              </a:rPr>
              <a:t>8</a:t>
            </a:r>
            <a:r>
              <a:rPr lang="en-US"/>
              <a:t>.</a:t>
            </a:r>
            <a:endParaRPr/>
          </a:p>
          <a:p>
            <a:pPr indent="-246888" lvl="1" marL="640080" rtl="0" algn="l">
              <a:spcBef>
                <a:spcPts val="480"/>
              </a:spcBef>
              <a:spcAft>
                <a:spcPts val="0"/>
              </a:spcAft>
              <a:buSzPts val="2040"/>
              <a:buChar char="⚫"/>
            </a:pPr>
            <a:r>
              <a:rPr lang="en-US"/>
              <a:t>To convert to hexadecimal, we group the digits into blocks of four (</a:t>
            </a:r>
            <a:r>
              <a:rPr lang="en-US">
                <a:latin typeface="Cambria Math"/>
                <a:ea typeface="Cambria Math"/>
                <a:cs typeface="Cambria Math"/>
                <a:sym typeface="Cambria Math"/>
              </a:rPr>
              <a:t>0011 1110 1011 1100</a:t>
            </a:r>
            <a:r>
              <a:rPr lang="en-US"/>
              <a:t>)</a:t>
            </a:r>
            <a:r>
              <a:rPr baseline="-25000" lang="en-US">
                <a:latin typeface="Cambria Math"/>
                <a:ea typeface="Cambria Math"/>
                <a:cs typeface="Cambria Math"/>
                <a:sym typeface="Cambria Math"/>
              </a:rPr>
              <a:t>2</a:t>
            </a:r>
            <a:r>
              <a:rPr lang="en-US"/>
              <a:t>, adding initial </a:t>
            </a:r>
            <a:r>
              <a:rPr lang="en-US">
                <a:latin typeface="Cambria Math"/>
                <a:ea typeface="Cambria Math"/>
                <a:cs typeface="Cambria Math"/>
                <a:sym typeface="Cambria Math"/>
              </a:rPr>
              <a:t>0</a:t>
            </a:r>
            <a:r>
              <a:rPr lang="en-US"/>
              <a:t>s as needed. The blocks from left to right correspond to the digits </a:t>
            </a:r>
            <a:r>
              <a:rPr lang="en-US">
                <a:latin typeface="Cambria Math"/>
                <a:ea typeface="Cambria Math"/>
                <a:cs typeface="Cambria Math"/>
                <a:sym typeface="Cambria Math"/>
              </a:rPr>
              <a:t>3</a:t>
            </a:r>
            <a:r>
              <a:rPr lang="en-US"/>
              <a:t>,</a:t>
            </a:r>
            <a:r>
              <a:rPr lang="en-US">
                <a:latin typeface="Cambria Math"/>
                <a:ea typeface="Cambria Math"/>
                <a:cs typeface="Cambria Math"/>
                <a:sym typeface="Cambria Math"/>
              </a:rPr>
              <a:t>E</a:t>
            </a:r>
            <a:r>
              <a:rPr lang="en-US"/>
              <a:t>,</a:t>
            </a:r>
            <a:r>
              <a:rPr lang="en-US">
                <a:latin typeface="Cambria Math"/>
                <a:ea typeface="Cambria Math"/>
                <a:cs typeface="Cambria Math"/>
                <a:sym typeface="Cambria Math"/>
              </a:rPr>
              <a:t>B</a:t>
            </a:r>
            <a:r>
              <a:rPr lang="en-US"/>
              <a:t>,</a:t>
            </a:r>
            <a:r>
              <a:rPr lang="en-US">
                <a:latin typeface="Cambria Math"/>
                <a:ea typeface="Cambria Math"/>
                <a:cs typeface="Cambria Math"/>
                <a:sym typeface="Cambria Math"/>
              </a:rPr>
              <a:t> and </a:t>
            </a:r>
            <a:r>
              <a:rPr lang="en-US"/>
              <a:t> </a:t>
            </a:r>
            <a:r>
              <a:rPr lang="en-US">
                <a:latin typeface="Cambria Math"/>
                <a:ea typeface="Cambria Math"/>
                <a:cs typeface="Cambria Math"/>
                <a:sym typeface="Cambria Math"/>
              </a:rPr>
              <a:t>C</a:t>
            </a:r>
            <a:r>
              <a:rPr lang="en-US"/>
              <a:t>. Hence, the solution is (</a:t>
            </a:r>
            <a:r>
              <a:rPr lang="en-US">
                <a:latin typeface="Cambria Math"/>
                <a:ea typeface="Cambria Math"/>
                <a:cs typeface="Cambria Math"/>
                <a:sym typeface="Cambria Math"/>
              </a:rPr>
              <a:t>3EBC</a:t>
            </a:r>
            <a:r>
              <a:rPr lang="en-US"/>
              <a:t>)</a:t>
            </a:r>
            <a:r>
              <a:rPr baseline="-25000" lang="en-US">
                <a:latin typeface="Cambria Math"/>
                <a:ea typeface="Cambria Math"/>
                <a:cs typeface="Cambria Math"/>
                <a:sym typeface="Cambria Math"/>
              </a:rPr>
              <a:t>16</a:t>
            </a:r>
            <a:r>
              <a:rPr lang="en-US"/>
              <a:t>.</a:t>
            </a:r>
            <a:endParaRPr/>
          </a:p>
          <a:p>
            <a:pPr indent="-117348" lvl="1" marL="640080" rtl="0" algn="l">
              <a:spcBef>
                <a:spcPts val="480"/>
              </a:spcBef>
              <a:spcAft>
                <a:spcPts val="0"/>
              </a:spcAft>
              <a:buSzPts val="20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Chapter Summary</a:t>
            </a:r>
            <a:endParaRPr/>
          </a:p>
        </p:txBody>
      </p:sp>
      <p:sp>
        <p:nvSpPr>
          <p:cNvPr id="123" name="Google Shape;123;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Divisibility and Modular Arithmetic</a:t>
            </a:r>
            <a:endParaRPr/>
          </a:p>
          <a:p>
            <a:pPr indent="-274320" lvl="0" marL="274320" rtl="0" algn="l">
              <a:spcBef>
                <a:spcPts val="520"/>
              </a:spcBef>
              <a:spcAft>
                <a:spcPts val="0"/>
              </a:spcAft>
              <a:buSzPts val="2470"/>
              <a:buChar char="⚫"/>
            </a:pPr>
            <a:r>
              <a:rPr lang="en-US"/>
              <a:t>Integer Representations and Algorithms </a:t>
            </a:r>
            <a:endParaRPr/>
          </a:p>
          <a:p>
            <a:pPr indent="-274320" lvl="0" marL="274320" rtl="0" algn="l">
              <a:spcBef>
                <a:spcPts val="520"/>
              </a:spcBef>
              <a:spcAft>
                <a:spcPts val="0"/>
              </a:spcAft>
              <a:buSzPts val="2470"/>
              <a:buChar char="⚫"/>
            </a:pPr>
            <a:r>
              <a:rPr lang="en-US"/>
              <a:t>Primes and Greatest Common Divisors</a:t>
            </a:r>
            <a:endParaRPr/>
          </a:p>
          <a:p>
            <a:pPr indent="-274320" lvl="0" marL="274320" rtl="0" algn="l">
              <a:spcBef>
                <a:spcPts val="520"/>
              </a:spcBef>
              <a:spcAft>
                <a:spcPts val="0"/>
              </a:spcAft>
              <a:buSzPts val="2470"/>
              <a:buChar char="⚫"/>
            </a:pPr>
            <a:r>
              <a:rPr lang="en-US"/>
              <a:t>Solving Congruences </a:t>
            </a:r>
            <a:endParaRPr/>
          </a:p>
          <a:p>
            <a:pPr indent="-274320" lvl="0" marL="274320" rtl="0" algn="l">
              <a:spcBef>
                <a:spcPts val="520"/>
              </a:spcBef>
              <a:spcAft>
                <a:spcPts val="0"/>
              </a:spcAft>
              <a:buSzPts val="2470"/>
              <a:buChar char="⚫"/>
            </a:pPr>
            <a:r>
              <a:rPr lang="en-US"/>
              <a:t>Applications of Congruences</a:t>
            </a:r>
            <a:endParaRPr/>
          </a:p>
          <a:p>
            <a:pPr indent="-274320" lvl="0" marL="274320" rtl="0" algn="l">
              <a:spcBef>
                <a:spcPts val="520"/>
              </a:spcBef>
              <a:spcAft>
                <a:spcPts val="0"/>
              </a:spcAft>
              <a:buSzPts val="2470"/>
              <a:buChar char="⚫"/>
            </a:pPr>
            <a:r>
              <a:rPr lang="en-US"/>
              <a:t>Cryptography</a:t>
            </a:r>
            <a:endParaRPr/>
          </a:p>
          <a:p>
            <a:pPr indent="-274320" lvl="0" marL="274320" rtl="0" algn="l">
              <a:spcBef>
                <a:spcPts val="520"/>
              </a:spcBef>
              <a:spcAft>
                <a:spcPts val="0"/>
              </a:spcAft>
              <a:buSzPts val="2470"/>
              <a:buNone/>
            </a:pPr>
            <a:r>
              <a:t/>
            </a:r>
            <a:endParaRPr/>
          </a:p>
          <a:p>
            <a:pPr indent="-246888" lvl="1" marL="640080" rtl="0" algn="l">
              <a:spcBef>
                <a:spcPts val="480"/>
              </a:spcBef>
              <a:spcAft>
                <a:spcPts val="0"/>
              </a:spcAft>
              <a:buSzPts val="2040"/>
              <a:buNone/>
            </a:pPr>
            <a:r>
              <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Binary Modular Exponentiation</a:t>
            </a:r>
            <a:endParaRPr/>
          </a:p>
        </p:txBody>
      </p:sp>
      <p:sp>
        <p:nvSpPr>
          <p:cNvPr id="238" name="Google Shape;238;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Char char="⚫"/>
            </a:pPr>
            <a:r>
              <a:rPr lang="en-US"/>
              <a:t>In cryptography, it  is important to be able to find  </a:t>
            </a:r>
            <a:r>
              <a:rPr i="1" lang="en-US"/>
              <a:t>b</a:t>
            </a:r>
            <a:r>
              <a:rPr baseline="30000" i="1" lang="en-US"/>
              <a:t>n</a:t>
            </a:r>
            <a:r>
              <a:rPr lang="en-US"/>
              <a:t> </a:t>
            </a:r>
            <a:r>
              <a:rPr b="1" lang="en-US"/>
              <a:t>mod</a:t>
            </a:r>
            <a:r>
              <a:rPr lang="en-US"/>
              <a:t> </a:t>
            </a:r>
            <a:r>
              <a:rPr i="1" lang="en-US"/>
              <a:t>m</a:t>
            </a:r>
            <a:r>
              <a:rPr lang="en-US"/>
              <a:t> efficiently, where </a:t>
            </a:r>
            <a:r>
              <a:rPr i="1" lang="en-US"/>
              <a:t>b</a:t>
            </a:r>
            <a:r>
              <a:rPr lang="en-US"/>
              <a:t>, </a:t>
            </a:r>
            <a:r>
              <a:rPr i="1" lang="en-US"/>
              <a:t>n</a:t>
            </a:r>
            <a:r>
              <a:rPr lang="en-US"/>
              <a:t>, and </a:t>
            </a:r>
            <a:r>
              <a:rPr i="1" lang="en-US"/>
              <a:t>m</a:t>
            </a:r>
            <a:r>
              <a:rPr lang="en-US"/>
              <a:t>  are large integers.</a:t>
            </a:r>
            <a:endParaRPr/>
          </a:p>
          <a:p>
            <a:pPr indent="-274320" lvl="0" marL="274320" rtl="0" algn="l">
              <a:spcBef>
                <a:spcPts val="442"/>
              </a:spcBef>
              <a:spcAft>
                <a:spcPts val="0"/>
              </a:spcAft>
              <a:buSzPct val="95000"/>
              <a:buChar char="⚫"/>
            </a:pPr>
            <a:r>
              <a:rPr lang="en-US"/>
              <a:t>Use the binary expansion of </a:t>
            </a:r>
            <a:r>
              <a:rPr i="1" lang="en-US"/>
              <a:t>n</a:t>
            </a:r>
            <a:r>
              <a:rPr lang="en-US"/>
              <a:t>, </a:t>
            </a:r>
            <a:r>
              <a:rPr i="1" lang="en-US"/>
              <a:t>n</a:t>
            </a:r>
            <a:r>
              <a:rPr lang="en-US"/>
              <a:t> = (</a:t>
            </a:r>
            <a:r>
              <a:rPr i="1" lang="en-US"/>
              <a:t>a</a:t>
            </a:r>
            <a:r>
              <a:rPr baseline="-25000" i="1" lang="en-US"/>
              <a:t>k-</a:t>
            </a:r>
            <a:r>
              <a:rPr baseline="-25000" lang="en-US">
                <a:latin typeface="Cambria Math"/>
                <a:ea typeface="Cambria Math"/>
                <a:cs typeface="Cambria Math"/>
                <a:sym typeface="Cambria Math"/>
              </a:rPr>
              <a:t>1</a:t>
            </a:r>
            <a:r>
              <a:rPr i="1" lang="en-US"/>
              <a:t>,…,a</a:t>
            </a:r>
            <a:r>
              <a:rPr baseline="-25000" lang="en-US">
                <a:latin typeface="Cambria Math"/>
                <a:ea typeface="Cambria Math"/>
                <a:cs typeface="Cambria Math"/>
                <a:sym typeface="Cambria Math"/>
              </a:rPr>
              <a:t>1</a:t>
            </a:r>
            <a:r>
              <a:rPr i="1" lang="en-US"/>
              <a:t>,a</a:t>
            </a:r>
            <a:r>
              <a:rPr baseline="-25000" lang="en-US">
                <a:latin typeface="Cambria Math"/>
                <a:ea typeface="Cambria Math"/>
                <a:cs typeface="Cambria Math"/>
                <a:sym typeface="Cambria Math"/>
              </a:rPr>
              <a:t>o</a:t>
            </a:r>
            <a:r>
              <a:rPr lang="en-US"/>
              <a:t>)</a:t>
            </a:r>
            <a:r>
              <a:rPr baseline="-25000" lang="en-US">
                <a:latin typeface="Cambria Math"/>
                <a:ea typeface="Cambria Math"/>
                <a:cs typeface="Cambria Math"/>
                <a:sym typeface="Cambria Math"/>
              </a:rPr>
              <a:t>2</a:t>
            </a:r>
            <a:r>
              <a:rPr lang="en-US"/>
              <a:t> , to compute </a:t>
            </a:r>
            <a:r>
              <a:rPr i="1" lang="en-US"/>
              <a:t>b</a:t>
            </a:r>
            <a:r>
              <a:rPr baseline="30000" i="1" lang="en-US"/>
              <a:t>n </a:t>
            </a:r>
            <a:r>
              <a:rPr lang="en-US"/>
              <a:t>.</a:t>
            </a:r>
            <a:endParaRPr/>
          </a:p>
          <a:p>
            <a:pPr indent="-274320" lvl="0" marL="274320" rtl="0" algn="l">
              <a:spcBef>
                <a:spcPts val="442"/>
              </a:spcBef>
              <a:spcAft>
                <a:spcPts val="0"/>
              </a:spcAft>
              <a:buSzPct val="95000"/>
              <a:buNone/>
            </a:pPr>
            <a:r>
              <a:rPr lang="en-US"/>
              <a:t>     Note that:</a:t>
            </a:r>
            <a:endParaRPr/>
          </a:p>
          <a:p>
            <a:pPr indent="-274320" lvl="0" marL="274320" rtl="0" algn="l">
              <a:spcBef>
                <a:spcPts val="697"/>
              </a:spcBef>
              <a:spcAft>
                <a:spcPts val="0"/>
              </a:spcAft>
              <a:buSzPct val="95000"/>
              <a:buNone/>
            </a:pPr>
            <a:r>
              <a:rPr i="1" lang="en-US" sz="4100"/>
              <a:t>                           </a:t>
            </a:r>
            <a:endParaRPr sz="4100"/>
          </a:p>
          <a:p>
            <a:pPr indent="-274320" lvl="0" marL="274320" rtl="0" algn="l">
              <a:spcBef>
                <a:spcPts val="442"/>
              </a:spcBef>
              <a:spcAft>
                <a:spcPts val="0"/>
              </a:spcAft>
              <a:buSzPct val="95000"/>
              <a:buChar char="⚫"/>
            </a:pPr>
            <a:r>
              <a:rPr lang="en-US"/>
              <a:t>Therefore,  to compute  </a:t>
            </a:r>
            <a:r>
              <a:rPr i="1" lang="en-US"/>
              <a:t>b</a:t>
            </a:r>
            <a:r>
              <a:rPr baseline="30000" i="1" lang="en-US"/>
              <a:t>n</a:t>
            </a:r>
            <a:r>
              <a:rPr i="1" lang="en-US"/>
              <a:t>, </a:t>
            </a:r>
            <a:r>
              <a:rPr lang="en-US"/>
              <a:t>we need only compute the values of  </a:t>
            </a:r>
            <a:r>
              <a:rPr i="1" lang="en-US"/>
              <a:t>b</a:t>
            </a:r>
            <a:r>
              <a:rPr lang="en-US"/>
              <a:t>, </a:t>
            </a:r>
            <a:r>
              <a:rPr i="1" lang="en-US"/>
              <a:t>b</a:t>
            </a:r>
            <a:r>
              <a:rPr baseline="30000" lang="en-US">
                <a:latin typeface="Cambria Math"/>
                <a:ea typeface="Cambria Math"/>
                <a:cs typeface="Cambria Math"/>
                <a:sym typeface="Cambria Math"/>
              </a:rPr>
              <a:t>2</a:t>
            </a:r>
            <a:r>
              <a:rPr lang="en-US"/>
              <a:t>, (</a:t>
            </a:r>
            <a:r>
              <a:rPr i="1" lang="en-US"/>
              <a:t>b</a:t>
            </a:r>
            <a:r>
              <a:rPr baseline="30000" lang="en-US">
                <a:latin typeface="Cambria Math"/>
                <a:ea typeface="Cambria Math"/>
                <a:cs typeface="Cambria Math"/>
                <a:sym typeface="Cambria Math"/>
              </a:rPr>
              <a:t>2</a:t>
            </a:r>
            <a:r>
              <a:rPr lang="en-US"/>
              <a:t>)</a:t>
            </a:r>
            <a:r>
              <a:rPr baseline="30000" lang="en-US">
                <a:latin typeface="Cambria Math"/>
                <a:ea typeface="Cambria Math"/>
                <a:cs typeface="Cambria Math"/>
                <a:sym typeface="Cambria Math"/>
              </a:rPr>
              <a:t>2</a:t>
            </a:r>
            <a:r>
              <a:rPr lang="en-US"/>
              <a:t> =</a:t>
            </a:r>
            <a:r>
              <a:rPr i="1" lang="en-US"/>
              <a:t> b</a:t>
            </a:r>
            <a:r>
              <a:rPr baseline="30000" lang="en-US">
                <a:latin typeface="Cambria Math"/>
                <a:ea typeface="Cambria Math"/>
                <a:cs typeface="Cambria Math"/>
                <a:sym typeface="Cambria Math"/>
              </a:rPr>
              <a:t>4</a:t>
            </a:r>
            <a:r>
              <a:rPr lang="en-US"/>
              <a:t>, (</a:t>
            </a:r>
            <a:r>
              <a:rPr i="1" lang="en-US"/>
              <a:t>b</a:t>
            </a:r>
            <a:r>
              <a:rPr baseline="30000" lang="en-US">
                <a:latin typeface="Cambria Math"/>
                <a:ea typeface="Cambria Math"/>
                <a:cs typeface="Cambria Math"/>
                <a:sym typeface="Cambria Math"/>
              </a:rPr>
              <a:t>4</a:t>
            </a:r>
            <a:r>
              <a:rPr lang="en-US"/>
              <a:t>)</a:t>
            </a:r>
            <a:r>
              <a:rPr baseline="30000" lang="en-US">
                <a:latin typeface="Cambria Math"/>
                <a:ea typeface="Cambria Math"/>
                <a:cs typeface="Cambria Math"/>
                <a:sym typeface="Cambria Math"/>
              </a:rPr>
              <a:t>2</a:t>
            </a:r>
            <a:r>
              <a:rPr lang="en-US"/>
              <a:t> =</a:t>
            </a:r>
            <a:r>
              <a:rPr i="1" lang="en-US"/>
              <a:t> b</a:t>
            </a:r>
            <a:r>
              <a:rPr baseline="30000" lang="en-US">
                <a:latin typeface="Cambria Math"/>
                <a:ea typeface="Cambria Math"/>
                <a:cs typeface="Cambria Math"/>
                <a:sym typeface="Cambria Math"/>
              </a:rPr>
              <a:t>8</a:t>
            </a:r>
            <a:r>
              <a:rPr lang="en-US"/>
              <a:t> , …,       and the multiply the terms           in this list, where </a:t>
            </a:r>
            <a:r>
              <a:rPr i="1" lang="en-US"/>
              <a:t>a</a:t>
            </a:r>
            <a:r>
              <a:rPr baseline="-25000" i="1" lang="en-US"/>
              <a:t>j</a:t>
            </a:r>
            <a:r>
              <a:rPr i="1" lang="en-US"/>
              <a:t> = </a:t>
            </a:r>
            <a:r>
              <a:rPr lang="en-US">
                <a:latin typeface="Cambria Math"/>
                <a:ea typeface="Cambria Math"/>
                <a:cs typeface="Cambria Math"/>
                <a:sym typeface="Cambria Math"/>
              </a:rPr>
              <a:t>1</a:t>
            </a:r>
            <a:r>
              <a:rPr i="1" lang="en-US"/>
              <a:t>.</a:t>
            </a:r>
            <a:endParaRPr/>
          </a:p>
          <a:p>
            <a:pPr indent="-274320" lvl="0" marL="274320" rtl="0" algn="l">
              <a:spcBef>
                <a:spcPts val="442"/>
              </a:spcBef>
              <a:spcAft>
                <a:spcPts val="0"/>
              </a:spcAft>
              <a:buSzPct val="95000"/>
              <a:buNone/>
            </a:pPr>
            <a:r>
              <a:t/>
            </a:r>
            <a:endParaRPr i="1"/>
          </a:p>
          <a:p>
            <a:pPr indent="-274320" lvl="0" marL="274320" rtl="0" algn="l">
              <a:spcBef>
                <a:spcPts val="442"/>
              </a:spcBef>
              <a:spcAft>
                <a:spcPts val="0"/>
              </a:spcAft>
              <a:buSzPct val="95000"/>
              <a:buNone/>
            </a:pPr>
            <a:r>
              <a:rPr b="1" lang="en-US"/>
              <a:t>    Example</a:t>
            </a:r>
            <a:r>
              <a:rPr lang="en-US"/>
              <a:t>: Compute </a:t>
            </a:r>
            <a:r>
              <a:rPr lang="en-US">
                <a:latin typeface="Cambria Math"/>
                <a:ea typeface="Cambria Math"/>
                <a:cs typeface="Cambria Math"/>
                <a:sym typeface="Cambria Math"/>
              </a:rPr>
              <a:t>3</a:t>
            </a:r>
            <a:r>
              <a:rPr baseline="30000" lang="en-US">
                <a:latin typeface="Cambria Math"/>
                <a:ea typeface="Cambria Math"/>
                <a:cs typeface="Cambria Math"/>
                <a:sym typeface="Cambria Math"/>
              </a:rPr>
              <a:t>11</a:t>
            </a:r>
            <a:r>
              <a:rPr i="1" lang="en-US"/>
              <a:t> </a:t>
            </a:r>
            <a:r>
              <a:rPr lang="en-US"/>
              <a:t>using this method</a:t>
            </a:r>
            <a:r>
              <a:rPr i="1" lang="en-US"/>
              <a:t>.</a:t>
            </a:r>
            <a:endParaRPr/>
          </a:p>
          <a:p>
            <a:pPr indent="-274320" lvl="0" marL="274320" rtl="0" algn="l">
              <a:spcBef>
                <a:spcPts val="442"/>
              </a:spcBef>
              <a:spcAft>
                <a:spcPts val="0"/>
              </a:spcAft>
              <a:buSzPct val="95000"/>
              <a:buNone/>
            </a:pPr>
            <a:r>
              <a:rPr baseline="30000" i="1" lang="en-US">
                <a:latin typeface="Cambria Math"/>
                <a:ea typeface="Cambria Math"/>
                <a:cs typeface="Cambria Math"/>
                <a:sym typeface="Cambria Math"/>
              </a:rPr>
              <a:t>       </a:t>
            </a:r>
            <a:r>
              <a:rPr b="1" lang="en-US"/>
              <a:t>Solution</a:t>
            </a:r>
            <a:r>
              <a:rPr lang="en-US"/>
              <a:t>: Note that </a:t>
            </a:r>
            <a:r>
              <a:rPr lang="en-US">
                <a:latin typeface="Cambria Math"/>
                <a:ea typeface="Cambria Math"/>
                <a:cs typeface="Cambria Math"/>
                <a:sym typeface="Cambria Math"/>
              </a:rPr>
              <a:t>11 </a:t>
            </a:r>
            <a:r>
              <a:rPr lang="en-US"/>
              <a:t>= (</a:t>
            </a:r>
            <a:r>
              <a:rPr lang="en-US">
                <a:latin typeface="Cambria Math"/>
                <a:ea typeface="Cambria Math"/>
                <a:cs typeface="Cambria Math"/>
                <a:sym typeface="Cambria Math"/>
              </a:rPr>
              <a:t>1011</a:t>
            </a:r>
            <a:r>
              <a:rPr lang="en-US"/>
              <a:t>)</a:t>
            </a:r>
            <a:r>
              <a:rPr baseline="-25000" lang="en-US">
                <a:latin typeface="Cambria Math"/>
                <a:ea typeface="Cambria Math"/>
                <a:cs typeface="Cambria Math"/>
                <a:sym typeface="Cambria Math"/>
              </a:rPr>
              <a:t>2</a:t>
            </a:r>
            <a:r>
              <a:rPr lang="en-US"/>
              <a:t> so that   </a:t>
            </a:r>
            <a:r>
              <a:rPr lang="en-US">
                <a:latin typeface="Cambria Math"/>
                <a:ea typeface="Cambria Math"/>
                <a:cs typeface="Cambria Math"/>
                <a:sym typeface="Cambria Math"/>
              </a:rPr>
              <a:t>3</a:t>
            </a:r>
            <a:r>
              <a:rPr baseline="30000" lang="en-US">
                <a:latin typeface="Cambria Math"/>
                <a:ea typeface="Cambria Math"/>
                <a:cs typeface="Cambria Math"/>
                <a:sym typeface="Cambria Math"/>
              </a:rPr>
              <a:t>11</a:t>
            </a:r>
            <a:r>
              <a:rPr i="1" lang="en-US"/>
              <a:t> </a:t>
            </a:r>
            <a:r>
              <a:rPr lang="en-US"/>
              <a:t>= </a:t>
            </a:r>
            <a:r>
              <a:rPr lang="en-US">
                <a:latin typeface="Cambria Math"/>
                <a:ea typeface="Cambria Math"/>
                <a:cs typeface="Cambria Math"/>
                <a:sym typeface="Cambria Math"/>
              </a:rPr>
              <a:t>3</a:t>
            </a:r>
            <a:r>
              <a:rPr baseline="30000" lang="en-US">
                <a:latin typeface="Cambria Math"/>
                <a:ea typeface="Cambria Math"/>
                <a:cs typeface="Cambria Math"/>
                <a:sym typeface="Cambria Math"/>
              </a:rPr>
              <a:t>8</a:t>
            </a:r>
            <a:r>
              <a:rPr lang="en-US">
                <a:latin typeface="Cambria Math"/>
                <a:ea typeface="Cambria Math"/>
                <a:cs typeface="Cambria Math"/>
                <a:sym typeface="Cambria Math"/>
              </a:rPr>
              <a:t> 3</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 3</a:t>
            </a:r>
            <a:r>
              <a:rPr baseline="30000" lang="en-US">
                <a:latin typeface="Cambria Math"/>
                <a:ea typeface="Cambria Math"/>
                <a:cs typeface="Cambria Math"/>
                <a:sym typeface="Cambria Math"/>
              </a:rPr>
              <a:t>1</a:t>
            </a:r>
            <a:r>
              <a:rPr lang="en-US">
                <a:latin typeface="Cambria Math"/>
                <a:ea typeface="Cambria Math"/>
                <a:cs typeface="Cambria Math"/>
                <a:sym typeface="Cambria Math"/>
              </a:rPr>
              <a:t> </a:t>
            </a:r>
            <a:r>
              <a:rPr lang="en-US"/>
              <a:t>=</a:t>
            </a:r>
            <a:r>
              <a:rPr lang="en-US">
                <a:latin typeface="Cambria Math"/>
                <a:ea typeface="Cambria Math"/>
                <a:cs typeface="Cambria Math"/>
                <a:sym typeface="Cambria Math"/>
              </a:rPr>
              <a:t>     </a:t>
            </a:r>
            <a:endParaRPr/>
          </a:p>
          <a:p>
            <a:pPr indent="-274320" lvl="0" marL="274320" rtl="0" algn="l">
              <a:spcBef>
                <a:spcPts val="442"/>
              </a:spcBef>
              <a:spcAft>
                <a:spcPts val="0"/>
              </a:spcAft>
              <a:buSzPct val="95000"/>
              <a:buNone/>
            </a:pPr>
            <a:r>
              <a:rPr lang="en-US">
                <a:latin typeface="Cambria Math"/>
                <a:ea typeface="Cambria Math"/>
                <a:cs typeface="Cambria Math"/>
                <a:sym typeface="Cambria Math"/>
              </a:rPr>
              <a:t>     ((3</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3</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 3</a:t>
            </a:r>
            <a:r>
              <a:rPr baseline="30000" lang="en-US">
                <a:latin typeface="Cambria Math"/>
                <a:ea typeface="Cambria Math"/>
                <a:cs typeface="Cambria Math"/>
                <a:sym typeface="Cambria Math"/>
              </a:rPr>
              <a:t>1</a:t>
            </a:r>
            <a:r>
              <a:rPr lang="en-US">
                <a:latin typeface="Cambria Math"/>
                <a:ea typeface="Cambria Math"/>
                <a:cs typeface="Cambria Math"/>
                <a:sym typeface="Cambria Math"/>
              </a:rPr>
              <a:t>  = (9</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9 ∙3 = (81)</a:t>
            </a:r>
            <a:r>
              <a:rPr baseline="30000" lang="en-US">
                <a:latin typeface="Cambria Math"/>
                <a:ea typeface="Cambria Math"/>
                <a:cs typeface="Cambria Math"/>
                <a:sym typeface="Cambria Math"/>
              </a:rPr>
              <a:t>2 </a:t>
            </a:r>
            <a:r>
              <a:rPr lang="en-US">
                <a:latin typeface="Cambria Math"/>
                <a:ea typeface="Cambria Math"/>
                <a:cs typeface="Cambria Math"/>
                <a:sym typeface="Cambria Math"/>
              </a:rPr>
              <a:t>∙ 9 ∙3 =6561</a:t>
            </a:r>
            <a:r>
              <a:rPr baseline="30000" lang="en-US">
                <a:latin typeface="Cambria Math"/>
                <a:ea typeface="Cambria Math"/>
                <a:cs typeface="Cambria Math"/>
                <a:sym typeface="Cambria Math"/>
              </a:rPr>
              <a:t> </a:t>
            </a:r>
            <a:r>
              <a:rPr lang="en-US">
                <a:latin typeface="Cambria Math"/>
                <a:ea typeface="Cambria Math"/>
                <a:cs typeface="Cambria Math"/>
                <a:sym typeface="Cambria Math"/>
              </a:rPr>
              <a:t>∙ 9 ∙3</a:t>
            </a:r>
            <a:r>
              <a:rPr lang="en-US"/>
              <a:t> </a:t>
            </a:r>
            <a:r>
              <a:rPr lang="en-US">
                <a:latin typeface="Cambria Math"/>
                <a:ea typeface="Cambria Math"/>
                <a:cs typeface="Cambria Math"/>
                <a:sym typeface="Cambria Math"/>
              </a:rPr>
              <a:t>=117,147</a:t>
            </a:r>
            <a:r>
              <a:rPr lang="en-US"/>
              <a:t>. </a:t>
            </a:r>
            <a:endParaRPr baseline="30000">
              <a:latin typeface="Cambria Math"/>
              <a:ea typeface="Cambria Math"/>
              <a:cs typeface="Cambria Math"/>
              <a:sym typeface="Cambria Math"/>
            </a:endParaRPr>
          </a:p>
          <a:p>
            <a:pPr indent="-141001" lvl="0" marL="274320" rtl="0" algn="l">
              <a:spcBef>
                <a:spcPts val="442"/>
              </a:spcBef>
              <a:spcAft>
                <a:spcPts val="0"/>
              </a:spcAft>
              <a:buSzPct val="95000"/>
              <a:buNone/>
            </a:pPr>
            <a:r>
              <a:t/>
            </a:r>
            <a:endParaRPr/>
          </a:p>
          <a:p>
            <a:pPr indent="-141001" lvl="0" marL="274320" rtl="0" algn="l">
              <a:spcBef>
                <a:spcPts val="442"/>
              </a:spcBef>
              <a:spcAft>
                <a:spcPts val="0"/>
              </a:spcAft>
              <a:buSzPct val="95000"/>
              <a:buNone/>
            </a:pPr>
            <a:r>
              <a:t/>
            </a:r>
            <a:endParaRPr/>
          </a:p>
          <a:p>
            <a:pPr indent="-141001" lvl="0" marL="274320" rtl="0" algn="l">
              <a:spcBef>
                <a:spcPts val="442"/>
              </a:spcBef>
              <a:spcAft>
                <a:spcPts val="0"/>
              </a:spcAft>
              <a:buSzPct val="95000"/>
              <a:buNone/>
            </a:pPr>
            <a:r>
              <a:t/>
            </a:r>
            <a:endParaRPr/>
          </a:p>
          <a:p>
            <a:pPr indent="-274320" lvl="0" marL="274320" rtl="0" algn="l">
              <a:spcBef>
                <a:spcPts val="442"/>
              </a:spcBef>
              <a:spcAft>
                <a:spcPts val="0"/>
              </a:spcAft>
              <a:buSzPct val="95000"/>
              <a:buNone/>
            </a:pPr>
            <a:r>
              <a:t/>
            </a:r>
            <a:endParaRPr/>
          </a:p>
          <a:p>
            <a:pPr indent="-141001" lvl="0" marL="274320" rtl="0" algn="l">
              <a:spcBef>
                <a:spcPts val="442"/>
              </a:spcBef>
              <a:spcAft>
                <a:spcPts val="0"/>
              </a:spcAft>
              <a:buSzPct val="95000"/>
              <a:buNone/>
            </a:pPr>
            <a:r>
              <a:t/>
            </a:r>
            <a:endParaRPr/>
          </a:p>
          <a:p>
            <a:pPr indent="-141001" lvl="0" marL="274320" rtl="0" algn="l">
              <a:spcBef>
                <a:spcPts val="442"/>
              </a:spcBef>
              <a:spcAft>
                <a:spcPts val="0"/>
              </a:spcAft>
              <a:buSzPct val="95000"/>
              <a:buNone/>
            </a:pPr>
            <a:r>
              <a:t/>
            </a:r>
            <a:endParaRPr/>
          </a:p>
          <a:p>
            <a:pPr indent="-141001" lvl="0" marL="274320" rtl="0" algn="l">
              <a:spcBef>
                <a:spcPts val="442"/>
              </a:spcBef>
              <a:spcAft>
                <a:spcPts val="0"/>
              </a:spcAft>
              <a:buSzPct val="95000"/>
              <a:buNone/>
            </a:pPr>
            <a:r>
              <a:t/>
            </a:r>
            <a:endParaRPr baseline="-25000"/>
          </a:p>
          <a:p>
            <a:pPr indent="-141001" lvl="0" marL="274320" rtl="0" algn="l">
              <a:spcBef>
                <a:spcPts val="442"/>
              </a:spcBef>
              <a:spcAft>
                <a:spcPts val="0"/>
              </a:spcAft>
              <a:buSzPct val="95000"/>
              <a:buNone/>
            </a:pPr>
            <a:r>
              <a:t/>
            </a:r>
            <a:endParaRPr/>
          </a:p>
        </p:txBody>
      </p:sp>
      <p:pic>
        <p:nvPicPr>
          <p:cNvPr descr="addin_tmp.png" id="239" name="Google Shape;239;p20"/>
          <p:cNvPicPr preferRelativeResize="0"/>
          <p:nvPr/>
        </p:nvPicPr>
        <p:blipFill rotWithShape="1">
          <a:blip r:embed="rId3">
            <a:alphaModFix/>
          </a:blip>
          <a:srcRect b="0" l="0" r="0" t="0"/>
          <a:stretch/>
        </p:blipFill>
        <p:spPr>
          <a:xfrm>
            <a:off x="1268725" y="3779525"/>
            <a:ext cx="5688328" cy="259080"/>
          </a:xfrm>
          <a:prstGeom prst="rect">
            <a:avLst/>
          </a:prstGeom>
          <a:noFill/>
          <a:ln>
            <a:noFill/>
          </a:ln>
        </p:spPr>
      </p:pic>
      <p:pic>
        <p:nvPicPr>
          <p:cNvPr descr="addin_tmp.png" id="240" name="Google Shape;240;p20"/>
          <p:cNvPicPr preferRelativeResize="0"/>
          <p:nvPr/>
        </p:nvPicPr>
        <p:blipFill rotWithShape="1">
          <a:blip r:embed="rId4">
            <a:alphaModFix/>
          </a:blip>
          <a:srcRect b="0" l="0" r="0" t="0"/>
          <a:stretch/>
        </p:blipFill>
        <p:spPr>
          <a:xfrm>
            <a:off x="8077200" y="4038600"/>
            <a:ext cx="262890" cy="253365"/>
          </a:xfrm>
          <a:prstGeom prst="rect">
            <a:avLst/>
          </a:prstGeom>
          <a:noFill/>
          <a:ln>
            <a:noFill/>
          </a:ln>
        </p:spPr>
      </p:pic>
      <p:pic>
        <p:nvPicPr>
          <p:cNvPr descr="addin_tmp.png" id="241" name="Google Shape;241;p20"/>
          <p:cNvPicPr preferRelativeResize="0"/>
          <p:nvPr/>
        </p:nvPicPr>
        <p:blipFill rotWithShape="1">
          <a:blip r:embed="rId5">
            <a:alphaModFix/>
          </a:blip>
          <a:srcRect b="0" l="0" r="0" t="0"/>
          <a:stretch/>
        </p:blipFill>
        <p:spPr>
          <a:xfrm>
            <a:off x="4343400" y="4038600"/>
            <a:ext cx="283845" cy="259080"/>
          </a:xfrm>
          <a:prstGeom prst="rect">
            <a:avLst/>
          </a:prstGeom>
          <a:noFill/>
          <a:ln>
            <a:noFill/>
          </a:ln>
        </p:spPr>
      </p:pic>
      <p:sp>
        <p:nvSpPr>
          <p:cNvPr id="242" name="Google Shape;242;p20"/>
          <p:cNvSpPr txBox="1"/>
          <p:nvPr/>
        </p:nvSpPr>
        <p:spPr>
          <a:xfrm>
            <a:off x="6400800" y="6096000"/>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continued</a:t>
            </a:r>
            <a:r>
              <a:rPr lang="en-US" sz="1800">
                <a:solidFill>
                  <a:schemeClr val="dk1"/>
                </a:solidFill>
                <a:latin typeface="Constantia"/>
                <a:ea typeface="Constantia"/>
                <a:cs typeface="Constantia"/>
                <a:sym typeface="Constantia"/>
              </a:rPr>
              <a:t> </a:t>
            </a:r>
            <a:r>
              <a:rPr lang="en-US" sz="1800">
                <a:solidFill>
                  <a:schemeClr val="dk1"/>
                </a:solidFill>
                <a:latin typeface="Cambria Math"/>
                <a:ea typeface="Cambria Math"/>
                <a:cs typeface="Cambria Math"/>
                <a:sym typeface="Cambria Math"/>
              </a:rPr>
              <a:t>→</a:t>
            </a:r>
            <a:r>
              <a:rPr lang="en-US" sz="1800">
                <a:solidFill>
                  <a:schemeClr val="dk1"/>
                </a:solidFill>
                <a:latin typeface="Constantia"/>
                <a:ea typeface="Constantia"/>
                <a:cs typeface="Constantia"/>
                <a:sym typeface="Constantia"/>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Primes</a:t>
            </a:r>
            <a:endParaRPr/>
          </a:p>
        </p:txBody>
      </p:sp>
      <p:sp>
        <p:nvSpPr>
          <p:cNvPr id="248" name="Google Shape;248;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a:t>   Definition</a:t>
            </a:r>
            <a:r>
              <a:rPr lang="en-US"/>
              <a:t>: A positive integer </a:t>
            </a:r>
            <a:r>
              <a:rPr i="1" lang="en-US"/>
              <a:t>p</a:t>
            </a:r>
            <a:r>
              <a:rPr lang="en-US"/>
              <a:t> greater than </a:t>
            </a:r>
            <a:r>
              <a:rPr lang="en-US">
                <a:latin typeface="Cambria Math"/>
                <a:ea typeface="Cambria Math"/>
                <a:cs typeface="Cambria Math"/>
                <a:sym typeface="Cambria Math"/>
              </a:rPr>
              <a:t>1</a:t>
            </a:r>
            <a:r>
              <a:rPr lang="en-US"/>
              <a:t> is called </a:t>
            </a:r>
            <a:r>
              <a:rPr i="1" lang="en-US"/>
              <a:t>prime</a:t>
            </a:r>
            <a:r>
              <a:rPr lang="en-US"/>
              <a:t> if the only positive factors of </a:t>
            </a:r>
            <a:r>
              <a:rPr i="1" lang="en-US"/>
              <a:t>p</a:t>
            </a:r>
            <a:r>
              <a:rPr lang="en-US"/>
              <a:t> are </a:t>
            </a:r>
            <a:r>
              <a:rPr lang="en-US">
                <a:latin typeface="Cambria Math"/>
                <a:ea typeface="Cambria Math"/>
                <a:cs typeface="Cambria Math"/>
                <a:sym typeface="Cambria Math"/>
              </a:rPr>
              <a:t>1</a:t>
            </a:r>
            <a:r>
              <a:rPr lang="en-US"/>
              <a:t> and </a:t>
            </a:r>
            <a:r>
              <a:rPr i="1" lang="en-US"/>
              <a:t>p</a:t>
            </a:r>
            <a:r>
              <a:rPr lang="en-US"/>
              <a:t>. A positive integer that is greater than </a:t>
            </a:r>
            <a:r>
              <a:rPr lang="en-US">
                <a:latin typeface="Cambria Math"/>
                <a:ea typeface="Cambria Math"/>
                <a:cs typeface="Cambria Math"/>
                <a:sym typeface="Cambria Math"/>
              </a:rPr>
              <a:t>1</a:t>
            </a:r>
            <a:r>
              <a:rPr lang="en-US"/>
              <a:t> and is not prime is called </a:t>
            </a:r>
            <a:r>
              <a:rPr i="1" lang="en-US"/>
              <a:t>composite</a:t>
            </a:r>
            <a:r>
              <a:rPr lang="en-US"/>
              <a:t>.</a:t>
            </a:r>
            <a:endParaRPr/>
          </a:p>
          <a:p>
            <a:pPr indent="-274320" lvl="0" marL="274320" rtl="0" algn="l">
              <a:spcBef>
                <a:spcPts val="520"/>
              </a:spcBef>
              <a:spcAft>
                <a:spcPts val="0"/>
              </a:spcAft>
              <a:buSzPts val="2470"/>
              <a:buNone/>
            </a:pPr>
            <a:r>
              <a:t/>
            </a:r>
            <a:endParaRPr/>
          </a:p>
          <a:p>
            <a:pPr indent="-274320" lvl="0" marL="274320" rtl="0" algn="l">
              <a:spcBef>
                <a:spcPts val="520"/>
              </a:spcBef>
              <a:spcAft>
                <a:spcPts val="0"/>
              </a:spcAft>
              <a:buSzPts val="2470"/>
              <a:buNone/>
            </a:pPr>
            <a:r>
              <a:rPr lang="en-US"/>
              <a:t>   </a:t>
            </a:r>
            <a:r>
              <a:rPr b="1" lang="en-US"/>
              <a:t>Example</a:t>
            </a:r>
            <a:r>
              <a:rPr lang="en-US"/>
              <a:t>:  The integer </a:t>
            </a:r>
            <a:r>
              <a:rPr lang="en-US">
                <a:latin typeface="Cambria Math"/>
                <a:ea typeface="Cambria Math"/>
                <a:cs typeface="Cambria Math"/>
                <a:sym typeface="Cambria Math"/>
              </a:rPr>
              <a:t>7</a:t>
            </a:r>
            <a:r>
              <a:rPr lang="en-US"/>
              <a:t> is prime because its only positive factors are </a:t>
            </a:r>
            <a:r>
              <a:rPr lang="en-US">
                <a:latin typeface="Cambria Math"/>
                <a:ea typeface="Cambria Math"/>
                <a:cs typeface="Cambria Math"/>
                <a:sym typeface="Cambria Math"/>
              </a:rPr>
              <a:t>1</a:t>
            </a:r>
            <a:r>
              <a:rPr lang="en-US"/>
              <a:t>  and </a:t>
            </a:r>
            <a:r>
              <a:rPr lang="en-US">
                <a:latin typeface="Cambria Math"/>
                <a:ea typeface="Cambria Math"/>
                <a:cs typeface="Cambria Math"/>
                <a:sym typeface="Cambria Math"/>
              </a:rPr>
              <a:t>7</a:t>
            </a:r>
            <a:r>
              <a:rPr lang="en-US"/>
              <a:t>, but </a:t>
            </a:r>
            <a:r>
              <a:rPr lang="en-US">
                <a:latin typeface="Cambria Math"/>
                <a:ea typeface="Cambria Math"/>
                <a:cs typeface="Cambria Math"/>
                <a:sym typeface="Cambria Math"/>
              </a:rPr>
              <a:t>9</a:t>
            </a:r>
            <a:r>
              <a:rPr lang="en-US"/>
              <a:t> is composite because it is divisible by </a:t>
            </a:r>
            <a:r>
              <a:rPr lang="en-US">
                <a:latin typeface="Cambria Math"/>
                <a:ea typeface="Cambria Math"/>
                <a:cs typeface="Cambria Math"/>
                <a:sym typeface="Cambria Math"/>
              </a:rPr>
              <a:t>3</a:t>
            </a: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The Fundamental Theorem of Arithmetic</a:t>
            </a:r>
            <a:endParaRPr/>
          </a:p>
        </p:txBody>
      </p:sp>
      <p:sp>
        <p:nvSpPr>
          <p:cNvPr id="254" name="Google Shape;254;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a:t>   Theorem</a:t>
            </a:r>
            <a:r>
              <a:rPr lang="en-US"/>
              <a:t>: Every positive integer greater than </a:t>
            </a:r>
            <a:r>
              <a:rPr lang="en-US">
                <a:latin typeface="Cambria Math"/>
                <a:ea typeface="Cambria Math"/>
                <a:cs typeface="Cambria Math"/>
                <a:sym typeface="Cambria Math"/>
              </a:rPr>
              <a:t>1</a:t>
            </a:r>
            <a:r>
              <a:rPr lang="en-US"/>
              <a:t> can be written uniquely as a prime or as the product of two or more primes where the prime factors are written in order of non decreasing size. </a:t>
            </a:r>
            <a:endParaRPr/>
          </a:p>
          <a:p>
            <a:pPr indent="-274320" lvl="0" marL="274320" rtl="0" algn="l">
              <a:spcBef>
                <a:spcPts val="520"/>
              </a:spcBef>
              <a:spcAft>
                <a:spcPts val="0"/>
              </a:spcAft>
              <a:buSzPts val="2470"/>
              <a:buNone/>
            </a:pPr>
            <a:r>
              <a:rPr lang="en-US"/>
              <a:t>    </a:t>
            </a:r>
            <a:r>
              <a:rPr b="1" lang="en-US"/>
              <a:t>Examples</a:t>
            </a:r>
            <a:r>
              <a:rPr lang="en-US"/>
              <a:t>:</a:t>
            </a:r>
            <a:endParaRPr/>
          </a:p>
          <a:p>
            <a:pPr indent="-246888" lvl="1" marL="640080" rtl="0" algn="l">
              <a:spcBef>
                <a:spcPts val="480"/>
              </a:spcBef>
              <a:spcAft>
                <a:spcPts val="0"/>
              </a:spcAft>
              <a:buSzPts val="2040"/>
              <a:buChar char="⚫"/>
            </a:pPr>
            <a:r>
              <a:rPr lang="en-US">
                <a:latin typeface="Cambria Math"/>
                <a:ea typeface="Cambria Math"/>
                <a:cs typeface="Cambria Math"/>
                <a:sym typeface="Cambria Math"/>
              </a:rPr>
              <a:t>100 = 2 ∙ 2 ∙ 5 ∙ 5 = 2</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 ∙ 5</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 </a:t>
            </a:r>
            <a:endParaRPr/>
          </a:p>
          <a:p>
            <a:pPr indent="-246888" lvl="1" marL="640080" rtl="0" algn="l">
              <a:spcBef>
                <a:spcPts val="480"/>
              </a:spcBef>
              <a:spcAft>
                <a:spcPts val="0"/>
              </a:spcAft>
              <a:buSzPts val="2040"/>
              <a:buChar char="⚫"/>
            </a:pPr>
            <a:r>
              <a:rPr lang="en-US">
                <a:latin typeface="Cambria Math"/>
                <a:ea typeface="Cambria Math"/>
                <a:cs typeface="Cambria Math"/>
                <a:sym typeface="Cambria Math"/>
              </a:rPr>
              <a:t>641 = 641</a:t>
            </a:r>
            <a:endParaRPr/>
          </a:p>
          <a:p>
            <a:pPr indent="-246888" lvl="1" marL="640080" rtl="0" algn="l">
              <a:spcBef>
                <a:spcPts val="480"/>
              </a:spcBef>
              <a:spcAft>
                <a:spcPts val="0"/>
              </a:spcAft>
              <a:buSzPts val="2040"/>
              <a:buChar char="⚫"/>
            </a:pPr>
            <a:r>
              <a:rPr lang="en-US">
                <a:latin typeface="Cambria Math"/>
                <a:ea typeface="Cambria Math"/>
                <a:cs typeface="Cambria Math"/>
                <a:sym typeface="Cambria Math"/>
              </a:rPr>
              <a:t>999 = 3 ∙ 3 ∙ 3 ∙ 37 = 3</a:t>
            </a:r>
            <a:r>
              <a:rPr baseline="30000" lang="en-US">
                <a:latin typeface="Cambria Math"/>
                <a:ea typeface="Cambria Math"/>
                <a:cs typeface="Cambria Math"/>
                <a:sym typeface="Cambria Math"/>
              </a:rPr>
              <a:t>3</a:t>
            </a:r>
            <a:r>
              <a:rPr lang="en-US">
                <a:latin typeface="Cambria Math"/>
                <a:ea typeface="Cambria Math"/>
                <a:cs typeface="Cambria Math"/>
                <a:sym typeface="Cambria Math"/>
              </a:rPr>
              <a:t> ∙ 37 </a:t>
            </a:r>
            <a:endParaRPr/>
          </a:p>
          <a:p>
            <a:pPr indent="-246888" lvl="1" marL="640080" rtl="0" algn="l">
              <a:spcBef>
                <a:spcPts val="480"/>
              </a:spcBef>
              <a:spcAft>
                <a:spcPts val="0"/>
              </a:spcAft>
              <a:buSzPts val="2040"/>
              <a:buChar char="⚫"/>
            </a:pPr>
            <a:r>
              <a:rPr lang="en-US">
                <a:latin typeface="Cambria Math"/>
                <a:ea typeface="Cambria Math"/>
                <a:cs typeface="Cambria Math"/>
                <a:sym typeface="Cambria Math"/>
              </a:rPr>
              <a:t>1024 = 2 ∙ 2 ∙ 2 ∙ 2 ∙ 2 ∙ 2 ∙ 2 ∙ 2 ∙ 2 ∙ 2 = 2</a:t>
            </a:r>
            <a:r>
              <a:rPr baseline="30000" lang="en-US">
                <a:latin typeface="Cambria Math"/>
                <a:ea typeface="Cambria Math"/>
                <a:cs typeface="Cambria Math"/>
                <a:sym typeface="Cambria Math"/>
              </a:rPr>
              <a:t>10</a:t>
            </a:r>
            <a:r>
              <a:rPr lang="en-US">
                <a:latin typeface="Cambria Math"/>
                <a:ea typeface="Cambria Math"/>
                <a:cs typeface="Cambria Math"/>
                <a:sym typeface="Cambria Math"/>
              </a:rPr>
              <a:t> </a:t>
            </a:r>
            <a:endParaRPr>
              <a:latin typeface="Cambria Math"/>
              <a:ea typeface="Cambria Math"/>
              <a:cs typeface="Cambria Math"/>
              <a:sym typeface="Cambria Math"/>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The Sieve of Erastosthenes</a:t>
            </a:r>
            <a:endParaRPr/>
          </a:p>
        </p:txBody>
      </p:sp>
      <p:sp>
        <p:nvSpPr>
          <p:cNvPr id="260" name="Google Shape;260;p23"/>
          <p:cNvSpPr txBox="1"/>
          <p:nvPr/>
        </p:nvSpPr>
        <p:spPr>
          <a:xfrm>
            <a:off x="7010400" y="457200"/>
            <a:ext cx="1676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Erastothenes</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a:t>
            </a:r>
            <a:r>
              <a:rPr lang="en-US" sz="1800">
                <a:solidFill>
                  <a:schemeClr val="dk1"/>
                </a:solidFill>
                <a:latin typeface="Cambria Math"/>
                <a:ea typeface="Cambria Math"/>
                <a:cs typeface="Cambria Math"/>
                <a:sym typeface="Cambria Math"/>
              </a:rPr>
              <a:t>276-194</a:t>
            </a:r>
            <a:r>
              <a:rPr lang="en-US" sz="1800">
                <a:solidFill>
                  <a:schemeClr val="dk1"/>
                </a:solidFill>
                <a:latin typeface="Constantia"/>
                <a:ea typeface="Constantia"/>
                <a:cs typeface="Constantia"/>
                <a:sym typeface="Constantia"/>
              </a:rPr>
              <a:t> B.C.)</a:t>
            </a:r>
            <a:endParaRPr/>
          </a:p>
        </p:txBody>
      </p:sp>
      <p:sp>
        <p:nvSpPr>
          <p:cNvPr id="261" name="Google Shape;261;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Char char="⚫"/>
            </a:pPr>
            <a:r>
              <a:rPr lang="en-US"/>
              <a:t>The </a:t>
            </a:r>
            <a:r>
              <a:rPr i="1" lang="en-US"/>
              <a:t>Sieve of Erastosthenes </a:t>
            </a:r>
            <a:r>
              <a:rPr lang="en-US"/>
              <a:t>can be used to find all primes not exceeding a specified positive integer. For example, begin with the list of integers between </a:t>
            </a:r>
            <a:r>
              <a:rPr lang="en-US">
                <a:latin typeface="Cambria Math"/>
                <a:ea typeface="Cambria Math"/>
                <a:cs typeface="Cambria Math"/>
                <a:sym typeface="Cambria Math"/>
              </a:rPr>
              <a:t>1</a:t>
            </a:r>
            <a:r>
              <a:rPr lang="en-US"/>
              <a:t> and </a:t>
            </a:r>
            <a:r>
              <a:rPr lang="en-US">
                <a:latin typeface="Cambria Math"/>
                <a:ea typeface="Cambria Math"/>
                <a:cs typeface="Cambria Math"/>
                <a:sym typeface="Cambria Math"/>
              </a:rPr>
              <a:t>100</a:t>
            </a:r>
            <a:r>
              <a:rPr lang="en-US"/>
              <a:t>.</a:t>
            </a:r>
            <a:endParaRPr/>
          </a:p>
          <a:p>
            <a:pPr indent="-457200" lvl="1" marL="850392" rtl="0" algn="l">
              <a:spcBef>
                <a:spcPts val="444"/>
              </a:spcBef>
              <a:spcAft>
                <a:spcPts val="0"/>
              </a:spcAft>
              <a:buSzPct val="85000"/>
              <a:buFont typeface="Calibri"/>
              <a:buAutoNum type="alphaLcPeriod"/>
            </a:pPr>
            <a:r>
              <a:rPr lang="en-US"/>
              <a:t>Delete all  the integers, other than </a:t>
            </a:r>
            <a:r>
              <a:rPr lang="en-US">
                <a:latin typeface="Cambria Math"/>
                <a:ea typeface="Cambria Math"/>
                <a:cs typeface="Cambria Math"/>
                <a:sym typeface="Cambria Math"/>
              </a:rPr>
              <a:t>2</a:t>
            </a:r>
            <a:r>
              <a:rPr lang="en-US"/>
              <a:t>, divisible by </a:t>
            </a:r>
            <a:r>
              <a:rPr lang="en-US">
                <a:latin typeface="Cambria Math"/>
                <a:ea typeface="Cambria Math"/>
                <a:cs typeface="Cambria Math"/>
                <a:sym typeface="Cambria Math"/>
              </a:rPr>
              <a:t>2</a:t>
            </a:r>
            <a:r>
              <a:rPr lang="en-US"/>
              <a:t>.</a:t>
            </a:r>
            <a:endParaRPr/>
          </a:p>
          <a:p>
            <a:pPr indent="-457200" lvl="1" marL="850392" rtl="0" algn="l">
              <a:spcBef>
                <a:spcPts val="444"/>
              </a:spcBef>
              <a:spcAft>
                <a:spcPts val="0"/>
              </a:spcAft>
              <a:buSzPct val="85000"/>
              <a:buFont typeface="Calibri"/>
              <a:buAutoNum type="alphaLcPeriod"/>
            </a:pPr>
            <a:r>
              <a:rPr lang="en-US"/>
              <a:t>Delete all the integers, other than </a:t>
            </a:r>
            <a:r>
              <a:rPr lang="en-US">
                <a:latin typeface="Cambria Math"/>
                <a:ea typeface="Cambria Math"/>
                <a:cs typeface="Cambria Math"/>
                <a:sym typeface="Cambria Math"/>
              </a:rPr>
              <a:t>3</a:t>
            </a:r>
            <a:r>
              <a:rPr lang="en-US"/>
              <a:t>, divisible by </a:t>
            </a:r>
            <a:r>
              <a:rPr lang="en-US">
                <a:latin typeface="Cambria Math"/>
                <a:ea typeface="Cambria Math"/>
                <a:cs typeface="Cambria Math"/>
                <a:sym typeface="Cambria Math"/>
              </a:rPr>
              <a:t>3</a:t>
            </a:r>
            <a:r>
              <a:rPr lang="en-US"/>
              <a:t>.</a:t>
            </a:r>
            <a:endParaRPr/>
          </a:p>
          <a:p>
            <a:pPr indent="-457200" lvl="1" marL="850392" rtl="0" algn="l">
              <a:spcBef>
                <a:spcPts val="444"/>
              </a:spcBef>
              <a:spcAft>
                <a:spcPts val="0"/>
              </a:spcAft>
              <a:buSzPct val="85000"/>
              <a:buFont typeface="Calibri"/>
              <a:buAutoNum type="alphaLcPeriod"/>
            </a:pPr>
            <a:r>
              <a:rPr lang="en-US"/>
              <a:t>Next, delete all the integers, other than </a:t>
            </a:r>
            <a:r>
              <a:rPr lang="en-US">
                <a:latin typeface="Cambria Math"/>
                <a:ea typeface="Cambria Math"/>
                <a:cs typeface="Cambria Math"/>
                <a:sym typeface="Cambria Math"/>
              </a:rPr>
              <a:t>5</a:t>
            </a:r>
            <a:r>
              <a:rPr lang="en-US"/>
              <a:t>, divisible by </a:t>
            </a:r>
            <a:r>
              <a:rPr lang="en-US">
                <a:latin typeface="Cambria Math"/>
                <a:ea typeface="Cambria Math"/>
                <a:cs typeface="Cambria Math"/>
                <a:sym typeface="Cambria Math"/>
              </a:rPr>
              <a:t>5</a:t>
            </a:r>
            <a:r>
              <a:rPr lang="en-US"/>
              <a:t>.</a:t>
            </a:r>
            <a:endParaRPr/>
          </a:p>
          <a:p>
            <a:pPr indent="-457200" lvl="1" marL="850392" rtl="0" algn="l">
              <a:spcBef>
                <a:spcPts val="444"/>
              </a:spcBef>
              <a:spcAft>
                <a:spcPts val="0"/>
              </a:spcAft>
              <a:buSzPct val="85000"/>
              <a:buFont typeface="Calibri"/>
              <a:buAutoNum type="alphaLcPeriod"/>
            </a:pPr>
            <a:r>
              <a:rPr lang="en-US"/>
              <a:t>Next, delete all the integers, other than </a:t>
            </a:r>
            <a:r>
              <a:rPr lang="en-US">
                <a:latin typeface="Cambria Math"/>
                <a:ea typeface="Cambria Math"/>
                <a:cs typeface="Cambria Math"/>
                <a:sym typeface="Cambria Math"/>
              </a:rPr>
              <a:t>7</a:t>
            </a:r>
            <a:r>
              <a:rPr lang="en-US"/>
              <a:t>, divisible by </a:t>
            </a:r>
            <a:r>
              <a:rPr lang="en-US">
                <a:latin typeface="Cambria Math"/>
                <a:ea typeface="Cambria Math"/>
                <a:cs typeface="Cambria Math"/>
                <a:sym typeface="Cambria Math"/>
              </a:rPr>
              <a:t>7</a:t>
            </a:r>
            <a:r>
              <a:rPr lang="en-US"/>
              <a:t>.</a:t>
            </a:r>
            <a:endParaRPr/>
          </a:p>
          <a:p>
            <a:pPr indent="-457200" lvl="1" marL="850392" rtl="0" algn="l">
              <a:spcBef>
                <a:spcPts val="444"/>
              </a:spcBef>
              <a:spcAft>
                <a:spcPts val="0"/>
              </a:spcAft>
              <a:buSzPct val="85000"/>
              <a:buFont typeface="Calibri"/>
              <a:buAutoNum type="alphaLcPeriod"/>
            </a:pPr>
            <a:r>
              <a:rPr lang="en-US"/>
              <a:t>Since all the remaining integers  are not divisible by any of the previous integers, other than </a:t>
            </a:r>
            <a:r>
              <a:rPr lang="en-US">
                <a:latin typeface="Cambria Math"/>
                <a:ea typeface="Cambria Math"/>
                <a:cs typeface="Cambria Math"/>
                <a:sym typeface="Cambria Math"/>
              </a:rPr>
              <a:t>1</a:t>
            </a:r>
            <a:r>
              <a:rPr lang="en-US"/>
              <a:t>, the primes are:</a:t>
            </a:r>
            <a:endParaRPr/>
          </a:p>
          <a:p>
            <a:pPr indent="-274320" lvl="0" marL="274320" rtl="0" algn="l">
              <a:spcBef>
                <a:spcPts val="481"/>
              </a:spcBef>
              <a:spcAft>
                <a:spcPts val="0"/>
              </a:spcAft>
              <a:buSzPct val="95000"/>
              <a:buNone/>
            </a:pPr>
            <a:r>
              <a:rPr lang="en-US"/>
              <a:t>   </a:t>
            </a:r>
            <a:r>
              <a:rPr lang="en-US" sz="2200"/>
              <a:t>{</a:t>
            </a:r>
            <a:r>
              <a:rPr lang="en-US" sz="2200">
                <a:latin typeface="Cambria Math"/>
                <a:ea typeface="Cambria Math"/>
                <a:cs typeface="Cambria Math"/>
                <a:sym typeface="Cambria Math"/>
              </a:rPr>
              <a:t>2,3,5,7,11,15,1719,23,29,31,37,41,43,47,53,</a:t>
            </a:r>
            <a:endParaRPr/>
          </a:p>
          <a:p>
            <a:pPr indent="-274320" lvl="0" marL="274320" rtl="0" algn="l">
              <a:spcBef>
                <a:spcPts val="407"/>
              </a:spcBef>
              <a:spcAft>
                <a:spcPts val="0"/>
              </a:spcAft>
              <a:buSzPct val="95000"/>
              <a:buNone/>
            </a:pPr>
            <a:r>
              <a:rPr lang="en-US" sz="2200">
                <a:latin typeface="Cambria Math"/>
                <a:ea typeface="Cambria Math"/>
                <a:cs typeface="Cambria Math"/>
                <a:sym typeface="Cambria Math"/>
              </a:rPr>
              <a:t>                  59,61,67,71,73,79,83,89, 97</a:t>
            </a:r>
            <a:r>
              <a:rPr lang="en-US" sz="2200"/>
              <a:t>}</a:t>
            </a:r>
            <a:endParaRPr/>
          </a:p>
          <a:p>
            <a:pPr indent="-129238" lvl="0" marL="274320" rtl="0" algn="l">
              <a:spcBef>
                <a:spcPts val="481"/>
              </a:spcBef>
              <a:spcAft>
                <a:spcPts val="0"/>
              </a:spcAft>
              <a:buSzPct val="95000"/>
              <a:buNone/>
            </a:pPr>
            <a:r>
              <a:t/>
            </a:r>
            <a:endParaRPr/>
          </a:p>
        </p:txBody>
      </p:sp>
      <p:pic>
        <p:nvPicPr>
          <p:cNvPr descr="0711.jpg" id="262" name="Google Shape;262;p23"/>
          <p:cNvPicPr preferRelativeResize="0"/>
          <p:nvPr/>
        </p:nvPicPr>
        <p:blipFill rotWithShape="1">
          <a:blip r:embed="rId3">
            <a:alphaModFix/>
          </a:blip>
          <a:srcRect b="0" l="0" r="0" t="0"/>
          <a:stretch/>
        </p:blipFill>
        <p:spPr>
          <a:xfrm>
            <a:off x="5410200" y="152400"/>
            <a:ext cx="885444" cy="1021842"/>
          </a:xfrm>
          <a:prstGeom prst="rect">
            <a:avLst/>
          </a:prstGeom>
          <a:noFill/>
          <a:ln>
            <a:noFill/>
          </a:ln>
        </p:spPr>
      </p:pic>
      <p:sp>
        <p:nvSpPr>
          <p:cNvPr id="263" name="Google Shape;263;p23"/>
          <p:cNvSpPr txBox="1"/>
          <p:nvPr/>
        </p:nvSpPr>
        <p:spPr>
          <a:xfrm>
            <a:off x="6324600" y="6248400"/>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continued </a:t>
            </a:r>
            <a:r>
              <a:rPr lang="en-US" sz="1800">
                <a:solidFill>
                  <a:schemeClr val="dk1"/>
                </a:solidFill>
                <a:latin typeface="Cambria Math"/>
                <a:ea typeface="Cambria Math"/>
                <a:cs typeface="Cambria Math"/>
                <a:sym typeface="Cambria Math"/>
              </a:rPr>
              <a:t>→</a:t>
            </a:r>
            <a:r>
              <a:rPr lang="en-US" sz="1800">
                <a:solidFill>
                  <a:schemeClr val="dk1"/>
                </a:solidFill>
                <a:latin typeface="Constantia"/>
                <a:ea typeface="Constantia"/>
                <a:cs typeface="Constantia"/>
                <a:sym typeface="Constantia"/>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Mersene Primes</a:t>
            </a:r>
            <a:endParaRPr/>
          </a:p>
        </p:txBody>
      </p:sp>
      <p:sp>
        <p:nvSpPr>
          <p:cNvPr id="269" name="Google Shape;269;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None/>
            </a:pPr>
            <a:r>
              <a:rPr b="1" lang="en-US"/>
              <a:t>   Definition</a:t>
            </a:r>
            <a:r>
              <a:rPr lang="en-US"/>
              <a:t>: Prime numbers of the form </a:t>
            </a:r>
            <a:r>
              <a:rPr lang="en-US">
                <a:latin typeface="Cambria Math"/>
                <a:ea typeface="Cambria Math"/>
                <a:cs typeface="Cambria Math"/>
                <a:sym typeface="Cambria Math"/>
              </a:rPr>
              <a:t>2</a:t>
            </a:r>
            <a:r>
              <a:rPr baseline="30000" i="1" lang="en-US">
                <a:latin typeface="Cambria Math"/>
                <a:ea typeface="Cambria Math"/>
                <a:cs typeface="Cambria Math"/>
                <a:sym typeface="Cambria Math"/>
              </a:rPr>
              <a:t>p</a:t>
            </a:r>
            <a:r>
              <a:rPr baseline="30000" i="1" lang="en-US"/>
              <a:t> </a:t>
            </a:r>
            <a:r>
              <a:rPr i="1" lang="en-US">
                <a:latin typeface="Cambria Math"/>
                <a:ea typeface="Cambria Math"/>
                <a:cs typeface="Cambria Math"/>
                <a:sym typeface="Cambria Math"/>
              </a:rPr>
              <a:t>− </a:t>
            </a:r>
            <a:r>
              <a:rPr lang="en-US">
                <a:latin typeface="Cambria Math"/>
                <a:ea typeface="Cambria Math"/>
                <a:cs typeface="Cambria Math"/>
                <a:sym typeface="Cambria Math"/>
              </a:rPr>
              <a:t>1</a:t>
            </a:r>
            <a:r>
              <a:rPr i="1" lang="en-US">
                <a:latin typeface="Cambria Math"/>
                <a:ea typeface="Cambria Math"/>
                <a:cs typeface="Cambria Math"/>
                <a:sym typeface="Cambria Math"/>
              </a:rPr>
              <a:t> , </a:t>
            </a:r>
            <a:r>
              <a:rPr lang="en-US"/>
              <a:t>where</a:t>
            </a:r>
            <a:r>
              <a:rPr i="1" lang="en-US">
                <a:latin typeface="Cambria Math"/>
                <a:ea typeface="Cambria Math"/>
                <a:cs typeface="Cambria Math"/>
                <a:sym typeface="Cambria Math"/>
              </a:rPr>
              <a:t> </a:t>
            </a:r>
            <a:r>
              <a:rPr baseline="30000" lang="en-US"/>
              <a:t> </a:t>
            </a:r>
            <a:r>
              <a:rPr i="1" lang="en-US"/>
              <a:t>p</a:t>
            </a:r>
            <a:r>
              <a:rPr lang="en-US"/>
              <a:t> is prime, are called </a:t>
            </a:r>
            <a:r>
              <a:rPr i="1" lang="en-US"/>
              <a:t>Mersene primes</a:t>
            </a:r>
            <a:r>
              <a:rPr lang="en-US"/>
              <a:t>.</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2</a:t>
            </a:r>
            <a:r>
              <a:rPr baseline="30000" lang="en-US">
                <a:latin typeface="Cambria Math"/>
                <a:ea typeface="Cambria Math"/>
                <a:cs typeface="Cambria Math"/>
                <a:sym typeface="Cambria Math"/>
              </a:rPr>
              <a:t>2</a:t>
            </a:r>
            <a:r>
              <a:rPr baseline="30000" lang="en-US"/>
              <a:t> </a:t>
            </a:r>
            <a:r>
              <a:rPr i="1" lang="en-US">
                <a:latin typeface="Cambria Math"/>
                <a:ea typeface="Cambria Math"/>
                <a:cs typeface="Cambria Math"/>
                <a:sym typeface="Cambria Math"/>
              </a:rPr>
              <a:t>− </a:t>
            </a:r>
            <a:r>
              <a:rPr lang="en-US">
                <a:latin typeface="Cambria Math"/>
                <a:ea typeface="Cambria Math"/>
                <a:cs typeface="Cambria Math"/>
                <a:sym typeface="Cambria Math"/>
              </a:rPr>
              <a:t>1</a:t>
            </a:r>
            <a:r>
              <a:rPr i="1" lang="en-US">
                <a:latin typeface="Cambria Math"/>
                <a:ea typeface="Cambria Math"/>
                <a:cs typeface="Cambria Math"/>
                <a:sym typeface="Cambria Math"/>
              </a:rPr>
              <a:t>  = </a:t>
            </a:r>
            <a:r>
              <a:rPr lang="en-US">
                <a:latin typeface="Cambria Math"/>
                <a:ea typeface="Cambria Math"/>
                <a:cs typeface="Cambria Math"/>
                <a:sym typeface="Cambria Math"/>
              </a:rPr>
              <a:t>3</a:t>
            </a:r>
            <a:r>
              <a:rPr i="1" lang="en-US">
                <a:latin typeface="Cambria Math"/>
                <a:ea typeface="Cambria Math"/>
                <a:cs typeface="Cambria Math"/>
                <a:sym typeface="Cambria Math"/>
              </a:rPr>
              <a:t>, </a:t>
            </a:r>
            <a:r>
              <a:rPr lang="en-US">
                <a:latin typeface="Cambria Math"/>
                <a:ea typeface="Cambria Math"/>
                <a:cs typeface="Cambria Math"/>
                <a:sym typeface="Cambria Math"/>
              </a:rPr>
              <a:t>2</a:t>
            </a:r>
            <a:r>
              <a:rPr baseline="30000" lang="en-US">
                <a:latin typeface="Cambria Math"/>
                <a:ea typeface="Cambria Math"/>
                <a:cs typeface="Cambria Math"/>
                <a:sym typeface="Cambria Math"/>
              </a:rPr>
              <a:t>3</a:t>
            </a:r>
            <a:r>
              <a:rPr baseline="30000" i="1" lang="en-US"/>
              <a:t> </a:t>
            </a:r>
            <a:r>
              <a:rPr i="1" lang="en-US">
                <a:latin typeface="Cambria Math"/>
                <a:ea typeface="Cambria Math"/>
                <a:cs typeface="Cambria Math"/>
                <a:sym typeface="Cambria Math"/>
              </a:rPr>
              <a:t>− </a:t>
            </a:r>
            <a:r>
              <a:rPr lang="en-US">
                <a:latin typeface="Cambria Math"/>
                <a:ea typeface="Cambria Math"/>
                <a:cs typeface="Cambria Math"/>
                <a:sym typeface="Cambria Math"/>
              </a:rPr>
              <a:t>1</a:t>
            </a:r>
            <a:r>
              <a:rPr i="1" lang="en-US">
                <a:latin typeface="Cambria Math"/>
                <a:ea typeface="Cambria Math"/>
                <a:cs typeface="Cambria Math"/>
                <a:sym typeface="Cambria Math"/>
              </a:rPr>
              <a:t>  = </a:t>
            </a:r>
            <a:r>
              <a:rPr lang="en-US">
                <a:latin typeface="Cambria Math"/>
                <a:ea typeface="Cambria Math"/>
                <a:cs typeface="Cambria Math"/>
                <a:sym typeface="Cambria Math"/>
              </a:rPr>
              <a:t>7, 2</a:t>
            </a:r>
            <a:r>
              <a:rPr baseline="30000" lang="en-US">
                <a:latin typeface="Cambria Math"/>
                <a:ea typeface="Cambria Math"/>
                <a:cs typeface="Cambria Math"/>
                <a:sym typeface="Cambria Math"/>
              </a:rPr>
              <a:t>5</a:t>
            </a:r>
            <a:r>
              <a:rPr baseline="30000" i="1" lang="en-US"/>
              <a:t> </a:t>
            </a:r>
            <a:r>
              <a:rPr i="1" lang="en-US">
                <a:latin typeface="Cambria Math"/>
                <a:ea typeface="Cambria Math"/>
                <a:cs typeface="Cambria Math"/>
                <a:sym typeface="Cambria Math"/>
              </a:rPr>
              <a:t>− </a:t>
            </a:r>
            <a:r>
              <a:rPr lang="en-US">
                <a:latin typeface="Cambria Math"/>
                <a:ea typeface="Cambria Math"/>
                <a:cs typeface="Cambria Math"/>
                <a:sym typeface="Cambria Math"/>
              </a:rPr>
              <a:t>1</a:t>
            </a:r>
            <a:r>
              <a:rPr i="1" lang="en-US">
                <a:latin typeface="Cambria Math"/>
                <a:ea typeface="Cambria Math"/>
                <a:cs typeface="Cambria Math"/>
                <a:sym typeface="Cambria Math"/>
              </a:rPr>
              <a:t>  = </a:t>
            </a:r>
            <a:r>
              <a:rPr lang="en-US">
                <a:latin typeface="Cambria Math"/>
                <a:ea typeface="Cambria Math"/>
                <a:cs typeface="Cambria Math"/>
                <a:sym typeface="Cambria Math"/>
              </a:rPr>
              <a:t>37 , and  2</a:t>
            </a:r>
            <a:r>
              <a:rPr baseline="30000" lang="en-US">
                <a:latin typeface="Cambria Math"/>
                <a:ea typeface="Cambria Math"/>
                <a:cs typeface="Cambria Math"/>
                <a:sym typeface="Cambria Math"/>
              </a:rPr>
              <a:t>7</a:t>
            </a:r>
            <a:r>
              <a:rPr baseline="30000" i="1" lang="en-US"/>
              <a:t> </a:t>
            </a:r>
            <a:r>
              <a:rPr i="1" lang="en-US">
                <a:latin typeface="Cambria Math"/>
                <a:ea typeface="Cambria Math"/>
                <a:cs typeface="Cambria Math"/>
                <a:sym typeface="Cambria Math"/>
              </a:rPr>
              <a:t>− </a:t>
            </a:r>
            <a:r>
              <a:rPr lang="en-US">
                <a:latin typeface="Cambria Math"/>
                <a:ea typeface="Cambria Math"/>
                <a:cs typeface="Cambria Math"/>
                <a:sym typeface="Cambria Math"/>
              </a:rPr>
              <a:t>1 </a:t>
            </a:r>
            <a:r>
              <a:rPr i="1" lang="en-US">
                <a:latin typeface="Cambria Math"/>
                <a:ea typeface="Cambria Math"/>
                <a:cs typeface="Cambria Math"/>
                <a:sym typeface="Cambria Math"/>
              </a:rPr>
              <a:t> = </a:t>
            </a:r>
            <a:r>
              <a:rPr lang="en-US">
                <a:latin typeface="Cambria Math"/>
                <a:ea typeface="Cambria Math"/>
                <a:cs typeface="Cambria Math"/>
                <a:sym typeface="Cambria Math"/>
              </a:rPr>
              <a:t>127  are Mersene primes.</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2</a:t>
            </a:r>
            <a:r>
              <a:rPr baseline="30000" lang="en-US">
                <a:latin typeface="Cambria Math"/>
                <a:ea typeface="Cambria Math"/>
                <a:cs typeface="Cambria Math"/>
                <a:sym typeface="Cambria Math"/>
              </a:rPr>
              <a:t>11</a:t>
            </a:r>
            <a:r>
              <a:rPr baseline="30000" i="1" lang="en-US"/>
              <a:t> </a:t>
            </a:r>
            <a:r>
              <a:rPr i="1" lang="en-US">
                <a:latin typeface="Cambria Math"/>
                <a:ea typeface="Cambria Math"/>
                <a:cs typeface="Cambria Math"/>
                <a:sym typeface="Cambria Math"/>
              </a:rPr>
              <a:t>− </a:t>
            </a:r>
            <a:r>
              <a:rPr lang="en-US">
                <a:latin typeface="Cambria Math"/>
                <a:ea typeface="Cambria Math"/>
                <a:cs typeface="Cambria Math"/>
                <a:sym typeface="Cambria Math"/>
              </a:rPr>
              <a:t>1</a:t>
            </a:r>
            <a:r>
              <a:rPr i="1" lang="en-US">
                <a:latin typeface="Cambria Math"/>
                <a:ea typeface="Cambria Math"/>
                <a:cs typeface="Cambria Math"/>
                <a:sym typeface="Cambria Math"/>
              </a:rPr>
              <a:t>  = </a:t>
            </a:r>
            <a:r>
              <a:rPr lang="en-US">
                <a:latin typeface="Cambria Math"/>
                <a:ea typeface="Cambria Math"/>
                <a:cs typeface="Cambria Math"/>
                <a:sym typeface="Cambria Math"/>
              </a:rPr>
              <a:t>2047 </a:t>
            </a:r>
            <a:r>
              <a:rPr i="1" lang="en-US">
                <a:latin typeface="Cambria Math"/>
                <a:ea typeface="Cambria Math"/>
                <a:cs typeface="Cambria Math"/>
                <a:sym typeface="Cambria Math"/>
              </a:rPr>
              <a:t>  </a:t>
            </a:r>
            <a:r>
              <a:rPr lang="en-US"/>
              <a:t>is not a Mersene prime</a:t>
            </a:r>
            <a:r>
              <a:rPr lang="en-US">
                <a:latin typeface="Cambria Math"/>
                <a:ea typeface="Cambria Math"/>
                <a:cs typeface="Cambria Math"/>
                <a:sym typeface="Cambria Math"/>
              </a:rPr>
              <a:t> since 2047 = 23∙89.</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There is an efficient test for determining if </a:t>
            </a:r>
            <a:r>
              <a:rPr lang="en-US"/>
              <a:t> </a:t>
            </a:r>
            <a:r>
              <a:rPr lang="en-US">
                <a:latin typeface="Cambria Math"/>
                <a:ea typeface="Cambria Math"/>
                <a:cs typeface="Cambria Math"/>
                <a:sym typeface="Cambria Math"/>
              </a:rPr>
              <a:t>2</a:t>
            </a:r>
            <a:r>
              <a:rPr baseline="30000" i="1" lang="en-US">
                <a:latin typeface="Cambria Math"/>
                <a:ea typeface="Cambria Math"/>
                <a:cs typeface="Cambria Math"/>
                <a:sym typeface="Cambria Math"/>
              </a:rPr>
              <a:t>p</a:t>
            </a:r>
            <a:r>
              <a:rPr baseline="30000" i="1" lang="en-US"/>
              <a:t> </a:t>
            </a:r>
            <a:r>
              <a:rPr i="1" lang="en-US">
                <a:latin typeface="Cambria Math"/>
                <a:ea typeface="Cambria Math"/>
                <a:cs typeface="Cambria Math"/>
                <a:sym typeface="Cambria Math"/>
              </a:rPr>
              <a:t>− </a:t>
            </a:r>
            <a:r>
              <a:rPr lang="en-US">
                <a:latin typeface="Cambria Math"/>
                <a:ea typeface="Cambria Math"/>
                <a:cs typeface="Cambria Math"/>
                <a:sym typeface="Cambria Math"/>
              </a:rPr>
              <a:t>1</a:t>
            </a:r>
            <a:r>
              <a:rPr i="1" lang="en-US">
                <a:latin typeface="Cambria Math"/>
                <a:ea typeface="Cambria Math"/>
                <a:cs typeface="Cambria Math"/>
                <a:sym typeface="Cambria Math"/>
              </a:rPr>
              <a:t> </a:t>
            </a:r>
            <a:r>
              <a:rPr lang="en-US">
                <a:latin typeface="Cambria Math"/>
                <a:ea typeface="Cambria Math"/>
                <a:cs typeface="Cambria Math"/>
                <a:sym typeface="Cambria Math"/>
              </a:rPr>
              <a:t> is prime.</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The largest known prime numbers are Mersene primes.</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As of mid 2011, 47 Mersene primes were known, the largest  is 2</a:t>
            </a:r>
            <a:r>
              <a:rPr baseline="30000" lang="en-US">
                <a:latin typeface="Cambria Math"/>
                <a:ea typeface="Cambria Math"/>
                <a:cs typeface="Cambria Math"/>
                <a:sym typeface="Cambria Math"/>
              </a:rPr>
              <a:t>43,112,609</a:t>
            </a:r>
            <a:r>
              <a:rPr lang="en-US">
                <a:latin typeface="Cambria Math"/>
                <a:ea typeface="Cambria Math"/>
                <a:cs typeface="Cambria Math"/>
                <a:sym typeface="Cambria Math"/>
              </a:rPr>
              <a:t> </a:t>
            </a:r>
            <a:r>
              <a:rPr i="1" lang="en-US">
                <a:latin typeface="Cambria Math"/>
                <a:ea typeface="Cambria Math"/>
                <a:cs typeface="Cambria Math"/>
                <a:sym typeface="Cambria Math"/>
              </a:rPr>
              <a:t>− </a:t>
            </a:r>
            <a:r>
              <a:rPr lang="en-US">
                <a:latin typeface="Cambria Math"/>
                <a:ea typeface="Cambria Math"/>
                <a:cs typeface="Cambria Math"/>
                <a:sym typeface="Cambria Math"/>
              </a:rPr>
              <a:t>1, which has nearly 13 million decimal digits.</a:t>
            </a:r>
            <a:endParaRPr/>
          </a:p>
          <a:p>
            <a:pPr indent="-246888" lvl="1" marL="640080" rtl="0" algn="l">
              <a:spcBef>
                <a:spcPts val="444"/>
              </a:spcBef>
              <a:spcAft>
                <a:spcPts val="0"/>
              </a:spcAft>
              <a:buSzPct val="85000"/>
              <a:buChar char="⚫"/>
            </a:pPr>
            <a:r>
              <a:rPr lang="en-US">
                <a:latin typeface="Cambria Math"/>
                <a:ea typeface="Cambria Math"/>
                <a:cs typeface="Cambria Math"/>
                <a:sym typeface="Cambria Math"/>
              </a:rPr>
              <a:t>The </a:t>
            </a:r>
            <a:r>
              <a:rPr i="1" lang="en-US"/>
              <a:t>Great Internet Mersene Prime Search </a:t>
            </a:r>
            <a:r>
              <a:rPr lang="en-US">
                <a:latin typeface="Cambria Math"/>
                <a:ea typeface="Cambria Math"/>
                <a:cs typeface="Cambria Math"/>
                <a:sym typeface="Cambria Math"/>
              </a:rPr>
              <a:t>(</a:t>
            </a:r>
            <a:r>
              <a:rPr i="1" lang="en-US"/>
              <a:t>GIMPS</a:t>
            </a:r>
            <a:r>
              <a:rPr lang="en-US">
                <a:latin typeface="Cambria Math"/>
                <a:ea typeface="Cambria Math"/>
                <a:cs typeface="Cambria Math"/>
                <a:sym typeface="Cambria Math"/>
              </a:rPr>
              <a:t>) is a distributed computing project to search  for new Mersene Primes.</a:t>
            </a:r>
            <a:endParaRPr/>
          </a:p>
          <a:p>
            <a:pPr indent="-246888" lvl="1" marL="640080" rtl="0" algn="l">
              <a:spcBef>
                <a:spcPts val="444"/>
              </a:spcBef>
              <a:spcAft>
                <a:spcPts val="0"/>
              </a:spcAft>
              <a:buSzPct val="85000"/>
              <a:buNone/>
            </a:pPr>
            <a:r>
              <a:rPr lang="en-US">
                <a:latin typeface="Cambria Math"/>
                <a:ea typeface="Cambria Math"/>
                <a:cs typeface="Cambria Math"/>
                <a:sym typeface="Cambria Math"/>
              </a:rPr>
              <a:t>                   </a:t>
            </a:r>
            <a:r>
              <a:rPr lang="en-US" u="sng">
                <a:solidFill>
                  <a:schemeClr val="hlink"/>
                </a:solidFill>
                <a:latin typeface="Cambria Math"/>
                <a:ea typeface="Cambria Math"/>
                <a:cs typeface="Cambria Math"/>
                <a:sym typeface="Cambria Math"/>
                <a:hlinkClick r:id="rId3"/>
              </a:rPr>
              <a:t>http://www.mersenne.org/</a:t>
            </a:r>
            <a:endParaRPr>
              <a:latin typeface="Cambria Math"/>
              <a:ea typeface="Cambria Math"/>
              <a:cs typeface="Cambria Math"/>
              <a:sym typeface="Cambria Math"/>
            </a:endParaRPr>
          </a:p>
          <a:p>
            <a:pPr indent="-246888" lvl="1" marL="640080" rtl="0" algn="l">
              <a:spcBef>
                <a:spcPts val="444"/>
              </a:spcBef>
              <a:spcAft>
                <a:spcPts val="0"/>
              </a:spcAft>
              <a:buSzPct val="85000"/>
              <a:buNone/>
            </a:pPr>
            <a:r>
              <a:t/>
            </a:r>
            <a:endParaRPr>
              <a:latin typeface="Cambria Math"/>
              <a:ea typeface="Cambria Math"/>
              <a:cs typeface="Cambria Math"/>
              <a:sym typeface="Cambria Math"/>
            </a:endParaRPr>
          </a:p>
          <a:p>
            <a:pPr indent="-127063" lvl="1" marL="640080" rtl="0" algn="l">
              <a:spcBef>
                <a:spcPts val="444"/>
              </a:spcBef>
              <a:spcAft>
                <a:spcPts val="0"/>
              </a:spcAft>
              <a:buSzPct val="85000"/>
              <a:buNone/>
            </a:pPr>
            <a:r>
              <a:t/>
            </a:r>
            <a:endParaRPr/>
          </a:p>
        </p:txBody>
      </p:sp>
      <p:pic>
        <p:nvPicPr>
          <p:cNvPr descr="0312.jpg" id="270" name="Google Shape;270;p24"/>
          <p:cNvPicPr preferRelativeResize="0"/>
          <p:nvPr/>
        </p:nvPicPr>
        <p:blipFill rotWithShape="1">
          <a:blip r:embed="rId4">
            <a:alphaModFix/>
          </a:blip>
          <a:srcRect b="0" l="0" r="0" t="0"/>
          <a:stretch/>
        </p:blipFill>
        <p:spPr>
          <a:xfrm>
            <a:off x="5029200" y="381000"/>
            <a:ext cx="895350" cy="1040130"/>
          </a:xfrm>
          <a:prstGeom prst="rect">
            <a:avLst/>
          </a:prstGeom>
          <a:noFill/>
          <a:ln>
            <a:noFill/>
          </a:ln>
        </p:spPr>
      </p:pic>
      <p:sp>
        <p:nvSpPr>
          <p:cNvPr id="271" name="Google Shape;271;p24"/>
          <p:cNvSpPr txBox="1"/>
          <p:nvPr/>
        </p:nvSpPr>
        <p:spPr>
          <a:xfrm>
            <a:off x="6019800" y="685800"/>
            <a:ext cx="1981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Marin Mersenne</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(1588-1648)</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Greatest Common Divisor</a:t>
            </a:r>
            <a:endParaRPr/>
          </a:p>
        </p:txBody>
      </p:sp>
      <p:sp>
        <p:nvSpPr>
          <p:cNvPr id="277" name="Google Shape;277;p2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None/>
            </a:pPr>
            <a:r>
              <a:rPr b="1" lang="en-US"/>
              <a:t>   Definition</a:t>
            </a:r>
            <a:r>
              <a:rPr lang="en-US"/>
              <a:t>: Let </a:t>
            </a:r>
            <a:r>
              <a:rPr i="1" lang="en-US"/>
              <a:t>a</a:t>
            </a:r>
            <a:r>
              <a:rPr lang="en-US"/>
              <a:t> and </a:t>
            </a:r>
            <a:r>
              <a:rPr i="1" lang="en-US"/>
              <a:t>b </a:t>
            </a:r>
            <a:r>
              <a:rPr lang="en-US"/>
              <a:t>be integers, not both zero. The largest integer </a:t>
            </a:r>
            <a:r>
              <a:rPr i="1" lang="en-US"/>
              <a:t>d</a:t>
            </a:r>
            <a:r>
              <a:rPr lang="en-US"/>
              <a:t> such that </a:t>
            </a:r>
            <a:r>
              <a:rPr i="1" lang="en-US"/>
              <a:t>d </a:t>
            </a:r>
            <a:r>
              <a:rPr lang="en-US"/>
              <a:t>|</a:t>
            </a:r>
            <a:r>
              <a:rPr i="1" lang="en-US"/>
              <a:t> a </a:t>
            </a:r>
            <a:r>
              <a:rPr lang="en-US"/>
              <a:t>and also </a:t>
            </a:r>
            <a:r>
              <a:rPr i="1" lang="en-US"/>
              <a:t>d </a:t>
            </a:r>
            <a:r>
              <a:rPr lang="en-US"/>
              <a:t>| </a:t>
            </a:r>
            <a:r>
              <a:rPr i="1" lang="en-US"/>
              <a:t>b </a:t>
            </a:r>
            <a:r>
              <a:rPr lang="en-US"/>
              <a:t>is called the greatest common divisor of </a:t>
            </a:r>
            <a:r>
              <a:rPr i="1" lang="en-US"/>
              <a:t>a</a:t>
            </a:r>
            <a:r>
              <a:rPr lang="en-US"/>
              <a:t> and </a:t>
            </a:r>
            <a:r>
              <a:rPr i="1" lang="en-US"/>
              <a:t>b</a:t>
            </a:r>
            <a:r>
              <a:rPr lang="en-US"/>
              <a:t>. The  greatest common divisor of </a:t>
            </a:r>
            <a:r>
              <a:rPr i="1" lang="en-US"/>
              <a:t>a </a:t>
            </a:r>
            <a:r>
              <a:rPr lang="en-US"/>
              <a:t>and </a:t>
            </a:r>
            <a:r>
              <a:rPr i="1" lang="en-US"/>
              <a:t>b</a:t>
            </a:r>
            <a:r>
              <a:rPr lang="en-US"/>
              <a:t> is denoted by gcd(</a:t>
            </a:r>
            <a:r>
              <a:rPr i="1" lang="en-US"/>
              <a:t>a,b</a:t>
            </a:r>
            <a:r>
              <a:rPr lang="en-US"/>
              <a:t>).</a:t>
            </a:r>
            <a:endParaRPr/>
          </a:p>
          <a:p>
            <a:pPr indent="-274320" lvl="0" marL="274320" rtl="0" algn="l">
              <a:spcBef>
                <a:spcPts val="481"/>
              </a:spcBef>
              <a:spcAft>
                <a:spcPts val="0"/>
              </a:spcAft>
              <a:buSzPct val="95000"/>
              <a:buNone/>
            </a:pPr>
            <a:r>
              <a:rPr lang="en-US"/>
              <a:t>    </a:t>
            </a:r>
            <a:endParaRPr/>
          </a:p>
          <a:p>
            <a:pPr indent="-274320" lvl="0" marL="274320" rtl="0" algn="l">
              <a:spcBef>
                <a:spcPts val="481"/>
              </a:spcBef>
              <a:spcAft>
                <a:spcPts val="0"/>
              </a:spcAft>
              <a:buSzPct val="95000"/>
              <a:buNone/>
            </a:pPr>
            <a:r>
              <a:rPr lang="en-US"/>
              <a:t>    One can find greatest common divisors of small numbers by inspection.</a:t>
            </a:r>
            <a:endParaRPr/>
          </a:p>
          <a:p>
            <a:pPr indent="-274320" lvl="0" marL="274320" rtl="0" algn="l">
              <a:spcBef>
                <a:spcPts val="481"/>
              </a:spcBef>
              <a:spcAft>
                <a:spcPts val="0"/>
              </a:spcAft>
              <a:buSzPct val="95000"/>
              <a:buNone/>
            </a:pPr>
            <a:r>
              <a:rPr lang="en-US"/>
              <a:t>   </a:t>
            </a:r>
            <a:r>
              <a:rPr b="1" lang="en-US"/>
              <a:t>Example</a:t>
            </a:r>
            <a:r>
              <a:rPr lang="en-US"/>
              <a:t>:What is the greatest common divisor of </a:t>
            </a:r>
            <a:r>
              <a:rPr lang="en-US">
                <a:latin typeface="Cambria Math"/>
                <a:ea typeface="Cambria Math"/>
                <a:cs typeface="Cambria Math"/>
                <a:sym typeface="Cambria Math"/>
              </a:rPr>
              <a:t>24</a:t>
            </a:r>
            <a:r>
              <a:rPr lang="en-US"/>
              <a:t> and </a:t>
            </a:r>
            <a:r>
              <a:rPr lang="en-US">
                <a:latin typeface="Cambria Math"/>
                <a:ea typeface="Cambria Math"/>
                <a:cs typeface="Cambria Math"/>
                <a:sym typeface="Cambria Math"/>
              </a:rPr>
              <a:t>36</a:t>
            </a:r>
            <a:r>
              <a:rPr lang="en-US"/>
              <a:t>? </a:t>
            </a:r>
            <a:endParaRPr/>
          </a:p>
          <a:p>
            <a:pPr indent="-274320" lvl="0" marL="274320" rtl="0" algn="l">
              <a:spcBef>
                <a:spcPts val="481"/>
              </a:spcBef>
              <a:spcAft>
                <a:spcPts val="0"/>
              </a:spcAft>
              <a:buSzPct val="95000"/>
              <a:buNone/>
            </a:pPr>
            <a:r>
              <a:rPr lang="en-US"/>
              <a:t>    </a:t>
            </a:r>
            <a:r>
              <a:rPr b="1" lang="en-US"/>
              <a:t>Solution</a:t>
            </a:r>
            <a:r>
              <a:rPr lang="en-US"/>
              <a:t>: gcd(</a:t>
            </a:r>
            <a:r>
              <a:rPr lang="en-US">
                <a:latin typeface="Cambria Math"/>
                <a:ea typeface="Cambria Math"/>
                <a:cs typeface="Cambria Math"/>
                <a:sym typeface="Cambria Math"/>
              </a:rPr>
              <a:t>24, 36</a:t>
            </a:r>
            <a:r>
              <a:rPr lang="en-US"/>
              <a:t>) = </a:t>
            </a:r>
            <a:r>
              <a:rPr lang="en-US">
                <a:latin typeface="Cambria Math"/>
                <a:ea typeface="Cambria Math"/>
                <a:cs typeface="Cambria Math"/>
                <a:sym typeface="Cambria Math"/>
              </a:rPr>
              <a:t>12</a:t>
            </a:r>
            <a:endParaRPr/>
          </a:p>
          <a:p>
            <a:pPr indent="-274320" lvl="0" marL="274320" rtl="0" algn="l">
              <a:spcBef>
                <a:spcPts val="481"/>
              </a:spcBef>
              <a:spcAft>
                <a:spcPts val="0"/>
              </a:spcAft>
              <a:buSzPct val="95000"/>
              <a:buNone/>
            </a:pPr>
            <a:r>
              <a:rPr b="1" lang="en-US"/>
              <a:t>    Example</a:t>
            </a:r>
            <a:r>
              <a:rPr lang="en-US"/>
              <a:t>:What is the greatest common divisor of </a:t>
            </a:r>
            <a:r>
              <a:rPr lang="en-US">
                <a:latin typeface="Cambria Math"/>
                <a:ea typeface="Cambria Math"/>
                <a:cs typeface="Cambria Math"/>
                <a:sym typeface="Cambria Math"/>
              </a:rPr>
              <a:t>17</a:t>
            </a:r>
            <a:r>
              <a:rPr lang="en-US"/>
              <a:t> and </a:t>
            </a:r>
            <a:r>
              <a:rPr lang="en-US">
                <a:latin typeface="Cambria Math"/>
                <a:ea typeface="Cambria Math"/>
                <a:cs typeface="Cambria Math"/>
                <a:sym typeface="Cambria Math"/>
              </a:rPr>
              <a:t>22</a:t>
            </a:r>
            <a:r>
              <a:rPr lang="en-US"/>
              <a:t>?</a:t>
            </a:r>
            <a:endParaRPr/>
          </a:p>
          <a:p>
            <a:pPr indent="-274320" lvl="0" marL="274320" rtl="0" algn="l">
              <a:spcBef>
                <a:spcPts val="481"/>
              </a:spcBef>
              <a:spcAft>
                <a:spcPts val="0"/>
              </a:spcAft>
              <a:buSzPct val="95000"/>
              <a:buNone/>
            </a:pPr>
            <a:r>
              <a:rPr lang="en-US"/>
              <a:t>    </a:t>
            </a:r>
            <a:r>
              <a:rPr b="1" lang="en-US"/>
              <a:t>Solution</a:t>
            </a:r>
            <a:r>
              <a:rPr lang="en-US"/>
              <a:t>: gcd(</a:t>
            </a:r>
            <a:r>
              <a:rPr lang="en-US">
                <a:latin typeface="Cambria Math"/>
                <a:ea typeface="Cambria Math"/>
                <a:cs typeface="Cambria Math"/>
                <a:sym typeface="Cambria Math"/>
              </a:rPr>
              <a:t>17,22</a:t>
            </a:r>
            <a:r>
              <a:rPr lang="en-US"/>
              <a:t>) = </a:t>
            </a:r>
            <a:r>
              <a:rPr lang="en-US">
                <a:latin typeface="Cambria Math"/>
                <a:ea typeface="Cambria Math"/>
                <a:cs typeface="Cambria Math"/>
                <a:sym typeface="Cambria Math"/>
              </a:rPr>
              <a:t>1</a:t>
            </a:r>
            <a:endParaRPr/>
          </a:p>
          <a:p>
            <a:pPr indent="-274320" lvl="0" marL="274320" rtl="0" algn="l">
              <a:spcBef>
                <a:spcPts val="481"/>
              </a:spcBef>
              <a:spcAft>
                <a:spcPts val="0"/>
              </a:spcAft>
              <a:buSzPct val="95000"/>
              <a:buNone/>
            </a:pPr>
            <a:r>
              <a:t/>
            </a:r>
            <a:endParaRPr>
              <a:latin typeface="Cambria Math"/>
              <a:ea typeface="Cambria Math"/>
              <a:cs typeface="Cambria Math"/>
              <a:sym typeface="Cambria Math"/>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Greatest Common Divisor</a:t>
            </a:r>
            <a:endParaRPr/>
          </a:p>
        </p:txBody>
      </p:sp>
      <p:sp>
        <p:nvSpPr>
          <p:cNvPr id="283" name="Google Shape;283;p2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None/>
            </a:pPr>
            <a:r>
              <a:rPr b="1" lang="en-US"/>
              <a:t>   Definition</a:t>
            </a:r>
            <a:r>
              <a:rPr lang="en-US"/>
              <a:t>: The integers </a:t>
            </a:r>
            <a:r>
              <a:rPr i="1" lang="en-US"/>
              <a:t>a</a:t>
            </a:r>
            <a:r>
              <a:rPr lang="en-US"/>
              <a:t> and </a:t>
            </a:r>
            <a:r>
              <a:rPr i="1" lang="en-US"/>
              <a:t>b </a:t>
            </a:r>
            <a:r>
              <a:rPr lang="en-US"/>
              <a:t>are </a:t>
            </a:r>
            <a:r>
              <a:rPr i="1" lang="en-US"/>
              <a:t>relatively prime </a:t>
            </a:r>
            <a:r>
              <a:rPr lang="en-US"/>
              <a:t>if their greatest common divisor is </a:t>
            </a:r>
            <a:r>
              <a:rPr lang="en-US">
                <a:latin typeface="Cambria Math"/>
                <a:ea typeface="Cambria Math"/>
                <a:cs typeface="Cambria Math"/>
                <a:sym typeface="Cambria Math"/>
              </a:rPr>
              <a:t>1</a:t>
            </a:r>
            <a:r>
              <a:rPr lang="en-US"/>
              <a:t>. </a:t>
            </a:r>
            <a:endParaRPr>
              <a:latin typeface="Cambria Math"/>
              <a:ea typeface="Cambria Math"/>
              <a:cs typeface="Cambria Math"/>
              <a:sym typeface="Cambria Math"/>
            </a:endParaRPr>
          </a:p>
          <a:p>
            <a:pPr indent="-274320" lvl="0" marL="274320" rtl="0" algn="l">
              <a:spcBef>
                <a:spcPts val="442"/>
              </a:spcBef>
              <a:spcAft>
                <a:spcPts val="0"/>
              </a:spcAft>
              <a:buSzPct val="95000"/>
              <a:buNone/>
            </a:pPr>
            <a:r>
              <a:rPr b="1" lang="en-US"/>
              <a:t>   Example</a:t>
            </a:r>
            <a:r>
              <a:rPr lang="en-US"/>
              <a:t>: </a:t>
            </a:r>
            <a:r>
              <a:rPr lang="en-US">
                <a:latin typeface="Cambria Math"/>
                <a:ea typeface="Cambria Math"/>
                <a:cs typeface="Cambria Math"/>
                <a:sym typeface="Cambria Math"/>
              </a:rPr>
              <a:t>17</a:t>
            </a:r>
            <a:r>
              <a:rPr lang="en-US"/>
              <a:t> and </a:t>
            </a:r>
            <a:r>
              <a:rPr lang="en-US">
                <a:latin typeface="Cambria Math"/>
                <a:ea typeface="Cambria Math"/>
                <a:cs typeface="Cambria Math"/>
                <a:sym typeface="Cambria Math"/>
              </a:rPr>
              <a:t>22</a:t>
            </a:r>
            <a:endParaRPr/>
          </a:p>
          <a:p>
            <a:pPr indent="-274320" lvl="0" marL="274320" rtl="0" algn="l">
              <a:spcBef>
                <a:spcPts val="442"/>
              </a:spcBef>
              <a:spcAft>
                <a:spcPts val="0"/>
              </a:spcAft>
              <a:buSzPct val="95000"/>
              <a:buNone/>
            </a:pPr>
            <a:r>
              <a:rPr lang="en-US"/>
              <a:t>   </a:t>
            </a:r>
            <a:r>
              <a:rPr b="1" lang="en-US"/>
              <a:t>Definition</a:t>
            </a:r>
            <a:r>
              <a:rPr lang="en-US"/>
              <a:t>: The integers </a:t>
            </a:r>
            <a:r>
              <a:rPr i="1" lang="en-US"/>
              <a:t>a</a:t>
            </a:r>
            <a:r>
              <a:rPr baseline="-25000" lang="en-US">
                <a:latin typeface="Cambria Math"/>
                <a:ea typeface="Cambria Math"/>
                <a:cs typeface="Cambria Math"/>
                <a:sym typeface="Cambria Math"/>
              </a:rPr>
              <a:t>1</a:t>
            </a:r>
            <a:r>
              <a:rPr lang="en-US"/>
              <a:t>, </a:t>
            </a:r>
            <a:r>
              <a:rPr i="1" lang="en-US"/>
              <a:t>a</a:t>
            </a:r>
            <a:r>
              <a:rPr baseline="-25000" lang="en-US">
                <a:latin typeface="Cambria Math"/>
                <a:ea typeface="Cambria Math"/>
                <a:cs typeface="Cambria Math"/>
                <a:sym typeface="Cambria Math"/>
              </a:rPr>
              <a:t>2</a:t>
            </a:r>
            <a:r>
              <a:rPr lang="en-US"/>
              <a:t>, …, </a:t>
            </a:r>
            <a:r>
              <a:rPr i="1" lang="en-US"/>
              <a:t>a</a:t>
            </a:r>
            <a:r>
              <a:rPr baseline="-25000" i="1" lang="en-US"/>
              <a:t>n</a:t>
            </a:r>
            <a:r>
              <a:rPr lang="en-US"/>
              <a:t> are </a:t>
            </a:r>
            <a:r>
              <a:rPr i="1" lang="en-US"/>
              <a:t>pairwise</a:t>
            </a:r>
            <a:r>
              <a:rPr lang="en-US"/>
              <a:t> </a:t>
            </a:r>
            <a:r>
              <a:rPr i="1" lang="en-US"/>
              <a:t>relatively prime </a:t>
            </a:r>
            <a:r>
              <a:rPr lang="en-US"/>
              <a:t>if gcd(</a:t>
            </a:r>
            <a:r>
              <a:rPr i="1" lang="en-US"/>
              <a:t>a</a:t>
            </a:r>
            <a:r>
              <a:rPr baseline="-25000" i="1" lang="en-US"/>
              <a:t>i</a:t>
            </a:r>
            <a:r>
              <a:rPr lang="en-US"/>
              <a:t>, </a:t>
            </a:r>
            <a:r>
              <a:rPr i="1" lang="en-US"/>
              <a:t>a</a:t>
            </a:r>
            <a:r>
              <a:rPr baseline="-25000" i="1" lang="en-US"/>
              <a:t>j</a:t>
            </a:r>
            <a:r>
              <a:rPr lang="en-US"/>
              <a:t>)= </a:t>
            </a:r>
            <a:r>
              <a:rPr lang="en-US">
                <a:latin typeface="Cambria Math"/>
                <a:ea typeface="Cambria Math"/>
                <a:cs typeface="Cambria Math"/>
                <a:sym typeface="Cambria Math"/>
              </a:rPr>
              <a:t>1</a:t>
            </a:r>
            <a:r>
              <a:rPr lang="en-US"/>
              <a:t> whenever </a:t>
            </a:r>
            <a:r>
              <a:rPr lang="en-US">
                <a:latin typeface="Cambria Math"/>
                <a:ea typeface="Cambria Math"/>
                <a:cs typeface="Cambria Math"/>
                <a:sym typeface="Cambria Math"/>
              </a:rPr>
              <a:t>1 ≤ </a:t>
            </a:r>
            <a:r>
              <a:rPr i="1" lang="en-US"/>
              <a:t>i</a:t>
            </a:r>
            <a:r>
              <a:rPr lang="en-US">
                <a:latin typeface="Cambria Math"/>
                <a:ea typeface="Cambria Math"/>
                <a:cs typeface="Cambria Math"/>
                <a:sym typeface="Cambria Math"/>
              </a:rPr>
              <a:t>&lt;</a:t>
            </a:r>
            <a:r>
              <a:rPr i="1" lang="en-US"/>
              <a:t>j</a:t>
            </a:r>
            <a:r>
              <a:rPr lang="en-US">
                <a:latin typeface="Cambria Math"/>
                <a:ea typeface="Cambria Math"/>
                <a:cs typeface="Cambria Math"/>
                <a:sym typeface="Cambria Math"/>
              </a:rPr>
              <a:t> ≤</a:t>
            </a:r>
            <a:r>
              <a:rPr i="1" lang="en-US"/>
              <a:t>n</a:t>
            </a:r>
            <a:r>
              <a:rPr lang="en-US"/>
              <a:t>.</a:t>
            </a:r>
            <a:endParaRPr/>
          </a:p>
          <a:p>
            <a:pPr indent="-274320" lvl="0" marL="274320" rtl="0" algn="l">
              <a:spcBef>
                <a:spcPts val="442"/>
              </a:spcBef>
              <a:spcAft>
                <a:spcPts val="0"/>
              </a:spcAft>
              <a:buSzPct val="95000"/>
              <a:buNone/>
            </a:pPr>
            <a:r>
              <a:rPr b="1" lang="en-US"/>
              <a:t>   Example</a:t>
            </a:r>
            <a:r>
              <a:rPr lang="en-US"/>
              <a:t>: Determine whether the integers </a:t>
            </a:r>
            <a:r>
              <a:rPr lang="en-US">
                <a:latin typeface="Cambria Math"/>
                <a:ea typeface="Cambria Math"/>
                <a:cs typeface="Cambria Math"/>
                <a:sym typeface="Cambria Math"/>
              </a:rPr>
              <a:t>10, 17</a:t>
            </a:r>
            <a:r>
              <a:rPr lang="en-US"/>
              <a:t> and </a:t>
            </a:r>
            <a:r>
              <a:rPr lang="en-US">
                <a:latin typeface="Cambria Math"/>
                <a:ea typeface="Cambria Math"/>
                <a:cs typeface="Cambria Math"/>
                <a:sym typeface="Cambria Math"/>
              </a:rPr>
              <a:t>21 are pairwise relatively prime.</a:t>
            </a:r>
            <a:endParaRPr i="1"/>
          </a:p>
          <a:p>
            <a:pPr indent="-274320" lvl="0" marL="274320" rtl="0" algn="l">
              <a:spcBef>
                <a:spcPts val="442"/>
              </a:spcBef>
              <a:spcAft>
                <a:spcPts val="0"/>
              </a:spcAft>
              <a:buSzPct val="95000"/>
              <a:buNone/>
            </a:pPr>
            <a:r>
              <a:rPr lang="en-US">
                <a:latin typeface="Cambria Math"/>
                <a:ea typeface="Cambria Math"/>
                <a:cs typeface="Cambria Math"/>
                <a:sym typeface="Cambria Math"/>
              </a:rPr>
              <a:t>    </a:t>
            </a:r>
            <a:r>
              <a:rPr b="1" lang="en-US"/>
              <a:t>Solution</a:t>
            </a:r>
            <a:r>
              <a:rPr lang="en-US"/>
              <a:t>: </a:t>
            </a:r>
            <a:r>
              <a:rPr lang="en-US">
                <a:latin typeface="Cambria Math"/>
                <a:ea typeface="Cambria Math"/>
                <a:cs typeface="Cambria Math"/>
                <a:sym typeface="Cambria Math"/>
              </a:rPr>
              <a:t>Because gcd(10,17) = 1, gcd(10,21) = 1, and gcd(17,21) = 1, 10, 17, and 21 are pairwise relatively prime.</a:t>
            </a:r>
            <a:r>
              <a:rPr b="1" lang="en-US"/>
              <a:t> </a:t>
            </a:r>
            <a:endParaRPr/>
          </a:p>
          <a:p>
            <a:pPr indent="-274320" lvl="0" marL="274320" rtl="0" algn="l">
              <a:spcBef>
                <a:spcPts val="442"/>
              </a:spcBef>
              <a:spcAft>
                <a:spcPts val="0"/>
              </a:spcAft>
              <a:buSzPct val="95000"/>
              <a:buNone/>
            </a:pPr>
            <a:r>
              <a:rPr b="1" lang="en-US"/>
              <a:t>   Example</a:t>
            </a:r>
            <a:r>
              <a:rPr lang="en-US"/>
              <a:t>: Determine whether the </a:t>
            </a:r>
            <a:r>
              <a:rPr lang="en-US">
                <a:latin typeface="Cambria Math"/>
                <a:ea typeface="Cambria Math"/>
                <a:cs typeface="Cambria Math"/>
                <a:sym typeface="Cambria Math"/>
              </a:rPr>
              <a:t>integers 10, 19, and 24 are pairwise relatively prime.</a:t>
            </a:r>
            <a:endParaRPr/>
          </a:p>
          <a:p>
            <a:pPr indent="-274320" lvl="0" marL="274320" rtl="0" algn="l">
              <a:spcBef>
                <a:spcPts val="442"/>
              </a:spcBef>
              <a:spcAft>
                <a:spcPts val="0"/>
              </a:spcAft>
              <a:buSzPct val="95000"/>
              <a:buNone/>
            </a:pPr>
            <a:r>
              <a:rPr b="1" lang="en-US">
                <a:latin typeface="Cambria Math"/>
                <a:ea typeface="Cambria Math"/>
                <a:cs typeface="Cambria Math"/>
                <a:sym typeface="Cambria Math"/>
              </a:rPr>
              <a:t>  </a:t>
            </a:r>
            <a:r>
              <a:rPr b="1" lang="en-US"/>
              <a:t> Solution</a:t>
            </a:r>
            <a:r>
              <a:rPr lang="en-US"/>
              <a:t>: </a:t>
            </a:r>
            <a:r>
              <a:rPr lang="en-US">
                <a:latin typeface="Cambria Math"/>
                <a:ea typeface="Cambria Math"/>
                <a:cs typeface="Cambria Math"/>
                <a:sym typeface="Cambria Math"/>
              </a:rPr>
              <a:t>Because gcd(10,24) = 2, 10, 19, and 24 are  not pairwise relatively prime.</a:t>
            </a:r>
            <a:r>
              <a:rPr b="1" lang="en-US"/>
              <a:t> </a:t>
            </a:r>
            <a:endParaRPr>
              <a:latin typeface="Cambria Math"/>
              <a:ea typeface="Cambria Math"/>
              <a:cs typeface="Cambria Math"/>
              <a:sym typeface="Cambria Math"/>
            </a:endParaRPr>
          </a:p>
          <a:p>
            <a:pPr indent="-274320" lvl="0" marL="274320" rtl="0" algn="l">
              <a:spcBef>
                <a:spcPts val="442"/>
              </a:spcBef>
              <a:spcAft>
                <a:spcPts val="0"/>
              </a:spcAft>
              <a:buSzPct val="95000"/>
              <a:buNone/>
            </a:pPr>
            <a:r>
              <a:t/>
            </a:r>
            <a:endParaRPr>
              <a:latin typeface="Cambria Math"/>
              <a:ea typeface="Cambria Math"/>
              <a:cs typeface="Cambria Math"/>
              <a:sym typeface="Cambria Math"/>
            </a:endParaRPr>
          </a:p>
          <a:p>
            <a:pPr indent="-274320" lvl="0" marL="274320" rtl="0" algn="l">
              <a:spcBef>
                <a:spcPts val="442"/>
              </a:spcBef>
              <a:spcAft>
                <a:spcPts val="0"/>
              </a:spcAft>
              <a:buSzPct val="95000"/>
              <a:buNone/>
            </a:pPr>
            <a:r>
              <a:t/>
            </a:r>
            <a:endParaRPr>
              <a:latin typeface="Cambria Math"/>
              <a:ea typeface="Cambria Math"/>
              <a:cs typeface="Cambria Math"/>
              <a:sym typeface="Cambria Math"/>
            </a:endParaRPr>
          </a:p>
          <a:p>
            <a:pPr indent="-274320" lvl="0" marL="274320" rtl="0" algn="l">
              <a:spcBef>
                <a:spcPts val="442"/>
              </a:spcBef>
              <a:spcAft>
                <a:spcPts val="0"/>
              </a:spcAft>
              <a:buSzPct val="95000"/>
              <a:buNone/>
            </a:pPr>
            <a:r>
              <a:t/>
            </a:r>
            <a:endParaRPr>
              <a:latin typeface="Cambria Math"/>
              <a:ea typeface="Cambria Math"/>
              <a:cs typeface="Cambria Math"/>
              <a:sym typeface="Cambria Math"/>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Finding the Greatest Common Divisor Using Prime Factorizations</a:t>
            </a:r>
            <a:endParaRPr/>
          </a:p>
        </p:txBody>
      </p:sp>
      <p:sp>
        <p:nvSpPr>
          <p:cNvPr id="289" name="Google Shape;289;p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Suppose  the prime factorizations of </a:t>
            </a:r>
            <a:r>
              <a:rPr i="1" lang="en-US"/>
              <a:t>a</a:t>
            </a:r>
            <a:r>
              <a:rPr lang="en-US"/>
              <a:t> and </a:t>
            </a:r>
            <a:r>
              <a:rPr i="1" lang="en-US"/>
              <a:t>b</a:t>
            </a:r>
            <a:r>
              <a:rPr lang="en-US"/>
              <a:t> are:</a:t>
            </a:r>
            <a:endParaRPr/>
          </a:p>
          <a:p>
            <a:pPr indent="-152765" lvl="0" marL="274320" rtl="0" algn="l">
              <a:spcBef>
                <a:spcPts val="403"/>
              </a:spcBef>
              <a:spcAft>
                <a:spcPts val="0"/>
              </a:spcAft>
              <a:buSzPct val="95000"/>
              <a:buNone/>
            </a:pPr>
            <a:r>
              <a:t/>
            </a:r>
            <a:endParaRPr/>
          </a:p>
          <a:p>
            <a:pPr indent="-152765" lvl="0" marL="274320" rtl="0" algn="l">
              <a:spcBef>
                <a:spcPts val="403"/>
              </a:spcBef>
              <a:spcAft>
                <a:spcPts val="0"/>
              </a:spcAft>
              <a:buSzPct val="95000"/>
              <a:buNone/>
            </a:pPr>
            <a:r>
              <a:t/>
            </a:r>
            <a:endParaRPr/>
          </a:p>
          <a:p>
            <a:pPr indent="-274320" lvl="0" marL="274320" rtl="0" algn="l">
              <a:spcBef>
                <a:spcPts val="403"/>
              </a:spcBef>
              <a:spcAft>
                <a:spcPts val="0"/>
              </a:spcAft>
              <a:buSzPct val="95000"/>
              <a:buNone/>
            </a:pPr>
            <a:r>
              <a:rPr lang="en-US"/>
              <a:t>    where each exponent is a nonnegative integer, and where all primes occurring in either prime factorization are included in both. Then:</a:t>
            </a:r>
            <a:endParaRPr/>
          </a:p>
          <a:p>
            <a:pPr indent="-274320" lvl="0" marL="274320" rtl="0" algn="l">
              <a:spcBef>
                <a:spcPts val="403"/>
              </a:spcBef>
              <a:spcAft>
                <a:spcPts val="0"/>
              </a:spcAft>
              <a:buSzPct val="95000"/>
              <a:buNone/>
            </a:pPr>
            <a:r>
              <a:t/>
            </a:r>
            <a:endParaRPr/>
          </a:p>
          <a:p>
            <a:pPr indent="-274320" lvl="0" marL="274320" rtl="0" algn="l">
              <a:spcBef>
                <a:spcPts val="403"/>
              </a:spcBef>
              <a:spcAft>
                <a:spcPts val="0"/>
              </a:spcAft>
              <a:buSzPct val="95000"/>
              <a:buNone/>
            </a:pPr>
            <a:r>
              <a:rPr lang="en-US"/>
              <a:t>    </a:t>
            </a:r>
            <a:endParaRPr/>
          </a:p>
          <a:p>
            <a:pPr indent="-274320" lvl="0" marL="274320" rtl="0" algn="l">
              <a:spcBef>
                <a:spcPts val="403"/>
              </a:spcBef>
              <a:spcAft>
                <a:spcPts val="0"/>
              </a:spcAft>
              <a:buSzPct val="95000"/>
              <a:buChar char="⚫"/>
            </a:pPr>
            <a:r>
              <a:rPr lang="en-US"/>
              <a:t> This formula is valid since the integer  on the right (of the equals sign) divides both </a:t>
            </a:r>
            <a:r>
              <a:rPr i="1" lang="en-US"/>
              <a:t>a</a:t>
            </a:r>
            <a:r>
              <a:rPr lang="en-US"/>
              <a:t> and </a:t>
            </a:r>
            <a:r>
              <a:rPr i="1" lang="en-US"/>
              <a:t>b</a:t>
            </a:r>
            <a:r>
              <a:rPr lang="en-US"/>
              <a:t>. No larger integer can divide both </a:t>
            </a:r>
            <a:r>
              <a:rPr i="1" lang="en-US"/>
              <a:t>a</a:t>
            </a:r>
            <a:r>
              <a:rPr lang="en-US"/>
              <a:t> and </a:t>
            </a:r>
            <a:r>
              <a:rPr i="1" lang="en-US"/>
              <a:t>b</a:t>
            </a:r>
            <a:r>
              <a:rPr lang="en-US"/>
              <a:t>. </a:t>
            </a:r>
            <a:endParaRPr/>
          </a:p>
          <a:p>
            <a:pPr indent="-274320" lvl="0" marL="274320" rtl="0" algn="l">
              <a:spcBef>
                <a:spcPts val="403"/>
              </a:spcBef>
              <a:spcAft>
                <a:spcPts val="0"/>
              </a:spcAft>
              <a:buSzPct val="95000"/>
              <a:buNone/>
            </a:pPr>
            <a:r>
              <a:rPr b="1" lang="en-US"/>
              <a:t>     Example</a:t>
            </a:r>
            <a:r>
              <a:rPr lang="en-US"/>
              <a:t>:    </a:t>
            </a:r>
            <a:r>
              <a:rPr lang="en-US">
                <a:latin typeface="Cambria Math"/>
                <a:ea typeface="Cambria Math"/>
                <a:cs typeface="Cambria Math"/>
                <a:sym typeface="Cambria Math"/>
              </a:rPr>
              <a:t>120</a:t>
            </a:r>
            <a:r>
              <a:rPr lang="en-US"/>
              <a:t> =  </a:t>
            </a:r>
            <a:r>
              <a:rPr lang="en-US">
                <a:latin typeface="Cambria Math"/>
                <a:ea typeface="Cambria Math"/>
                <a:cs typeface="Cambria Math"/>
                <a:sym typeface="Cambria Math"/>
              </a:rPr>
              <a:t>2</a:t>
            </a:r>
            <a:r>
              <a:rPr baseline="30000" lang="en-US">
                <a:latin typeface="Cambria Math"/>
                <a:ea typeface="Cambria Math"/>
                <a:cs typeface="Cambria Math"/>
                <a:sym typeface="Cambria Math"/>
              </a:rPr>
              <a:t>3</a:t>
            </a:r>
            <a:r>
              <a:rPr lang="en-US">
                <a:latin typeface="Cambria Math"/>
                <a:ea typeface="Cambria Math"/>
                <a:cs typeface="Cambria Math"/>
                <a:sym typeface="Cambria Math"/>
              </a:rPr>
              <a:t> ∙3 ∙5      500</a:t>
            </a:r>
            <a:r>
              <a:rPr lang="en-US"/>
              <a:t> =  </a:t>
            </a:r>
            <a:r>
              <a:rPr lang="en-US">
                <a:latin typeface="Cambria Math"/>
                <a:ea typeface="Cambria Math"/>
                <a:cs typeface="Cambria Math"/>
                <a:sym typeface="Cambria Math"/>
              </a:rPr>
              <a:t>2</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  ∙5</a:t>
            </a:r>
            <a:r>
              <a:rPr baseline="30000" lang="en-US">
                <a:latin typeface="Cambria Math"/>
                <a:ea typeface="Cambria Math"/>
                <a:cs typeface="Cambria Math"/>
                <a:sym typeface="Cambria Math"/>
              </a:rPr>
              <a:t>3</a:t>
            </a:r>
            <a:r>
              <a:rPr lang="en-US">
                <a:latin typeface="Cambria Math"/>
                <a:ea typeface="Cambria Math"/>
                <a:cs typeface="Cambria Math"/>
                <a:sym typeface="Cambria Math"/>
              </a:rPr>
              <a:t> </a:t>
            </a:r>
            <a:endParaRPr>
              <a:latin typeface="Cambria Math"/>
              <a:ea typeface="Cambria Math"/>
              <a:cs typeface="Cambria Math"/>
              <a:sym typeface="Cambria Math"/>
            </a:endParaRPr>
          </a:p>
          <a:p>
            <a:pPr indent="-274320" lvl="0" marL="274320" rtl="0" algn="l">
              <a:spcBef>
                <a:spcPts val="403"/>
              </a:spcBef>
              <a:spcAft>
                <a:spcPts val="0"/>
              </a:spcAft>
              <a:buSzPct val="95000"/>
              <a:buNone/>
            </a:pPr>
            <a:r>
              <a:rPr lang="en-US"/>
              <a:t>        gcd(</a:t>
            </a:r>
            <a:r>
              <a:rPr lang="en-US">
                <a:latin typeface="Cambria Math"/>
                <a:ea typeface="Cambria Math"/>
                <a:cs typeface="Cambria Math"/>
                <a:sym typeface="Cambria Math"/>
              </a:rPr>
              <a:t>120</a:t>
            </a:r>
            <a:r>
              <a:rPr lang="en-US"/>
              <a:t>,</a:t>
            </a:r>
            <a:r>
              <a:rPr lang="en-US">
                <a:latin typeface="Cambria Math"/>
                <a:ea typeface="Cambria Math"/>
                <a:cs typeface="Cambria Math"/>
                <a:sym typeface="Cambria Math"/>
              </a:rPr>
              <a:t>500</a:t>
            </a:r>
            <a:r>
              <a:rPr lang="en-US"/>
              <a:t>) = </a:t>
            </a:r>
            <a:r>
              <a:rPr lang="en-US">
                <a:latin typeface="Cambria Math"/>
                <a:ea typeface="Cambria Math"/>
                <a:cs typeface="Cambria Math"/>
                <a:sym typeface="Cambria Math"/>
              </a:rPr>
              <a:t>2</a:t>
            </a:r>
            <a:r>
              <a:rPr baseline="30000" lang="en-US">
                <a:latin typeface="Cambria Math"/>
                <a:ea typeface="Cambria Math"/>
                <a:cs typeface="Cambria Math"/>
                <a:sym typeface="Cambria Math"/>
              </a:rPr>
              <a:t>min(3,2)</a:t>
            </a:r>
            <a:r>
              <a:rPr lang="en-US">
                <a:latin typeface="Cambria Math"/>
                <a:ea typeface="Cambria Math"/>
                <a:cs typeface="Cambria Math"/>
                <a:sym typeface="Cambria Math"/>
              </a:rPr>
              <a:t> ∙3</a:t>
            </a:r>
            <a:r>
              <a:rPr baseline="30000" lang="en-US">
                <a:latin typeface="Cambria Math"/>
                <a:ea typeface="Cambria Math"/>
                <a:cs typeface="Cambria Math"/>
                <a:sym typeface="Cambria Math"/>
              </a:rPr>
              <a:t>min(1,0)</a:t>
            </a:r>
            <a:r>
              <a:rPr lang="en-US">
                <a:latin typeface="Cambria Math"/>
                <a:ea typeface="Cambria Math"/>
                <a:cs typeface="Cambria Math"/>
                <a:sym typeface="Cambria Math"/>
              </a:rPr>
              <a:t> ∙5</a:t>
            </a:r>
            <a:r>
              <a:rPr baseline="30000" lang="en-US">
                <a:latin typeface="Cambria Math"/>
                <a:ea typeface="Cambria Math"/>
                <a:cs typeface="Cambria Math"/>
                <a:sym typeface="Cambria Math"/>
              </a:rPr>
              <a:t>min(1,3)</a:t>
            </a:r>
            <a:r>
              <a:rPr lang="en-US">
                <a:latin typeface="Cambria Math"/>
                <a:ea typeface="Cambria Math"/>
                <a:cs typeface="Cambria Math"/>
                <a:sym typeface="Cambria Math"/>
              </a:rPr>
              <a:t> = 2</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 ∙3</a:t>
            </a:r>
            <a:r>
              <a:rPr baseline="30000" lang="en-US">
                <a:latin typeface="Cambria Math"/>
                <a:ea typeface="Cambria Math"/>
                <a:cs typeface="Cambria Math"/>
                <a:sym typeface="Cambria Math"/>
              </a:rPr>
              <a:t>0</a:t>
            </a:r>
            <a:r>
              <a:rPr lang="en-US">
                <a:latin typeface="Cambria Math"/>
                <a:ea typeface="Cambria Math"/>
                <a:cs typeface="Cambria Math"/>
                <a:sym typeface="Cambria Math"/>
              </a:rPr>
              <a:t> ∙5</a:t>
            </a:r>
            <a:r>
              <a:rPr baseline="30000" lang="en-US">
                <a:latin typeface="Cambria Math"/>
                <a:ea typeface="Cambria Math"/>
                <a:cs typeface="Cambria Math"/>
                <a:sym typeface="Cambria Math"/>
              </a:rPr>
              <a:t>1</a:t>
            </a:r>
            <a:r>
              <a:rPr lang="en-US">
                <a:latin typeface="Cambria Math"/>
                <a:ea typeface="Cambria Math"/>
                <a:cs typeface="Cambria Math"/>
                <a:sym typeface="Cambria Math"/>
              </a:rPr>
              <a:t> = 20</a:t>
            </a:r>
            <a:endParaRPr/>
          </a:p>
          <a:p>
            <a:pPr indent="-274320" lvl="0" marL="274320" rtl="0" algn="l">
              <a:spcBef>
                <a:spcPts val="403"/>
              </a:spcBef>
              <a:spcAft>
                <a:spcPts val="0"/>
              </a:spcAft>
              <a:buSzPct val="95000"/>
              <a:buChar char="⚫"/>
            </a:pPr>
            <a:r>
              <a:rPr lang="en-US"/>
              <a:t>Finding the gcd of two positive integers using their prime factorizations is not efficient because there is no efficient algorithm for finding the prime factorization of a positive integer.</a:t>
            </a:r>
            <a:endParaRPr/>
          </a:p>
          <a:p>
            <a:pPr indent="-274320" lvl="0" marL="274320" rtl="0" algn="l">
              <a:spcBef>
                <a:spcPts val="403"/>
              </a:spcBef>
              <a:spcAft>
                <a:spcPts val="0"/>
              </a:spcAft>
              <a:buSzPct val="95000"/>
              <a:buNone/>
            </a:pPr>
            <a:r>
              <a:t/>
            </a:r>
            <a:endParaRPr/>
          </a:p>
        </p:txBody>
      </p:sp>
      <p:pic>
        <p:nvPicPr>
          <p:cNvPr descr="addin_tmp.png" id="290" name="Google Shape;290;p27"/>
          <p:cNvPicPr preferRelativeResize="0"/>
          <p:nvPr/>
        </p:nvPicPr>
        <p:blipFill rotWithShape="1">
          <a:blip r:embed="rId3">
            <a:alphaModFix/>
          </a:blip>
          <a:srcRect b="0" l="0" r="0" t="0"/>
          <a:stretch/>
        </p:blipFill>
        <p:spPr>
          <a:xfrm>
            <a:off x="1905000" y="2362200"/>
            <a:ext cx="2034540" cy="259080"/>
          </a:xfrm>
          <a:prstGeom prst="rect">
            <a:avLst/>
          </a:prstGeom>
          <a:noFill/>
          <a:ln>
            <a:noFill/>
          </a:ln>
        </p:spPr>
      </p:pic>
      <p:pic>
        <p:nvPicPr>
          <p:cNvPr descr="addin_tmp.png" id="291" name="Google Shape;291;p27"/>
          <p:cNvPicPr preferRelativeResize="0"/>
          <p:nvPr/>
        </p:nvPicPr>
        <p:blipFill rotWithShape="1">
          <a:blip r:embed="rId4">
            <a:alphaModFix/>
          </a:blip>
          <a:srcRect b="0" l="0" r="0" t="0"/>
          <a:stretch/>
        </p:blipFill>
        <p:spPr>
          <a:xfrm>
            <a:off x="4953000" y="2362200"/>
            <a:ext cx="1945005" cy="304800"/>
          </a:xfrm>
          <a:prstGeom prst="rect">
            <a:avLst/>
          </a:prstGeom>
          <a:noFill/>
          <a:ln>
            <a:noFill/>
          </a:ln>
        </p:spPr>
      </p:pic>
      <p:pic>
        <p:nvPicPr>
          <p:cNvPr descr="addin_tmp.png" id="292" name="Google Shape;292;p27"/>
          <p:cNvPicPr preferRelativeResize="0"/>
          <p:nvPr/>
        </p:nvPicPr>
        <p:blipFill rotWithShape="1">
          <a:blip r:embed="rId5">
            <a:alphaModFix/>
          </a:blip>
          <a:srcRect b="0" l="0" r="0" t="0"/>
          <a:stretch/>
        </p:blipFill>
        <p:spPr>
          <a:xfrm>
            <a:off x="2057400" y="3429000"/>
            <a:ext cx="5343525" cy="3695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Least Common Multiple</a:t>
            </a:r>
            <a:endParaRPr/>
          </a:p>
        </p:txBody>
      </p:sp>
      <p:sp>
        <p:nvSpPr>
          <p:cNvPr id="298" name="Google Shape;298;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25000" lnSpcReduction="20000"/>
          </a:bodyPr>
          <a:lstStyle/>
          <a:p>
            <a:pPr indent="-274320" lvl="0" marL="274320" rtl="0" algn="l">
              <a:spcBef>
                <a:spcPts val="0"/>
              </a:spcBef>
              <a:spcAft>
                <a:spcPts val="0"/>
              </a:spcAft>
              <a:buSzPct val="30875"/>
              <a:buNone/>
            </a:pPr>
            <a:r>
              <a:rPr b="1" lang="en-US"/>
              <a:t>           </a:t>
            </a:r>
            <a:r>
              <a:rPr b="1" lang="en-US" sz="8000"/>
              <a:t>Definition</a:t>
            </a:r>
            <a:r>
              <a:rPr lang="en-US" sz="8000"/>
              <a:t>: The least common multiple of the positive integers </a:t>
            </a:r>
            <a:r>
              <a:rPr i="1" lang="en-US" sz="8000"/>
              <a:t>a</a:t>
            </a:r>
            <a:r>
              <a:rPr lang="en-US" sz="8000"/>
              <a:t> and </a:t>
            </a:r>
            <a:r>
              <a:rPr i="1" lang="en-US" sz="8000"/>
              <a:t>b </a:t>
            </a:r>
            <a:r>
              <a:rPr lang="en-US" sz="8000"/>
              <a:t>is the smallest  positive integer that is divisible by both </a:t>
            </a:r>
            <a:r>
              <a:rPr i="1" lang="en-US" sz="8000"/>
              <a:t>a</a:t>
            </a:r>
            <a:r>
              <a:rPr lang="en-US" sz="8000"/>
              <a:t> and </a:t>
            </a:r>
            <a:r>
              <a:rPr i="1" lang="en-US" sz="8000"/>
              <a:t>b</a:t>
            </a:r>
            <a:r>
              <a:rPr lang="en-US" sz="8000"/>
              <a:t>. It is denoted by lcm(</a:t>
            </a:r>
            <a:r>
              <a:rPr i="1" lang="en-US" sz="8000"/>
              <a:t>a</a:t>
            </a:r>
            <a:r>
              <a:rPr lang="en-US" sz="8000"/>
              <a:t>,</a:t>
            </a:r>
            <a:r>
              <a:rPr i="1" lang="en-US" sz="8000"/>
              <a:t>b</a:t>
            </a:r>
            <a:r>
              <a:rPr lang="en-US" sz="8000"/>
              <a:t>).</a:t>
            </a:r>
            <a:endParaRPr sz="8000">
              <a:latin typeface="Cambria Math"/>
              <a:ea typeface="Cambria Math"/>
              <a:cs typeface="Cambria Math"/>
              <a:sym typeface="Cambria Math"/>
            </a:endParaRPr>
          </a:p>
          <a:p>
            <a:pPr indent="-274320" lvl="0" marL="274320" rtl="0" algn="l">
              <a:spcBef>
                <a:spcPts val="410"/>
              </a:spcBef>
              <a:spcAft>
                <a:spcPts val="0"/>
              </a:spcAft>
              <a:buSzPct val="95000"/>
              <a:buChar char="⚫"/>
            </a:pPr>
            <a:r>
              <a:rPr lang="en-US" sz="8200"/>
              <a:t>The least common multiple can also be computed from the prime factorizations. </a:t>
            </a:r>
            <a:r>
              <a:rPr b="1" lang="en-US" sz="8200"/>
              <a:t> </a:t>
            </a:r>
            <a:endParaRPr/>
          </a:p>
          <a:p>
            <a:pPr indent="-153670" lvl="0" marL="274320" rtl="0" algn="l">
              <a:spcBef>
                <a:spcPts val="400"/>
              </a:spcBef>
              <a:spcAft>
                <a:spcPts val="0"/>
              </a:spcAft>
              <a:buSzPct val="95000"/>
              <a:buNone/>
            </a:pPr>
            <a:r>
              <a:t/>
            </a:r>
            <a:endParaRPr b="1" sz="8000"/>
          </a:p>
          <a:p>
            <a:pPr indent="-274320" lvl="0" marL="274320" rtl="0" algn="l">
              <a:spcBef>
                <a:spcPts val="400"/>
              </a:spcBef>
              <a:spcAft>
                <a:spcPts val="0"/>
              </a:spcAft>
              <a:buSzPct val="95000"/>
              <a:buNone/>
            </a:pPr>
            <a:r>
              <a:t/>
            </a:r>
            <a:endParaRPr b="1" sz="8000"/>
          </a:p>
          <a:p>
            <a:pPr indent="-274320" lvl="0" marL="274320" rtl="0" algn="l">
              <a:spcBef>
                <a:spcPts val="400"/>
              </a:spcBef>
              <a:spcAft>
                <a:spcPts val="0"/>
              </a:spcAft>
              <a:buSzPct val="95000"/>
              <a:buNone/>
            </a:pPr>
            <a:r>
              <a:rPr b="1" lang="en-US" sz="8000"/>
              <a:t>    </a:t>
            </a:r>
            <a:r>
              <a:rPr lang="en-US" sz="8000"/>
              <a:t>This number is divided by both </a:t>
            </a:r>
            <a:r>
              <a:rPr i="1" lang="en-US" sz="8000"/>
              <a:t>a</a:t>
            </a:r>
            <a:r>
              <a:rPr lang="en-US" sz="8000"/>
              <a:t> and </a:t>
            </a:r>
            <a:r>
              <a:rPr i="1" lang="en-US" sz="8000"/>
              <a:t>b</a:t>
            </a:r>
            <a:r>
              <a:rPr lang="en-US" sz="8000"/>
              <a:t> and no smaller number  is divided by </a:t>
            </a:r>
            <a:r>
              <a:rPr i="1" lang="en-US" sz="8000"/>
              <a:t>a</a:t>
            </a:r>
            <a:r>
              <a:rPr lang="en-US" sz="8000"/>
              <a:t> and </a:t>
            </a:r>
            <a:r>
              <a:rPr i="1" lang="en-US" sz="8000"/>
              <a:t>b</a:t>
            </a:r>
            <a:r>
              <a:rPr lang="en-US" sz="8000"/>
              <a:t>.</a:t>
            </a:r>
            <a:endParaRPr b="1" sz="8000"/>
          </a:p>
          <a:p>
            <a:pPr indent="-274320" lvl="0" marL="274320" rtl="0" algn="l">
              <a:spcBef>
                <a:spcPts val="400"/>
              </a:spcBef>
              <a:spcAft>
                <a:spcPts val="0"/>
              </a:spcAft>
              <a:buSzPct val="95000"/>
              <a:buNone/>
            </a:pPr>
            <a:r>
              <a:rPr b="1" lang="en-US" sz="8000"/>
              <a:t>    Example:  </a:t>
            </a:r>
            <a:r>
              <a:rPr lang="en-US" sz="8000"/>
              <a:t>lcm(</a:t>
            </a:r>
            <a:r>
              <a:rPr lang="en-US" sz="8000">
                <a:latin typeface="Cambria Math"/>
                <a:ea typeface="Cambria Math"/>
                <a:cs typeface="Cambria Math"/>
                <a:sym typeface="Cambria Math"/>
              </a:rPr>
              <a:t>2</a:t>
            </a:r>
            <a:r>
              <a:rPr baseline="30000" lang="en-US" sz="8000">
                <a:latin typeface="Cambria Math"/>
                <a:ea typeface="Cambria Math"/>
                <a:cs typeface="Cambria Math"/>
                <a:sym typeface="Cambria Math"/>
              </a:rPr>
              <a:t>3</a:t>
            </a:r>
            <a:r>
              <a:rPr lang="en-US" sz="8000">
                <a:latin typeface="Cambria Math"/>
                <a:ea typeface="Cambria Math"/>
                <a:cs typeface="Cambria Math"/>
                <a:sym typeface="Cambria Math"/>
              </a:rPr>
              <a:t>3</a:t>
            </a:r>
            <a:r>
              <a:rPr baseline="30000" lang="en-US" sz="8000">
                <a:latin typeface="Cambria Math"/>
                <a:ea typeface="Cambria Math"/>
                <a:cs typeface="Cambria Math"/>
                <a:sym typeface="Cambria Math"/>
              </a:rPr>
              <a:t>5</a:t>
            </a:r>
            <a:r>
              <a:rPr lang="en-US" sz="8000">
                <a:latin typeface="Cambria Math"/>
                <a:ea typeface="Cambria Math"/>
                <a:cs typeface="Cambria Math"/>
                <a:sym typeface="Cambria Math"/>
              </a:rPr>
              <a:t>7</a:t>
            </a:r>
            <a:r>
              <a:rPr baseline="30000" lang="en-US" sz="8000">
                <a:latin typeface="Cambria Math"/>
                <a:ea typeface="Cambria Math"/>
                <a:cs typeface="Cambria Math"/>
                <a:sym typeface="Cambria Math"/>
              </a:rPr>
              <a:t>2</a:t>
            </a:r>
            <a:r>
              <a:rPr lang="en-US" sz="8000"/>
              <a:t>,</a:t>
            </a:r>
            <a:r>
              <a:rPr lang="en-US" sz="8000">
                <a:latin typeface="Cambria Math"/>
                <a:ea typeface="Cambria Math"/>
                <a:cs typeface="Cambria Math"/>
                <a:sym typeface="Cambria Math"/>
              </a:rPr>
              <a:t> 2</a:t>
            </a:r>
            <a:r>
              <a:rPr baseline="30000" lang="en-US" sz="8000">
                <a:latin typeface="Cambria Math"/>
                <a:ea typeface="Cambria Math"/>
                <a:cs typeface="Cambria Math"/>
                <a:sym typeface="Cambria Math"/>
              </a:rPr>
              <a:t>4</a:t>
            </a:r>
            <a:r>
              <a:rPr lang="en-US" sz="8000">
                <a:latin typeface="Cambria Math"/>
                <a:ea typeface="Cambria Math"/>
                <a:cs typeface="Cambria Math"/>
                <a:sym typeface="Cambria Math"/>
              </a:rPr>
              <a:t>3</a:t>
            </a:r>
            <a:r>
              <a:rPr baseline="30000" lang="en-US" sz="8000">
                <a:latin typeface="Cambria Math"/>
                <a:ea typeface="Cambria Math"/>
                <a:cs typeface="Cambria Math"/>
                <a:sym typeface="Cambria Math"/>
              </a:rPr>
              <a:t>3</a:t>
            </a:r>
            <a:r>
              <a:rPr lang="en-US" sz="8000"/>
              <a:t>) = </a:t>
            </a:r>
            <a:r>
              <a:rPr lang="en-US" sz="8000">
                <a:latin typeface="Cambria Math"/>
                <a:ea typeface="Cambria Math"/>
                <a:cs typeface="Cambria Math"/>
                <a:sym typeface="Cambria Math"/>
              </a:rPr>
              <a:t> 2</a:t>
            </a:r>
            <a:r>
              <a:rPr baseline="30000" lang="en-US" sz="8000">
                <a:latin typeface="Cambria Math"/>
                <a:ea typeface="Cambria Math"/>
                <a:cs typeface="Cambria Math"/>
                <a:sym typeface="Cambria Math"/>
              </a:rPr>
              <a:t>max(3,4)</a:t>
            </a:r>
            <a:r>
              <a:rPr lang="en-US" sz="8000">
                <a:latin typeface="Cambria Math"/>
                <a:ea typeface="Cambria Math"/>
                <a:cs typeface="Cambria Math"/>
                <a:sym typeface="Cambria Math"/>
              </a:rPr>
              <a:t> 3</a:t>
            </a:r>
            <a:r>
              <a:rPr baseline="30000" lang="en-US" sz="8000">
                <a:latin typeface="Cambria Math"/>
                <a:ea typeface="Cambria Math"/>
                <a:cs typeface="Cambria Math"/>
                <a:sym typeface="Cambria Math"/>
              </a:rPr>
              <a:t>max(5,3)</a:t>
            </a:r>
            <a:r>
              <a:rPr lang="en-US" sz="8000">
                <a:latin typeface="Cambria Math"/>
                <a:ea typeface="Cambria Math"/>
                <a:cs typeface="Cambria Math"/>
                <a:sym typeface="Cambria Math"/>
              </a:rPr>
              <a:t> 7</a:t>
            </a:r>
            <a:r>
              <a:rPr baseline="30000" lang="en-US" sz="8000">
                <a:latin typeface="Cambria Math"/>
                <a:ea typeface="Cambria Math"/>
                <a:cs typeface="Cambria Math"/>
                <a:sym typeface="Cambria Math"/>
              </a:rPr>
              <a:t>max(2,0)</a:t>
            </a:r>
            <a:r>
              <a:rPr lang="en-US" sz="8000">
                <a:latin typeface="Cambria Math"/>
                <a:ea typeface="Cambria Math"/>
                <a:cs typeface="Cambria Math"/>
                <a:sym typeface="Cambria Math"/>
              </a:rPr>
              <a:t> = 2</a:t>
            </a:r>
            <a:r>
              <a:rPr baseline="30000" lang="en-US" sz="8000">
                <a:latin typeface="Cambria Math"/>
                <a:ea typeface="Cambria Math"/>
                <a:cs typeface="Cambria Math"/>
                <a:sym typeface="Cambria Math"/>
              </a:rPr>
              <a:t>4</a:t>
            </a:r>
            <a:r>
              <a:rPr lang="en-US" sz="8000">
                <a:latin typeface="Cambria Math"/>
                <a:ea typeface="Cambria Math"/>
                <a:cs typeface="Cambria Math"/>
                <a:sym typeface="Cambria Math"/>
              </a:rPr>
              <a:t> 3</a:t>
            </a:r>
            <a:r>
              <a:rPr baseline="30000" lang="en-US" sz="8000">
                <a:latin typeface="Cambria Math"/>
                <a:ea typeface="Cambria Math"/>
                <a:cs typeface="Cambria Math"/>
                <a:sym typeface="Cambria Math"/>
              </a:rPr>
              <a:t>5</a:t>
            </a:r>
            <a:r>
              <a:rPr lang="en-US" sz="8000">
                <a:latin typeface="Cambria Math"/>
                <a:ea typeface="Cambria Math"/>
                <a:cs typeface="Cambria Math"/>
                <a:sym typeface="Cambria Math"/>
              </a:rPr>
              <a:t> 7</a:t>
            </a:r>
            <a:r>
              <a:rPr baseline="30000" lang="en-US" sz="8000">
                <a:latin typeface="Cambria Math"/>
                <a:ea typeface="Cambria Math"/>
                <a:cs typeface="Cambria Math"/>
                <a:sym typeface="Cambria Math"/>
              </a:rPr>
              <a:t>2</a:t>
            </a:r>
            <a:endParaRPr b="1" sz="8000"/>
          </a:p>
          <a:p>
            <a:pPr indent="-274320" lvl="0" marL="274320" rtl="0" algn="l">
              <a:spcBef>
                <a:spcPts val="400"/>
              </a:spcBef>
              <a:spcAft>
                <a:spcPts val="0"/>
              </a:spcAft>
              <a:buSzPct val="95000"/>
              <a:buChar char="⚫"/>
            </a:pPr>
            <a:r>
              <a:rPr lang="en-US" sz="8000"/>
              <a:t>The greatest common divisor and the least common multiple of two integers are related by:</a:t>
            </a:r>
            <a:endParaRPr/>
          </a:p>
          <a:p>
            <a:pPr indent="-274320" lvl="0" marL="274320" rtl="0" algn="l">
              <a:spcBef>
                <a:spcPts val="400"/>
              </a:spcBef>
              <a:spcAft>
                <a:spcPts val="0"/>
              </a:spcAft>
              <a:buSzPct val="95000"/>
              <a:buNone/>
            </a:pPr>
            <a:r>
              <a:rPr b="1" lang="en-US" sz="8000"/>
              <a:t>     </a:t>
            </a:r>
            <a:endParaRPr b="1" sz="9800">
              <a:latin typeface="Cambria Math"/>
              <a:ea typeface="Cambria Math"/>
              <a:cs typeface="Cambria Math"/>
              <a:sym typeface="Cambria Math"/>
            </a:endParaRPr>
          </a:p>
          <a:p>
            <a:pPr indent="-274320" lvl="0" marL="274320" rtl="0" algn="l">
              <a:spcBef>
                <a:spcPts val="490"/>
              </a:spcBef>
              <a:spcAft>
                <a:spcPts val="0"/>
              </a:spcAft>
              <a:buSzPct val="95000"/>
              <a:buNone/>
            </a:pPr>
            <a:r>
              <a:t/>
            </a:r>
            <a:endParaRPr b="1" sz="9800"/>
          </a:p>
          <a:p>
            <a:pPr indent="-126523" lvl="0" marL="274320" rtl="0" algn="l">
              <a:spcBef>
                <a:spcPts val="490"/>
              </a:spcBef>
              <a:spcAft>
                <a:spcPts val="0"/>
              </a:spcAft>
              <a:buSzPct val="95000"/>
              <a:buNone/>
            </a:pPr>
            <a:r>
              <a:t/>
            </a:r>
            <a:endParaRPr sz="9800"/>
          </a:p>
          <a:p>
            <a:pPr indent="-274320" lvl="0" marL="274320" rtl="0" algn="l">
              <a:spcBef>
                <a:spcPts val="490"/>
              </a:spcBef>
              <a:spcAft>
                <a:spcPts val="0"/>
              </a:spcAft>
              <a:buSzPct val="95000"/>
              <a:buNone/>
            </a:pPr>
            <a:r>
              <a:rPr lang="en-US" sz="9800"/>
              <a:t>   </a:t>
            </a:r>
            <a:endParaRPr sz="9800">
              <a:latin typeface="Cambria Math"/>
              <a:ea typeface="Cambria Math"/>
              <a:cs typeface="Cambria Math"/>
              <a:sym typeface="Cambria Math"/>
            </a:endParaRPr>
          </a:p>
          <a:p>
            <a:pPr indent="-274320" lvl="0" marL="274320" rtl="0" algn="l">
              <a:spcBef>
                <a:spcPts val="130"/>
              </a:spcBef>
              <a:spcAft>
                <a:spcPts val="0"/>
              </a:spcAft>
              <a:buSzPct val="95000"/>
              <a:buNone/>
            </a:pPr>
            <a:r>
              <a:t/>
            </a:r>
            <a:endParaRPr>
              <a:latin typeface="Cambria Math"/>
              <a:ea typeface="Cambria Math"/>
              <a:cs typeface="Cambria Math"/>
              <a:sym typeface="Cambria Math"/>
            </a:endParaRPr>
          </a:p>
          <a:p>
            <a:pPr indent="-274320" lvl="0" marL="274320" rtl="0" algn="l">
              <a:spcBef>
                <a:spcPts val="130"/>
              </a:spcBef>
              <a:spcAft>
                <a:spcPts val="0"/>
              </a:spcAft>
              <a:buSzPct val="95000"/>
              <a:buNone/>
            </a:pPr>
            <a:r>
              <a:t/>
            </a:r>
            <a:endParaRPr>
              <a:latin typeface="Cambria Math"/>
              <a:ea typeface="Cambria Math"/>
              <a:cs typeface="Cambria Math"/>
              <a:sym typeface="Cambria Math"/>
            </a:endParaRPr>
          </a:p>
        </p:txBody>
      </p:sp>
      <p:pic>
        <p:nvPicPr>
          <p:cNvPr descr="addin_tmp.png" id="299" name="Google Shape;299;p28"/>
          <p:cNvPicPr preferRelativeResize="0"/>
          <p:nvPr/>
        </p:nvPicPr>
        <p:blipFill rotWithShape="1">
          <a:blip r:embed="rId3">
            <a:alphaModFix/>
          </a:blip>
          <a:srcRect b="0" l="0" r="0" t="0"/>
          <a:stretch/>
        </p:blipFill>
        <p:spPr>
          <a:xfrm>
            <a:off x="1676401" y="3429000"/>
            <a:ext cx="5351145" cy="3352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Euclidean Algorithm</a:t>
            </a:r>
            <a:endParaRPr/>
          </a:p>
        </p:txBody>
      </p:sp>
      <p:sp>
        <p:nvSpPr>
          <p:cNvPr id="305" name="Google Shape;305;p2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t>The Euclidian algorithm is an efficient method for  computing the greatest common divisor of two integers. It is based on the idea that gcd(</a:t>
            </a:r>
            <a:r>
              <a:rPr i="1" lang="en-US" sz="2400"/>
              <a:t>a</a:t>
            </a:r>
            <a:r>
              <a:rPr lang="en-US" sz="2400"/>
              <a:t>,</a:t>
            </a:r>
            <a:r>
              <a:rPr i="1" lang="en-US" sz="2400"/>
              <a:t>b</a:t>
            </a:r>
            <a:r>
              <a:rPr lang="en-US" sz="2400"/>
              <a:t>) is equal to gcd(</a:t>
            </a:r>
            <a:r>
              <a:rPr i="1" lang="en-US" sz="2400"/>
              <a:t>b</a:t>
            </a:r>
            <a:r>
              <a:rPr lang="en-US" sz="2400"/>
              <a:t>,</a:t>
            </a:r>
            <a:r>
              <a:rPr i="1" lang="en-US" sz="2400"/>
              <a:t>c</a:t>
            </a:r>
            <a:r>
              <a:rPr lang="en-US" sz="2400"/>
              <a:t>) when </a:t>
            </a:r>
            <a:r>
              <a:rPr i="1" lang="en-US" sz="2400"/>
              <a:t>a</a:t>
            </a:r>
            <a:r>
              <a:rPr lang="en-US" sz="2400"/>
              <a:t> </a:t>
            </a:r>
            <a:r>
              <a:rPr lang="en-US" sz="2400">
                <a:latin typeface="Cambria Math"/>
                <a:ea typeface="Cambria Math"/>
                <a:cs typeface="Cambria Math"/>
                <a:sym typeface="Cambria Math"/>
              </a:rPr>
              <a:t>&gt;</a:t>
            </a:r>
            <a:r>
              <a:rPr lang="en-US" sz="2400"/>
              <a:t> </a:t>
            </a:r>
            <a:r>
              <a:rPr i="1" lang="en-US" sz="2400"/>
              <a:t>b</a:t>
            </a:r>
            <a:r>
              <a:rPr lang="en-US" sz="2400"/>
              <a:t> and </a:t>
            </a:r>
            <a:r>
              <a:rPr i="1" lang="en-US" sz="2400"/>
              <a:t>c</a:t>
            </a:r>
            <a:r>
              <a:rPr lang="en-US" sz="2400"/>
              <a:t> is the remainder when a is divided by </a:t>
            </a:r>
            <a:r>
              <a:rPr i="1" lang="en-US" sz="2400"/>
              <a:t>b</a:t>
            </a:r>
            <a:r>
              <a:rPr lang="en-US" sz="2400"/>
              <a:t>.</a:t>
            </a:r>
            <a:endParaRPr/>
          </a:p>
          <a:p>
            <a:pPr indent="-274320" lvl="0" marL="274320" rtl="0" algn="l">
              <a:spcBef>
                <a:spcPts val="520"/>
              </a:spcBef>
              <a:spcAft>
                <a:spcPts val="0"/>
              </a:spcAft>
              <a:buSzPts val="2470"/>
              <a:buNone/>
            </a:pPr>
            <a:r>
              <a:rPr lang="en-US"/>
              <a:t>   </a:t>
            </a:r>
            <a:r>
              <a:rPr b="1" lang="en-US"/>
              <a:t>Example</a:t>
            </a:r>
            <a:r>
              <a:rPr lang="en-US"/>
              <a:t>: Find  gcd(</a:t>
            </a:r>
            <a:r>
              <a:rPr lang="en-US">
                <a:latin typeface="Cambria Math"/>
                <a:ea typeface="Cambria Math"/>
                <a:cs typeface="Cambria Math"/>
                <a:sym typeface="Cambria Math"/>
              </a:rPr>
              <a:t>287</a:t>
            </a:r>
            <a:r>
              <a:rPr lang="en-US"/>
              <a:t>, </a:t>
            </a:r>
            <a:r>
              <a:rPr lang="en-US">
                <a:latin typeface="Cambria Math"/>
                <a:ea typeface="Cambria Math"/>
                <a:cs typeface="Cambria Math"/>
                <a:sym typeface="Cambria Math"/>
              </a:rPr>
              <a:t>91</a:t>
            </a:r>
            <a:r>
              <a:rPr lang="en-US"/>
              <a:t>):</a:t>
            </a:r>
            <a:endParaRPr/>
          </a:p>
          <a:p>
            <a:pPr indent="-246887" lvl="2" marL="914400" rtl="0" algn="l">
              <a:spcBef>
                <a:spcPts val="420"/>
              </a:spcBef>
              <a:spcAft>
                <a:spcPts val="0"/>
              </a:spcAft>
              <a:buSzPts val="1470"/>
              <a:buChar char="⚫"/>
            </a:pPr>
            <a:r>
              <a:rPr lang="en-US">
                <a:latin typeface="Cambria Math"/>
                <a:ea typeface="Cambria Math"/>
                <a:cs typeface="Cambria Math"/>
                <a:sym typeface="Cambria Math"/>
              </a:rPr>
              <a:t>287 = 91 ∙ 3 + 14</a:t>
            </a:r>
            <a:endParaRPr/>
          </a:p>
          <a:p>
            <a:pPr indent="-246887" lvl="2" marL="914400" rtl="0" algn="l">
              <a:spcBef>
                <a:spcPts val="420"/>
              </a:spcBef>
              <a:spcAft>
                <a:spcPts val="0"/>
              </a:spcAft>
              <a:buSzPts val="1470"/>
              <a:buChar char="⚫"/>
            </a:pPr>
            <a:r>
              <a:rPr lang="en-US"/>
              <a:t> </a:t>
            </a:r>
            <a:r>
              <a:rPr lang="en-US">
                <a:latin typeface="Cambria Math"/>
                <a:ea typeface="Cambria Math"/>
                <a:cs typeface="Cambria Math"/>
                <a:sym typeface="Cambria Math"/>
              </a:rPr>
              <a:t>91 = 14 ∙ 6 + 7</a:t>
            </a:r>
            <a:endParaRPr/>
          </a:p>
          <a:p>
            <a:pPr indent="-246887" lvl="2" marL="914400" rtl="0" algn="l">
              <a:spcBef>
                <a:spcPts val="420"/>
              </a:spcBef>
              <a:spcAft>
                <a:spcPts val="0"/>
              </a:spcAft>
              <a:buSzPts val="1470"/>
              <a:buChar char="⚫"/>
            </a:pPr>
            <a:r>
              <a:rPr lang="en-US"/>
              <a:t> </a:t>
            </a:r>
            <a:r>
              <a:rPr lang="en-US">
                <a:latin typeface="Cambria Math"/>
                <a:ea typeface="Cambria Math"/>
                <a:cs typeface="Cambria Math"/>
                <a:sym typeface="Cambria Math"/>
              </a:rPr>
              <a:t>14 =  7 ∙ 2 + 0</a:t>
            </a:r>
            <a:endParaRPr/>
          </a:p>
          <a:p>
            <a:pPr indent="-246888" lvl="1" marL="640080" rtl="0" algn="l">
              <a:spcBef>
                <a:spcPts val="480"/>
              </a:spcBef>
              <a:spcAft>
                <a:spcPts val="0"/>
              </a:spcAft>
              <a:buSzPts val="2040"/>
              <a:buNone/>
            </a:pPr>
            <a:r>
              <a:t/>
            </a:r>
            <a:endParaRPr>
              <a:latin typeface="Cambria Math"/>
              <a:ea typeface="Cambria Math"/>
              <a:cs typeface="Cambria Math"/>
              <a:sym typeface="Cambria Math"/>
            </a:endParaRPr>
          </a:p>
          <a:p>
            <a:pPr indent="-246888" lvl="1" marL="640080" rtl="0" algn="l">
              <a:spcBef>
                <a:spcPts val="480"/>
              </a:spcBef>
              <a:spcAft>
                <a:spcPts val="0"/>
              </a:spcAft>
              <a:buSzPts val="2040"/>
              <a:buNone/>
            </a:pPr>
            <a:r>
              <a:rPr lang="en-US"/>
              <a:t>gcd(</a:t>
            </a:r>
            <a:r>
              <a:rPr lang="en-US">
                <a:latin typeface="Cambria Math"/>
                <a:ea typeface="Cambria Math"/>
                <a:cs typeface="Cambria Math"/>
                <a:sym typeface="Cambria Math"/>
              </a:rPr>
              <a:t>287</a:t>
            </a:r>
            <a:r>
              <a:rPr lang="en-US"/>
              <a:t>, </a:t>
            </a:r>
            <a:r>
              <a:rPr lang="en-US">
                <a:latin typeface="Cambria Math"/>
                <a:ea typeface="Cambria Math"/>
                <a:cs typeface="Cambria Math"/>
                <a:sym typeface="Cambria Math"/>
              </a:rPr>
              <a:t>91</a:t>
            </a:r>
            <a:r>
              <a:rPr lang="en-US"/>
              <a:t>) = gcd(</a:t>
            </a:r>
            <a:r>
              <a:rPr lang="en-US">
                <a:latin typeface="Cambria Math"/>
                <a:ea typeface="Cambria Math"/>
                <a:cs typeface="Cambria Math"/>
                <a:sym typeface="Cambria Math"/>
              </a:rPr>
              <a:t>91</a:t>
            </a:r>
            <a:r>
              <a:rPr lang="en-US"/>
              <a:t>, </a:t>
            </a:r>
            <a:r>
              <a:rPr lang="en-US">
                <a:latin typeface="Cambria Math"/>
                <a:ea typeface="Cambria Math"/>
                <a:cs typeface="Cambria Math"/>
                <a:sym typeface="Cambria Math"/>
              </a:rPr>
              <a:t>14</a:t>
            </a:r>
            <a:r>
              <a:rPr lang="en-US"/>
              <a:t>) =  gcd(</a:t>
            </a:r>
            <a:r>
              <a:rPr lang="en-US">
                <a:latin typeface="Cambria Math"/>
                <a:ea typeface="Cambria Math"/>
                <a:cs typeface="Cambria Math"/>
                <a:sym typeface="Cambria Math"/>
              </a:rPr>
              <a:t>14</a:t>
            </a:r>
            <a:r>
              <a:rPr lang="en-US"/>
              <a:t>, </a:t>
            </a:r>
            <a:r>
              <a:rPr lang="en-US">
                <a:latin typeface="Cambria Math"/>
                <a:ea typeface="Cambria Math"/>
                <a:cs typeface="Cambria Math"/>
                <a:sym typeface="Cambria Math"/>
              </a:rPr>
              <a:t>7</a:t>
            </a:r>
            <a:r>
              <a:rPr lang="en-US"/>
              <a:t>)  = </a:t>
            </a:r>
            <a:r>
              <a:rPr lang="en-US">
                <a:latin typeface="Cambria Math"/>
                <a:ea typeface="Cambria Math"/>
                <a:cs typeface="Cambria Math"/>
                <a:sym typeface="Cambria Math"/>
              </a:rPr>
              <a:t>7</a:t>
            </a:r>
            <a:endParaRPr/>
          </a:p>
        </p:txBody>
      </p:sp>
      <p:pic>
        <p:nvPicPr>
          <p:cNvPr descr="0313.jpg" id="306" name="Google Shape;306;p29"/>
          <p:cNvPicPr preferRelativeResize="0"/>
          <p:nvPr/>
        </p:nvPicPr>
        <p:blipFill rotWithShape="1">
          <a:blip r:embed="rId3">
            <a:alphaModFix/>
          </a:blip>
          <a:srcRect b="0" l="0" r="0" t="0"/>
          <a:stretch/>
        </p:blipFill>
        <p:spPr>
          <a:xfrm>
            <a:off x="7162800" y="228600"/>
            <a:ext cx="894588" cy="1038606"/>
          </a:xfrm>
          <a:prstGeom prst="rect">
            <a:avLst/>
          </a:prstGeom>
          <a:noFill/>
          <a:ln>
            <a:noFill/>
          </a:ln>
        </p:spPr>
      </p:pic>
      <p:sp>
        <p:nvSpPr>
          <p:cNvPr id="307" name="Google Shape;307;p29"/>
          <p:cNvSpPr txBox="1"/>
          <p:nvPr/>
        </p:nvSpPr>
        <p:spPr>
          <a:xfrm>
            <a:off x="5791200" y="1295400"/>
            <a:ext cx="31242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Euclid </a:t>
            </a:r>
            <a:endParaRPr/>
          </a:p>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a:t>
            </a:r>
            <a:r>
              <a:rPr lang="en-US" sz="1800">
                <a:solidFill>
                  <a:schemeClr val="dk1"/>
                </a:solidFill>
                <a:latin typeface="Cambria Math"/>
                <a:ea typeface="Cambria Math"/>
                <a:cs typeface="Cambria Math"/>
                <a:sym typeface="Cambria Math"/>
              </a:rPr>
              <a:t>325</a:t>
            </a:r>
            <a:r>
              <a:rPr lang="en-US" sz="1800">
                <a:solidFill>
                  <a:schemeClr val="dk1"/>
                </a:solidFill>
                <a:latin typeface="Constantia"/>
                <a:ea typeface="Constantia"/>
                <a:cs typeface="Constantia"/>
                <a:sym typeface="Constantia"/>
              </a:rPr>
              <a:t> </a:t>
            </a:r>
            <a:r>
              <a:rPr lang="en-US" sz="1200">
                <a:solidFill>
                  <a:schemeClr val="dk1"/>
                </a:solidFill>
                <a:latin typeface="Constantia"/>
                <a:ea typeface="Constantia"/>
                <a:cs typeface="Constantia"/>
                <a:sym typeface="Constantia"/>
              </a:rPr>
              <a:t>B.C.E.</a:t>
            </a:r>
            <a:r>
              <a:rPr lang="en-US" sz="1800">
                <a:solidFill>
                  <a:schemeClr val="dk1"/>
                </a:solidFill>
                <a:latin typeface="Constantia"/>
                <a:ea typeface="Constantia"/>
                <a:cs typeface="Constantia"/>
                <a:sym typeface="Constantia"/>
              </a:rPr>
              <a:t> – </a:t>
            </a:r>
            <a:r>
              <a:rPr lang="en-US" sz="1800">
                <a:solidFill>
                  <a:schemeClr val="dk1"/>
                </a:solidFill>
                <a:latin typeface="Cambria Math"/>
                <a:ea typeface="Cambria Math"/>
                <a:cs typeface="Cambria Math"/>
                <a:sym typeface="Cambria Math"/>
              </a:rPr>
              <a:t>265</a:t>
            </a:r>
            <a:r>
              <a:rPr lang="en-US" sz="1800">
                <a:solidFill>
                  <a:schemeClr val="dk1"/>
                </a:solidFill>
                <a:latin typeface="Constantia"/>
                <a:ea typeface="Constantia"/>
                <a:cs typeface="Constantia"/>
                <a:sym typeface="Constantia"/>
              </a:rPr>
              <a:t> </a:t>
            </a:r>
            <a:r>
              <a:rPr lang="en-US" sz="1200">
                <a:solidFill>
                  <a:schemeClr val="dk1"/>
                </a:solidFill>
                <a:latin typeface="Constantia"/>
                <a:ea typeface="Constantia"/>
                <a:cs typeface="Constantia"/>
                <a:sym typeface="Constantia"/>
              </a:rPr>
              <a:t>B.C.E.</a:t>
            </a:r>
            <a:r>
              <a:rPr lang="en-US" sz="1800">
                <a:solidFill>
                  <a:schemeClr val="dk1"/>
                </a:solidFill>
                <a:latin typeface="Constantia"/>
                <a:ea typeface="Constantia"/>
                <a:cs typeface="Constantia"/>
                <a:sym typeface="Constantia"/>
              </a:rPr>
              <a:t>)</a:t>
            </a:r>
            <a:endParaRPr/>
          </a:p>
        </p:txBody>
      </p:sp>
      <p:cxnSp>
        <p:nvCxnSpPr>
          <p:cNvPr id="308" name="Google Shape;308;p29"/>
          <p:cNvCxnSpPr/>
          <p:nvPr/>
        </p:nvCxnSpPr>
        <p:spPr>
          <a:xfrm flipH="1">
            <a:off x="1828800" y="4267200"/>
            <a:ext cx="304800" cy="152400"/>
          </a:xfrm>
          <a:prstGeom prst="straightConnector1">
            <a:avLst/>
          </a:prstGeom>
          <a:noFill/>
          <a:ln cap="flat" cmpd="sng" w="9525">
            <a:solidFill>
              <a:srgbClr val="C00000"/>
            </a:solidFill>
            <a:prstDash val="solid"/>
            <a:round/>
            <a:headEnd len="sm" w="sm" type="none"/>
            <a:tailEnd len="med" w="med" type="stealth"/>
          </a:ln>
        </p:spPr>
      </p:cxnSp>
      <p:cxnSp>
        <p:nvCxnSpPr>
          <p:cNvPr id="309" name="Google Shape;309;p29"/>
          <p:cNvCxnSpPr/>
          <p:nvPr/>
        </p:nvCxnSpPr>
        <p:spPr>
          <a:xfrm flipH="1">
            <a:off x="2362200" y="4267200"/>
            <a:ext cx="838200" cy="152400"/>
          </a:xfrm>
          <a:prstGeom prst="straightConnector1">
            <a:avLst/>
          </a:prstGeom>
          <a:noFill/>
          <a:ln cap="flat" cmpd="sng" w="9525">
            <a:solidFill>
              <a:srgbClr val="C00000"/>
            </a:solidFill>
            <a:prstDash val="solid"/>
            <a:round/>
            <a:headEnd len="sm" w="sm" type="none"/>
            <a:tailEnd len="med" w="med" type="stealth"/>
          </a:ln>
        </p:spPr>
      </p:cxnSp>
      <p:cxnSp>
        <p:nvCxnSpPr>
          <p:cNvPr id="310" name="Google Shape;310;p29"/>
          <p:cNvCxnSpPr/>
          <p:nvPr/>
        </p:nvCxnSpPr>
        <p:spPr>
          <a:xfrm flipH="1">
            <a:off x="1828800" y="4648200"/>
            <a:ext cx="304800" cy="152400"/>
          </a:xfrm>
          <a:prstGeom prst="straightConnector1">
            <a:avLst/>
          </a:prstGeom>
          <a:noFill/>
          <a:ln cap="flat" cmpd="sng" w="9525">
            <a:solidFill>
              <a:srgbClr val="C00000"/>
            </a:solidFill>
            <a:prstDash val="solid"/>
            <a:round/>
            <a:headEnd len="sm" w="sm" type="none"/>
            <a:tailEnd len="med" w="med" type="stealth"/>
          </a:ln>
        </p:spPr>
      </p:cxnSp>
      <p:cxnSp>
        <p:nvCxnSpPr>
          <p:cNvPr id="311" name="Google Shape;311;p29"/>
          <p:cNvCxnSpPr/>
          <p:nvPr/>
        </p:nvCxnSpPr>
        <p:spPr>
          <a:xfrm flipH="1">
            <a:off x="2362200" y="4572000"/>
            <a:ext cx="685800" cy="228600"/>
          </a:xfrm>
          <a:prstGeom prst="straightConnector1">
            <a:avLst/>
          </a:prstGeom>
          <a:noFill/>
          <a:ln cap="flat" cmpd="sng" w="9525">
            <a:solidFill>
              <a:srgbClr val="C00000"/>
            </a:solidFill>
            <a:prstDash val="solid"/>
            <a:round/>
            <a:headEnd len="sm" w="sm" type="none"/>
            <a:tailEnd len="med" w="med" type="stealth"/>
          </a:ln>
        </p:spPr>
      </p:cxnSp>
      <p:sp>
        <p:nvSpPr>
          <p:cNvPr id="312" name="Google Shape;312;p29"/>
          <p:cNvSpPr txBox="1"/>
          <p:nvPr/>
        </p:nvSpPr>
        <p:spPr>
          <a:xfrm>
            <a:off x="3276600" y="5029200"/>
            <a:ext cx="1524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00000"/>
                </a:solidFill>
                <a:latin typeface="Constantia"/>
                <a:ea typeface="Constantia"/>
                <a:cs typeface="Constantia"/>
                <a:sym typeface="Constantia"/>
              </a:rPr>
              <a:t>Stopping condition</a:t>
            </a:r>
            <a:endParaRPr/>
          </a:p>
        </p:txBody>
      </p:sp>
      <p:sp>
        <p:nvSpPr>
          <p:cNvPr id="313" name="Google Shape;313;p29"/>
          <p:cNvSpPr txBox="1"/>
          <p:nvPr/>
        </p:nvSpPr>
        <p:spPr>
          <a:xfrm>
            <a:off x="4800600" y="4114800"/>
            <a:ext cx="2971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00000"/>
                </a:solidFill>
                <a:latin typeface="Constantia"/>
                <a:ea typeface="Constantia"/>
                <a:cs typeface="Constantia"/>
                <a:sym typeface="Constantia"/>
              </a:rPr>
              <a:t>Divide </a:t>
            </a:r>
            <a:r>
              <a:rPr lang="en-US" sz="1400">
                <a:solidFill>
                  <a:srgbClr val="C00000"/>
                </a:solidFill>
                <a:latin typeface="Cambria Math"/>
                <a:ea typeface="Cambria Math"/>
                <a:cs typeface="Cambria Math"/>
                <a:sym typeface="Cambria Math"/>
              </a:rPr>
              <a:t>287</a:t>
            </a:r>
            <a:r>
              <a:rPr lang="en-US" sz="1400">
                <a:solidFill>
                  <a:srgbClr val="C00000"/>
                </a:solidFill>
                <a:latin typeface="Constantia"/>
                <a:ea typeface="Constantia"/>
                <a:cs typeface="Constantia"/>
                <a:sym typeface="Constantia"/>
              </a:rPr>
              <a:t> by </a:t>
            </a:r>
            <a:r>
              <a:rPr lang="en-US" sz="1400">
                <a:solidFill>
                  <a:srgbClr val="C00000"/>
                </a:solidFill>
                <a:latin typeface="Cambria Math"/>
                <a:ea typeface="Cambria Math"/>
                <a:cs typeface="Cambria Math"/>
                <a:sym typeface="Cambria Math"/>
              </a:rPr>
              <a:t>91</a:t>
            </a:r>
            <a:endParaRPr/>
          </a:p>
        </p:txBody>
      </p:sp>
      <p:sp>
        <p:nvSpPr>
          <p:cNvPr id="314" name="Google Shape;314;p29"/>
          <p:cNvSpPr txBox="1"/>
          <p:nvPr/>
        </p:nvSpPr>
        <p:spPr>
          <a:xfrm>
            <a:off x="4800600" y="4495800"/>
            <a:ext cx="3048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00000"/>
                </a:solidFill>
                <a:latin typeface="Constantia"/>
                <a:ea typeface="Constantia"/>
                <a:cs typeface="Constantia"/>
                <a:sym typeface="Constantia"/>
              </a:rPr>
              <a:t>Divide </a:t>
            </a:r>
            <a:r>
              <a:rPr lang="en-US" sz="1400">
                <a:solidFill>
                  <a:srgbClr val="C00000"/>
                </a:solidFill>
                <a:latin typeface="Cambria Math"/>
                <a:ea typeface="Cambria Math"/>
                <a:cs typeface="Cambria Math"/>
                <a:sym typeface="Cambria Math"/>
              </a:rPr>
              <a:t>91</a:t>
            </a:r>
            <a:r>
              <a:rPr lang="en-US" sz="1400">
                <a:solidFill>
                  <a:srgbClr val="C00000"/>
                </a:solidFill>
                <a:latin typeface="Constantia"/>
                <a:ea typeface="Constantia"/>
                <a:cs typeface="Constantia"/>
                <a:sym typeface="Constantia"/>
              </a:rPr>
              <a:t> by </a:t>
            </a:r>
            <a:r>
              <a:rPr lang="en-US" sz="1400">
                <a:solidFill>
                  <a:srgbClr val="C00000"/>
                </a:solidFill>
                <a:latin typeface="Cambria Math"/>
                <a:ea typeface="Cambria Math"/>
                <a:cs typeface="Cambria Math"/>
                <a:sym typeface="Cambria Math"/>
              </a:rPr>
              <a:t>14</a:t>
            </a:r>
            <a:endParaRPr/>
          </a:p>
        </p:txBody>
      </p:sp>
      <p:sp>
        <p:nvSpPr>
          <p:cNvPr id="315" name="Google Shape;315;p29"/>
          <p:cNvSpPr txBox="1"/>
          <p:nvPr/>
        </p:nvSpPr>
        <p:spPr>
          <a:xfrm>
            <a:off x="4800600" y="4800600"/>
            <a:ext cx="3048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00000"/>
                </a:solidFill>
                <a:latin typeface="Constantia"/>
                <a:ea typeface="Constantia"/>
                <a:cs typeface="Constantia"/>
                <a:sym typeface="Constantia"/>
              </a:rPr>
              <a:t>Divide </a:t>
            </a:r>
            <a:r>
              <a:rPr lang="en-US" sz="1400">
                <a:solidFill>
                  <a:srgbClr val="C00000"/>
                </a:solidFill>
                <a:latin typeface="Cambria Math"/>
                <a:ea typeface="Cambria Math"/>
                <a:cs typeface="Cambria Math"/>
                <a:sym typeface="Cambria Math"/>
              </a:rPr>
              <a:t>14</a:t>
            </a:r>
            <a:r>
              <a:rPr lang="en-US" sz="1400">
                <a:solidFill>
                  <a:srgbClr val="C00000"/>
                </a:solidFill>
                <a:latin typeface="Constantia"/>
                <a:ea typeface="Constantia"/>
                <a:cs typeface="Constantia"/>
                <a:sym typeface="Constantia"/>
              </a:rPr>
              <a:t> by </a:t>
            </a:r>
            <a:r>
              <a:rPr lang="en-US" sz="1400">
                <a:solidFill>
                  <a:srgbClr val="C00000"/>
                </a:solidFill>
                <a:latin typeface="Cambria Math"/>
                <a:ea typeface="Cambria Math"/>
                <a:cs typeface="Cambria Math"/>
                <a:sym typeface="Cambria Math"/>
              </a:rPr>
              <a:t>7</a:t>
            </a:r>
            <a:endParaRPr/>
          </a:p>
        </p:txBody>
      </p:sp>
      <p:cxnSp>
        <p:nvCxnSpPr>
          <p:cNvPr id="316" name="Google Shape;316;p29"/>
          <p:cNvCxnSpPr/>
          <p:nvPr/>
        </p:nvCxnSpPr>
        <p:spPr>
          <a:xfrm rot="10800000">
            <a:off x="3200400" y="4876800"/>
            <a:ext cx="381000" cy="152400"/>
          </a:xfrm>
          <a:prstGeom prst="straightConnector1">
            <a:avLst/>
          </a:prstGeom>
          <a:noFill/>
          <a:ln cap="flat" cmpd="sng" w="9525">
            <a:solidFill>
              <a:srgbClr val="C00000"/>
            </a:solidFill>
            <a:prstDash val="solid"/>
            <a:round/>
            <a:headEnd len="sm" w="sm" type="none"/>
            <a:tailEnd len="med" w="med" type="stealth"/>
          </a:ln>
        </p:spPr>
      </p:cxnSp>
      <p:sp>
        <p:nvSpPr>
          <p:cNvPr id="317" name="Google Shape;317;p29"/>
          <p:cNvSpPr txBox="1"/>
          <p:nvPr/>
        </p:nvSpPr>
        <p:spPr>
          <a:xfrm>
            <a:off x="6172200" y="6172200"/>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continued </a:t>
            </a:r>
            <a:r>
              <a:rPr lang="en-US" sz="1800">
                <a:solidFill>
                  <a:schemeClr val="dk1"/>
                </a:solidFill>
                <a:latin typeface="Cambria Math"/>
                <a:ea typeface="Cambria Math"/>
                <a:cs typeface="Cambria Math"/>
                <a:sym typeface="Cambria Math"/>
              </a:rPr>
              <a:t>→</a:t>
            </a:r>
            <a:r>
              <a:rPr lang="en-US" sz="1800">
                <a:solidFill>
                  <a:schemeClr val="dk1"/>
                </a:solidFill>
                <a:latin typeface="Constantia"/>
                <a:ea typeface="Constantia"/>
                <a:cs typeface="Constantia"/>
                <a:sym typeface="Constantia"/>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Division</a:t>
            </a:r>
            <a:endParaRPr/>
          </a:p>
        </p:txBody>
      </p:sp>
      <p:sp>
        <p:nvSpPr>
          <p:cNvPr id="130" name="Google Shape;130;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a:t>   Definition</a:t>
            </a:r>
            <a:r>
              <a:rPr lang="en-US"/>
              <a:t>: If </a:t>
            </a:r>
            <a:r>
              <a:rPr i="1" lang="en-US"/>
              <a:t>a</a:t>
            </a:r>
            <a:r>
              <a:rPr lang="en-US"/>
              <a:t> and </a:t>
            </a:r>
            <a:r>
              <a:rPr i="1" lang="en-US"/>
              <a:t>b</a:t>
            </a:r>
            <a:r>
              <a:rPr lang="en-US"/>
              <a:t> are integers with </a:t>
            </a:r>
            <a:r>
              <a:rPr i="1" lang="en-US"/>
              <a:t>a ≠ </a:t>
            </a:r>
            <a:r>
              <a:rPr lang="en-US">
                <a:latin typeface="Cambria Math"/>
                <a:ea typeface="Cambria Math"/>
                <a:cs typeface="Cambria Math"/>
                <a:sym typeface="Cambria Math"/>
              </a:rPr>
              <a:t>0</a:t>
            </a:r>
            <a:r>
              <a:rPr lang="en-US"/>
              <a:t>, then       </a:t>
            </a:r>
            <a:r>
              <a:rPr i="1" lang="en-US"/>
              <a:t>a</a:t>
            </a:r>
            <a:r>
              <a:rPr lang="en-US"/>
              <a:t> </a:t>
            </a:r>
            <a:r>
              <a:rPr i="1" lang="en-US"/>
              <a:t>divides</a:t>
            </a:r>
            <a:r>
              <a:rPr lang="en-US"/>
              <a:t> </a:t>
            </a:r>
            <a:r>
              <a:rPr i="1" lang="en-US"/>
              <a:t>b</a:t>
            </a:r>
            <a:r>
              <a:rPr lang="en-US"/>
              <a:t> if there exists an integer </a:t>
            </a:r>
            <a:r>
              <a:rPr i="1" lang="en-US"/>
              <a:t>c</a:t>
            </a:r>
            <a:r>
              <a:rPr lang="en-US"/>
              <a:t> such that  </a:t>
            </a:r>
            <a:r>
              <a:rPr i="1" lang="en-US"/>
              <a:t>b = ac</a:t>
            </a:r>
            <a:r>
              <a:rPr lang="en-US"/>
              <a:t>.</a:t>
            </a:r>
            <a:endParaRPr/>
          </a:p>
          <a:p>
            <a:pPr indent="-246888" lvl="1" marL="640080" rtl="0" algn="l">
              <a:spcBef>
                <a:spcPts val="480"/>
              </a:spcBef>
              <a:spcAft>
                <a:spcPts val="0"/>
              </a:spcAft>
              <a:buSzPts val="2040"/>
              <a:buChar char="⚫"/>
            </a:pPr>
            <a:r>
              <a:rPr lang="en-US"/>
              <a:t>When </a:t>
            </a:r>
            <a:r>
              <a:rPr i="1" lang="en-US"/>
              <a:t>a</a:t>
            </a:r>
            <a:r>
              <a:rPr lang="en-US"/>
              <a:t> divides </a:t>
            </a:r>
            <a:r>
              <a:rPr i="1" lang="en-US"/>
              <a:t>b</a:t>
            </a:r>
            <a:r>
              <a:rPr lang="en-US"/>
              <a:t> we say that </a:t>
            </a:r>
            <a:r>
              <a:rPr i="1" lang="en-US"/>
              <a:t>a</a:t>
            </a:r>
            <a:r>
              <a:rPr lang="en-US"/>
              <a:t> is a </a:t>
            </a:r>
            <a:r>
              <a:rPr i="1" lang="en-US"/>
              <a:t>factor</a:t>
            </a:r>
            <a:r>
              <a:rPr lang="en-US"/>
              <a:t> or </a:t>
            </a:r>
            <a:r>
              <a:rPr i="1" lang="en-US"/>
              <a:t>divisor</a:t>
            </a:r>
            <a:r>
              <a:rPr lang="en-US"/>
              <a:t> of </a:t>
            </a:r>
            <a:r>
              <a:rPr i="1" lang="en-US"/>
              <a:t>b</a:t>
            </a:r>
            <a:r>
              <a:rPr lang="en-US"/>
              <a:t> and that </a:t>
            </a:r>
            <a:r>
              <a:rPr i="1" lang="en-US"/>
              <a:t>b</a:t>
            </a:r>
            <a:r>
              <a:rPr lang="en-US"/>
              <a:t> is a multiple of </a:t>
            </a:r>
            <a:r>
              <a:rPr i="1" lang="en-US"/>
              <a:t>a</a:t>
            </a:r>
            <a:r>
              <a:rPr lang="en-US"/>
              <a:t>.</a:t>
            </a:r>
            <a:endParaRPr/>
          </a:p>
          <a:p>
            <a:pPr indent="-246888" lvl="1" marL="640080" rtl="0" algn="l">
              <a:spcBef>
                <a:spcPts val="480"/>
              </a:spcBef>
              <a:spcAft>
                <a:spcPts val="0"/>
              </a:spcAft>
              <a:buSzPts val="2040"/>
              <a:buChar char="⚫"/>
            </a:pPr>
            <a:r>
              <a:rPr lang="en-US"/>
              <a:t>The notation </a:t>
            </a:r>
            <a:r>
              <a:rPr i="1" lang="en-US"/>
              <a:t>a </a:t>
            </a:r>
            <a:r>
              <a:rPr lang="en-US"/>
              <a:t>| </a:t>
            </a:r>
            <a:r>
              <a:rPr i="1" lang="en-US"/>
              <a:t>b</a:t>
            </a:r>
            <a:r>
              <a:rPr lang="en-US"/>
              <a:t> denotes that </a:t>
            </a:r>
            <a:r>
              <a:rPr i="1" lang="en-US"/>
              <a:t>a</a:t>
            </a:r>
            <a:r>
              <a:rPr lang="en-US"/>
              <a:t> divides </a:t>
            </a:r>
            <a:r>
              <a:rPr i="1" lang="en-US"/>
              <a:t>b</a:t>
            </a:r>
            <a:r>
              <a:rPr lang="en-US"/>
              <a:t>.</a:t>
            </a:r>
            <a:endParaRPr/>
          </a:p>
          <a:p>
            <a:pPr indent="-246888" lvl="1" marL="640080" rtl="0" algn="l">
              <a:spcBef>
                <a:spcPts val="480"/>
              </a:spcBef>
              <a:spcAft>
                <a:spcPts val="0"/>
              </a:spcAft>
              <a:buSzPts val="2040"/>
              <a:buChar char="⚫"/>
            </a:pPr>
            <a:r>
              <a:rPr lang="en-US"/>
              <a:t>If </a:t>
            </a:r>
            <a:r>
              <a:rPr i="1" lang="en-US"/>
              <a:t>a</a:t>
            </a:r>
            <a:r>
              <a:rPr lang="en-US"/>
              <a:t> | </a:t>
            </a:r>
            <a:r>
              <a:rPr i="1" lang="en-US"/>
              <a:t>b</a:t>
            </a:r>
            <a:r>
              <a:rPr lang="en-US"/>
              <a:t>, then </a:t>
            </a:r>
            <a:r>
              <a:rPr i="1" lang="en-US"/>
              <a:t>b</a:t>
            </a:r>
            <a:r>
              <a:rPr lang="en-US"/>
              <a:t>/</a:t>
            </a:r>
            <a:r>
              <a:rPr i="1" lang="en-US"/>
              <a:t>a</a:t>
            </a:r>
            <a:r>
              <a:rPr lang="en-US"/>
              <a:t> is an integer.</a:t>
            </a:r>
            <a:endParaRPr/>
          </a:p>
          <a:p>
            <a:pPr indent="-246888" lvl="1" marL="640080" rtl="0" algn="l">
              <a:spcBef>
                <a:spcPts val="480"/>
              </a:spcBef>
              <a:spcAft>
                <a:spcPts val="0"/>
              </a:spcAft>
              <a:buSzPts val="2040"/>
              <a:buChar char="⚫"/>
            </a:pPr>
            <a:r>
              <a:rPr lang="en-US"/>
              <a:t>If </a:t>
            </a:r>
            <a:r>
              <a:rPr i="1" lang="en-US"/>
              <a:t>a </a:t>
            </a:r>
            <a:r>
              <a:rPr lang="en-US"/>
              <a:t>does not divide </a:t>
            </a:r>
            <a:r>
              <a:rPr i="1" lang="en-US"/>
              <a:t>b</a:t>
            </a:r>
            <a:r>
              <a:rPr lang="en-US"/>
              <a:t>, we write </a:t>
            </a:r>
            <a:r>
              <a:rPr i="1" lang="en-US"/>
              <a:t>a</a:t>
            </a:r>
            <a:r>
              <a:rPr lang="en-US">
                <a:latin typeface="Cambria Math"/>
                <a:ea typeface="Cambria Math"/>
                <a:cs typeface="Cambria Math"/>
                <a:sym typeface="Cambria Math"/>
              </a:rPr>
              <a:t> ∤ </a:t>
            </a:r>
            <a:r>
              <a:rPr i="1" lang="en-US"/>
              <a:t>b</a:t>
            </a:r>
            <a:r>
              <a:rPr lang="en-US"/>
              <a:t>.</a:t>
            </a:r>
            <a:endParaRPr/>
          </a:p>
          <a:p>
            <a:pPr indent="-274320" lvl="0" marL="274320" rtl="0" algn="l">
              <a:spcBef>
                <a:spcPts val="520"/>
              </a:spcBef>
              <a:spcAft>
                <a:spcPts val="0"/>
              </a:spcAft>
              <a:buSzPts val="2470"/>
              <a:buNone/>
            </a:pPr>
            <a:r>
              <a:rPr b="1" lang="en-US"/>
              <a:t>   Example</a:t>
            </a:r>
            <a:r>
              <a:rPr lang="en-US"/>
              <a:t>: Determine whether </a:t>
            </a:r>
            <a:r>
              <a:rPr lang="en-US">
                <a:latin typeface="Cambria Math"/>
                <a:ea typeface="Cambria Math"/>
                <a:cs typeface="Cambria Math"/>
                <a:sym typeface="Cambria Math"/>
              </a:rPr>
              <a:t>3</a:t>
            </a:r>
            <a:r>
              <a:rPr lang="en-US"/>
              <a:t> | </a:t>
            </a:r>
            <a:r>
              <a:rPr lang="en-US">
                <a:latin typeface="Cambria Math"/>
                <a:ea typeface="Cambria Math"/>
                <a:cs typeface="Cambria Math"/>
                <a:sym typeface="Cambria Math"/>
              </a:rPr>
              <a:t>7</a:t>
            </a:r>
            <a:r>
              <a:rPr lang="en-US"/>
              <a:t> and  whether          </a:t>
            </a:r>
            <a:r>
              <a:rPr lang="en-US">
                <a:latin typeface="Cambria Math"/>
                <a:ea typeface="Cambria Math"/>
                <a:cs typeface="Cambria Math"/>
                <a:sym typeface="Cambria Math"/>
              </a:rPr>
              <a:t>3</a:t>
            </a:r>
            <a:r>
              <a:rPr lang="en-US"/>
              <a:t> | </a:t>
            </a:r>
            <a:r>
              <a:rPr lang="en-US">
                <a:latin typeface="Cambria Math"/>
                <a:ea typeface="Cambria Math"/>
                <a:cs typeface="Cambria Math"/>
                <a:sym typeface="Cambria Math"/>
              </a:rPr>
              <a:t>12</a:t>
            </a:r>
            <a:r>
              <a:rPr lang="en-US"/>
              <a:t>.</a:t>
            </a:r>
            <a:endParaRPr/>
          </a:p>
          <a:p>
            <a:pPr indent="-246888" lvl="1" marL="640080" rtl="0" algn="l">
              <a:spcBef>
                <a:spcPts val="480"/>
              </a:spcBef>
              <a:spcAft>
                <a:spcPts val="0"/>
              </a:spcAft>
              <a:buSzPts val="204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Correctness of Euclidean Algorithm </a:t>
            </a:r>
            <a:endParaRPr/>
          </a:p>
        </p:txBody>
      </p:sp>
      <p:sp>
        <p:nvSpPr>
          <p:cNvPr id="323" name="Google Shape;323;p3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None/>
            </a:pPr>
            <a:r>
              <a:rPr lang="en-US"/>
              <a:t>   </a:t>
            </a:r>
            <a:r>
              <a:rPr b="1" lang="en-US"/>
              <a:t>Lemma </a:t>
            </a:r>
            <a:r>
              <a:rPr b="1" lang="en-US">
                <a:latin typeface="Cambria Math"/>
                <a:ea typeface="Cambria Math"/>
                <a:cs typeface="Cambria Math"/>
                <a:sym typeface="Cambria Math"/>
              </a:rPr>
              <a:t>1</a:t>
            </a:r>
            <a:r>
              <a:rPr lang="en-US"/>
              <a:t>: Let </a:t>
            </a:r>
            <a:r>
              <a:rPr i="1" lang="en-US"/>
              <a:t>a</a:t>
            </a:r>
            <a:r>
              <a:rPr lang="en-US"/>
              <a:t> = </a:t>
            </a:r>
            <a:r>
              <a:rPr i="1" lang="en-US"/>
              <a:t>bq</a:t>
            </a:r>
            <a:r>
              <a:rPr lang="en-US"/>
              <a:t> + </a:t>
            </a:r>
            <a:r>
              <a:rPr i="1" lang="en-US"/>
              <a:t>r</a:t>
            </a:r>
            <a:r>
              <a:rPr lang="en-US"/>
              <a:t>, where </a:t>
            </a:r>
            <a:r>
              <a:rPr i="1" lang="en-US"/>
              <a:t>a</a:t>
            </a:r>
            <a:r>
              <a:rPr lang="en-US"/>
              <a:t>, </a:t>
            </a:r>
            <a:r>
              <a:rPr i="1" lang="en-US"/>
              <a:t>b</a:t>
            </a:r>
            <a:r>
              <a:rPr lang="en-US"/>
              <a:t>, </a:t>
            </a:r>
            <a:r>
              <a:rPr i="1" lang="en-US"/>
              <a:t>q</a:t>
            </a:r>
            <a:r>
              <a:rPr lang="en-US"/>
              <a:t>, and </a:t>
            </a:r>
            <a:r>
              <a:rPr i="1" lang="en-US"/>
              <a:t>r</a:t>
            </a:r>
            <a:r>
              <a:rPr lang="en-US"/>
              <a:t> are integers. Then gcd(</a:t>
            </a:r>
            <a:r>
              <a:rPr i="1" lang="en-US"/>
              <a:t>a,b</a:t>
            </a:r>
            <a:r>
              <a:rPr lang="en-US"/>
              <a:t>) = gcd(</a:t>
            </a:r>
            <a:r>
              <a:rPr i="1" lang="en-US"/>
              <a:t>b,r</a:t>
            </a:r>
            <a:r>
              <a:rPr lang="en-US"/>
              <a:t>).</a:t>
            </a:r>
            <a:endParaRPr/>
          </a:p>
          <a:p>
            <a:pPr indent="-274320" lvl="0" marL="274320" rtl="0" algn="l">
              <a:spcBef>
                <a:spcPts val="520"/>
              </a:spcBef>
              <a:spcAft>
                <a:spcPts val="0"/>
              </a:spcAft>
              <a:buSzPts val="2470"/>
              <a:buNone/>
            </a:pPr>
            <a:r>
              <a:rPr lang="en-US"/>
              <a:t>   </a:t>
            </a:r>
            <a:r>
              <a:rPr b="1" lang="en-US"/>
              <a:t>Proof</a:t>
            </a:r>
            <a:r>
              <a:rPr lang="en-US"/>
              <a:t>:</a:t>
            </a:r>
            <a:endParaRPr/>
          </a:p>
          <a:p>
            <a:pPr indent="-246888" lvl="1" marL="640080" rtl="0" algn="l">
              <a:spcBef>
                <a:spcPts val="480"/>
              </a:spcBef>
              <a:spcAft>
                <a:spcPts val="0"/>
              </a:spcAft>
              <a:buSzPts val="2040"/>
              <a:buChar char="⚫"/>
            </a:pPr>
            <a:r>
              <a:rPr lang="en-US"/>
              <a:t>Suppose that </a:t>
            </a:r>
            <a:r>
              <a:rPr i="1" lang="en-US"/>
              <a:t>d</a:t>
            </a:r>
            <a:r>
              <a:rPr lang="en-US"/>
              <a:t> divides both </a:t>
            </a:r>
            <a:r>
              <a:rPr i="1" lang="en-US"/>
              <a:t>a</a:t>
            </a:r>
            <a:r>
              <a:rPr lang="en-US"/>
              <a:t> and </a:t>
            </a:r>
            <a:r>
              <a:rPr i="1" lang="en-US"/>
              <a:t>b</a:t>
            </a:r>
            <a:r>
              <a:rPr lang="en-US"/>
              <a:t>. Then </a:t>
            </a:r>
            <a:r>
              <a:rPr i="1" lang="en-US"/>
              <a:t>d</a:t>
            </a:r>
            <a:r>
              <a:rPr lang="en-US"/>
              <a:t> also divides </a:t>
            </a:r>
            <a:r>
              <a:rPr i="1" lang="en-US"/>
              <a:t>a</a:t>
            </a:r>
            <a:r>
              <a:rPr lang="en-US"/>
              <a:t> </a:t>
            </a:r>
            <a:r>
              <a:rPr lang="en-US">
                <a:latin typeface="Cambria Math"/>
                <a:ea typeface="Cambria Math"/>
                <a:cs typeface="Cambria Math"/>
                <a:sym typeface="Cambria Math"/>
              </a:rPr>
              <a:t>−</a:t>
            </a:r>
            <a:r>
              <a:rPr lang="en-US"/>
              <a:t> </a:t>
            </a:r>
            <a:r>
              <a:rPr i="1" lang="en-US"/>
              <a:t>bq</a:t>
            </a:r>
            <a:r>
              <a:rPr lang="en-US"/>
              <a:t> = </a:t>
            </a:r>
            <a:r>
              <a:rPr i="1" lang="en-US"/>
              <a:t>r</a:t>
            </a:r>
            <a:r>
              <a:rPr lang="en-US"/>
              <a:t> (by Theorem </a:t>
            </a:r>
            <a:r>
              <a:rPr lang="en-US">
                <a:latin typeface="Cambria Math"/>
                <a:ea typeface="Cambria Math"/>
                <a:cs typeface="Cambria Math"/>
                <a:sym typeface="Cambria Math"/>
              </a:rPr>
              <a:t>1</a:t>
            </a:r>
            <a:r>
              <a:rPr lang="en-US"/>
              <a:t> of Section </a:t>
            </a:r>
            <a:r>
              <a:rPr lang="en-US">
                <a:latin typeface="Cambria Math"/>
                <a:ea typeface="Cambria Math"/>
                <a:cs typeface="Cambria Math"/>
                <a:sym typeface="Cambria Math"/>
              </a:rPr>
              <a:t>4.1</a:t>
            </a:r>
            <a:r>
              <a:rPr lang="en-US"/>
              <a:t>). Hence, any common divisor of </a:t>
            </a:r>
            <a:r>
              <a:rPr i="1" lang="en-US"/>
              <a:t>a</a:t>
            </a:r>
            <a:r>
              <a:rPr lang="en-US"/>
              <a:t> and </a:t>
            </a:r>
            <a:r>
              <a:rPr i="1" lang="en-US"/>
              <a:t>b</a:t>
            </a:r>
            <a:r>
              <a:rPr lang="en-US"/>
              <a:t> must also be any  common divisor of </a:t>
            </a:r>
            <a:r>
              <a:rPr i="1" lang="en-US"/>
              <a:t>b</a:t>
            </a:r>
            <a:r>
              <a:rPr lang="en-US"/>
              <a:t> and </a:t>
            </a:r>
            <a:r>
              <a:rPr i="1" lang="en-US"/>
              <a:t>r</a:t>
            </a:r>
            <a:r>
              <a:rPr lang="en-US"/>
              <a:t>.</a:t>
            </a:r>
            <a:endParaRPr/>
          </a:p>
          <a:p>
            <a:pPr indent="-246888" lvl="1" marL="640080" rtl="0" algn="l">
              <a:spcBef>
                <a:spcPts val="480"/>
              </a:spcBef>
              <a:spcAft>
                <a:spcPts val="0"/>
              </a:spcAft>
              <a:buSzPts val="2040"/>
              <a:buChar char="⚫"/>
            </a:pPr>
            <a:r>
              <a:rPr lang="en-US"/>
              <a:t>Suppose that </a:t>
            </a:r>
            <a:r>
              <a:rPr i="1" lang="en-US"/>
              <a:t>d</a:t>
            </a:r>
            <a:r>
              <a:rPr lang="en-US"/>
              <a:t> divides both </a:t>
            </a:r>
            <a:r>
              <a:rPr i="1" lang="en-US"/>
              <a:t>b</a:t>
            </a:r>
            <a:r>
              <a:rPr lang="en-US"/>
              <a:t> and </a:t>
            </a:r>
            <a:r>
              <a:rPr i="1" lang="en-US"/>
              <a:t>r</a:t>
            </a:r>
            <a:r>
              <a:rPr lang="en-US"/>
              <a:t>. Then </a:t>
            </a:r>
            <a:r>
              <a:rPr i="1" lang="en-US"/>
              <a:t>d</a:t>
            </a:r>
            <a:r>
              <a:rPr lang="en-US"/>
              <a:t> also divides </a:t>
            </a:r>
            <a:r>
              <a:rPr i="1" lang="en-US"/>
              <a:t>bq</a:t>
            </a:r>
            <a:r>
              <a:rPr lang="en-US"/>
              <a:t> + </a:t>
            </a:r>
            <a:r>
              <a:rPr i="1" lang="en-US"/>
              <a:t>r</a:t>
            </a:r>
            <a:r>
              <a:rPr lang="en-US"/>
              <a:t> = </a:t>
            </a:r>
            <a:r>
              <a:rPr i="1" lang="en-US"/>
              <a:t>a</a:t>
            </a:r>
            <a:r>
              <a:rPr lang="en-US"/>
              <a:t>. Hence, any common divisor of </a:t>
            </a:r>
            <a:r>
              <a:rPr i="1" lang="en-US"/>
              <a:t>a</a:t>
            </a:r>
            <a:r>
              <a:rPr lang="en-US"/>
              <a:t> and </a:t>
            </a:r>
            <a:r>
              <a:rPr i="1" lang="en-US"/>
              <a:t>b</a:t>
            </a:r>
            <a:r>
              <a:rPr lang="en-US"/>
              <a:t> must also be a common divisor of </a:t>
            </a:r>
            <a:r>
              <a:rPr i="1" lang="en-US"/>
              <a:t>b</a:t>
            </a:r>
            <a:r>
              <a:rPr lang="en-US"/>
              <a:t> and </a:t>
            </a:r>
            <a:r>
              <a:rPr i="1" lang="en-US"/>
              <a:t>r</a:t>
            </a:r>
            <a:r>
              <a:rPr lang="en-US"/>
              <a:t>.</a:t>
            </a:r>
            <a:endParaRPr/>
          </a:p>
          <a:p>
            <a:pPr indent="-246888" lvl="1" marL="640080" rtl="0" algn="l">
              <a:spcBef>
                <a:spcPts val="480"/>
              </a:spcBef>
              <a:spcAft>
                <a:spcPts val="0"/>
              </a:spcAft>
              <a:buSzPts val="2040"/>
              <a:buChar char="⚫"/>
            </a:pPr>
            <a:r>
              <a:rPr lang="en-US"/>
              <a:t>Therefore, gcd(</a:t>
            </a:r>
            <a:r>
              <a:rPr i="1" lang="en-US"/>
              <a:t>a,b</a:t>
            </a:r>
            <a:r>
              <a:rPr lang="en-US"/>
              <a:t>) = gcd(</a:t>
            </a:r>
            <a:r>
              <a:rPr i="1" lang="en-US"/>
              <a:t>b,r</a:t>
            </a:r>
            <a:r>
              <a:rPr lang="en-US"/>
              <a:t>).</a:t>
            </a:r>
            <a:endParaRPr/>
          </a:p>
        </p:txBody>
      </p:sp>
      <p:sp>
        <p:nvSpPr>
          <p:cNvPr id="324" name="Google Shape;324;p30"/>
          <p:cNvSpPr/>
          <p:nvPr/>
        </p:nvSpPr>
        <p:spPr>
          <a:xfrm flipH="1" rot="-5400000">
            <a:off x="8458200" y="57150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Finding gcds as Linear Combinations</a:t>
            </a:r>
            <a:endParaRPr/>
          </a:p>
        </p:txBody>
      </p:sp>
      <p:sp>
        <p:nvSpPr>
          <p:cNvPr id="330" name="Google Shape;330;p3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None/>
            </a:pPr>
            <a:r>
              <a:rPr lang="en-US"/>
              <a:t>   </a:t>
            </a:r>
            <a:r>
              <a:rPr b="1" lang="en-US"/>
              <a:t>Example</a:t>
            </a:r>
            <a:r>
              <a:rPr lang="en-US"/>
              <a:t>: Express gcd(</a:t>
            </a:r>
            <a:r>
              <a:rPr lang="en-US">
                <a:latin typeface="Cambria Math"/>
                <a:ea typeface="Cambria Math"/>
                <a:cs typeface="Cambria Math"/>
                <a:sym typeface="Cambria Math"/>
              </a:rPr>
              <a:t>252</a:t>
            </a:r>
            <a:r>
              <a:rPr lang="en-US"/>
              <a:t>,</a:t>
            </a:r>
            <a:r>
              <a:rPr lang="en-US">
                <a:latin typeface="Cambria Math"/>
                <a:ea typeface="Cambria Math"/>
                <a:cs typeface="Cambria Math"/>
                <a:sym typeface="Cambria Math"/>
              </a:rPr>
              <a:t>198</a:t>
            </a:r>
            <a:r>
              <a:rPr lang="en-US"/>
              <a:t>) = </a:t>
            </a:r>
            <a:r>
              <a:rPr lang="en-US">
                <a:latin typeface="Cambria Math"/>
                <a:ea typeface="Cambria Math"/>
                <a:cs typeface="Cambria Math"/>
                <a:sym typeface="Cambria Math"/>
              </a:rPr>
              <a:t>18 as a linear combination of 252 and 198.</a:t>
            </a:r>
            <a:endParaRPr/>
          </a:p>
          <a:p>
            <a:pPr indent="-274320" lvl="0" marL="274320" rtl="0" algn="l">
              <a:spcBef>
                <a:spcPts val="364"/>
              </a:spcBef>
              <a:spcAft>
                <a:spcPts val="0"/>
              </a:spcAft>
              <a:buSzPct val="95000"/>
              <a:buNone/>
            </a:pPr>
            <a:r>
              <a:rPr lang="en-US">
                <a:latin typeface="Cambria Math"/>
                <a:ea typeface="Cambria Math"/>
                <a:cs typeface="Cambria Math"/>
                <a:sym typeface="Cambria Math"/>
              </a:rPr>
              <a:t>    </a:t>
            </a:r>
            <a:r>
              <a:rPr b="1" lang="en-US"/>
              <a:t>Solution</a:t>
            </a:r>
            <a:r>
              <a:rPr lang="en-US"/>
              <a:t>: First use the Euclidean algorithm to show gcd(</a:t>
            </a:r>
            <a:r>
              <a:rPr lang="en-US">
                <a:latin typeface="Cambria Math"/>
                <a:ea typeface="Cambria Math"/>
                <a:cs typeface="Cambria Math"/>
                <a:sym typeface="Cambria Math"/>
              </a:rPr>
              <a:t>252</a:t>
            </a:r>
            <a:r>
              <a:rPr lang="en-US"/>
              <a:t>,</a:t>
            </a:r>
            <a:r>
              <a:rPr lang="en-US">
                <a:latin typeface="Cambria Math"/>
                <a:ea typeface="Cambria Math"/>
                <a:cs typeface="Cambria Math"/>
                <a:sym typeface="Cambria Math"/>
              </a:rPr>
              <a:t>198</a:t>
            </a:r>
            <a:r>
              <a:rPr lang="en-US"/>
              <a:t>) = </a:t>
            </a:r>
            <a:r>
              <a:rPr lang="en-US">
                <a:latin typeface="Cambria Math"/>
                <a:ea typeface="Cambria Math"/>
                <a:cs typeface="Cambria Math"/>
                <a:sym typeface="Cambria Math"/>
              </a:rPr>
              <a:t>18</a:t>
            </a:r>
            <a:endParaRPr/>
          </a:p>
          <a:p>
            <a:pPr indent="-514349" lvl="2" marL="1181862" rtl="0" algn="l">
              <a:spcBef>
                <a:spcPts val="294"/>
              </a:spcBef>
              <a:spcAft>
                <a:spcPts val="0"/>
              </a:spcAft>
              <a:buSzPct val="70000"/>
              <a:buFont typeface="Calibri"/>
              <a:buAutoNum type="romanLcPeriod"/>
            </a:pPr>
            <a:r>
              <a:rPr lang="en-US">
                <a:latin typeface="Cambria Math"/>
                <a:ea typeface="Cambria Math"/>
                <a:cs typeface="Cambria Math"/>
                <a:sym typeface="Cambria Math"/>
              </a:rPr>
              <a:t>252 = 1∙198 + 54</a:t>
            </a:r>
            <a:endParaRPr/>
          </a:p>
          <a:p>
            <a:pPr indent="-514349" lvl="2" marL="1181862" rtl="0" algn="l">
              <a:spcBef>
                <a:spcPts val="294"/>
              </a:spcBef>
              <a:spcAft>
                <a:spcPts val="0"/>
              </a:spcAft>
              <a:buSzPct val="70000"/>
              <a:buFont typeface="Calibri"/>
              <a:buAutoNum type="romanLcPeriod"/>
            </a:pPr>
            <a:r>
              <a:rPr lang="en-US">
                <a:latin typeface="Cambria Math"/>
                <a:ea typeface="Cambria Math"/>
                <a:cs typeface="Cambria Math"/>
                <a:sym typeface="Cambria Math"/>
              </a:rPr>
              <a:t>198 = 3 ∙54 + 36</a:t>
            </a:r>
            <a:endParaRPr/>
          </a:p>
          <a:p>
            <a:pPr indent="-514349" lvl="2" marL="1181862" rtl="0" algn="l">
              <a:spcBef>
                <a:spcPts val="294"/>
              </a:spcBef>
              <a:spcAft>
                <a:spcPts val="0"/>
              </a:spcAft>
              <a:buSzPct val="70000"/>
              <a:buFont typeface="Calibri"/>
              <a:buAutoNum type="romanLcPeriod"/>
            </a:pPr>
            <a:r>
              <a:rPr lang="en-US">
                <a:latin typeface="Cambria Math"/>
                <a:ea typeface="Cambria Math"/>
                <a:cs typeface="Cambria Math"/>
                <a:sym typeface="Cambria Math"/>
              </a:rPr>
              <a:t>54 = 1 ∙36 + 18</a:t>
            </a:r>
            <a:endParaRPr/>
          </a:p>
          <a:p>
            <a:pPr indent="-514349" lvl="2" marL="1181862" rtl="0" algn="l">
              <a:spcBef>
                <a:spcPts val="294"/>
              </a:spcBef>
              <a:spcAft>
                <a:spcPts val="0"/>
              </a:spcAft>
              <a:buSzPct val="70000"/>
              <a:buFont typeface="Calibri"/>
              <a:buAutoNum type="romanLcPeriod"/>
            </a:pPr>
            <a:r>
              <a:rPr lang="en-US">
                <a:latin typeface="Cambria Math"/>
                <a:ea typeface="Cambria Math"/>
                <a:cs typeface="Cambria Math"/>
                <a:sym typeface="Cambria Math"/>
              </a:rPr>
              <a:t>36 = 2 ∙18 </a:t>
            </a:r>
            <a:endParaRPr/>
          </a:p>
          <a:p>
            <a:pPr indent="-246888" lvl="1" marL="640080" rtl="0" algn="l">
              <a:spcBef>
                <a:spcPts val="336"/>
              </a:spcBef>
              <a:spcAft>
                <a:spcPts val="0"/>
              </a:spcAft>
              <a:buSzPct val="85000"/>
              <a:buChar char="⚫"/>
            </a:pPr>
            <a:r>
              <a:rPr lang="en-US">
                <a:latin typeface="Cambria Math"/>
                <a:ea typeface="Cambria Math"/>
                <a:cs typeface="Cambria Math"/>
                <a:sym typeface="Cambria Math"/>
              </a:rPr>
              <a:t>Now working backwards, from  </a:t>
            </a:r>
            <a:r>
              <a:rPr lang="en-US">
                <a:solidFill>
                  <a:srgbClr val="56A9F3"/>
                </a:solidFill>
                <a:latin typeface="Cambria Math"/>
                <a:ea typeface="Cambria Math"/>
                <a:cs typeface="Cambria Math"/>
                <a:sym typeface="Cambria Math"/>
              </a:rPr>
              <a:t>iii</a:t>
            </a:r>
            <a:r>
              <a:rPr lang="en-US">
                <a:latin typeface="Cambria Math"/>
                <a:ea typeface="Cambria Math"/>
                <a:cs typeface="Cambria Math"/>
                <a:sym typeface="Cambria Math"/>
              </a:rPr>
              <a:t> and </a:t>
            </a:r>
            <a:r>
              <a:rPr lang="en-US">
                <a:solidFill>
                  <a:srgbClr val="56A9F3"/>
                </a:solidFill>
                <a:latin typeface="Cambria Math"/>
                <a:ea typeface="Cambria Math"/>
                <a:cs typeface="Cambria Math"/>
                <a:sym typeface="Cambria Math"/>
              </a:rPr>
              <a:t>i </a:t>
            </a:r>
            <a:r>
              <a:rPr lang="en-US">
                <a:latin typeface="Cambria Math"/>
                <a:ea typeface="Cambria Math"/>
                <a:cs typeface="Cambria Math"/>
                <a:sym typeface="Cambria Math"/>
              </a:rPr>
              <a:t>above </a:t>
            </a:r>
            <a:endParaRPr/>
          </a:p>
          <a:p>
            <a:pPr indent="-246887" lvl="2" marL="914400" rtl="0" algn="l">
              <a:spcBef>
                <a:spcPts val="294"/>
              </a:spcBef>
              <a:spcAft>
                <a:spcPts val="0"/>
              </a:spcAft>
              <a:buSzPct val="70000"/>
              <a:buChar char="⚫"/>
            </a:pPr>
            <a:r>
              <a:rPr lang="en-US">
                <a:latin typeface="Cambria Math"/>
                <a:ea typeface="Cambria Math"/>
                <a:cs typeface="Cambria Math"/>
                <a:sym typeface="Cambria Math"/>
              </a:rPr>
              <a:t>18 = 54 −  1 ∙36 </a:t>
            </a:r>
            <a:endParaRPr/>
          </a:p>
          <a:p>
            <a:pPr indent="-246887" lvl="2" marL="914400" rtl="0" algn="l">
              <a:spcBef>
                <a:spcPts val="294"/>
              </a:spcBef>
              <a:spcAft>
                <a:spcPts val="0"/>
              </a:spcAft>
              <a:buSzPct val="70000"/>
              <a:buChar char="⚫"/>
            </a:pPr>
            <a:r>
              <a:rPr lang="en-US">
                <a:latin typeface="Cambria Math"/>
                <a:ea typeface="Cambria Math"/>
                <a:cs typeface="Cambria Math"/>
                <a:sym typeface="Cambria Math"/>
              </a:rPr>
              <a:t>36 = 198 −  3 ∙54 </a:t>
            </a:r>
            <a:endParaRPr/>
          </a:p>
          <a:p>
            <a:pPr indent="-246888" lvl="1" marL="640080" rtl="0" algn="l">
              <a:spcBef>
                <a:spcPts val="336"/>
              </a:spcBef>
              <a:spcAft>
                <a:spcPts val="0"/>
              </a:spcAft>
              <a:buSzPct val="85000"/>
              <a:buChar char="⚫"/>
            </a:pPr>
            <a:r>
              <a:rPr lang="en-US">
                <a:latin typeface="Cambria Math"/>
                <a:ea typeface="Cambria Math"/>
                <a:cs typeface="Cambria Math"/>
                <a:sym typeface="Cambria Math"/>
              </a:rPr>
              <a:t>Substituting the 2</a:t>
            </a:r>
            <a:r>
              <a:rPr baseline="30000" lang="en-US">
                <a:latin typeface="Cambria Math"/>
                <a:ea typeface="Cambria Math"/>
                <a:cs typeface="Cambria Math"/>
                <a:sym typeface="Cambria Math"/>
              </a:rPr>
              <a:t>nd</a:t>
            </a:r>
            <a:r>
              <a:rPr lang="en-US">
                <a:latin typeface="Cambria Math"/>
                <a:ea typeface="Cambria Math"/>
                <a:cs typeface="Cambria Math"/>
                <a:sym typeface="Cambria Math"/>
              </a:rPr>
              <a:t> equation into the 1</a:t>
            </a:r>
            <a:r>
              <a:rPr baseline="30000" lang="en-US">
                <a:latin typeface="Cambria Math"/>
                <a:ea typeface="Cambria Math"/>
                <a:cs typeface="Cambria Math"/>
                <a:sym typeface="Cambria Math"/>
              </a:rPr>
              <a:t>st</a:t>
            </a:r>
            <a:r>
              <a:rPr lang="en-US">
                <a:latin typeface="Cambria Math"/>
                <a:ea typeface="Cambria Math"/>
                <a:cs typeface="Cambria Math"/>
                <a:sym typeface="Cambria Math"/>
              </a:rPr>
              <a:t> yields:</a:t>
            </a:r>
            <a:endParaRPr/>
          </a:p>
          <a:p>
            <a:pPr indent="-246887" lvl="2" marL="914400" rtl="0" algn="l">
              <a:spcBef>
                <a:spcPts val="294"/>
              </a:spcBef>
              <a:spcAft>
                <a:spcPts val="0"/>
              </a:spcAft>
              <a:buSzPct val="70000"/>
              <a:buChar char="⚫"/>
            </a:pPr>
            <a:r>
              <a:rPr lang="en-US">
                <a:latin typeface="Cambria Math"/>
                <a:ea typeface="Cambria Math"/>
                <a:cs typeface="Cambria Math"/>
                <a:sym typeface="Cambria Math"/>
              </a:rPr>
              <a:t>18 = 54 −  1 ∙(198 −  3 ∙54 )= 4 ∙54 −  1 ∙198 </a:t>
            </a:r>
            <a:endParaRPr/>
          </a:p>
          <a:p>
            <a:pPr indent="-246888" lvl="1" marL="640080" rtl="0" algn="l">
              <a:spcBef>
                <a:spcPts val="336"/>
              </a:spcBef>
              <a:spcAft>
                <a:spcPts val="0"/>
              </a:spcAft>
              <a:buSzPct val="85000"/>
              <a:buChar char="⚫"/>
            </a:pPr>
            <a:r>
              <a:rPr lang="en-US">
                <a:latin typeface="Cambria Math"/>
                <a:ea typeface="Cambria Math"/>
                <a:cs typeface="Cambria Math"/>
                <a:sym typeface="Cambria Math"/>
              </a:rPr>
              <a:t>Substituting 54 = 252 −  1 ∙198 (from </a:t>
            </a:r>
            <a:r>
              <a:rPr lang="en-US">
                <a:solidFill>
                  <a:srgbClr val="56A9F3"/>
                </a:solidFill>
                <a:latin typeface="Cambria Math"/>
                <a:ea typeface="Cambria Math"/>
                <a:cs typeface="Cambria Math"/>
                <a:sym typeface="Cambria Math"/>
              </a:rPr>
              <a:t>i</a:t>
            </a:r>
            <a:r>
              <a:rPr lang="en-US">
                <a:latin typeface="Cambria Math"/>
                <a:ea typeface="Cambria Math"/>
                <a:cs typeface="Cambria Math"/>
                <a:sym typeface="Cambria Math"/>
              </a:rPr>
              <a:t>)) yields:</a:t>
            </a:r>
            <a:endParaRPr/>
          </a:p>
          <a:p>
            <a:pPr indent="-246887" lvl="2" marL="914400" rtl="0" algn="l">
              <a:spcBef>
                <a:spcPts val="294"/>
              </a:spcBef>
              <a:spcAft>
                <a:spcPts val="0"/>
              </a:spcAft>
              <a:buSzPct val="70000"/>
              <a:buChar char="⚫"/>
            </a:pPr>
            <a:r>
              <a:rPr lang="en-US">
                <a:latin typeface="Cambria Math"/>
                <a:ea typeface="Cambria Math"/>
                <a:cs typeface="Cambria Math"/>
                <a:sym typeface="Cambria Math"/>
              </a:rPr>
              <a:t> 18 = 4 ∙(252 −  1 ∙198) −  1 ∙198 = </a:t>
            </a:r>
            <a:r>
              <a:rPr lang="en-US">
                <a:solidFill>
                  <a:srgbClr val="C00000"/>
                </a:solidFill>
                <a:latin typeface="Cambria Math"/>
                <a:ea typeface="Cambria Math"/>
                <a:cs typeface="Cambria Math"/>
                <a:sym typeface="Cambria Math"/>
              </a:rPr>
              <a:t>4</a:t>
            </a:r>
            <a:r>
              <a:rPr lang="en-US">
                <a:latin typeface="Cambria Math"/>
                <a:ea typeface="Cambria Math"/>
                <a:cs typeface="Cambria Math"/>
                <a:sym typeface="Cambria Math"/>
              </a:rPr>
              <a:t> ∙252 −  </a:t>
            </a:r>
            <a:r>
              <a:rPr lang="en-US">
                <a:solidFill>
                  <a:srgbClr val="C00000"/>
                </a:solidFill>
                <a:latin typeface="Cambria Math"/>
                <a:ea typeface="Cambria Math"/>
                <a:cs typeface="Cambria Math"/>
                <a:sym typeface="Cambria Math"/>
              </a:rPr>
              <a:t>5</a:t>
            </a:r>
            <a:r>
              <a:rPr lang="en-US">
                <a:latin typeface="Cambria Math"/>
                <a:ea typeface="Cambria Math"/>
                <a:cs typeface="Cambria Math"/>
                <a:sym typeface="Cambria Math"/>
              </a:rPr>
              <a:t> ∙198 </a:t>
            </a:r>
            <a:endParaRPr/>
          </a:p>
          <a:p>
            <a:pPr indent="-274320" lvl="0" marL="274320" rtl="0" algn="l">
              <a:spcBef>
                <a:spcPts val="364"/>
              </a:spcBef>
              <a:spcAft>
                <a:spcPts val="0"/>
              </a:spcAft>
              <a:buSzPct val="95000"/>
              <a:buChar char="⚫"/>
            </a:pPr>
            <a:r>
              <a:rPr lang="en-US"/>
              <a:t>This method illustrated above is a two pass method. It first uses the Euclidian algorithm to find the gcd and then works backwards to express the gcd as a linear combination of the original two integers. A one pass method, called the </a:t>
            </a:r>
            <a:r>
              <a:rPr i="1" lang="en-US"/>
              <a:t>extended Euclidean algorithm</a:t>
            </a:r>
            <a:r>
              <a:rPr lang="en-US"/>
              <a:t>, is developed in the exercises</a:t>
            </a:r>
            <a:r>
              <a:rPr lang="en-US">
                <a:latin typeface="Cambria Math"/>
                <a:ea typeface="Cambria Math"/>
                <a:cs typeface="Cambria Math"/>
                <a:sym typeface="Cambria Math"/>
              </a:rPr>
              <a:t>.</a:t>
            </a:r>
            <a:endParaRPr/>
          </a:p>
          <a:p>
            <a:pPr indent="-181546" lvl="2" marL="914400" rtl="0" algn="l">
              <a:spcBef>
                <a:spcPts val="294"/>
              </a:spcBef>
              <a:spcAft>
                <a:spcPts val="0"/>
              </a:spcAft>
              <a:buSzPct val="70000"/>
              <a:buNone/>
            </a:pPr>
            <a:r>
              <a:t/>
            </a:r>
            <a:endParaRPr>
              <a:latin typeface="Cambria Math"/>
              <a:ea typeface="Cambria Math"/>
              <a:cs typeface="Cambria Math"/>
              <a:sym typeface="Cambria Math"/>
            </a:endParaRPr>
          </a:p>
          <a:p>
            <a:pPr indent="-181546" lvl="2" marL="914400" rtl="0" algn="l">
              <a:spcBef>
                <a:spcPts val="294"/>
              </a:spcBef>
              <a:spcAft>
                <a:spcPts val="0"/>
              </a:spcAft>
              <a:buSzPct val="70000"/>
              <a:buNone/>
            </a:pPr>
            <a:r>
              <a:t/>
            </a:r>
            <a:endParaRPr>
              <a:latin typeface="Cambria Math"/>
              <a:ea typeface="Cambria Math"/>
              <a:cs typeface="Cambria Math"/>
              <a:sym typeface="Cambria Math"/>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Finding Inverses</a:t>
            </a:r>
            <a:endParaRPr/>
          </a:p>
        </p:txBody>
      </p:sp>
      <p:sp>
        <p:nvSpPr>
          <p:cNvPr id="336" name="Google Shape;336;p3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en-US" sz="2400"/>
              <a:t>The Euclidean algorithm and Bézout coefficients gives us a systematic approaches to finding inverses. </a:t>
            </a:r>
            <a:endParaRPr/>
          </a:p>
          <a:p>
            <a:pPr indent="-274320" lvl="0" marL="274320" rtl="0" algn="l">
              <a:spcBef>
                <a:spcPts val="480"/>
              </a:spcBef>
              <a:spcAft>
                <a:spcPts val="0"/>
              </a:spcAft>
              <a:buSzPts val="2280"/>
              <a:buNone/>
            </a:pPr>
            <a:r>
              <a:rPr b="1" lang="en-US" sz="2400"/>
              <a:t>    Example</a:t>
            </a:r>
            <a:r>
              <a:rPr lang="en-US" sz="2400"/>
              <a:t>: Find an inverse of </a:t>
            </a:r>
            <a:r>
              <a:rPr lang="en-US" sz="2400">
                <a:latin typeface="Cambria Math"/>
                <a:ea typeface="Cambria Math"/>
                <a:cs typeface="Cambria Math"/>
                <a:sym typeface="Cambria Math"/>
              </a:rPr>
              <a:t>3</a:t>
            </a:r>
            <a:r>
              <a:rPr lang="en-US" sz="2400"/>
              <a:t> modulo </a:t>
            </a:r>
            <a:r>
              <a:rPr lang="en-US" sz="2400">
                <a:latin typeface="Cambria Math"/>
                <a:ea typeface="Cambria Math"/>
                <a:cs typeface="Cambria Math"/>
                <a:sym typeface="Cambria Math"/>
              </a:rPr>
              <a:t>7.</a:t>
            </a:r>
            <a:r>
              <a:rPr lang="en-US" sz="2400"/>
              <a:t> </a:t>
            </a:r>
            <a:endParaRPr/>
          </a:p>
          <a:p>
            <a:pPr indent="-274320" lvl="0" marL="274320" rtl="0" algn="l">
              <a:spcBef>
                <a:spcPts val="480"/>
              </a:spcBef>
              <a:spcAft>
                <a:spcPts val="0"/>
              </a:spcAft>
              <a:buSzPts val="2280"/>
              <a:buNone/>
            </a:pPr>
            <a:r>
              <a:rPr b="1" lang="en-US" sz="2400"/>
              <a:t>    Solution</a:t>
            </a:r>
            <a:r>
              <a:rPr lang="en-US" sz="2400"/>
              <a:t>: Because gcd(</a:t>
            </a:r>
            <a:r>
              <a:rPr lang="en-US" sz="2400">
                <a:latin typeface="Cambria Math"/>
                <a:ea typeface="Cambria Math"/>
                <a:cs typeface="Cambria Math"/>
                <a:sym typeface="Cambria Math"/>
              </a:rPr>
              <a:t>3,7</a:t>
            </a:r>
            <a:r>
              <a:rPr lang="en-US" sz="2400"/>
              <a:t>) = </a:t>
            </a:r>
            <a:r>
              <a:rPr lang="en-US" sz="2400">
                <a:latin typeface="Cambria Math"/>
                <a:ea typeface="Cambria Math"/>
                <a:cs typeface="Cambria Math"/>
                <a:sym typeface="Cambria Math"/>
              </a:rPr>
              <a:t>1</a:t>
            </a:r>
            <a:r>
              <a:rPr lang="en-US" sz="2400"/>
              <a:t>, by Theorem </a:t>
            </a:r>
            <a:r>
              <a:rPr lang="en-US" sz="2400">
                <a:latin typeface="Cambria Math"/>
                <a:ea typeface="Cambria Math"/>
                <a:cs typeface="Cambria Math"/>
                <a:sym typeface="Cambria Math"/>
              </a:rPr>
              <a:t>1, </a:t>
            </a:r>
            <a:r>
              <a:rPr lang="en-US" sz="2400"/>
              <a:t>an inverse of </a:t>
            </a:r>
            <a:r>
              <a:rPr lang="en-US" sz="2400">
                <a:latin typeface="Cambria Math"/>
                <a:ea typeface="Cambria Math"/>
                <a:cs typeface="Cambria Math"/>
                <a:sym typeface="Cambria Math"/>
              </a:rPr>
              <a:t>3</a:t>
            </a:r>
            <a:r>
              <a:rPr lang="en-US" sz="2400"/>
              <a:t> modulo </a:t>
            </a:r>
            <a:r>
              <a:rPr lang="en-US" sz="2400">
                <a:latin typeface="Cambria Math"/>
                <a:ea typeface="Cambria Math"/>
                <a:cs typeface="Cambria Math"/>
                <a:sym typeface="Cambria Math"/>
              </a:rPr>
              <a:t>7</a:t>
            </a:r>
            <a:r>
              <a:rPr lang="en-US" sz="2400"/>
              <a:t> exists. </a:t>
            </a:r>
            <a:endParaRPr/>
          </a:p>
          <a:p>
            <a:pPr indent="-246888" lvl="1" marL="640080" rtl="0" algn="l">
              <a:spcBef>
                <a:spcPts val="440"/>
              </a:spcBef>
              <a:spcAft>
                <a:spcPts val="0"/>
              </a:spcAft>
              <a:buSzPts val="1870"/>
              <a:buChar char="⚫"/>
            </a:pPr>
            <a:r>
              <a:rPr lang="en-US" sz="2200"/>
              <a:t>Using the Euclidian algorithm:  </a:t>
            </a:r>
            <a:r>
              <a:rPr lang="en-US" sz="2200">
                <a:latin typeface="Cambria Math"/>
                <a:ea typeface="Cambria Math"/>
                <a:cs typeface="Cambria Math"/>
                <a:sym typeface="Cambria Math"/>
              </a:rPr>
              <a:t>7</a:t>
            </a:r>
            <a:r>
              <a:rPr lang="en-US" sz="2200"/>
              <a:t> = </a:t>
            </a:r>
            <a:r>
              <a:rPr lang="en-US" sz="2200">
                <a:latin typeface="Cambria Math"/>
                <a:ea typeface="Cambria Math"/>
                <a:cs typeface="Cambria Math"/>
                <a:sym typeface="Cambria Math"/>
              </a:rPr>
              <a:t>2∙3</a:t>
            </a:r>
            <a:r>
              <a:rPr lang="en-US" sz="2200"/>
              <a:t> + </a:t>
            </a:r>
            <a:r>
              <a:rPr lang="en-US" sz="2200">
                <a:latin typeface="Cambria Math"/>
                <a:ea typeface="Cambria Math"/>
                <a:cs typeface="Cambria Math"/>
                <a:sym typeface="Cambria Math"/>
              </a:rPr>
              <a:t>1.</a:t>
            </a:r>
            <a:endParaRPr/>
          </a:p>
          <a:p>
            <a:pPr indent="-246888" lvl="1" marL="640080" rtl="0" algn="l">
              <a:spcBef>
                <a:spcPts val="440"/>
              </a:spcBef>
              <a:spcAft>
                <a:spcPts val="0"/>
              </a:spcAft>
              <a:buSzPts val="1870"/>
              <a:buChar char="⚫"/>
            </a:pPr>
            <a:r>
              <a:rPr lang="en-US" sz="2200">
                <a:latin typeface="Cambria Math"/>
                <a:ea typeface="Cambria Math"/>
                <a:cs typeface="Cambria Math"/>
                <a:sym typeface="Cambria Math"/>
              </a:rPr>
              <a:t> </a:t>
            </a:r>
            <a:r>
              <a:rPr lang="en-US" sz="2200"/>
              <a:t>From this equation, we get  </a:t>
            </a:r>
            <a:r>
              <a:rPr lang="en-US" sz="2200">
                <a:latin typeface="Cambria Math"/>
                <a:ea typeface="Cambria Math"/>
                <a:cs typeface="Cambria Math"/>
                <a:sym typeface="Cambria Math"/>
              </a:rPr>
              <a:t>−2∙3</a:t>
            </a:r>
            <a:r>
              <a:rPr lang="en-US" sz="2200"/>
              <a:t> + </a:t>
            </a:r>
            <a:r>
              <a:rPr lang="en-US" sz="2200">
                <a:latin typeface="Cambria Math"/>
                <a:ea typeface="Cambria Math"/>
                <a:cs typeface="Cambria Math"/>
                <a:sym typeface="Cambria Math"/>
              </a:rPr>
              <a:t>1∙7 </a:t>
            </a:r>
            <a:r>
              <a:rPr lang="en-US" sz="2200"/>
              <a:t>= </a:t>
            </a:r>
            <a:r>
              <a:rPr lang="en-US" sz="2200">
                <a:latin typeface="Cambria Math"/>
                <a:ea typeface="Cambria Math"/>
                <a:cs typeface="Cambria Math"/>
                <a:sym typeface="Cambria Math"/>
              </a:rPr>
              <a:t>1, and see that −2  and 1 are </a:t>
            </a:r>
            <a:r>
              <a:rPr lang="en-US" sz="2200"/>
              <a:t>B</a:t>
            </a:r>
            <a:r>
              <a:rPr lang="en-US" sz="2200">
                <a:latin typeface="Cambria Math"/>
                <a:ea typeface="Cambria Math"/>
                <a:cs typeface="Cambria Math"/>
                <a:sym typeface="Cambria Math"/>
              </a:rPr>
              <a:t>é</a:t>
            </a:r>
            <a:r>
              <a:rPr lang="en-US" sz="2200"/>
              <a:t>zout coefficients of </a:t>
            </a:r>
            <a:r>
              <a:rPr lang="en-US" sz="2200">
                <a:latin typeface="Cambria Math"/>
                <a:ea typeface="Cambria Math"/>
                <a:cs typeface="Cambria Math"/>
                <a:sym typeface="Cambria Math"/>
              </a:rPr>
              <a:t>3</a:t>
            </a:r>
            <a:r>
              <a:rPr lang="en-US" sz="2200"/>
              <a:t> and </a:t>
            </a:r>
            <a:r>
              <a:rPr lang="en-US" sz="2200">
                <a:latin typeface="Cambria Math"/>
                <a:ea typeface="Cambria Math"/>
                <a:cs typeface="Cambria Math"/>
                <a:sym typeface="Cambria Math"/>
              </a:rPr>
              <a:t>7.</a:t>
            </a:r>
            <a:endParaRPr/>
          </a:p>
          <a:p>
            <a:pPr indent="-246888" lvl="1" marL="640080" rtl="0" algn="l">
              <a:spcBef>
                <a:spcPts val="440"/>
              </a:spcBef>
              <a:spcAft>
                <a:spcPts val="0"/>
              </a:spcAft>
              <a:buSzPts val="1870"/>
              <a:buChar char="⚫"/>
            </a:pPr>
            <a:r>
              <a:rPr lang="en-US" sz="2200">
                <a:latin typeface="Cambria Math"/>
                <a:ea typeface="Cambria Math"/>
                <a:cs typeface="Cambria Math"/>
                <a:sym typeface="Cambria Math"/>
              </a:rPr>
              <a:t> Hence,  −2 is an inverse of 3 modulo 7. </a:t>
            </a:r>
            <a:endParaRPr/>
          </a:p>
          <a:p>
            <a:pPr indent="-246888" lvl="1" marL="640080" rtl="0" algn="l">
              <a:spcBef>
                <a:spcPts val="440"/>
              </a:spcBef>
              <a:spcAft>
                <a:spcPts val="0"/>
              </a:spcAft>
              <a:buSzPts val="1870"/>
              <a:buChar char="⚫"/>
            </a:pPr>
            <a:r>
              <a:rPr lang="en-US" sz="2200">
                <a:latin typeface="Cambria Math"/>
                <a:ea typeface="Cambria Math"/>
                <a:cs typeface="Cambria Math"/>
                <a:sym typeface="Cambria Math"/>
              </a:rPr>
              <a:t>Also every integer congruent to −2 modulo 7 is an inverse of 3 modulo 7, i.e., 5, −9, 12,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Finding Inverses</a:t>
            </a:r>
            <a:endParaRPr/>
          </a:p>
        </p:txBody>
      </p:sp>
      <p:sp>
        <p:nvSpPr>
          <p:cNvPr id="342" name="Google Shape;342;p3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None/>
            </a:pPr>
            <a:r>
              <a:rPr lang="en-US" sz="2400"/>
              <a:t>   </a:t>
            </a:r>
            <a:r>
              <a:rPr b="1" lang="en-US" sz="2400"/>
              <a:t>Example</a:t>
            </a:r>
            <a:r>
              <a:rPr lang="en-US" sz="2400"/>
              <a:t>: Find an inverse of </a:t>
            </a:r>
            <a:r>
              <a:rPr lang="en-US" sz="2400">
                <a:latin typeface="Cambria Math"/>
                <a:ea typeface="Cambria Math"/>
                <a:cs typeface="Cambria Math"/>
                <a:sym typeface="Cambria Math"/>
              </a:rPr>
              <a:t>101</a:t>
            </a:r>
            <a:r>
              <a:rPr lang="en-US" sz="2400"/>
              <a:t> modulo </a:t>
            </a:r>
            <a:r>
              <a:rPr lang="en-US" sz="2400">
                <a:latin typeface="Cambria Math"/>
                <a:ea typeface="Cambria Math"/>
                <a:cs typeface="Cambria Math"/>
                <a:sym typeface="Cambria Math"/>
              </a:rPr>
              <a:t>4620</a:t>
            </a:r>
            <a:r>
              <a:rPr lang="en-US" sz="2400"/>
              <a:t>.</a:t>
            </a:r>
            <a:endParaRPr/>
          </a:p>
          <a:p>
            <a:pPr indent="-274320" lvl="0" marL="274320" rtl="0" algn="l">
              <a:spcBef>
                <a:spcPts val="480"/>
              </a:spcBef>
              <a:spcAft>
                <a:spcPts val="0"/>
              </a:spcAft>
              <a:buSzPts val="2280"/>
              <a:buNone/>
            </a:pPr>
            <a:r>
              <a:rPr b="1" lang="en-US" sz="2400"/>
              <a:t>    Solution</a:t>
            </a:r>
            <a:r>
              <a:rPr lang="en-US" sz="2400"/>
              <a:t>: First use the Euclidian algorithm to show that  gcd(</a:t>
            </a:r>
            <a:r>
              <a:rPr lang="en-US" sz="2400">
                <a:latin typeface="Cambria Math"/>
                <a:ea typeface="Cambria Math"/>
                <a:cs typeface="Cambria Math"/>
                <a:sym typeface="Cambria Math"/>
              </a:rPr>
              <a:t>101,4620</a:t>
            </a:r>
            <a:r>
              <a:rPr lang="en-US" sz="2400"/>
              <a:t>) = </a:t>
            </a:r>
            <a:r>
              <a:rPr lang="en-US" sz="2400">
                <a:latin typeface="Cambria Math"/>
                <a:ea typeface="Cambria Math"/>
                <a:cs typeface="Cambria Math"/>
                <a:sym typeface="Cambria Math"/>
              </a:rPr>
              <a:t>1</a:t>
            </a:r>
            <a:r>
              <a:rPr lang="en-US" sz="2400"/>
              <a:t>. </a:t>
            </a:r>
            <a:endParaRPr sz="2400"/>
          </a:p>
          <a:p>
            <a:pPr indent="-128143" lvl="1" marL="640080" rtl="0" algn="l">
              <a:spcBef>
                <a:spcPts val="440"/>
              </a:spcBef>
              <a:spcAft>
                <a:spcPts val="0"/>
              </a:spcAft>
              <a:buSzPts val="1870"/>
              <a:buNone/>
            </a:pPr>
            <a:r>
              <a:t/>
            </a:r>
            <a:endParaRPr sz="2200">
              <a:latin typeface="Cambria Math"/>
              <a:ea typeface="Cambria Math"/>
              <a:cs typeface="Cambria Math"/>
              <a:sym typeface="Cambria Math"/>
            </a:endParaRPr>
          </a:p>
          <a:p>
            <a:pPr indent="-246888" lvl="1" marL="640080" rtl="0" algn="l">
              <a:spcBef>
                <a:spcPts val="440"/>
              </a:spcBef>
              <a:spcAft>
                <a:spcPts val="0"/>
              </a:spcAft>
              <a:buSzPts val="1870"/>
              <a:buNone/>
            </a:pPr>
            <a:r>
              <a:t/>
            </a:r>
            <a:endParaRPr sz="2200">
              <a:latin typeface="Cambria Math"/>
              <a:ea typeface="Cambria Math"/>
              <a:cs typeface="Cambria Math"/>
              <a:sym typeface="Cambria Math"/>
            </a:endParaRPr>
          </a:p>
        </p:txBody>
      </p:sp>
      <p:sp>
        <p:nvSpPr>
          <p:cNvPr id="343" name="Google Shape;343;p33"/>
          <p:cNvSpPr txBox="1"/>
          <p:nvPr/>
        </p:nvSpPr>
        <p:spPr>
          <a:xfrm>
            <a:off x="152400" y="3276600"/>
            <a:ext cx="3276600" cy="2462213"/>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42620</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45∙101</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75</a:t>
            </a:r>
            <a:endParaRPr/>
          </a:p>
          <a:p>
            <a:pPr indent="0" lvl="1" marL="45720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101</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1∙75</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26</a:t>
            </a:r>
            <a:endParaRPr/>
          </a:p>
          <a:p>
            <a:pPr indent="0" lvl="1" marL="45720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75</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2∙26</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23</a:t>
            </a:r>
            <a:endParaRPr/>
          </a:p>
          <a:p>
            <a:pPr indent="0" lvl="1" marL="45720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26</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1∙23</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3</a:t>
            </a:r>
            <a:endParaRPr/>
          </a:p>
          <a:p>
            <a:pPr indent="0" lvl="1" marL="45720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23</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7∙3</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2</a:t>
            </a:r>
            <a:endParaRPr/>
          </a:p>
          <a:p>
            <a:pPr indent="0" lvl="1" marL="45720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3</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1∙2</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1</a:t>
            </a:r>
            <a:endParaRPr/>
          </a:p>
          <a:p>
            <a:pPr indent="0" lvl="1" marL="45720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2 = 2∙1</a:t>
            </a:r>
            <a:endParaRPr/>
          </a:p>
        </p:txBody>
      </p:sp>
      <p:sp>
        <p:nvSpPr>
          <p:cNvPr id="344" name="Google Shape;344;p33"/>
          <p:cNvSpPr txBox="1"/>
          <p:nvPr/>
        </p:nvSpPr>
        <p:spPr>
          <a:xfrm>
            <a:off x="381000" y="5715000"/>
            <a:ext cx="2971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Since the last nonzero </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remainder is </a:t>
            </a:r>
            <a:r>
              <a:rPr lang="en-US" sz="1800">
                <a:solidFill>
                  <a:schemeClr val="dk1"/>
                </a:solidFill>
                <a:latin typeface="Cambria Math"/>
                <a:ea typeface="Cambria Math"/>
                <a:cs typeface="Cambria Math"/>
                <a:sym typeface="Cambria Math"/>
              </a:rPr>
              <a:t>1</a:t>
            </a:r>
            <a:r>
              <a:rPr lang="en-US" sz="1800">
                <a:solidFill>
                  <a:schemeClr val="dk1"/>
                </a:solidFill>
                <a:latin typeface="Constantia"/>
                <a:ea typeface="Constantia"/>
                <a:cs typeface="Constantia"/>
                <a:sym typeface="Constantia"/>
              </a:rPr>
              <a:t>, </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gcd(</a:t>
            </a:r>
            <a:r>
              <a:rPr lang="en-US" sz="1800">
                <a:solidFill>
                  <a:schemeClr val="dk1"/>
                </a:solidFill>
                <a:latin typeface="Cambria Math"/>
                <a:ea typeface="Cambria Math"/>
                <a:cs typeface="Cambria Math"/>
                <a:sym typeface="Cambria Math"/>
              </a:rPr>
              <a:t>101,4260</a:t>
            </a:r>
            <a:r>
              <a:rPr lang="en-US" sz="1800">
                <a:solidFill>
                  <a:schemeClr val="dk1"/>
                </a:solidFill>
                <a:latin typeface="Constantia"/>
                <a:ea typeface="Constantia"/>
                <a:cs typeface="Constantia"/>
                <a:sym typeface="Constantia"/>
              </a:rPr>
              <a:t>) = </a:t>
            </a:r>
            <a:r>
              <a:rPr lang="en-US" sz="1800">
                <a:solidFill>
                  <a:schemeClr val="dk1"/>
                </a:solidFill>
                <a:latin typeface="Cambria Math"/>
                <a:ea typeface="Cambria Math"/>
                <a:cs typeface="Cambria Math"/>
                <a:sym typeface="Cambria Math"/>
              </a:rPr>
              <a:t>1</a:t>
            </a:r>
            <a:endParaRPr/>
          </a:p>
        </p:txBody>
      </p:sp>
      <p:sp>
        <p:nvSpPr>
          <p:cNvPr id="345" name="Google Shape;345;p33"/>
          <p:cNvSpPr txBox="1"/>
          <p:nvPr/>
        </p:nvSpPr>
        <p:spPr>
          <a:xfrm>
            <a:off x="3581400" y="3200400"/>
            <a:ext cx="5410200" cy="2800767"/>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1</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3 − 1∙2</a:t>
            </a:r>
            <a:endParaRPr/>
          </a:p>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1</a:t>
            </a:r>
            <a:r>
              <a:rPr b="0" i="0" lang="en-US" sz="2200" u="none" cap="none" strike="noStrike">
                <a:solidFill>
                  <a:schemeClr val="dk1"/>
                </a:solidFill>
                <a:latin typeface="Constantia"/>
                <a:ea typeface="Constantia"/>
                <a:cs typeface="Constantia"/>
                <a:sym typeface="Constantia"/>
              </a:rPr>
              <a:t> = </a:t>
            </a:r>
            <a:r>
              <a:rPr b="0" i="0" lang="en-US" sz="2200" u="none" cap="none" strike="noStrike">
                <a:solidFill>
                  <a:schemeClr val="dk1"/>
                </a:solidFill>
                <a:latin typeface="Cambria Math"/>
                <a:ea typeface="Cambria Math"/>
                <a:cs typeface="Cambria Math"/>
                <a:sym typeface="Cambria Math"/>
              </a:rPr>
              <a:t>3 − 1∙(23 −</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7∙3) = − 1 ∙23 + 8∙3</a:t>
            </a:r>
            <a:endParaRPr/>
          </a:p>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1 = −1∙23 + 8∙(26</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1∙23) = 8∙26 − 9 ∙23</a:t>
            </a:r>
            <a:endParaRPr/>
          </a:p>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1 = 8∙26 − 9 ∙(75</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2∙26</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 26∙26 − 9 ∙75</a:t>
            </a:r>
            <a:endParaRPr/>
          </a:p>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1 = 26∙(101</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1∙75) − 9 ∙75 </a:t>
            </a:r>
            <a:endParaRPr/>
          </a:p>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           = 26∙101 − 35 ∙75</a:t>
            </a:r>
            <a:endParaRPr/>
          </a:p>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1 = 26∙101 − 35 ∙(42620</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45∙101) </a:t>
            </a:r>
            <a:endParaRPr/>
          </a:p>
          <a:p>
            <a:pPr indent="0" lvl="1" marL="0" marR="0" rtl="0" algn="l">
              <a:spcBef>
                <a:spcPts val="0"/>
              </a:spcBef>
              <a:spcAft>
                <a:spcPts val="0"/>
              </a:spcAft>
              <a:buNone/>
            </a:pPr>
            <a:r>
              <a:rPr b="0" i="0" lang="en-US" sz="2200" u="none" cap="none" strike="noStrike">
                <a:solidFill>
                  <a:schemeClr val="dk1"/>
                </a:solidFill>
                <a:latin typeface="Cambria Math"/>
                <a:ea typeface="Cambria Math"/>
                <a:cs typeface="Cambria Math"/>
                <a:sym typeface="Cambria Math"/>
              </a:rPr>
              <a:t>       = − 35 ∙42620</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a:t>
            </a:r>
            <a:r>
              <a:rPr b="0" i="0" lang="en-US" sz="2200" u="none" cap="none" strike="noStrike">
                <a:solidFill>
                  <a:schemeClr val="dk1"/>
                </a:solidFill>
                <a:latin typeface="Constantia"/>
                <a:ea typeface="Constantia"/>
                <a:cs typeface="Constantia"/>
                <a:sym typeface="Constantia"/>
              </a:rPr>
              <a:t> </a:t>
            </a:r>
            <a:r>
              <a:rPr b="0" i="0" lang="en-US" sz="2200" u="none" cap="none" strike="noStrike">
                <a:solidFill>
                  <a:schemeClr val="dk1"/>
                </a:solidFill>
                <a:latin typeface="Cambria Math"/>
                <a:ea typeface="Cambria Math"/>
                <a:cs typeface="Cambria Math"/>
                <a:sym typeface="Cambria Math"/>
              </a:rPr>
              <a:t>1601∙101</a:t>
            </a:r>
            <a:endParaRPr/>
          </a:p>
        </p:txBody>
      </p:sp>
      <p:sp>
        <p:nvSpPr>
          <p:cNvPr id="346" name="Google Shape;346;p33"/>
          <p:cNvSpPr txBox="1"/>
          <p:nvPr/>
        </p:nvSpPr>
        <p:spPr>
          <a:xfrm>
            <a:off x="4343400" y="2895600"/>
            <a:ext cx="3886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Working Backwards:</a:t>
            </a:r>
            <a:endParaRPr/>
          </a:p>
        </p:txBody>
      </p:sp>
      <p:sp>
        <p:nvSpPr>
          <p:cNvPr id="347" name="Google Shape;347;p33"/>
          <p:cNvSpPr txBox="1"/>
          <p:nvPr/>
        </p:nvSpPr>
        <p:spPr>
          <a:xfrm>
            <a:off x="2743200" y="6019800"/>
            <a:ext cx="3886200"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B</a:t>
            </a:r>
            <a:r>
              <a:rPr lang="en-US" sz="1800">
                <a:solidFill>
                  <a:schemeClr val="dk1"/>
                </a:solidFill>
                <a:latin typeface="Cambria Math"/>
                <a:ea typeface="Cambria Math"/>
                <a:cs typeface="Cambria Math"/>
                <a:sym typeface="Cambria Math"/>
              </a:rPr>
              <a:t>é</a:t>
            </a:r>
            <a:r>
              <a:rPr lang="en-US" sz="1800">
                <a:solidFill>
                  <a:schemeClr val="dk1"/>
                </a:solidFill>
                <a:latin typeface="Constantia"/>
                <a:ea typeface="Constantia"/>
                <a:cs typeface="Constantia"/>
                <a:sym typeface="Constantia"/>
              </a:rPr>
              <a:t>zout coefficients :</a:t>
            </a:r>
            <a:r>
              <a:rPr lang="en-US" sz="1800">
                <a:solidFill>
                  <a:schemeClr val="dk1"/>
                </a:solidFill>
                <a:latin typeface="Cambria Math"/>
                <a:ea typeface="Cambria Math"/>
                <a:cs typeface="Cambria Math"/>
                <a:sym typeface="Cambria Math"/>
              </a:rPr>
              <a:t> − 35 </a:t>
            </a:r>
            <a:r>
              <a:rPr lang="en-US" sz="1800">
                <a:solidFill>
                  <a:schemeClr val="dk1"/>
                </a:solidFill>
                <a:latin typeface="Constantia"/>
                <a:ea typeface="Constantia"/>
                <a:cs typeface="Constantia"/>
                <a:sym typeface="Constantia"/>
              </a:rPr>
              <a:t>and</a:t>
            </a:r>
            <a:r>
              <a:rPr lang="en-US" sz="1800">
                <a:solidFill>
                  <a:schemeClr val="dk1"/>
                </a:solidFill>
                <a:latin typeface="Cambria Math"/>
                <a:ea typeface="Cambria Math"/>
                <a:cs typeface="Cambria Math"/>
                <a:sym typeface="Cambria Math"/>
              </a:rPr>
              <a:t> </a:t>
            </a:r>
            <a:r>
              <a:rPr lang="en-US" sz="1800">
                <a:solidFill>
                  <a:schemeClr val="dk1"/>
                </a:solidFill>
                <a:latin typeface="Constantia"/>
                <a:ea typeface="Constantia"/>
                <a:cs typeface="Constantia"/>
                <a:sym typeface="Constantia"/>
              </a:rPr>
              <a:t> </a:t>
            </a:r>
            <a:r>
              <a:rPr lang="en-US" sz="1800">
                <a:solidFill>
                  <a:schemeClr val="dk1"/>
                </a:solidFill>
                <a:latin typeface="Cambria Math"/>
                <a:ea typeface="Cambria Math"/>
                <a:cs typeface="Cambria Math"/>
                <a:sym typeface="Cambria Math"/>
              </a:rPr>
              <a:t>1601</a:t>
            </a:r>
            <a:r>
              <a:rPr lang="en-US" sz="1800">
                <a:solidFill>
                  <a:schemeClr val="dk1"/>
                </a:solidFill>
                <a:latin typeface="Constantia"/>
                <a:ea typeface="Constantia"/>
                <a:cs typeface="Constantia"/>
                <a:sym typeface="Constantia"/>
              </a:rPr>
              <a:t>  </a:t>
            </a:r>
            <a:endParaRPr/>
          </a:p>
        </p:txBody>
      </p:sp>
      <p:sp>
        <p:nvSpPr>
          <p:cNvPr id="348" name="Google Shape;348;p33"/>
          <p:cNvSpPr txBox="1"/>
          <p:nvPr/>
        </p:nvSpPr>
        <p:spPr>
          <a:xfrm>
            <a:off x="6705600" y="5943600"/>
            <a:ext cx="2286000" cy="64633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Math"/>
                <a:ea typeface="Cambria Math"/>
                <a:cs typeface="Cambria Math"/>
                <a:sym typeface="Cambria Math"/>
              </a:rPr>
              <a:t>1601 is an inverse of 101 modulo 42620</a:t>
            </a:r>
            <a:endParaRPr sz="1800">
              <a:solidFill>
                <a:schemeClr val="dk1"/>
              </a:solidFill>
              <a:latin typeface="Constantia"/>
              <a:ea typeface="Constantia"/>
              <a:cs typeface="Constantia"/>
              <a:sym typeface="Constantia"/>
            </a:endParaRPr>
          </a:p>
        </p:txBody>
      </p:sp>
      <p:cxnSp>
        <p:nvCxnSpPr>
          <p:cNvPr id="349" name="Google Shape;349;p33"/>
          <p:cNvCxnSpPr/>
          <p:nvPr/>
        </p:nvCxnSpPr>
        <p:spPr>
          <a:xfrm rot="-5400000">
            <a:off x="2019300" y="3619500"/>
            <a:ext cx="1676400" cy="1447800"/>
          </a:xfrm>
          <a:prstGeom prst="straightConnector1">
            <a:avLst/>
          </a:prstGeom>
          <a:noFill/>
          <a:ln cap="flat" cmpd="sng" w="9525">
            <a:solidFill>
              <a:srgbClr val="075192"/>
            </a:solidFill>
            <a:prstDash val="solid"/>
            <a:round/>
            <a:headEnd len="sm" w="sm" type="none"/>
            <a:tailEnd len="med" w="med"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457200" y="5334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Using Inverses to Solve Congruences</a:t>
            </a:r>
            <a:endParaRPr sz="4000"/>
          </a:p>
        </p:txBody>
      </p:sp>
      <p:sp>
        <p:nvSpPr>
          <p:cNvPr id="355" name="Google Shape;355;p34"/>
          <p:cNvSpPr txBox="1"/>
          <p:nvPr>
            <p:ph idx="1" type="body"/>
          </p:nvPr>
        </p:nvSpPr>
        <p:spPr>
          <a:xfrm>
            <a:off x="457200" y="175260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t>We can solve the congruence   </a:t>
            </a:r>
            <a:r>
              <a:rPr i="1" lang="en-US" sz="2000"/>
              <a:t>ax</a:t>
            </a:r>
            <a:r>
              <a:rPr lang="en-US" sz="2000">
                <a:latin typeface="Cambria Math"/>
                <a:ea typeface="Cambria Math"/>
                <a:cs typeface="Cambria Math"/>
                <a:sym typeface="Cambria Math"/>
              </a:rPr>
              <a:t>≡</a:t>
            </a:r>
            <a:r>
              <a:rPr lang="en-US" sz="2000"/>
              <a:t> </a:t>
            </a:r>
            <a:r>
              <a:rPr i="1" lang="en-US" sz="2000"/>
              <a:t>b</a:t>
            </a:r>
            <a:r>
              <a:rPr lang="en-US" sz="2000"/>
              <a:t>( mod </a:t>
            </a:r>
            <a:r>
              <a:rPr i="1" lang="en-US" sz="2000"/>
              <a:t>m</a:t>
            </a:r>
            <a:r>
              <a:rPr lang="en-US" sz="2000"/>
              <a:t>) by multiplying both sides by </a:t>
            </a:r>
            <a:r>
              <a:rPr i="1" lang="en-US" sz="2000"/>
              <a:t>ā.</a:t>
            </a:r>
            <a:endParaRPr/>
          </a:p>
          <a:p>
            <a:pPr indent="-274320" lvl="0" marL="274320" rtl="0" algn="l">
              <a:spcBef>
                <a:spcPts val="400"/>
              </a:spcBef>
              <a:spcAft>
                <a:spcPts val="0"/>
              </a:spcAft>
              <a:buSzPts val="1900"/>
              <a:buNone/>
            </a:pPr>
            <a:r>
              <a:rPr b="1" lang="en-US" sz="2000"/>
              <a:t>     Example</a:t>
            </a:r>
            <a:r>
              <a:rPr lang="en-US" sz="2000"/>
              <a:t>:  What are the solutions of the  congruence </a:t>
            </a:r>
            <a:r>
              <a:rPr lang="en-US" sz="2000">
                <a:latin typeface="Cambria Math"/>
                <a:ea typeface="Cambria Math"/>
                <a:cs typeface="Cambria Math"/>
                <a:sym typeface="Cambria Math"/>
              </a:rPr>
              <a:t>3</a:t>
            </a:r>
            <a:r>
              <a:rPr i="1" lang="en-US" sz="2000"/>
              <a:t>x</a:t>
            </a:r>
            <a:r>
              <a:rPr lang="en-US" sz="2000">
                <a:latin typeface="Cambria Math"/>
                <a:ea typeface="Cambria Math"/>
                <a:cs typeface="Cambria Math"/>
                <a:sym typeface="Cambria Math"/>
              </a:rPr>
              <a:t>≡</a:t>
            </a:r>
            <a:r>
              <a:rPr lang="en-US" sz="2000"/>
              <a:t> </a:t>
            </a:r>
            <a:r>
              <a:rPr lang="en-US" sz="2000">
                <a:latin typeface="Cambria Math"/>
                <a:ea typeface="Cambria Math"/>
                <a:cs typeface="Cambria Math"/>
                <a:sym typeface="Cambria Math"/>
              </a:rPr>
              <a:t>4</a:t>
            </a:r>
            <a:r>
              <a:rPr lang="en-US" sz="2000"/>
              <a:t>( mod </a:t>
            </a:r>
            <a:r>
              <a:rPr lang="en-US" sz="2000">
                <a:latin typeface="Cambria Math"/>
                <a:ea typeface="Cambria Math"/>
                <a:cs typeface="Cambria Math"/>
                <a:sym typeface="Cambria Math"/>
              </a:rPr>
              <a:t>7</a:t>
            </a:r>
            <a:r>
              <a:rPr lang="en-US" sz="2000"/>
              <a:t>). </a:t>
            </a:r>
            <a:endParaRPr/>
          </a:p>
          <a:p>
            <a:pPr indent="-274320" lvl="0" marL="274320" rtl="0" algn="l">
              <a:spcBef>
                <a:spcPts val="400"/>
              </a:spcBef>
              <a:spcAft>
                <a:spcPts val="0"/>
              </a:spcAft>
              <a:buSzPts val="1900"/>
              <a:buNone/>
            </a:pPr>
            <a:r>
              <a:rPr lang="en-US" sz="2000"/>
              <a:t>     </a:t>
            </a:r>
            <a:r>
              <a:rPr b="1" lang="en-US" sz="2000"/>
              <a:t>Solution</a:t>
            </a:r>
            <a:r>
              <a:rPr lang="en-US" sz="2000"/>
              <a:t>:  We found that </a:t>
            </a:r>
            <a:r>
              <a:rPr lang="en-US" sz="2000">
                <a:latin typeface="Cambria Math"/>
                <a:ea typeface="Cambria Math"/>
                <a:cs typeface="Cambria Math"/>
                <a:sym typeface="Cambria Math"/>
              </a:rPr>
              <a:t>−2 </a:t>
            </a:r>
            <a:r>
              <a:rPr lang="en-US" sz="2000"/>
              <a:t>is an inverse of </a:t>
            </a:r>
            <a:r>
              <a:rPr lang="en-US" sz="2000">
                <a:latin typeface="Cambria Math"/>
                <a:ea typeface="Cambria Math"/>
                <a:cs typeface="Cambria Math"/>
                <a:sym typeface="Cambria Math"/>
              </a:rPr>
              <a:t>3 </a:t>
            </a:r>
            <a:r>
              <a:rPr lang="en-US" sz="2000"/>
              <a:t>modulo </a:t>
            </a:r>
            <a:r>
              <a:rPr lang="en-US" sz="2000">
                <a:latin typeface="Cambria Math"/>
                <a:ea typeface="Cambria Math"/>
                <a:cs typeface="Cambria Math"/>
                <a:sym typeface="Cambria Math"/>
              </a:rPr>
              <a:t>7 </a:t>
            </a:r>
            <a:r>
              <a:rPr lang="en-US" sz="2000"/>
              <a:t>(two slides back). We multiply both sides of the congruence by </a:t>
            </a:r>
            <a:r>
              <a:rPr lang="en-US" sz="2000">
                <a:latin typeface="Cambria Math"/>
                <a:ea typeface="Cambria Math"/>
                <a:cs typeface="Cambria Math"/>
                <a:sym typeface="Cambria Math"/>
              </a:rPr>
              <a:t>−2 </a:t>
            </a:r>
            <a:r>
              <a:rPr lang="en-US" sz="2000"/>
              <a:t>giving</a:t>
            </a:r>
            <a:r>
              <a:rPr lang="en-US" sz="2000">
                <a:latin typeface="Cambria Math"/>
                <a:ea typeface="Cambria Math"/>
                <a:cs typeface="Cambria Math"/>
                <a:sym typeface="Cambria Math"/>
              </a:rPr>
              <a:t> </a:t>
            </a:r>
            <a:endParaRPr/>
          </a:p>
          <a:p>
            <a:pPr indent="-274320" lvl="0" marL="274320" rtl="0" algn="l">
              <a:spcBef>
                <a:spcPts val="400"/>
              </a:spcBef>
              <a:spcAft>
                <a:spcPts val="0"/>
              </a:spcAft>
              <a:buSzPts val="1900"/>
              <a:buNone/>
            </a:pPr>
            <a:r>
              <a:rPr lang="en-US" sz="2000">
                <a:latin typeface="Cambria Math"/>
                <a:ea typeface="Cambria Math"/>
                <a:cs typeface="Cambria Math"/>
                <a:sym typeface="Cambria Math"/>
              </a:rPr>
              <a:t>                −2  ∙ 3</a:t>
            </a:r>
            <a:r>
              <a:rPr i="1" lang="en-US" sz="2000"/>
              <a:t>x </a:t>
            </a:r>
            <a:r>
              <a:rPr lang="en-US" sz="2000">
                <a:latin typeface="Cambria Math"/>
                <a:ea typeface="Cambria Math"/>
                <a:cs typeface="Cambria Math"/>
                <a:sym typeface="Cambria Math"/>
              </a:rPr>
              <a:t>≡</a:t>
            </a:r>
            <a:r>
              <a:rPr lang="en-US" sz="2000"/>
              <a:t> </a:t>
            </a:r>
            <a:r>
              <a:rPr lang="en-US" sz="2000">
                <a:latin typeface="Cambria Math"/>
                <a:ea typeface="Cambria Math"/>
                <a:cs typeface="Cambria Math"/>
                <a:sym typeface="Cambria Math"/>
              </a:rPr>
              <a:t>−2 ∙ 4</a:t>
            </a:r>
            <a:r>
              <a:rPr lang="en-US" sz="2000"/>
              <a:t>(mod </a:t>
            </a:r>
            <a:r>
              <a:rPr lang="en-US" sz="2000">
                <a:latin typeface="Cambria Math"/>
                <a:ea typeface="Cambria Math"/>
                <a:cs typeface="Cambria Math"/>
                <a:sym typeface="Cambria Math"/>
              </a:rPr>
              <a:t>7</a:t>
            </a:r>
            <a:r>
              <a:rPr lang="en-US" sz="2000"/>
              <a:t>).</a:t>
            </a:r>
            <a:endParaRPr/>
          </a:p>
          <a:p>
            <a:pPr indent="-274320" lvl="0" marL="274320" rtl="0" algn="l">
              <a:spcBef>
                <a:spcPts val="400"/>
              </a:spcBef>
              <a:spcAft>
                <a:spcPts val="0"/>
              </a:spcAft>
              <a:buSzPts val="1900"/>
              <a:buNone/>
            </a:pPr>
            <a:r>
              <a:rPr lang="en-US" sz="2000"/>
              <a:t>     Because  </a:t>
            </a:r>
            <a:r>
              <a:rPr lang="en-US" sz="2000">
                <a:latin typeface="Cambria Math"/>
                <a:ea typeface="Cambria Math"/>
                <a:cs typeface="Cambria Math"/>
                <a:sym typeface="Cambria Math"/>
              </a:rPr>
              <a:t>−6 ≡</a:t>
            </a:r>
            <a:r>
              <a:rPr lang="en-US" sz="2000"/>
              <a:t> </a:t>
            </a:r>
            <a:r>
              <a:rPr lang="en-US" sz="2000">
                <a:latin typeface="Cambria Math"/>
                <a:ea typeface="Cambria Math"/>
                <a:cs typeface="Cambria Math"/>
                <a:sym typeface="Cambria Math"/>
              </a:rPr>
              <a:t>1 </a:t>
            </a:r>
            <a:r>
              <a:rPr lang="en-US" sz="2000"/>
              <a:t>(mod </a:t>
            </a:r>
            <a:r>
              <a:rPr lang="en-US" sz="2000">
                <a:latin typeface="Cambria Math"/>
                <a:ea typeface="Cambria Math"/>
                <a:cs typeface="Cambria Math"/>
                <a:sym typeface="Cambria Math"/>
              </a:rPr>
              <a:t>7</a:t>
            </a:r>
            <a:r>
              <a:rPr lang="en-US" sz="2000"/>
              <a:t>)  and </a:t>
            </a:r>
            <a:r>
              <a:rPr lang="en-US" sz="2000">
                <a:latin typeface="Cambria Math"/>
                <a:ea typeface="Cambria Math"/>
                <a:cs typeface="Cambria Math"/>
                <a:sym typeface="Cambria Math"/>
              </a:rPr>
              <a:t>−8 ≡</a:t>
            </a:r>
            <a:r>
              <a:rPr lang="en-US" sz="2000"/>
              <a:t> </a:t>
            </a:r>
            <a:r>
              <a:rPr lang="en-US" sz="2000">
                <a:latin typeface="Cambria Math"/>
                <a:ea typeface="Cambria Math"/>
                <a:cs typeface="Cambria Math"/>
                <a:sym typeface="Cambria Math"/>
              </a:rPr>
              <a:t>6 </a:t>
            </a:r>
            <a:r>
              <a:rPr lang="en-US" sz="2000"/>
              <a:t>(mod </a:t>
            </a:r>
            <a:r>
              <a:rPr lang="en-US" sz="2000">
                <a:latin typeface="Cambria Math"/>
                <a:ea typeface="Cambria Math"/>
                <a:cs typeface="Cambria Math"/>
                <a:sym typeface="Cambria Math"/>
              </a:rPr>
              <a:t>7</a:t>
            </a:r>
            <a:r>
              <a:rPr lang="en-US" sz="2000"/>
              <a:t>), it follows that if </a:t>
            </a:r>
            <a:r>
              <a:rPr i="1" lang="en-US" sz="2000"/>
              <a:t>x</a:t>
            </a:r>
            <a:r>
              <a:rPr lang="en-US" sz="2000"/>
              <a:t> is a solution, then </a:t>
            </a:r>
            <a:r>
              <a:rPr i="1" lang="en-US" sz="2000"/>
              <a:t>x</a:t>
            </a:r>
            <a:r>
              <a:rPr lang="en-US" sz="2000">
                <a:latin typeface="Cambria Math"/>
                <a:ea typeface="Cambria Math"/>
                <a:cs typeface="Cambria Math"/>
                <a:sym typeface="Cambria Math"/>
              </a:rPr>
              <a:t> ≡</a:t>
            </a:r>
            <a:r>
              <a:rPr lang="en-US" sz="2000"/>
              <a:t> </a:t>
            </a:r>
            <a:r>
              <a:rPr lang="en-US" sz="2000">
                <a:latin typeface="Cambria Math"/>
                <a:ea typeface="Cambria Math"/>
                <a:cs typeface="Cambria Math"/>
                <a:sym typeface="Cambria Math"/>
              </a:rPr>
              <a:t> −8 </a:t>
            </a:r>
            <a:r>
              <a:rPr lang="en-US" sz="2000"/>
              <a:t> </a:t>
            </a:r>
            <a:r>
              <a:rPr lang="en-US" sz="2000">
                <a:latin typeface="Cambria Math"/>
                <a:ea typeface="Cambria Math"/>
                <a:cs typeface="Cambria Math"/>
                <a:sym typeface="Cambria Math"/>
              </a:rPr>
              <a:t> ≡</a:t>
            </a:r>
            <a:r>
              <a:rPr lang="en-US" sz="2000"/>
              <a:t> </a:t>
            </a:r>
            <a:r>
              <a:rPr lang="en-US" sz="2000">
                <a:latin typeface="Cambria Math"/>
                <a:ea typeface="Cambria Math"/>
                <a:cs typeface="Cambria Math"/>
                <a:sym typeface="Cambria Math"/>
              </a:rPr>
              <a:t>6 </a:t>
            </a:r>
            <a:r>
              <a:rPr lang="en-US" sz="2000"/>
              <a:t>(mod </a:t>
            </a:r>
            <a:r>
              <a:rPr lang="en-US" sz="2000">
                <a:latin typeface="Cambria Math"/>
                <a:ea typeface="Cambria Math"/>
                <a:cs typeface="Cambria Math"/>
                <a:sym typeface="Cambria Math"/>
              </a:rPr>
              <a:t>7</a:t>
            </a:r>
            <a:r>
              <a:rPr lang="en-US" sz="2000"/>
              <a:t>)</a:t>
            </a:r>
            <a:endParaRPr/>
          </a:p>
          <a:p>
            <a:pPr indent="-274320" lvl="0" marL="274320" rtl="0" algn="l">
              <a:spcBef>
                <a:spcPts val="400"/>
              </a:spcBef>
              <a:spcAft>
                <a:spcPts val="0"/>
              </a:spcAft>
              <a:buSzPts val="1900"/>
              <a:buNone/>
            </a:pPr>
            <a:r>
              <a:rPr lang="en-US" sz="2000"/>
              <a:t>     We need to determine if every </a:t>
            </a:r>
            <a:r>
              <a:rPr i="1" lang="en-US" sz="2000"/>
              <a:t>x</a:t>
            </a:r>
            <a:r>
              <a:rPr lang="en-US" sz="2000"/>
              <a:t> with</a:t>
            </a:r>
            <a:r>
              <a:rPr i="1" lang="en-US" sz="2000"/>
              <a:t> x</a:t>
            </a:r>
            <a:r>
              <a:rPr lang="en-US" sz="2000"/>
              <a:t> </a:t>
            </a:r>
            <a:r>
              <a:rPr lang="en-US" sz="2000">
                <a:latin typeface="Cambria Math"/>
                <a:ea typeface="Cambria Math"/>
                <a:cs typeface="Cambria Math"/>
                <a:sym typeface="Cambria Math"/>
              </a:rPr>
              <a:t> ≡</a:t>
            </a:r>
            <a:r>
              <a:rPr lang="en-US" sz="2000"/>
              <a:t> </a:t>
            </a:r>
            <a:r>
              <a:rPr lang="en-US" sz="2000">
                <a:latin typeface="Cambria Math"/>
                <a:ea typeface="Cambria Math"/>
                <a:cs typeface="Cambria Math"/>
                <a:sym typeface="Cambria Math"/>
              </a:rPr>
              <a:t>6 </a:t>
            </a:r>
            <a:r>
              <a:rPr lang="en-US" sz="2000"/>
              <a:t>(mod </a:t>
            </a:r>
            <a:r>
              <a:rPr lang="en-US" sz="2000">
                <a:latin typeface="Cambria Math"/>
                <a:ea typeface="Cambria Math"/>
                <a:cs typeface="Cambria Math"/>
                <a:sym typeface="Cambria Math"/>
              </a:rPr>
              <a:t>7</a:t>
            </a:r>
            <a:r>
              <a:rPr lang="en-US" sz="2000"/>
              <a:t>) is a solution. Assume that    </a:t>
            </a:r>
            <a:r>
              <a:rPr i="1" lang="en-US" sz="2000"/>
              <a:t>x</a:t>
            </a:r>
            <a:r>
              <a:rPr lang="en-US" sz="2000"/>
              <a:t> </a:t>
            </a:r>
            <a:r>
              <a:rPr lang="en-US" sz="2000">
                <a:latin typeface="Cambria Math"/>
                <a:ea typeface="Cambria Math"/>
                <a:cs typeface="Cambria Math"/>
                <a:sym typeface="Cambria Math"/>
              </a:rPr>
              <a:t> ≡</a:t>
            </a:r>
            <a:r>
              <a:rPr lang="en-US" sz="2000"/>
              <a:t> </a:t>
            </a:r>
            <a:r>
              <a:rPr lang="en-US" sz="2000">
                <a:latin typeface="Cambria Math"/>
                <a:ea typeface="Cambria Math"/>
                <a:cs typeface="Cambria Math"/>
                <a:sym typeface="Cambria Math"/>
              </a:rPr>
              <a:t>6 </a:t>
            </a:r>
            <a:r>
              <a:rPr lang="en-US" sz="2000"/>
              <a:t>(mod </a:t>
            </a:r>
            <a:r>
              <a:rPr lang="en-US" sz="2000">
                <a:latin typeface="Cambria Math"/>
                <a:ea typeface="Cambria Math"/>
                <a:cs typeface="Cambria Math"/>
                <a:sym typeface="Cambria Math"/>
              </a:rPr>
              <a:t>7</a:t>
            </a:r>
            <a:r>
              <a:rPr lang="en-US" sz="2000"/>
              <a:t>). By Theorem </a:t>
            </a:r>
            <a:r>
              <a:rPr lang="en-US" sz="2000">
                <a:latin typeface="Cambria Math"/>
                <a:ea typeface="Cambria Math"/>
                <a:cs typeface="Cambria Math"/>
                <a:sym typeface="Cambria Math"/>
              </a:rPr>
              <a:t>5</a:t>
            </a:r>
            <a:r>
              <a:rPr lang="en-US" sz="2000"/>
              <a:t> of Section </a:t>
            </a:r>
            <a:r>
              <a:rPr lang="en-US" sz="2000">
                <a:latin typeface="Cambria Math"/>
                <a:ea typeface="Cambria Math"/>
                <a:cs typeface="Cambria Math"/>
                <a:sym typeface="Cambria Math"/>
              </a:rPr>
              <a:t>4.1</a:t>
            </a:r>
            <a:r>
              <a:rPr lang="en-US" sz="2000"/>
              <a:t>, it follows that</a:t>
            </a:r>
            <a:r>
              <a:rPr lang="en-US" sz="2000">
                <a:latin typeface="Cambria Math"/>
                <a:ea typeface="Cambria Math"/>
                <a:cs typeface="Cambria Math"/>
                <a:sym typeface="Cambria Math"/>
              </a:rPr>
              <a:t> 3</a:t>
            </a:r>
            <a:r>
              <a:rPr i="1" lang="en-US" sz="2000"/>
              <a:t>x </a:t>
            </a:r>
            <a:r>
              <a:rPr lang="en-US" sz="2000">
                <a:latin typeface="Cambria Math"/>
                <a:ea typeface="Cambria Math"/>
                <a:cs typeface="Cambria Math"/>
                <a:sym typeface="Cambria Math"/>
              </a:rPr>
              <a:t>≡</a:t>
            </a:r>
            <a:r>
              <a:rPr lang="en-US" sz="2000"/>
              <a:t> </a:t>
            </a:r>
            <a:r>
              <a:rPr lang="en-US" sz="2000">
                <a:latin typeface="Cambria Math"/>
                <a:ea typeface="Cambria Math"/>
                <a:cs typeface="Cambria Math"/>
                <a:sym typeface="Cambria Math"/>
              </a:rPr>
              <a:t>3 ∙ 6</a:t>
            </a:r>
            <a:r>
              <a:rPr i="1" lang="en-US" sz="2000"/>
              <a:t> = </a:t>
            </a:r>
            <a:r>
              <a:rPr lang="en-US" sz="2000">
                <a:latin typeface="Cambria Math"/>
                <a:ea typeface="Cambria Math"/>
                <a:cs typeface="Cambria Math"/>
                <a:sym typeface="Cambria Math"/>
              </a:rPr>
              <a:t>18</a:t>
            </a:r>
            <a:r>
              <a:rPr i="1" lang="en-US" sz="2000"/>
              <a:t> </a:t>
            </a:r>
            <a:r>
              <a:rPr lang="en-US" sz="2000">
                <a:latin typeface="Cambria Math"/>
                <a:ea typeface="Cambria Math"/>
                <a:cs typeface="Cambria Math"/>
                <a:sym typeface="Cambria Math"/>
              </a:rPr>
              <a:t>≡ 4</a:t>
            </a:r>
            <a:r>
              <a:rPr lang="en-US" sz="2000"/>
              <a:t>( mod </a:t>
            </a:r>
            <a:r>
              <a:rPr lang="en-US" sz="2000">
                <a:latin typeface="Cambria Math"/>
                <a:ea typeface="Cambria Math"/>
                <a:cs typeface="Cambria Math"/>
                <a:sym typeface="Cambria Math"/>
              </a:rPr>
              <a:t>7</a:t>
            </a:r>
            <a:r>
              <a:rPr lang="en-US" sz="2000"/>
              <a:t>) which shows that all such </a:t>
            </a:r>
            <a:r>
              <a:rPr i="1" lang="en-US" sz="2000"/>
              <a:t>x</a:t>
            </a:r>
            <a:r>
              <a:rPr lang="en-US" sz="2000"/>
              <a:t> satisfy the congruence. </a:t>
            </a:r>
            <a:endParaRPr/>
          </a:p>
          <a:p>
            <a:pPr indent="-274320" lvl="0" marL="274320" rtl="0" algn="l">
              <a:spcBef>
                <a:spcPts val="400"/>
              </a:spcBef>
              <a:spcAft>
                <a:spcPts val="0"/>
              </a:spcAft>
              <a:buSzPts val="1900"/>
              <a:buNone/>
            </a:pPr>
            <a:r>
              <a:rPr lang="en-US" sz="2000"/>
              <a:t>     The solutions are the integers </a:t>
            </a:r>
            <a:r>
              <a:rPr i="1" lang="en-US" sz="2000"/>
              <a:t>x</a:t>
            </a:r>
            <a:r>
              <a:rPr lang="en-US" sz="2000"/>
              <a:t> such that </a:t>
            </a:r>
            <a:r>
              <a:rPr i="1" lang="en-US" sz="2000"/>
              <a:t>x</a:t>
            </a:r>
            <a:r>
              <a:rPr lang="en-US" sz="2000"/>
              <a:t> </a:t>
            </a:r>
            <a:r>
              <a:rPr lang="en-US" sz="2000">
                <a:latin typeface="Cambria Math"/>
                <a:ea typeface="Cambria Math"/>
                <a:cs typeface="Cambria Math"/>
                <a:sym typeface="Cambria Math"/>
              </a:rPr>
              <a:t> ≡</a:t>
            </a:r>
            <a:r>
              <a:rPr lang="en-US" sz="2000"/>
              <a:t> </a:t>
            </a:r>
            <a:r>
              <a:rPr lang="en-US" sz="2000">
                <a:latin typeface="Cambria Math"/>
                <a:ea typeface="Cambria Math"/>
                <a:cs typeface="Cambria Math"/>
                <a:sym typeface="Cambria Math"/>
              </a:rPr>
              <a:t>6 </a:t>
            </a:r>
            <a:r>
              <a:rPr lang="en-US" sz="2000"/>
              <a:t>(mod </a:t>
            </a:r>
            <a:r>
              <a:rPr lang="en-US" sz="2000">
                <a:latin typeface="Cambria Math"/>
                <a:ea typeface="Cambria Math"/>
                <a:cs typeface="Cambria Math"/>
                <a:sym typeface="Cambria Math"/>
              </a:rPr>
              <a:t>7</a:t>
            </a:r>
            <a:r>
              <a:rPr lang="en-US" sz="2000"/>
              <a:t>), namely,  </a:t>
            </a:r>
            <a:r>
              <a:rPr lang="en-US" sz="2000">
                <a:latin typeface="Cambria Math"/>
                <a:ea typeface="Cambria Math"/>
                <a:cs typeface="Cambria Math"/>
                <a:sym typeface="Cambria Math"/>
              </a:rPr>
              <a:t>6,13,20 …</a:t>
            </a:r>
            <a:r>
              <a:rPr lang="en-US" sz="2000"/>
              <a:t> and  </a:t>
            </a:r>
            <a:r>
              <a:rPr lang="en-US" sz="2000">
                <a:latin typeface="Cambria Math"/>
                <a:ea typeface="Cambria Math"/>
                <a:cs typeface="Cambria Math"/>
                <a:sym typeface="Cambria Math"/>
              </a:rPr>
              <a:t> −1, − 8, − 15,…</a:t>
            </a:r>
            <a:endParaRPr i="1"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The Chinese Remainder Theorem</a:t>
            </a:r>
            <a:endParaRPr/>
          </a:p>
        </p:txBody>
      </p:sp>
      <p:sp>
        <p:nvSpPr>
          <p:cNvPr id="361" name="Google Shape;361;p3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95000"/>
              <a:buChar char="⚫"/>
            </a:pPr>
            <a:r>
              <a:rPr lang="en-US"/>
              <a:t>In the first century, the Chinese mathematician Sun-Tsu asked:</a:t>
            </a:r>
            <a:endParaRPr/>
          </a:p>
          <a:p>
            <a:pPr indent="-246888" lvl="1" marL="640080" rtl="0" algn="l">
              <a:spcBef>
                <a:spcPts val="408"/>
              </a:spcBef>
              <a:spcAft>
                <a:spcPts val="0"/>
              </a:spcAft>
              <a:buSzPct val="85000"/>
              <a:buNone/>
            </a:pPr>
            <a:r>
              <a:rPr lang="en-US"/>
              <a:t>   There are certain things whose number is unknown. When divided by </a:t>
            </a:r>
            <a:r>
              <a:rPr lang="en-US">
                <a:latin typeface="Cambria Math"/>
                <a:ea typeface="Cambria Math"/>
                <a:cs typeface="Cambria Math"/>
                <a:sym typeface="Cambria Math"/>
              </a:rPr>
              <a:t>3</a:t>
            </a:r>
            <a:r>
              <a:rPr lang="en-US"/>
              <a:t>, the remainder is </a:t>
            </a:r>
            <a:r>
              <a:rPr lang="en-US">
                <a:latin typeface="Cambria Math"/>
                <a:ea typeface="Cambria Math"/>
                <a:cs typeface="Cambria Math"/>
                <a:sym typeface="Cambria Math"/>
              </a:rPr>
              <a:t>2</a:t>
            </a:r>
            <a:r>
              <a:rPr lang="en-US"/>
              <a:t>; when divided by </a:t>
            </a:r>
            <a:r>
              <a:rPr lang="en-US">
                <a:latin typeface="Cambria Math"/>
                <a:ea typeface="Cambria Math"/>
                <a:cs typeface="Cambria Math"/>
                <a:sym typeface="Cambria Math"/>
              </a:rPr>
              <a:t>5</a:t>
            </a:r>
            <a:r>
              <a:rPr lang="en-US"/>
              <a:t>, the remainder is </a:t>
            </a:r>
            <a:r>
              <a:rPr lang="en-US">
                <a:latin typeface="Cambria Math"/>
                <a:ea typeface="Cambria Math"/>
                <a:cs typeface="Cambria Math"/>
                <a:sym typeface="Cambria Math"/>
              </a:rPr>
              <a:t>3</a:t>
            </a:r>
            <a:r>
              <a:rPr lang="en-US"/>
              <a:t>; when divided by </a:t>
            </a:r>
            <a:r>
              <a:rPr lang="en-US">
                <a:latin typeface="Cambria Math"/>
                <a:ea typeface="Cambria Math"/>
                <a:cs typeface="Cambria Math"/>
                <a:sym typeface="Cambria Math"/>
              </a:rPr>
              <a:t>7</a:t>
            </a:r>
            <a:r>
              <a:rPr lang="en-US"/>
              <a:t>, the remainder is </a:t>
            </a:r>
            <a:r>
              <a:rPr lang="en-US">
                <a:latin typeface="Cambria Math"/>
                <a:ea typeface="Cambria Math"/>
                <a:cs typeface="Cambria Math"/>
                <a:sym typeface="Cambria Math"/>
              </a:rPr>
              <a:t>2</a:t>
            </a:r>
            <a:r>
              <a:rPr lang="en-US"/>
              <a:t>. What will be the number of things?</a:t>
            </a:r>
            <a:endParaRPr/>
          </a:p>
          <a:p>
            <a:pPr indent="-274320" lvl="0" marL="274320" rtl="0" algn="l">
              <a:spcBef>
                <a:spcPts val="442"/>
              </a:spcBef>
              <a:spcAft>
                <a:spcPts val="0"/>
              </a:spcAft>
              <a:buSzPct val="95000"/>
              <a:buChar char="⚫"/>
            </a:pPr>
            <a:r>
              <a:rPr lang="en-US"/>
              <a:t>This puzzle can be translated into the  solution of the system of congruences:</a:t>
            </a:r>
            <a:endParaRPr/>
          </a:p>
          <a:p>
            <a:pPr indent="-246888" lvl="1" marL="640080" rtl="0" algn="l">
              <a:spcBef>
                <a:spcPts val="408"/>
              </a:spcBef>
              <a:spcAft>
                <a:spcPts val="0"/>
              </a:spcAft>
              <a:buSzPct val="85000"/>
              <a:buNone/>
            </a:pPr>
            <a:r>
              <a:rPr i="1" lang="en-US"/>
              <a:t>x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2 </a:t>
            </a:r>
            <a:r>
              <a:rPr lang="en-US"/>
              <a:t>( mod </a:t>
            </a:r>
            <a:r>
              <a:rPr lang="en-US">
                <a:latin typeface="Cambria Math"/>
                <a:ea typeface="Cambria Math"/>
                <a:cs typeface="Cambria Math"/>
                <a:sym typeface="Cambria Math"/>
              </a:rPr>
              <a:t>3</a:t>
            </a:r>
            <a:r>
              <a:rPr lang="en-US"/>
              <a:t>),</a:t>
            </a:r>
            <a:endParaRPr/>
          </a:p>
          <a:p>
            <a:pPr indent="-246888" lvl="1" marL="640080" rtl="0" algn="l">
              <a:spcBef>
                <a:spcPts val="408"/>
              </a:spcBef>
              <a:spcAft>
                <a:spcPts val="0"/>
              </a:spcAft>
              <a:buSzPct val="85000"/>
              <a:buNone/>
            </a:pPr>
            <a:r>
              <a:rPr i="1" lang="en-US"/>
              <a:t>x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3 </a:t>
            </a:r>
            <a:r>
              <a:rPr lang="en-US"/>
              <a:t>( mod </a:t>
            </a:r>
            <a:r>
              <a:rPr lang="en-US">
                <a:latin typeface="Cambria Math"/>
                <a:ea typeface="Cambria Math"/>
                <a:cs typeface="Cambria Math"/>
                <a:sym typeface="Cambria Math"/>
              </a:rPr>
              <a:t>5</a:t>
            </a:r>
            <a:r>
              <a:rPr lang="en-US"/>
              <a:t>),</a:t>
            </a:r>
            <a:endParaRPr/>
          </a:p>
          <a:p>
            <a:pPr indent="-246888" lvl="1" marL="640080" rtl="0" algn="l">
              <a:spcBef>
                <a:spcPts val="408"/>
              </a:spcBef>
              <a:spcAft>
                <a:spcPts val="0"/>
              </a:spcAft>
              <a:buSzPct val="85000"/>
              <a:buNone/>
            </a:pPr>
            <a:r>
              <a:rPr i="1" lang="en-US"/>
              <a:t>x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2 </a:t>
            </a:r>
            <a:r>
              <a:rPr lang="en-US"/>
              <a:t>( mod </a:t>
            </a:r>
            <a:r>
              <a:rPr lang="en-US">
                <a:latin typeface="Cambria Math"/>
                <a:ea typeface="Cambria Math"/>
                <a:cs typeface="Cambria Math"/>
                <a:sym typeface="Cambria Math"/>
              </a:rPr>
              <a:t>7</a:t>
            </a:r>
            <a:r>
              <a:rPr lang="en-US"/>
              <a:t>)?</a:t>
            </a:r>
            <a:endParaRPr/>
          </a:p>
          <a:p>
            <a:pPr indent="-274320" lvl="0" marL="274320" rtl="0" algn="l">
              <a:spcBef>
                <a:spcPts val="442"/>
              </a:spcBef>
              <a:spcAft>
                <a:spcPts val="0"/>
              </a:spcAft>
              <a:buSzPct val="95000"/>
              <a:buChar char="⚫"/>
            </a:pPr>
            <a:r>
              <a:rPr lang="en-US"/>
              <a:t>We’ll see how the theorem that is known as the </a:t>
            </a:r>
            <a:r>
              <a:rPr i="1" lang="en-US"/>
              <a:t>Chinese Remainder Theorem </a:t>
            </a:r>
            <a:r>
              <a:rPr lang="en-US"/>
              <a:t>can be used to solve Sun-Tsu’s problem.</a:t>
            </a:r>
            <a:endParaRPr/>
          </a:p>
          <a:p>
            <a:pPr indent="-141001" lvl="0" marL="274320" rtl="0" algn="l">
              <a:spcBef>
                <a:spcPts val="442"/>
              </a:spcBef>
              <a:spcAft>
                <a:spcPts val="0"/>
              </a:spcAft>
              <a:buSzPct val="95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The Chinese Remainder Theorem</a:t>
            </a:r>
            <a:endParaRPr/>
          </a:p>
        </p:txBody>
      </p:sp>
      <p:sp>
        <p:nvSpPr>
          <p:cNvPr id="367" name="Google Shape;367;p3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None/>
            </a:pPr>
            <a:r>
              <a:rPr b="1" lang="en-US"/>
              <a:t>    Theorem </a:t>
            </a:r>
            <a:r>
              <a:rPr b="1" lang="en-US">
                <a:latin typeface="Cambria Math"/>
                <a:ea typeface="Cambria Math"/>
                <a:cs typeface="Cambria Math"/>
                <a:sym typeface="Cambria Math"/>
              </a:rPr>
              <a:t>2</a:t>
            </a:r>
            <a:r>
              <a:rPr lang="en-US"/>
              <a:t>: (</a:t>
            </a:r>
            <a:r>
              <a:rPr i="1" lang="en-US"/>
              <a:t>The Chinese Remainder Theorem</a:t>
            </a:r>
            <a:r>
              <a:rPr lang="en-US"/>
              <a:t>) Let </a:t>
            </a:r>
            <a:r>
              <a:rPr i="1" lang="en-US"/>
              <a:t>m</a:t>
            </a:r>
            <a:r>
              <a:rPr baseline="-25000" lang="en-US">
                <a:latin typeface="Cambria Math"/>
                <a:ea typeface="Cambria Math"/>
                <a:cs typeface="Cambria Math"/>
                <a:sym typeface="Cambria Math"/>
              </a:rPr>
              <a:t>1</a:t>
            </a:r>
            <a:r>
              <a:rPr lang="en-US"/>
              <a:t>,</a:t>
            </a:r>
            <a:r>
              <a:rPr i="1" lang="en-US"/>
              <a:t>m</a:t>
            </a:r>
            <a:r>
              <a:rPr baseline="-25000" lang="en-US">
                <a:latin typeface="Cambria Math"/>
                <a:ea typeface="Cambria Math"/>
                <a:cs typeface="Cambria Math"/>
                <a:sym typeface="Cambria Math"/>
              </a:rPr>
              <a:t>2</a:t>
            </a:r>
            <a:r>
              <a:rPr lang="en-US"/>
              <a:t>,…,</a:t>
            </a:r>
            <a:r>
              <a:rPr i="1" lang="en-US"/>
              <a:t>m</a:t>
            </a:r>
            <a:r>
              <a:rPr baseline="-25000" i="1" lang="en-US"/>
              <a:t>n</a:t>
            </a:r>
            <a:r>
              <a:rPr lang="en-US"/>
              <a:t> be pairwise relatively prime positive integers greater than one and </a:t>
            </a:r>
            <a:r>
              <a:rPr i="1" lang="en-US"/>
              <a:t>a</a:t>
            </a:r>
            <a:r>
              <a:rPr baseline="-25000" lang="en-US">
                <a:latin typeface="Cambria Math"/>
                <a:ea typeface="Cambria Math"/>
                <a:cs typeface="Cambria Math"/>
                <a:sym typeface="Cambria Math"/>
              </a:rPr>
              <a:t>1</a:t>
            </a:r>
            <a:r>
              <a:rPr lang="en-US"/>
              <a:t>,</a:t>
            </a:r>
            <a:r>
              <a:rPr i="1" lang="en-US"/>
              <a:t>a</a:t>
            </a:r>
            <a:r>
              <a:rPr baseline="-25000" lang="en-US">
                <a:latin typeface="Cambria Math"/>
                <a:ea typeface="Cambria Math"/>
                <a:cs typeface="Cambria Math"/>
                <a:sym typeface="Cambria Math"/>
              </a:rPr>
              <a:t>2</a:t>
            </a:r>
            <a:r>
              <a:rPr lang="en-US"/>
              <a:t>,…,</a:t>
            </a:r>
            <a:r>
              <a:rPr i="1" lang="en-US"/>
              <a:t>a</a:t>
            </a:r>
            <a:r>
              <a:rPr baseline="-25000" i="1" lang="en-US"/>
              <a:t>n</a:t>
            </a:r>
            <a:r>
              <a:rPr lang="en-US"/>
              <a:t> arbitrary integers. Then the system</a:t>
            </a:r>
            <a:endParaRPr/>
          </a:p>
          <a:p>
            <a:pPr indent="-246888" lvl="1" marL="640080" rtl="0" algn="l">
              <a:spcBef>
                <a:spcPts val="336"/>
              </a:spcBef>
              <a:spcAft>
                <a:spcPts val="0"/>
              </a:spcAft>
              <a:buSzPct val="85000"/>
              <a:buNone/>
            </a:pPr>
            <a:r>
              <a:rPr i="1" lang="en-US"/>
              <a:t>x </a:t>
            </a:r>
            <a:r>
              <a:rPr lang="en-US">
                <a:latin typeface="Cambria Math"/>
                <a:ea typeface="Cambria Math"/>
                <a:cs typeface="Cambria Math"/>
                <a:sym typeface="Cambria Math"/>
              </a:rPr>
              <a:t>≡</a:t>
            </a:r>
            <a:r>
              <a:rPr lang="en-US"/>
              <a:t> </a:t>
            </a:r>
            <a:r>
              <a:rPr i="1" lang="en-US"/>
              <a:t>a</a:t>
            </a:r>
            <a:r>
              <a:rPr baseline="-25000" lang="en-US">
                <a:latin typeface="Cambria Math"/>
                <a:ea typeface="Cambria Math"/>
                <a:cs typeface="Cambria Math"/>
                <a:sym typeface="Cambria Math"/>
              </a:rPr>
              <a:t>1</a:t>
            </a:r>
            <a:r>
              <a:rPr lang="en-US">
                <a:latin typeface="Cambria Math"/>
                <a:ea typeface="Cambria Math"/>
                <a:cs typeface="Cambria Math"/>
                <a:sym typeface="Cambria Math"/>
              </a:rPr>
              <a:t> </a:t>
            </a:r>
            <a:r>
              <a:rPr lang="en-US"/>
              <a:t>( mod </a:t>
            </a:r>
            <a:r>
              <a:rPr i="1" lang="en-US"/>
              <a:t>m</a:t>
            </a:r>
            <a:r>
              <a:rPr baseline="-25000" lang="en-US">
                <a:latin typeface="Cambria Math"/>
                <a:ea typeface="Cambria Math"/>
                <a:cs typeface="Cambria Math"/>
                <a:sym typeface="Cambria Math"/>
              </a:rPr>
              <a:t>1</a:t>
            </a:r>
            <a:r>
              <a:rPr lang="en-US"/>
              <a:t>)</a:t>
            </a:r>
            <a:endParaRPr/>
          </a:p>
          <a:p>
            <a:pPr indent="-246888" lvl="1" marL="640080" rtl="0" algn="l">
              <a:spcBef>
                <a:spcPts val="336"/>
              </a:spcBef>
              <a:spcAft>
                <a:spcPts val="0"/>
              </a:spcAft>
              <a:buSzPct val="85000"/>
              <a:buNone/>
            </a:pPr>
            <a:r>
              <a:rPr i="1" lang="en-US"/>
              <a:t>x </a:t>
            </a:r>
            <a:r>
              <a:rPr lang="en-US">
                <a:latin typeface="Cambria Math"/>
                <a:ea typeface="Cambria Math"/>
                <a:cs typeface="Cambria Math"/>
                <a:sym typeface="Cambria Math"/>
              </a:rPr>
              <a:t>≡</a:t>
            </a:r>
            <a:r>
              <a:rPr lang="en-US"/>
              <a:t> </a:t>
            </a:r>
            <a:r>
              <a:rPr i="1" lang="en-US"/>
              <a:t>a</a:t>
            </a:r>
            <a:r>
              <a:rPr baseline="-25000" lang="en-US">
                <a:latin typeface="Cambria Math"/>
                <a:ea typeface="Cambria Math"/>
                <a:cs typeface="Cambria Math"/>
                <a:sym typeface="Cambria Math"/>
              </a:rPr>
              <a:t>2</a:t>
            </a:r>
            <a:r>
              <a:rPr lang="en-US">
                <a:latin typeface="Cambria Math"/>
                <a:ea typeface="Cambria Math"/>
                <a:cs typeface="Cambria Math"/>
                <a:sym typeface="Cambria Math"/>
              </a:rPr>
              <a:t> </a:t>
            </a:r>
            <a:r>
              <a:rPr lang="en-US"/>
              <a:t>( mod </a:t>
            </a:r>
            <a:r>
              <a:rPr i="1" lang="en-US"/>
              <a:t>m</a:t>
            </a:r>
            <a:r>
              <a:rPr baseline="-25000" lang="en-US">
                <a:latin typeface="Cambria Math"/>
                <a:ea typeface="Cambria Math"/>
                <a:cs typeface="Cambria Math"/>
                <a:sym typeface="Cambria Math"/>
              </a:rPr>
              <a:t>2</a:t>
            </a:r>
            <a:r>
              <a:rPr lang="en-US"/>
              <a:t>)</a:t>
            </a:r>
            <a:endParaRPr/>
          </a:p>
          <a:p>
            <a:pPr indent="-246888" lvl="1" marL="640080" rtl="0" algn="l">
              <a:spcBef>
                <a:spcPts val="336"/>
              </a:spcBef>
              <a:spcAft>
                <a:spcPts val="0"/>
              </a:spcAft>
              <a:buSzPct val="85000"/>
              <a:buNone/>
            </a:pPr>
            <a:r>
              <a:rPr lang="en-US"/>
              <a:t>    </a:t>
            </a:r>
            <a:r>
              <a:rPr lang="en-US">
                <a:latin typeface="Cambria Math"/>
                <a:ea typeface="Cambria Math"/>
                <a:cs typeface="Cambria Math"/>
                <a:sym typeface="Cambria Math"/>
              </a:rPr>
              <a:t>∙</a:t>
            </a:r>
            <a:endParaRPr/>
          </a:p>
          <a:p>
            <a:pPr indent="-246888" lvl="1" marL="640080" rtl="0" algn="l">
              <a:spcBef>
                <a:spcPts val="336"/>
              </a:spcBef>
              <a:spcAft>
                <a:spcPts val="0"/>
              </a:spcAft>
              <a:buSzPct val="85000"/>
              <a:buNone/>
            </a:pPr>
            <a:r>
              <a:rPr lang="en-US">
                <a:latin typeface="Cambria Math"/>
                <a:ea typeface="Cambria Math"/>
                <a:cs typeface="Cambria Math"/>
                <a:sym typeface="Cambria Math"/>
              </a:rPr>
              <a:t>     ∙</a:t>
            </a:r>
            <a:endParaRPr/>
          </a:p>
          <a:p>
            <a:pPr indent="-246888" lvl="1" marL="640080" rtl="0" algn="l">
              <a:spcBef>
                <a:spcPts val="336"/>
              </a:spcBef>
              <a:spcAft>
                <a:spcPts val="0"/>
              </a:spcAft>
              <a:buSzPct val="85000"/>
              <a:buNone/>
            </a:pPr>
            <a:r>
              <a:rPr lang="en-US">
                <a:latin typeface="Cambria Math"/>
                <a:ea typeface="Cambria Math"/>
                <a:cs typeface="Cambria Math"/>
                <a:sym typeface="Cambria Math"/>
              </a:rPr>
              <a:t>     ∙</a:t>
            </a:r>
            <a:endParaRPr/>
          </a:p>
          <a:p>
            <a:pPr indent="-246888" lvl="1" marL="640080" rtl="0" algn="l">
              <a:spcBef>
                <a:spcPts val="336"/>
              </a:spcBef>
              <a:spcAft>
                <a:spcPts val="0"/>
              </a:spcAft>
              <a:buSzPct val="85000"/>
              <a:buNone/>
            </a:pPr>
            <a:r>
              <a:rPr i="1" lang="en-US"/>
              <a:t>x </a:t>
            </a:r>
            <a:r>
              <a:rPr lang="en-US">
                <a:latin typeface="Cambria Math"/>
                <a:ea typeface="Cambria Math"/>
                <a:cs typeface="Cambria Math"/>
                <a:sym typeface="Cambria Math"/>
              </a:rPr>
              <a:t>≡</a:t>
            </a:r>
            <a:r>
              <a:rPr lang="en-US"/>
              <a:t> </a:t>
            </a:r>
            <a:r>
              <a:rPr i="1" lang="en-US"/>
              <a:t>a</a:t>
            </a:r>
            <a:r>
              <a:rPr baseline="-25000" i="1" lang="en-US"/>
              <a:t>n</a:t>
            </a:r>
            <a:r>
              <a:rPr lang="en-US">
                <a:latin typeface="Cambria Math"/>
                <a:ea typeface="Cambria Math"/>
                <a:cs typeface="Cambria Math"/>
                <a:sym typeface="Cambria Math"/>
              </a:rPr>
              <a:t> </a:t>
            </a:r>
            <a:r>
              <a:rPr lang="en-US"/>
              <a:t>( mod </a:t>
            </a:r>
            <a:r>
              <a:rPr i="1" lang="en-US"/>
              <a:t>m</a:t>
            </a:r>
            <a:r>
              <a:rPr baseline="-25000" i="1" lang="en-US"/>
              <a:t>n</a:t>
            </a:r>
            <a:r>
              <a:rPr lang="en-US"/>
              <a:t>)</a:t>
            </a:r>
            <a:endParaRPr/>
          </a:p>
          <a:p>
            <a:pPr indent="-274320" lvl="0" marL="274320" rtl="0" algn="l">
              <a:spcBef>
                <a:spcPts val="364"/>
              </a:spcBef>
              <a:spcAft>
                <a:spcPts val="0"/>
              </a:spcAft>
              <a:buSzPct val="95000"/>
              <a:buNone/>
            </a:pPr>
            <a:r>
              <a:rPr lang="en-US"/>
              <a:t>    has a unique solution  modulo </a:t>
            </a:r>
            <a:r>
              <a:rPr i="1" lang="en-US"/>
              <a:t>m</a:t>
            </a:r>
            <a:r>
              <a:rPr lang="en-US"/>
              <a:t> = </a:t>
            </a:r>
            <a:r>
              <a:rPr i="1" lang="en-US"/>
              <a:t>m</a:t>
            </a:r>
            <a:r>
              <a:rPr baseline="-25000" lang="en-US">
                <a:latin typeface="Cambria Math"/>
                <a:ea typeface="Cambria Math"/>
                <a:cs typeface="Cambria Math"/>
                <a:sym typeface="Cambria Math"/>
              </a:rPr>
              <a:t>1</a:t>
            </a:r>
            <a:r>
              <a:rPr i="1" lang="en-US"/>
              <a:t>m</a:t>
            </a:r>
            <a:r>
              <a:rPr baseline="-25000" lang="en-US">
                <a:latin typeface="Cambria Math"/>
                <a:ea typeface="Cambria Math"/>
                <a:cs typeface="Cambria Math"/>
                <a:sym typeface="Cambria Math"/>
              </a:rPr>
              <a:t>2</a:t>
            </a:r>
            <a:r>
              <a:rPr lang="en-US">
                <a:latin typeface="Cambria Math"/>
                <a:ea typeface="Cambria Math"/>
                <a:cs typeface="Cambria Math"/>
                <a:sym typeface="Cambria Math"/>
              </a:rPr>
              <a:t> ∙ ∙ ∙ </a:t>
            </a:r>
            <a:r>
              <a:rPr i="1" lang="en-US"/>
              <a:t>m</a:t>
            </a:r>
            <a:r>
              <a:rPr baseline="-25000" i="1" lang="en-US"/>
              <a:t>n</a:t>
            </a:r>
            <a:r>
              <a:rPr lang="en-US"/>
              <a:t>. </a:t>
            </a:r>
            <a:endParaRPr/>
          </a:p>
          <a:p>
            <a:pPr indent="-274320" lvl="0" marL="274320" rtl="0" algn="l">
              <a:spcBef>
                <a:spcPts val="364"/>
              </a:spcBef>
              <a:spcAft>
                <a:spcPts val="0"/>
              </a:spcAft>
              <a:buSzPct val="95000"/>
              <a:buNone/>
            </a:pPr>
            <a:r>
              <a:rPr lang="en-US"/>
              <a:t>   (That is, there is a solution x with  </a:t>
            </a:r>
            <a:r>
              <a:rPr lang="en-US">
                <a:latin typeface="Cambria Math"/>
                <a:ea typeface="Cambria Math"/>
                <a:cs typeface="Cambria Math"/>
                <a:sym typeface="Cambria Math"/>
              </a:rPr>
              <a:t>0</a:t>
            </a:r>
            <a:r>
              <a:rPr lang="en-US"/>
              <a:t> </a:t>
            </a:r>
            <a:r>
              <a:rPr lang="en-US">
                <a:latin typeface="Cambria Math"/>
                <a:ea typeface="Cambria Math"/>
                <a:cs typeface="Cambria Math"/>
                <a:sym typeface="Cambria Math"/>
              </a:rPr>
              <a:t>≤ </a:t>
            </a:r>
            <a:r>
              <a:rPr i="1" lang="en-US">
                <a:latin typeface="Cambria Math"/>
                <a:ea typeface="Cambria Math"/>
                <a:cs typeface="Cambria Math"/>
                <a:sym typeface="Cambria Math"/>
              </a:rPr>
              <a:t>x </a:t>
            </a:r>
            <a:r>
              <a:rPr lang="en-US">
                <a:latin typeface="Cambria Math"/>
                <a:ea typeface="Cambria Math"/>
                <a:cs typeface="Cambria Math"/>
                <a:sym typeface="Cambria Math"/>
              </a:rPr>
              <a:t>&lt;</a:t>
            </a:r>
            <a:r>
              <a:rPr i="1" lang="en-US">
                <a:latin typeface="Cambria Math"/>
                <a:ea typeface="Cambria Math"/>
                <a:cs typeface="Cambria Math"/>
                <a:sym typeface="Cambria Math"/>
              </a:rPr>
              <a:t>m</a:t>
            </a:r>
            <a:r>
              <a:rPr lang="en-US">
                <a:latin typeface="Cambria Math"/>
                <a:ea typeface="Cambria Math"/>
                <a:cs typeface="Cambria Math"/>
                <a:sym typeface="Cambria Math"/>
              </a:rPr>
              <a:t> and all other solutions are congruent modulo </a:t>
            </a:r>
            <a:r>
              <a:rPr i="1" lang="en-US">
                <a:latin typeface="Cambria Math"/>
                <a:ea typeface="Cambria Math"/>
                <a:cs typeface="Cambria Math"/>
                <a:sym typeface="Cambria Math"/>
              </a:rPr>
              <a:t>m</a:t>
            </a:r>
            <a:r>
              <a:rPr lang="en-US">
                <a:latin typeface="Cambria Math"/>
                <a:ea typeface="Cambria Math"/>
                <a:cs typeface="Cambria Math"/>
                <a:sym typeface="Cambria Math"/>
              </a:rPr>
              <a:t> to this solution.)</a:t>
            </a:r>
            <a:endParaRPr/>
          </a:p>
          <a:p>
            <a:pPr indent="-246888" lvl="1" marL="640080" rtl="0" algn="l">
              <a:spcBef>
                <a:spcPts val="336"/>
              </a:spcBef>
              <a:spcAft>
                <a:spcPts val="0"/>
              </a:spcAft>
              <a:buSzPct val="85000"/>
              <a:buNone/>
            </a:pPr>
            <a:r>
              <a:rPr lang="en-US"/>
              <a:t>   </a:t>
            </a:r>
            <a:endParaRPr/>
          </a:p>
          <a:p>
            <a:pPr indent="-274320" lvl="0" marL="274320" rtl="0" algn="l">
              <a:spcBef>
                <a:spcPts val="364"/>
              </a:spcBef>
              <a:spcAft>
                <a:spcPts val="0"/>
              </a:spcAft>
              <a:buSzPct val="95000"/>
              <a:buChar char="⚫"/>
            </a:pPr>
            <a:r>
              <a:rPr b="1" lang="en-US"/>
              <a:t>Proof</a:t>
            </a:r>
            <a:r>
              <a:rPr lang="en-US"/>
              <a:t>: We’ll  show that a solution exists by describing a way to construct the solution. Showing that the solution is unique modulo </a:t>
            </a:r>
            <a:r>
              <a:rPr i="1" lang="en-US"/>
              <a:t>m</a:t>
            </a:r>
            <a:r>
              <a:rPr lang="en-US"/>
              <a:t> is Exercise </a:t>
            </a:r>
            <a:r>
              <a:rPr lang="en-US">
                <a:latin typeface="Cambria Math"/>
                <a:ea typeface="Cambria Math"/>
                <a:cs typeface="Cambria Math"/>
                <a:sym typeface="Cambria Math"/>
              </a:rPr>
              <a:t>30</a:t>
            </a:r>
            <a:r>
              <a:rPr lang="en-US"/>
              <a:t>.</a:t>
            </a:r>
            <a:endParaRPr/>
          </a:p>
          <a:p>
            <a:pPr indent="-164528" lvl="0" marL="274320" rtl="0" algn="l">
              <a:spcBef>
                <a:spcPts val="364"/>
              </a:spcBef>
              <a:spcAft>
                <a:spcPts val="0"/>
              </a:spcAft>
              <a:buSzPct val="95000"/>
              <a:buNone/>
            </a:pPr>
            <a:r>
              <a:t/>
            </a:r>
            <a:endParaRPr/>
          </a:p>
        </p:txBody>
      </p:sp>
      <p:sp>
        <p:nvSpPr>
          <p:cNvPr id="368" name="Google Shape;368;p36"/>
          <p:cNvSpPr txBox="1"/>
          <p:nvPr/>
        </p:nvSpPr>
        <p:spPr>
          <a:xfrm>
            <a:off x="6400800" y="6096000"/>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continued </a:t>
            </a:r>
            <a:r>
              <a:rPr lang="en-US" sz="1800">
                <a:solidFill>
                  <a:schemeClr val="dk1"/>
                </a:solidFill>
                <a:latin typeface="Cambria Math"/>
                <a:ea typeface="Cambria Math"/>
                <a:cs typeface="Cambria Math"/>
                <a:sym typeface="Cambria Math"/>
              </a:rPr>
              <a:t>→</a:t>
            </a:r>
            <a:r>
              <a:rPr lang="en-US" sz="1800">
                <a:solidFill>
                  <a:schemeClr val="dk1"/>
                </a:solidFill>
                <a:latin typeface="Constantia"/>
                <a:ea typeface="Constantia"/>
                <a:cs typeface="Constantia"/>
                <a:sym typeface="Constantia"/>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The Chinese Remainder Theorem</a:t>
            </a:r>
            <a:endParaRPr/>
          </a:p>
        </p:txBody>
      </p:sp>
      <p:sp>
        <p:nvSpPr>
          <p:cNvPr id="374" name="Google Shape;374;p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95000"/>
              <a:buNone/>
            </a:pPr>
            <a:r>
              <a:rPr b="1" lang="en-US"/>
              <a:t>   </a:t>
            </a:r>
            <a:r>
              <a:rPr lang="en-US"/>
              <a:t> To construct a solution first let </a:t>
            </a:r>
            <a:r>
              <a:rPr i="1" lang="en-US"/>
              <a:t>M</a:t>
            </a:r>
            <a:r>
              <a:rPr baseline="-25000" i="1" lang="en-US"/>
              <a:t>k</a:t>
            </a:r>
            <a:r>
              <a:rPr i="1" lang="en-US"/>
              <a:t>=m/m</a:t>
            </a:r>
            <a:r>
              <a:rPr baseline="-25000" i="1" lang="en-US"/>
              <a:t>k     </a:t>
            </a:r>
            <a:r>
              <a:rPr lang="en-US"/>
              <a:t>for </a:t>
            </a:r>
            <a:r>
              <a:rPr i="1" lang="en-US"/>
              <a:t>k</a:t>
            </a:r>
            <a:r>
              <a:rPr lang="en-US"/>
              <a:t> = </a:t>
            </a:r>
            <a:r>
              <a:rPr lang="en-US">
                <a:latin typeface="Cambria Math"/>
                <a:ea typeface="Cambria Math"/>
                <a:cs typeface="Cambria Math"/>
                <a:sym typeface="Cambria Math"/>
              </a:rPr>
              <a:t>1,2,…,</a:t>
            </a:r>
            <a:r>
              <a:rPr i="1" lang="en-US"/>
              <a:t>n</a:t>
            </a:r>
            <a:r>
              <a:rPr lang="en-US"/>
              <a:t> and </a:t>
            </a:r>
            <a:r>
              <a:rPr i="1" lang="en-US"/>
              <a:t> m</a:t>
            </a:r>
            <a:r>
              <a:rPr lang="en-US"/>
              <a:t> = </a:t>
            </a:r>
            <a:r>
              <a:rPr i="1" lang="en-US"/>
              <a:t>m</a:t>
            </a:r>
            <a:r>
              <a:rPr baseline="-25000" lang="en-US">
                <a:latin typeface="Cambria Math"/>
                <a:ea typeface="Cambria Math"/>
                <a:cs typeface="Cambria Math"/>
                <a:sym typeface="Cambria Math"/>
              </a:rPr>
              <a:t>1</a:t>
            </a:r>
            <a:r>
              <a:rPr i="1" lang="en-US"/>
              <a:t>m</a:t>
            </a:r>
            <a:r>
              <a:rPr baseline="-25000" lang="en-US">
                <a:latin typeface="Cambria Math"/>
                <a:ea typeface="Cambria Math"/>
                <a:cs typeface="Cambria Math"/>
                <a:sym typeface="Cambria Math"/>
              </a:rPr>
              <a:t>2</a:t>
            </a:r>
            <a:r>
              <a:rPr lang="en-US">
                <a:latin typeface="Cambria Math"/>
                <a:ea typeface="Cambria Math"/>
                <a:cs typeface="Cambria Math"/>
                <a:sym typeface="Cambria Math"/>
              </a:rPr>
              <a:t> ∙ ∙ ∙ </a:t>
            </a:r>
            <a:r>
              <a:rPr i="1" lang="en-US"/>
              <a:t>m</a:t>
            </a:r>
            <a:r>
              <a:rPr baseline="-25000" i="1" lang="en-US"/>
              <a:t>n</a:t>
            </a:r>
            <a:r>
              <a:rPr lang="en-US"/>
              <a:t>.</a:t>
            </a:r>
            <a:endParaRPr/>
          </a:p>
          <a:p>
            <a:pPr indent="-274320" lvl="0" marL="274320" rtl="0" algn="l">
              <a:spcBef>
                <a:spcPts val="325"/>
              </a:spcBef>
              <a:spcAft>
                <a:spcPts val="0"/>
              </a:spcAft>
              <a:buSzPct val="95000"/>
              <a:buNone/>
            </a:pPr>
            <a:r>
              <a:t/>
            </a:r>
            <a:endParaRPr/>
          </a:p>
          <a:p>
            <a:pPr indent="-274320" lvl="0" marL="274320" rtl="0" algn="l">
              <a:spcBef>
                <a:spcPts val="325"/>
              </a:spcBef>
              <a:spcAft>
                <a:spcPts val="0"/>
              </a:spcAft>
              <a:buSzPct val="95000"/>
              <a:buNone/>
            </a:pPr>
            <a:r>
              <a:rPr lang="en-US"/>
              <a:t>     Since  gcd(</a:t>
            </a:r>
            <a:r>
              <a:rPr i="1" lang="en-US"/>
              <a:t>m</a:t>
            </a:r>
            <a:r>
              <a:rPr baseline="-25000" i="1" lang="en-US"/>
              <a:t>k </a:t>
            </a:r>
            <a:r>
              <a:rPr lang="en-US"/>
              <a:t>,</a:t>
            </a:r>
            <a:r>
              <a:rPr i="1" lang="en-US"/>
              <a:t>M</a:t>
            </a:r>
            <a:r>
              <a:rPr baseline="-25000" i="1" lang="en-US"/>
              <a:t>k </a:t>
            </a:r>
            <a:r>
              <a:rPr lang="en-US"/>
              <a:t>) = </a:t>
            </a:r>
            <a:r>
              <a:rPr lang="en-US">
                <a:latin typeface="Cambria Math"/>
                <a:ea typeface="Cambria Math"/>
                <a:cs typeface="Cambria Math"/>
                <a:sym typeface="Cambria Math"/>
              </a:rPr>
              <a:t>1, by Theorem 1,  </a:t>
            </a:r>
            <a:r>
              <a:rPr lang="en-US"/>
              <a:t>there is an integer  </a:t>
            </a:r>
            <a:r>
              <a:rPr i="1" lang="en-US"/>
              <a:t>y</a:t>
            </a:r>
            <a:r>
              <a:rPr baseline="-25000" i="1" lang="en-US"/>
              <a:t>k </a:t>
            </a:r>
            <a:r>
              <a:rPr lang="en-US"/>
              <a:t>, an inverse of </a:t>
            </a:r>
            <a:r>
              <a:rPr i="1" lang="en-US"/>
              <a:t>M</a:t>
            </a:r>
            <a:r>
              <a:rPr baseline="-25000" i="1" lang="en-US"/>
              <a:t>k</a:t>
            </a:r>
            <a:r>
              <a:rPr lang="en-US"/>
              <a:t>  modulo </a:t>
            </a:r>
            <a:r>
              <a:rPr i="1" lang="en-US"/>
              <a:t>m</a:t>
            </a:r>
            <a:r>
              <a:rPr baseline="-25000" i="1" lang="en-US"/>
              <a:t>k</a:t>
            </a:r>
            <a:r>
              <a:rPr lang="en-US"/>
              <a:t>,</a:t>
            </a:r>
            <a:r>
              <a:rPr i="1" lang="en-US"/>
              <a:t> </a:t>
            </a:r>
            <a:r>
              <a:rPr lang="en-US"/>
              <a:t>such that</a:t>
            </a:r>
            <a:endParaRPr/>
          </a:p>
          <a:p>
            <a:pPr indent="-274320" lvl="1" marL="274320" rtl="0" algn="l">
              <a:spcBef>
                <a:spcPts val="300"/>
              </a:spcBef>
              <a:spcAft>
                <a:spcPts val="0"/>
              </a:spcAft>
              <a:buClr>
                <a:schemeClr val="accent3"/>
              </a:buClr>
              <a:buSzPct val="95000"/>
              <a:buNone/>
            </a:pPr>
            <a:r>
              <a:rPr lang="en-US"/>
              <a:t>                         </a:t>
            </a:r>
            <a:r>
              <a:rPr i="1" lang="en-US"/>
              <a:t>M</a:t>
            </a:r>
            <a:r>
              <a:rPr baseline="-25000" i="1" lang="en-US"/>
              <a:t>k</a:t>
            </a:r>
            <a:r>
              <a:rPr lang="en-US"/>
              <a:t> </a:t>
            </a:r>
            <a:r>
              <a:rPr i="1" lang="en-US"/>
              <a:t>y</a:t>
            </a:r>
            <a:r>
              <a:rPr baseline="-25000" i="1" lang="en-US"/>
              <a:t>k</a:t>
            </a:r>
            <a:r>
              <a:rPr lang="en-US"/>
              <a:t>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1</a:t>
            </a:r>
            <a:r>
              <a:rPr i="1" lang="en-US">
                <a:latin typeface="Cambria Math"/>
                <a:ea typeface="Cambria Math"/>
                <a:cs typeface="Cambria Math"/>
                <a:sym typeface="Cambria Math"/>
              </a:rPr>
              <a:t> </a:t>
            </a:r>
            <a:r>
              <a:rPr lang="en-US"/>
              <a:t>( mod </a:t>
            </a:r>
            <a:r>
              <a:rPr i="1" lang="en-US"/>
              <a:t>m</a:t>
            </a:r>
            <a:r>
              <a:rPr baseline="-25000" i="1" lang="en-US"/>
              <a:t>k</a:t>
            </a:r>
            <a:r>
              <a:rPr lang="en-US"/>
              <a:t> ).</a:t>
            </a:r>
            <a:endParaRPr/>
          </a:p>
          <a:p>
            <a:pPr indent="-274320" lvl="1" marL="274320" rtl="0" algn="l">
              <a:spcBef>
                <a:spcPts val="300"/>
              </a:spcBef>
              <a:spcAft>
                <a:spcPts val="0"/>
              </a:spcAft>
              <a:buClr>
                <a:schemeClr val="accent3"/>
              </a:buClr>
              <a:buSzPct val="95000"/>
              <a:buNone/>
            </a:pPr>
            <a:r>
              <a:rPr lang="en-US"/>
              <a:t>      Form the sum</a:t>
            </a:r>
            <a:endParaRPr/>
          </a:p>
          <a:p>
            <a:pPr indent="-274320" lvl="1" marL="274320" rtl="0" algn="l">
              <a:spcBef>
                <a:spcPts val="300"/>
              </a:spcBef>
              <a:spcAft>
                <a:spcPts val="0"/>
              </a:spcAft>
              <a:buClr>
                <a:schemeClr val="accent3"/>
              </a:buClr>
              <a:buSzPct val="95000"/>
              <a:buNone/>
            </a:pPr>
            <a:r>
              <a:rPr lang="en-US"/>
              <a:t>                     </a:t>
            </a:r>
            <a:r>
              <a:rPr i="1" lang="en-US"/>
              <a:t>x</a:t>
            </a:r>
            <a:r>
              <a:rPr lang="en-US"/>
              <a:t> = </a:t>
            </a:r>
            <a:r>
              <a:rPr i="1" lang="en-US"/>
              <a:t>a</a:t>
            </a:r>
            <a:r>
              <a:rPr baseline="-25000" lang="en-US">
                <a:latin typeface="Cambria Math"/>
                <a:ea typeface="Cambria Math"/>
                <a:cs typeface="Cambria Math"/>
                <a:sym typeface="Cambria Math"/>
              </a:rPr>
              <a:t>1</a:t>
            </a:r>
            <a:r>
              <a:rPr lang="en-US"/>
              <a:t> </a:t>
            </a:r>
            <a:r>
              <a:rPr i="1" lang="en-US"/>
              <a:t>M</a:t>
            </a:r>
            <a:r>
              <a:rPr baseline="-25000" lang="en-US">
                <a:latin typeface="Cambria Math"/>
                <a:ea typeface="Cambria Math"/>
                <a:cs typeface="Cambria Math"/>
                <a:sym typeface="Cambria Math"/>
              </a:rPr>
              <a:t>1</a:t>
            </a:r>
            <a:r>
              <a:rPr i="1" lang="en-US"/>
              <a:t> y</a:t>
            </a:r>
            <a:r>
              <a:rPr baseline="-25000" lang="en-US">
                <a:latin typeface="Cambria Math"/>
                <a:ea typeface="Cambria Math"/>
                <a:cs typeface="Cambria Math"/>
                <a:sym typeface="Cambria Math"/>
              </a:rPr>
              <a:t>1  </a:t>
            </a:r>
            <a:r>
              <a:rPr lang="en-US">
                <a:latin typeface="Cambria Math"/>
                <a:ea typeface="Cambria Math"/>
                <a:cs typeface="Cambria Math"/>
                <a:sym typeface="Cambria Math"/>
              </a:rPr>
              <a:t> + </a:t>
            </a:r>
            <a:r>
              <a:rPr i="1" lang="en-US"/>
              <a:t>a</a:t>
            </a:r>
            <a:r>
              <a:rPr baseline="-25000" lang="en-US">
                <a:latin typeface="Cambria Math"/>
                <a:ea typeface="Cambria Math"/>
                <a:cs typeface="Cambria Math"/>
                <a:sym typeface="Cambria Math"/>
              </a:rPr>
              <a:t>2</a:t>
            </a:r>
            <a:r>
              <a:rPr lang="en-US"/>
              <a:t> </a:t>
            </a:r>
            <a:r>
              <a:rPr i="1" lang="en-US"/>
              <a:t>M</a:t>
            </a:r>
            <a:r>
              <a:rPr baseline="-25000" lang="en-US">
                <a:latin typeface="Cambria Math"/>
                <a:ea typeface="Cambria Math"/>
                <a:cs typeface="Cambria Math"/>
                <a:sym typeface="Cambria Math"/>
              </a:rPr>
              <a:t>2</a:t>
            </a:r>
            <a:r>
              <a:rPr i="1" lang="en-US"/>
              <a:t> y</a:t>
            </a:r>
            <a:r>
              <a:rPr baseline="-25000" lang="en-US">
                <a:latin typeface="Cambria Math"/>
                <a:ea typeface="Cambria Math"/>
                <a:cs typeface="Cambria Math"/>
                <a:sym typeface="Cambria Math"/>
              </a:rPr>
              <a:t>2</a:t>
            </a:r>
            <a:r>
              <a:rPr lang="en-US">
                <a:latin typeface="Cambria Math"/>
                <a:ea typeface="Cambria Math"/>
                <a:cs typeface="Cambria Math"/>
                <a:sym typeface="Cambria Math"/>
              </a:rPr>
              <a:t>   +</a:t>
            </a:r>
            <a:r>
              <a:rPr baseline="-25000" lang="en-US">
                <a:latin typeface="Cambria Math"/>
                <a:ea typeface="Cambria Math"/>
                <a:cs typeface="Cambria Math"/>
                <a:sym typeface="Cambria Math"/>
              </a:rPr>
              <a:t> </a:t>
            </a:r>
            <a:r>
              <a:rPr lang="en-US">
                <a:latin typeface="Cambria Math"/>
                <a:ea typeface="Cambria Math"/>
                <a:cs typeface="Cambria Math"/>
                <a:sym typeface="Cambria Math"/>
              </a:rPr>
              <a:t>∙ ∙ ∙ + </a:t>
            </a:r>
            <a:r>
              <a:rPr i="1" lang="en-US"/>
              <a:t>a</a:t>
            </a:r>
            <a:r>
              <a:rPr baseline="-25000" i="1" lang="en-US"/>
              <a:t>n</a:t>
            </a:r>
            <a:r>
              <a:rPr lang="en-US"/>
              <a:t> </a:t>
            </a:r>
            <a:r>
              <a:rPr i="1" lang="en-US"/>
              <a:t>M</a:t>
            </a:r>
            <a:r>
              <a:rPr baseline="-25000" i="1" lang="en-US"/>
              <a:t>n</a:t>
            </a:r>
            <a:r>
              <a:rPr i="1" lang="en-US"/>
              <a:t> y</a:t>
            </a:r>
            <a:r>
              <a:rPr baseline="-25000" i="1" lang="en-US"/>
              <a:t>n</a:t>
            </a:r>
            <a:r>
              <a:rPr lang="en-US">
                <a:latin typeface="Cambria Math"/>
                <a:ea typeface="Cambria Math"/>
                <a:cs typeface="Cambria Math"/>
                <a:sym typeface="Cambria Math"/>
              </a:rPr>
              <a:t> .</a:t>
            </a:r>
            <a:endParaRPr/>
          </a:p>
          <a:p>
            <a:pPr indent="-274320" lvl="1" marL="274320" rtl="0" algn="l">
              <a:spcBef>
                <a:spcPts val="300"/>
              </a:spcBef>
              <a:spcAft>
                <a:spcPts val="0"/>
              </a:spcAft>
              <a:buClr>
                <a:schemeClr val="accent3"/>
              </a:buClr>
              <a:buSzPct val="95000"/>
              <a:buNone/>
            </a:pPr>
            <a:r>
              <a:t/>
            </a:r>
            <a:endParaRPr>
              <a:latin typeface="Cambria Math"/>
              <a:ea typeface="Cambria Math"/>
              <a:cs typeface="Cambria Math"/>
              <a:sym typeface="Cambria Math"/>
            </a:endParaRPr>
          </a:p>
          <a:p>
            <a:pPr indent="-274320" lvl="1" marL="274320" rtl="0" algn="l">
              <a:spcBef>
                <a:spcPts val="300"/>
              </a:spcBef>
              <a:spcAft>
                <a:spcPts val="0"/>
              </a:spcAft>
              <a:buClr>
                <a:schemeClr val="accent3"/>
              </a:buClr>
              <a:buSzPct val="95000"/>
              <a:buNone/>
            </a:pPr>
            <a:r>
              <a:rPr lang="en-US">
                <a:latin typeface="Cambria Math"/>
                <a:ea typeface="Cambria Math"/>
                <a:cs typeface="Cambria Math"/>
                <a:sym typeface="Cambria Math"/>
              </a:rPr>
              <a:t>       Note that because </a:t>
            </a:r>
            <a:r>
              <a:rPr lang="en-US"/>
              <a:t>M</a:t>
            </a:r>
            <a:r>
              <a:rPr baseline="-25000" i="1" lang="en-US"/>
              <a:t>j</a:t>
            </a:r>
            <a:r>
              <a:rPr lang="en-US"/>
              <a:t>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0 </a:t>
            </a:r>
            <a:r>
              <a:rPr lang="en-US"/>
              <a:t>( mod </a:t>
            </a:r>
            <a:r>
              <a:rPr i="1" lang="en-US"/>
              <a:t>m</a:t>
            </a:r>
            <a:r>
              <a:rPr baseline="-25000" lang="en-US">
                <a:latin typeface="Cambria Math"/>
                <a:ea typeface="Cambria Math"/>
                <a:cs typeface="Cambria Math"/>
                <a:sym typeface="Cambria Math"/>
              </a:rPr>
              <a:t>k</a:t>
            </a:r>
            <a:r>
              <a:rPr lang="en-US"/>
              <a:t>)   whenever </a:t>
            </a:r>
            <a:r>
              <a:rPr i="1" lang="en-US"/>
              <a:t>j</a:t>
            </a:r>
            <a:r>
              <a:rPr lang="en-US"/>
              <a:t>  </a:t>
            </a:r>
            <a:r>
              <a:rPr lang="en-US">
                <a:latin typeface="Cambria Math"/>
                <a:ea typeface="Cambria Math"/>
                <a:cs typeface="Cambria Math"/>
                <a:sym typeface="Cambria Math"/>
              </a:rPr>
              <a:t>≠</a:t>
            </a:r>
            <a:r>
              <a:rPr i="1" lang="en-US"/>
              <a:t>k </a:t>
            </a:r>
            <a:r>
              <a:rPr lang="en-US"/>
              <a:t>, all terms except the </a:t>
            </a:r>
            <a:r>
              <a:rPr i="1" lang="en-US"/>
              <a:t>k</a:t>
            </a:r>
            <a:r>
              <a:rPr lang="en-US"/>
              <a:t>th term in this sum are congruent to </a:t>
            </a:r>
            <a:r>
              <a:rPr lang="en-US">
                <a:latin typeface="Cambria Math"/>
                <a:ea typeface="Cambria Math"/>
                <a:cs typeface="Cambria Math"/>
                <a:sym typeface="Cambria Math"/>
              </a:rPr>
              <a:t>0</a:t>
            </a:r>
            <a:r>
              <a:rPr lang="en-US"/>
              <a:t> modulo </a:t>
            </a:r>
            <a:r>
              <a:rPr i="1" lang="en-US"/>
              <a:t>m</a:t>
            </a:r>
            <a:r>
              <a:rPr baseline="-25000" i="1" lang="en-US"/>
              <a:t>k</a:t>
            </a:r>
            <a:r>
              <a:rPr lang="en-US"/>
              <a:t> .</a:t>
            </a:r>
            <a:endParaRPr/>
          </a:p>
          <a:p>
            <a:pPr indent="-274320" lvl="1" marL="274320" rtl="0" algn="l">
              <a:spcBef>
                <a:spcPts val="300"/>
              </a:spcBef>
              <a:spcAft>
                <a:spcPts val="0"/>
              </a:spcAft>
              <a:buClr>
                <a:schemeClr val="accent3"/>
              </a:buClr>
              <a:buSzPct val="95000"/>
              <a:buNone/>
            </a:pPr>
            <a:r>
              <a:rPr lang="en-US"/>
              <a:t>      Because  </a:t>
            </a:r>
            <a:r>
              <a:rPr i="1" lang="en-US"/>
              <a:t>M</a:t>
            </a:r>
            <a:r>
              <a:rPr baseline="-25000" i="1" lang="en-US"/>
              <a:t>k</a:t>
            </a:r>
            <a:r>
              <a:rPr lang="en-US"/>
              <a:t> </a:t>
            </a:r>
            <a:r>
              <a:rPr i="1" lang="en-US"/>
              <a:t>y</a:t>
            </a:r>
            <a:r>
              <a:rPr baseline="-25000" i="1" lang="en-US"/>
              <a:t>k</a:t>
            </a:r>
            <a:r>
              <a:rPr lang="en-US"/>
              <a:t>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1</a:t>
            </a:r>
            <a:r>
              <a:rPr i="1" lang="en-US">
                <a:latin typeface="Cambria Math"/>
                <a:ea typeface="Cambria Math"/>
                <a:cs typeface="Cambria Math"/>
                <a:sym typeface="Cambria Math"/>
              </a:rPr>
              <a:t> </a:t>
            </a:r>
            <a:r>
              <a:rPr lang="en-US"/>
              <a:t>( mod </a:t>
            </a:r>
            <a:r>
              <a:rPr i="1" lang="en-US"/>
              <a:t>m</a:t>
            </a:r>
            <a:r>
              <a:rPr baseline="-25000" i="1" lang="en-US"/>
              <a:t>k</a:t>
            </a:r>
            <a:r>
              <a:rPr lang="en-US"/>
              <a:t> ), we see that    </a:t>
            </a:r>
            <a:r>
              <a:rPr i="1" lang="en-US"/>
              <a:t>x </a:t>
            </a:r>
            <a:r>
              <a:rPr lang="en-US">
                <a:latin typeface="Cambria Math"/>
                <a:ea typeface="Cambria Math"/>
                <a:cs typeface="Cambria Math"/>
                <a:sym typeface="Cambria Math"/>
              </a:rPr>
              <a:t>≡</a:t>
            </a:r>
            <a:r>
              <a:rPr lang="en-US"/>
              <a:t> </a:t>
            </a:r>
            <a:r>
              <a:rPr i="1" lang="en-US"/>
              <a:t>a</a:t>
            </a:r>
            <a:r>
              <a:rPr baseline="-25000" i="1" lang="en-US"/>
              <a:t>k</a:t>
            </a:r>
            <a:r>
              <a:rPr lang="en-US"/>
              <a:t> </a:t>
            </a:r>
            <a:r>
              <a:rPr i="1" lang="en-US"/>
              <a:t>M</a:t>
            </a:r>
            <a:r>
              <a:rPr baseline="-25000" i="1" lang="en-US"/>
              <a:t>k</a:t>
            </a:r>
            <a:r>
              <a:rPr i="1" lang="en-US"/>
              <a:t> y</a:t>
            </a:r>
            <a:r>
              <a:rPr baseline="-25000" i="1" lang="en-US"/>
              <a:t>k</a:t>
            </a:r>
            <a:r>
              <a:rPr lang="en-US">
                <a:latin typeface="Cambria Math"/>
                <a:ea typeface="Cambria Math"/>
                <a:cs typeface="Cambria Math"/>
                <a:sym typeface="Cambria Math"/>
              </a:rPr>
              <a:t> ≡</a:t>
            </a:r>
            <a:r>
              <a:rPr i="1" lang="en-US"/>
              <a:t> a</a:t>
            </a:r>
            <a:r>
              <a:rPr baseline="-25000" i="1" lang="en-US"/>
              <a:t>k</a:t>
            </a:r>
            <a:r>
              <a:rPr lang="en-US"/>
              <a:t>( mod </a:t>
            </a:r>
            <a:r>
              <a:rPr i="1" lang="en-US"/>
              <a:t>m</a:t>
            </a:r>
            <a:r>
              <a:rPr baseline="-25000" i="1" lang="en-US">
                <a:latin typeface="Cambria Math"/>
                <a:ea typeface="Cambria Math"/>
                <a:cs typeface="Cambria Math"/>
                <a:sym typeface="Cambria Math"/>
              </a:rPr>
              <a:t>k</a:t>
            </a:r>
            <a:r>
              <a:rPr lang="en-US"/>
              <a:t>), for </a:t>
            </a:r>
            <a:r>
              <a:rPr i="1" lang="en-US"/>
              <a:t>k</a:t>
            </a:r>
            <a:r>
              <a:rPr lang="en-US"/>
              <a:t> = </a:t>
            </a:r>
            <a:r>
              <a:rPr lang="en-US">
                <a:latin typeface="Cambria Math"/>
                <a:ea typeface="Cambria Math"/>
                <a:cs typeface="Cambria Math"/>
                <a:sym typeface="Cambria Math"/>
              </a:rPr>
              <a:t>1,2,…,</a:t>
            </a:r>
            <a:r>
              <a:rPr i="1" lang="en-US"/>
              <a:t>n</a:t>
            </a:r>
            <a:r>
              <a:rPr lang="en-US"/>
              <a:t>.</a:t>
            </a:r>
            <a:endParaRPr/>
          </a:p>
          <a:p>
            <a:pPr indent="-274320" lvl="1" marL="274320" rtl="0" algn="l">
              <a:spcBef>
                <a:spcPts val="300"/>
              </a:spcBef>
              <a:spcAft>
                <a:spcPts val="0"/>
              </a:spcAft>
              <a:buClr>
                <a:schemeClr val="accent3"/>
              </a:buClr>
              <a:buSzPct val="95000"/>
              <a:buNone/>
            </a:pPr>
            <a:r>
              <a:rPr lang="en-US"/>
              <a:t>      Hence, </a:t>
            </a:r>
            <a:r>
              <a:rPr i="1" lang="en-US"/>
              <a:t>x</a:t>
            </a:r>
            <a:r>
              <a:rPr lang="en-US"/>
              <a:t> is a simultaneous solution to the </a:t>
            </a:r>
            <a:r>
              <a:rPr i="1" lang="en-US"/>
              <a:t>n</a:t>
            </a:r>
            <a:r>
              <a:rPr lang="en-US"/>
              <a:t> congruences.</a:t>
            </a:r>
            <a:endParaRPr/>
          </a:p>
          <a:p>
            <a:pPr indent="-246888" lvl="1" marL="640080" rtl="0" algn="l">
              <a:spcBef>
                <a:spcPts val="300"/>
              </a:spcBef>
              <a:spcAft>
                <a:spcPts val="0"/>
              </a:spcAft>
              <a:buSzPct val="85000"/>
              <a:buNone/>
            </a:pPr>
            <a:r>
              <a:rPr lang="en-US"/>
              <a:t>     </a:t>
            </a:r>
            <a:r>
              <a:rPr i="1" lang="en-US"/>
              <a:t>x </a:t>
            </a:r>
            <a:r>
              <a:rPr lang="en-US">
                <a:latin typeface="Cambria Math"/>
                <a:ea typeface="Cambria Math"/>
                <a:cs typeface="Cambria Math"/>
                <a:sym typeface="Cambria Math"/>
              </a:rPr>
              <a:t>≡</a:t>
            </a:r>
            <a:r>
              <a:rPr lang="en-US"/>
              <a:t> </a:t>
            </a:r>
            <a:r>
              <a:rPr i="1" lang="en-US"/>
              <a:t>a</a:t>
            </a:r>
            <a:r>
              <a:rPr baseline="-25000" lang="en-US">
                <a:latin typeface="Cambria Math"/>
                <a:ea typeface="Cambria Math"/>
                <a:cs typeface="Cambria Math"/>
                <a:sym typeface="Cambria Math"/>
              </a:rPr>
              <a:t>1</a:t>
            </a:r>
            <a:r>
              <a:rPr lang="en-US">
                <a:latin typeface="Cambria Math"/>
                <a:ea typeface="Cambria Math"/>
                <a:cs typeface="Cambria Math"/>
                <a:sym typeface="Cambria Math"/>
              </a:rPr>
              <a:t> </a:t>
            </a:r>
            <a:r>
              <a:rPr lang="en-US"/>
              <a:t>( mod </a:t>
            </a:r>
            <a:r>
              <a:rPr i="1" lang="en-US"/>
              <a:t>m</a:t>
            </a:r>
            <a:r>
              <a:rPr baseline="-25000" lang="en-US">
                <a:latin typeface="Cambria Math"/>
                <a:ea typeface="Cambria Math"/>
                <a:cs typeface="Cambria Math"/>
                <a:sym typeface="Cambria Math"/>
              </a:rPr>
              <a:t>1</a:t>
            </a:r>
            <a:r>
              <a:rPr lang="en-US"/>
              <a:t>)</a:t>
            </a:r>
            <a:endParaRPr/>
          </a:p>
          <a:p>
            <a:pPr indent="-246888" lvl="1" marL="640080" rtl="0" algn="l">
              <a:spcBef>
                <a:spcPts val="300"/>
              </a:spcBef>
              <a:spcAft>
                <a:spcPts val="0"/>
              </a:spcAft>
              <a:buSzPct val="85000"/>
              <a:buNone/>
            </a:pPr>
            <a:r>
              <a:rPr i="1" lang="en-US"/>
              <a:t>     x </a:t>
            </a:r>
            <a:r>
              <a:rPr lang="en-US">
                <a:latin typeface="Cambria Math"/>
                <a:ea typeface="Cambria Math"/>
                <a:cs typeface="Cambria Math"/>
                <a:sym typeface="Cambria Math"/>
              </a:rPr>
              <a:t>≡</a:t>
            </a:r>
            <a:r>
              <a:rPr lang="en-US"/>
              <a:t> </a:t>
            </a:r>
            <a:r>
              <a:rPr i="1" lang="en-US"/>
              <a:t>a</a:t>
            </a:r>
            <a:r>
              <a:rPr baseline="-25000" lang="en-US">
                <a:latin typeface="Cambria Math"/>
                <a:ea typeface="Cambria Math"/>
                <a:cs typeface="Cambria Math"/>
                <a:sym typeface="Cambria Math"/>
              </a:rPr>
              <a:t>2</a:t>
            </a:r>
            <a:r>
              <a:rPr lang="en-US">
                <a:latin typeface="Cambria Math"/>
                <a:ea typeface="Cambria Math"/>
                <a:cs typeface="Cambria Math"/>
                <a:sym typeface="Cambria Math"/>
              </a:rPr>
              <a:t> </a:t>
            </a:r>
            <a:r>
              <a:rPr lang="en-US"/>
              <a:t>( mod </a:t>
            </a:r>
            <a:r>
              <a:rPr i="1" lang="en-US"/>
              <a:t>m</a:t>
            </a:r>
            <a:r>
              <a:rPr baseline="-25000" lang="en-US">
                <a:latin typeface="Cambria Math"/>
                <a:ea typeface="Cambria Math"/>
                <a:cs typeface="Cambria Math"/>
                <a:sym typeface="Cambria Math"/>
              </a:rPr>
              <a:t>2</a:t>
            </a:r>
            <a:r>
              <a:rPr lang="en-US"/>
              <a:t>)</a:t>
            </a:r>
            <a:endParaRPr/>
          </a:p>
          <a:p>
            <a:pPr indent="-246888" lvl="1" marL="640080" rtl="0" algn="l">
              <a:spcBef>
                <a:spcPts val="300"/>
              </a:spcBef>
              <a:spcAft>
                <a:spcPts val="0"/>
              </a:spcAft>
              <a:buSzPct val="85000"/>
              <a:buNone/>
            </a:pPr>
            <a:r>
              <a:rPr lang="en-US"/>
              <a:t>       </a:t>
            </a:r>
            <a:r>
              <a:rPr lang="en-US">
                <a:latin typeface="Cambria Math"/>
                <a:ea typeface="Cambria Math"/>
                <a:cs typeface="Cambria Math"/>
                <a:sym typeface="Cambria Math"/>
              </a:rPr>
              <a:t>∙</a:t>
            </a:r>
            <a:endParaRPr/>
          </a:p>
          <a:p>
            <a:pPr indent="-246888" lvl="1" marL="640080" rtl="0" algn="l">
              <a:spcBef>
                <a:spcPts val="300"/>
              </a:spcBef>
              <a:spcAft>
                <a:spcPts val="0"/>
              </a:spcAft>
              <a:buSzPct val="85000"/>
              <a:buNone/>
            </a:pPr>
            <a:r>
              <a:rPr lang="en-US">
                <a:latin typeface="Cambria Math"/>
                <a:ea typeface="Cambria Math"/>
                <a:cs typeface="Cambria Math"/>
                <a:sym typeface="Cambria Math"/>
              </a:rPr>
              <a:t>        ∙</a:t>
            </a:r>
            <a:endParaRPr/>
          </a:p>
          <a:p>
            <a:pPr indent="-246888" lvl="1" marL="640080" rtl="0" algn="l">
              <a:spcBef>
                <a:spcPts val="300"/>
              </a:spcBef>
              <a:spcAft>
                <a:spcPts val="0"/>
              </a:spcAft>
              <a:buSzPct val="85000"/>
              <a:buNone/>
            </a:pPr>
            <a:r>
              <a:rPr lang="en-US">
                <a:latin typeface="Cambria Math"/>
                <a:ea typeface="Cambria Math"/>
                <a:cs typeface="Cambria Math"/>
                <a:sym typeface="Cambria Math"/>
              </a:rPr>
              <a:t>        ∙</a:t>
            </a:r>
            <a:endParaRPr/>
          </a:p>
          <a:p>
            <a:pPr indent="-246888" lvl="1" marL="640080" rtl="0" algn="l">
              <a:spcBef>
                <a:spcPts val="300"/>
              </a:spcBef>
              <a:spcAft>
                <a:spcPts val="0"/>
              </a:spcAft>
              <a:buSzPct val="85000"/>
              <a:buNone/>
            </a:pPr>
            <a:r>
              <a:rPr i="1" lang="en-US"/>
              <a:t>    x </a:t>
            </a:r>
            <a:r>
              <a:rPr lang="en-US">
                <a:latin typeface="Cambria Math"/>
                <a:ea typeface="Cambria Math"/>
                <a:cs typeface="Cambria Math"/>
                <a:sym typeface="Cambria Math"/>
              </a:rPr>
              <a:t>≡</a:t>
            </a:r>
            <a:r>
              <a:rPr lang="en-US"/>
              <a:t> </a:t>
            </a:r>
            <a:r>
              <a:rPr i="1" lang="en-US"/>
              <a:t>a</a:t>
            </a:r>
            <a:r>
              <a:rPr baseline="-25000" i="1" lang="en-US"/>
              <a:t>n</a:t>
            </a:r>
            <a:r>
              <a:rPr lang="en-US">
                <a:latin typeface="Cambria Math"/>
                <a:ea typeface="Cambria Math"/>
                <a:cs typeface="Cambria Math"/>
                <a:sym typeface="Cambria Math"/>
              </a:rPr>
              <a:t> </a:t>
            </a:r>
            <a:r>
              <a:rPr lang="en-US"/>
              <a:t>( mod </a:t>
            </a:r>
            <a:r>
              <a:rPr i="1" lang="en-US"/>
              <a:t>m</a:t>
            </a:r>
            <a:r>
              <a:rPr baseline="-25000" i="1" lang="en-US"/>
              <a:t>n</a:t>
            </a:r>
            <a:r>
              <a:rPr lang="en-US"/>
              <a:t>)</a:t>
            </a:r>
            <a:endParaRPr/>
          </a:p>
          <a:p>
            <a:pPr indent="-246888" lvl="1" marL="640080" rtl="0" algn="l">
              <a:spcBef>
                <a:spcPts val="300"/>
              </a:spcBef>
              <a:spcAft>
                <a:spcPts val="0"/>
              </a:spcAft>
              <a:buSzPct val="85000"/>
              <a:buNone/>
            </a:pPr>
            <a:r>
              <a:t/>
            </a:r>
            <a:endParaRPr/>
          </a:p>
          <a:p>
            <a:pPr indent="-176291" lvl="0" marL="274320" rtl="0" algn="l">
              <a:spcBef>
                <a:spcPts val="325"/>
              </a:spcBef>
              <a:spcAft>
                <a:spcPts val="0"/>
              </a:spcAft>
              <a:buSzPct val="95000"/>
              <a:buNone/>
            </a:pPr>
            <a:r>
              <a:t/>
            </a:r>
            <a:endParaRPr/>
          </a:p>
        </p:txBody>
      </p:sp>
      <p:sp>
        <p:nvSpPr>
          <p:cNvPr id="375" name="Google Shape;375;p37"/>
          <p:cNvSpPr/>
          <p:nvPr/>
        </p:nvSpPr>
        <p:spPr>
          <a:xfrm flipH="1" rot="-5400000">
            <a:off x="8382000" y="60198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The Chinese Remainder Theorem</a:t>
            </a:r>
            <a:endParaRPr/>
          </a:p>
        </p:txBody>
      </p:sp>
      <p:sp>
        <p:nvSpPr>
          <p:cNvPr id="381" name="Google Shape;381;p3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None/>
            </a:pPr>
            <a:r>
              <a:rPr b="1" lang="en-US"/>
              <a:t>   Example</a:t>
            </a:r>
            <a:r>
              <a:rPr lang="en-US"/>
              <a:t>: Consider the </a:t>
            </a:r>
            <a:r>
              <a:rPr lang="en-US">
                <a:latin typeface="Cambria Math"/>
                <a:ea typeface="Cambria Math"/>
                <a:cs typeface="Cambria Math"/>
                <a:sym typeface="Cambria Math"/>
              </a:rPr>
              <a:t>3</a:t>
            </a:r>
            <a:r>
              <a:rPr lang="en-US"/>
              <a:t> congruences from Sun-Tsu’s problem: </a:t>
            </a:r>
            <a:endParaRPr/>
          </a:p>
          <a:p>
            <a:pPr indent="-274320" lvl="0" marL="274320" rtl="0" algn="l">
              <a:spcBef>
                <a:spcPts val="442"/>
              </a:spcBef>
              <a:spcAft>
                <a:spcPts val="0"/>
              </a:spcAft>
              <a:buSzPct val="95000"/>
              <a:buNone/>
            </a:pPr>
            <a:r>
              <a:rPr i="1" lang="en-US"/>
              <a:t>      x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2 </a:t>
            </a:r>
            <a:r>
              <a:rPr lang="en-US"/>
              <a:t>( mod </a:t>
            </a:r>
            <a:r>
              <a:rPr lang="en-US">
                <a:latin typeface="Cambria Math"/>
                <a:ea typeface="Cambria Math"/>
                <a:cs typeface="Cambria Math"/>
                <a:sym typeface="Cambria Math"/>
              </a:rPr>
              <a:t>3</a:t>
            </a:r>
            <a:r>
              <a:rPr lang="en-US"/>
              <a:t>),  </a:t>
            </a:r>
            <a:r>
              <a:rPr i="1" lang="en-US"/>
              <a:t>x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3 </a:t>
            </a:r>
            <a:r>
              <a:rPr lang="en-US"/>
              <a:t>( mod </a:t>
            </a:r>
            <a:r>
              <a:rPr lang="en-US">
                <a:latin typeface="Cambria Math"/>
                <a:ea typeface="Cambria Math"/>
                <a:cs typeface="Cambria Math"/>
                <a:sym typeface="Cambria Math"/>
              </a:rPr>
              <a:t>5</a:t>
            </a:r>
            <a:r>
              <a:rPr lang="en-US"/>
              <a:t>), </a:t>
            </a:r>
            <a:r>
              <a:rPr i="1" lang="en-US"/>
              <a:t>x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2 </a:t>
            </a:r>
            <a:r>
              <a:rPr lang="en-US"/>
              <a:t>( mod </a:t>
            </a:r>
            <a:r>
              <a:rPr lang="en-US">
                <a:latin typeface="Cambria Math"/>
                <a:ea typeface="Cambria Math"/>
                <a:cs typeface="Cambria Math"/>
                <a:sym typeface="Cambria Math"/>
              </a:rPr>
              <a:t>7</a:t>
            </a:r>
            <a:r>
              <a:rPr lang="en-US"/>
              <a:t>).</a:t>
            </a:r>
            <a:endParaRPr/>
          </a:p>
          <a:p>
            <a:pPr indent="-246888" lvl="1" marL="640080" rtl="0" algn="l">
              <a:spcBef>
                <a:spcPts val="408"/>
              </a:spcBef>
              <a:spcAft>
                <a:spcPts val="0"/>
              </a:spcAft>
              <a:buSzPct val="85000"/>
              <a:buChar char="⚫"/>
            </a:pPr>
            <a:r>
              <a:rPr lang="en-US"/>
              <a:t>Let </a:t>
            </a:r>
            <a:r>
              <a:rPr i="1" lang="en-US"/>
              <a:t>m</a:t>
            </a:r>
            <a:r>
              <a:rPr lang="en-US"/>
              <a:t> = </a:t>
            </a:r>
            <a:r>
              <a:rPr lang="en-US">
                <a:latin typeface="Cambria Math"/>
                <a:ea typeface="Cambria Math"/>
                <a:cs typeface="Cambria Math"/>
                <a:sym typeface="Cambria Math"/>
              </a:rPr>
              <a:t>3∙ 5 ∙ 7  </a:t>
            </a:r>
            <a:r>
              <a:rPr lang="en-US"/>
              <a:t>= </a:t>
            </a:r>
            <a:r>
              <a:rPr lang="en-US">
                <a:latin typeface="Cambria Math"/>
                <a:ea typeface="Cambria Math"/>
                <a:cs typeface="Cambria Math"/>
                <a:sym typeface="Cambria Math"/>
              </a:rPr>
              <a:t>105</a:t>
            </a:r>
            <a:r>
              <a:rPr lang="en-US"/>
              <a:t>, </a:t>
            </a:r>
            <a:r>
              <a:rPr i="1" lang="en-US"/>
              <a:t>M</a:t>
            </a:r>
            <a:r>
              <a:rPr baseline="-25000" lang="en-US">
                <a:latin typeface="Cambria Math"/>
                <a:ea typeface="Cambria Math"/>
                <a:cs typeface="Cambria Math"/>
                <a:sym typeface="Cambria Math"/>
              </a:rPr>
              <a:t>1  </a:t>
            </a:r>
            <a:r>
              <a:rPr lang="en-US">
                <a:latin typeface="Cambria Math"/>
                <a:ea typeface="Cambria Math"/>
                <a:cs typeface="Cambria Math"/>
                <a:sym typeface="Cambria Math"/>
              </a:rPr>
              <a:t> = </a:t>
            </a:r>
            <a:r>
              <a:rPr i="1" lang="en-US">
                <a:latin typeface="Cambria Math"/>
                <a:ea typeface="Cambria Math"/>
                <a:cs typeface="Cambria Math"/>
                <a:sym typeface="Cambria Math"/>
              </a:rPr>
              <a:t>m</a:t>
            </a:r>
            <a:r>
              <a:rPr lang="en-US">
                <a:latin typeface="Cambria Math"/>
                <a:ea typeface="Cambria Math"/>
                <a:cs typeface="Cambria Math"/>
                <a:sym typeface="Cambria Math"/>
              </a:rPr>
              <a:t>/3 = 35,</a:t>
            </a:r>
            <a:r>
              <a:rPr lang="en-US"/>
              <a:t> </a:t>
            </a:r>
            <a:r>
              <a:rPr i="1" lang="en-US"/>
              <a:t>M</a:t>
            </a:r>
            <a:r>
              <a:rPr baseline="-25000" lang="en-US">
                <a:latin typeface="Cambria Math"/>
                <a:ea typeface="Cambria Math"/>
                <a:cs typeface="Cambria Math"/>
                <a:sym typeface="Cambria Math"/>
              </a:rPr>
              <a:t>2  </a:t>
            </a:r>
            <a:r>
              <a:rPr lang="en-US">
                <a:latin typeface="Cambria Math"/>
                <a:ea typeface="Cambria Math"/>
                <a:cs typeface="Cambria Math"/>
                <a:sym typeface="Cambria Math"/>
              </a:rPr>
              <a:t> = </a:t>
            </a:r>
            <a:r>
              <a:rPr i="1" lang="en-US">
                <a:latin typeface="Cambria Math"/>
                <a:ea typeface="Cambria Math"/>
                <a:cs typeface="Cambria Math"/>
                <a:sym typeface="Cambria Math"/>
              </a:rPr>
              <a:t>m</a:t>
            </a:r>
            <a:r>
              <a:rPr lang="en-US">
                <a:latin typeface="Cambria Math"/>
                <a:ea typeface="Cambria Math"/>
                <a:cs typeface="Cambria Math"/>
                <a:sym typeface="Cambria Math"/>
              </a:rPr>
              <a:t>/5 = 21,                     </a:t>
            </a:r>
            <a:r>
              <a:rPr i="1" lang="en-US"/>
              <a:t>M</a:t>
            </a:r>
            <a:r>
              <a:rPr baseline="-25000" lang="en-US">
                <a:latin typeface="Cambria Math"/>
                <a:ea typeface="Cambria Math"/>
                <a:cs typeface="Cambria Math"/>
                <a:sym typeface="Cambria Math"/>
              </a:rPr>
              <a:t>3  </a:t>
            </a:r>
            <a:r>
              <a:rPr lang="en-US">
                <a:latin typeface="Cambria Math"/>
                <a:ea typeface="Cambria Math"/>
                <a:cs typeface="Cambria Math"/>
                <a:sym typeface="Cambria Math"/>
              </a:rPr>
              <a:t> = </a:t>
            </a:r>
            <a:r>
              <a:rPr i="1" lang="en-US">
                <a:latin typeface="Cambria Math"/>
                <a:ea typeface="Cambria Math"/>
                <a:cs typeface="Cambria Math"/>
                <a:sym typeface="Cambria Math"/>
              </a:rPr>
              <a:t>m</a:t>
            </a:r>
            <a:r>
              <a:rPr lang="en-US">
                <a:latin typeface="Cambria Math"/>
                <a:ea typeface="Cambria Math"/>
                <a:cs typeface="Cambria Math"/>
                <a:sym typeface="Cambria Math"/>
              </a:rPr>
              <a:t>/7 = 15.</a:t>
            </a:r>
            <a:endParaRPr/>
          </a:p>
          <a:p>
            <a:pPr indent="-246888" lvl="1" marL="640080" rtl="0" algn="l">
              <a:spcBef>
                <a:spcPts val="408"/>
              </a:spcBef>
              <a:spcAft>
                <a:spcPts val="0"/>
              </a:spcAft>
              <a:buSzPct val="85000"/>
              <a:buChar char="⚫"/>
            </a:pPr>
            <a:r>
              <a:rPr lang="en-US">
                <a:latin typeface="Cambria Math"/>
                <a:ea typeface="Cambria Math"/>
                <a:cs typeface="Cambria Math"/>
                <a:sym typeface="Cambria Math"/>
              </a:rPr>
              <a:t>We see that</a:t>
            </a:r>
            <a:endParaRPr/>
          </a:p>
          <a:p>
            <a:pPr indent="-246887" lvl="2" marL="914400" rtl="0" algn="l">
              <a:spcBef>
                <a:spcPts val="357"/>
              </a:spcBef>
              <a:spcAft>
                <a:spcPts val="0"/>
              </a:spcAft>
              <a:buSzPct val="70000"/>
              <a:buChar char="⚫"/>
            </a:pPr>
            <a:r>
              <a:rPr lang="en-US">
                <a:latin typeface="Cambria Math"/>
                <a:ea typeface="Cambria Math"/>
                <a:cs typeface="Cambria Math"/>
                <a:sym typeface="Cambria Math"/>
              </a:rPr>
              <a:t>2 is an inverse of </a:t>
            </a:r>
            <a:r>
              <a:rPr i="1" lang="en-US"/>
              <a:t>M</a:t>
            </a:r>
            <a:r>
              <a:rPr baseline="-25000" lang="en-US">
                <a:latin typeface="Cambria Math"/>
                <a:ea typeface="Cambria Math"/>
                <a:cs typeface="Cambria Math"/>
                <a:sym typeface="Cambria Math"/>
              </a:rPr>
              <a:t>1  </a:t>
            </a:r>
            <a:r>
              <a:rPr lang="en-US">
                <a:latin typeface="Cambria Math"/>
                <a:ea typeface="Cambria Math"/>
                <a:cs typeface="Cambria Math"/>
                <a:sym typeface="Cambria Math"/>
              </a:rPr>
              <a:t> = 35 modulo 3 since 35 ∙ 2 ≡</a:t>
            </a:r>
            <a:r>
              <a:rPr lang="en-US"/>
              <a:t> </a:t>
            </a:r>
            <a:r>
              <a:rPr lang="en-US">
                <a:latin typeface="Cambria Math"/>
                <a:ea typeface="Cambria Math"/>
                <a:cs typeface="Cambria Math"/>
                <a:sym typeface="Cambria Math"/>
              </a:rPr>
              <a:t>2 ∙ 2 ≡</a:t>
            </a:r>
            <a:r>
              <a:rPr lang="en-US"/>
              <a:t> </a:t>
            </a:r>
            <a:r>
              <a:rPr lang="en-US">
                <a:latin typeface="Cambria Math"/>
                <a:ea typeface="Cambria Math"/>
                <a:cs typeface="Cambria Math"/>
                <a:sym typeface="Cambria Math"/>
              </a:rPr>
              <a:t>1</a:t>
            </a:r>
            <a:r>
              <a:rPr lang="en-US"/>
              <a:t> (mod </a:t>
            </a:r>
            <a:r>
              <a:rPr lang="en-US">
                <a:latin typeface="Cambria Math"/>
                <a:ea typeface="Cambria Math"/>
                <a:cs typeface="Cambria Math"/>
                <a:sym typeface="Cambria Math"/>
              </a:rPr>
              <a:t>3</a:t>
            </a:r>
            <a:r>
              <a:rPr lang="en-US"/>
              <a:t>)</a:t>
            </a:r>
            <a:endParaRPr/>
          </a:p>
          <a:p>
            <a:pPr indent="-246887" lvl="2" marL="914400" rtl="0" algn="l">
              <a:spcBef>
                <a:spcPts val="357"/>
              </a:spcBef>
              <a:spcAft>
                <a:spcPts val="0"/>
              </a:spcAft>
              <a:buSzPct val="70000"/>
              <a:buChar char="⚫"/>
            </a:pPr>
            <a:r>
              <a:rPr lang="en-US">
                <a:latin typeface="Cambria Math"/>
                <a:ea typeface="Cambria Math"/>
                <a:cs typeface="Cambria Math"/>
                <a:sym typeface="Cambria Math"/>
              </a:rPr>
              <a:t>1 is an inverse of </a:t>
            </a:r>
            <a:r>
              <a:rPr i="1" lang="en-US"/>
              <a:t>M</a:t>
            </a:r>
            <a:r>
              <a:rPr baseline="-25000" lang="en-US">
                <a:latin typeface="Cambria Math"/>
                <a:ea typeface="Cambria Math"/>
                <a:cs typeface="Cambria Math"/>
                <a:sym typeface="Cambria Math"/>
              </a:rPr>
              <a:t>2  </a:t>
            </a:r>
            <a:r>
              <a:rPr lang="en-US">
                <a:latin typeface="Cambria Math"/>
                <a:ea typeface="Cambria Math"/>
                <a:cs typeface="Cambria Math"/>
                <a:sym typeface="Cambria Math"/>
              </a:rPr>
              <a:t> = 21 modulo 5 since 21 ≡</a:t>
            </a:r>
            <a:r>
              <a:rPr lang="en-US"/>
              <a:t>  </a:t>
            </a:r>
            <a:r>
              <a:rPr lang="en-US">
                <a:latin typeface="Cambria Math"/>
                <a:ea typeface="Cambria Math"/>
                <a:cs typeface="Cambria Math"/>
                <a:sym typeface="Cambria Math"/>
              </a:rPr>
              <a:t>1</a:t>
            </a:r>
            <a:r>
              <a:rPr lang="en-US"/>
              <a:t> (mod </a:t>
            </a:r>
            <a:r>
              <a:rPr lang="en-US">
                <a:latin typeface="Cambria Math"/>
                <a:ea typeface="Cambria Math"/>
                <a:cs typeface="Cambria Math"/>
                <a:sym typeface="Cambria Math"/>
              </a:rPr>
              <a:t>5</a:t>
            </a:r>
            <a:r>
              <a:rPr lang="en-US"/>
              <a:t>)</a:t>
            </a:r>
            <a:endParaRPr>
              <a:latin typeface="Cambria Math"/>
              <a:ea typeface="Cambria Math"/>
              <a:cs typeface="Cambria Math"/>
              <a:sym typeface="Cambria Math"/>
            </a:endParaRPr>
          </a:p>
          <a:p>
            <a:pPr indent="-246887" lvl="2" marL="914400" rtl="0" algn="l">
              <a:spcBef>
                <a:spcPts val="357"/>
              </a:spcBef>
              <a:spcAft>
                <a:spcPts val="0"/>
              </a:spcAft>
              <a:buSzPct val="70000"/>
              <a:buChar char="⚫"/>
            </a:pPr>
            <a:r>
              <a:rPr lang="en-US">
                <a:latin typeface="Cambria Math"/>
                <a:ea typeface="Cambria Math"/>
                <a:cs typeface="Cambria Math"/>
                <a:sym typeface="Cambria Math"/>
              </a:rPr>
              <a:t>1 is an inverse of </a:t>
            </a:r>
            <a:r>
              <a:rPr i="1" lang="en-US"/>
              <a:t>M</a:t>
            </a:r>
            <a:r>
              <a:rPr baseline="-25000" lang="en-US">
                <a:latin typeface="Cambria Math"/>
                <a:ea typeface="Cambria Math"/>
                <a:cs typeface="Cambria Math"/>
                <a:sym typeface="Cambria Math"/>
              </a:rPr>
              <a:t>3  </a:t>
            </a:r>
            <a:r>
              <a:rPr lang="en-US">
                <a:latin typeface="Cambria Math"/>
                <a:ea typeface="Cambria Math"/>
                <a:cs typeface="Cambria Math"/>
                <a:sym typeface="Cambria Math"/>
              </a:rPr>
              <a:t> = 15 modulo 7 since 15 ≡</a:t>
            </a:r>
            <a:r>
              <a:rPr lang="en-US"/>
              <a:t> </a:t>
            </a:r>
            <a:r>
              <a:rPr lang="en-US">
                <a:latin typeface="Cambria Math"/>
                <a:ea typeface="Cambria Math"/>
                <a:cs typeface="Cambria Math"/>
                <a:sym typeface="Cambria Math"/>
              </a:rPr>
              <a:t>1</a:t>
            </a:r>
            <a:r>
              <a:rPr lang="en-US"/>
              <a:t> (mod </a:t>
            </a:r>
            <a:r>
              <a:rPr lang="en-US">
                <a:latin typeface="Cambria Math"/>
                <a:ea typeface="Cambria Math"/>
                <a:cs typeface="Cambria Math"/>
                <a:sym typeface="Cambria Math"/>
              </a:rPr>
              <a:t>7</a:t>
            </a:r>
            <a:r>
              <a:rPr lang="en-US"/>
              <a:t>)</a:t>
            </a:r>
            <a:endParaRPr/>
          </a:p>
          <a:p>
            <a:pPr indent="-246888" lvl="1" marL="640080" rtl="0" algn="l">
              <a:spcBef>
                <a:spcPts val="408"/>
              </a:spcBef>
              <a:spcAft>
                <a:spcPts val="0"/>
              </a:spcAft>
              <a:buSzPct val="85000"/>
              <a:buChar char="⚫"/>
            </a:pPr>
            <a:r>
              <a:rPr lang="en-US">
                <a:latin typeface="Cambria Math"/>
                <a:ea typeface="Cambria Math"/>
                <a:cs typeface="Cambria Math"/>
                <a:sym typeface="Cambria Math"/>
              </a:rPr>
              <a:t>Hence, </a:t>
            </a:r>
            <a:endParaRPr/>
          </a:p>
          <a:p>
            <a:pPr indent="-246888" lvl="1" marL="640080" rtl="0" algn="l">
              <a:spcBef>
                <a:spcPts val="408"/>
              </a:spcBef>
              <a:spcAft>
                <a:spcPts val="0"/>
              </a:spcAft>
              <a:buSzPct val="85000"/>
              <a:buNone/>
            </a:pPr>
            <a:r>
              <a:rPr i="1" lang="en-US">
                <a:latin typeface="Cambria Math"/>
                <a:ea typeface="Cambria Math"/>
                <a:cs typeface="Cambria Math"/>
                <a:sym typeface="Cambria Math"/>
              </a:rPr>
              <a:t>         </a:t>
            </a:r>
            <a:r>
              <a:rPr i="1" lang="en-US"/>
              <a:t>x</a:t>
            </a:r>
            <a:r>
              <a:rPr lang="en-US"/>
              <a:t> = </a:t>
            </a:r>
            <a:r>
              <a:rPr i="1" lang="en-US"/>
              <a:t>a</a:t>
            </a:r>
            <a:r>
              <a:rPr baseline="-25000" lang="en-US">
                <a:latin typeface="Cambria Math"/>
                <a:ea typeface="Cambria Math"/>
                <a:cs typeface="Cambria Math"/>
                <a:sym typeface="Cambria Math"/>
              </a:rPr>
              <a:t>1</a:t>
            </a:r>
            <a:r>
              <a:rPr i="1" lang="en-US"/>
              <a:t>M</a:t>
            </a:r>
            <a:r>
              <a:rPr baseline="-25000" lang="en-US">
                <a:latin typeface="Cambria Math"/>
                <a:ea typeface="Cambria Math"/>
                <a:cs typeface="Cambria Math"/>
                <a:sym typeface="Cambria Math"/>
              </a:rPr>
              <a:t>1</a:t>
            </a:r>
            <a:r>
              <a:rPr i="1" lang="en-US"/>
              <a:t>y</a:t>
            </a:r>
            <a:r>
              <a:rPr baseline="-25000" lang="en-US">
                <a:latin typeface="Cambria Math"/>
                <a:ea typeface="Cambria Math"/>
                <a:cs typeface="Cambria Math"/>
                <a:sym typeface="Cambria Math"/>
              </a:rPr>
              <a:t>1  </a:t>
            </a:r>
            <a:r>
              <a:rPr lang="en-US">
                <a:latin typeface="Cambria Math"/>
                <a:ea typeface="Cambria Math"/>
                <a:cs typeface="Cambria Math"/>
                <a:sym typeface="Cambria Math"/>
              </a:rPr>
              <a:t>+ </a:t>
            </a:r>
            <a:r>
              <a:rPr i="1" lang="en-US"/>
              <a:t>a</a:t>
            </a:r>
            <a:r>
              <a:rPr baseline="-25000" lang="en-US">
                <a:latin typeface="Cambria Math"/>
                <a:ea typeface="Cambria Math"/>
                <a:cs typeface="Cambria Math"/>
                <a:sym typeface="Cambria Math"/>
              </a:rPr>
              <a:t>2</a:t>
            </a:r>
            <a:r>
              <a:rPr i="1" lang="en-US"/>
              <a:t>M</a:t>
            </a:r>
            <a:r>
              <a:rPr baseline="-25000" lang="en-US">
                <a:latin typeface="Cambria Math"/>
                <a:ea typeface="Cambria Math"/>
                <a:cs typeface="Cambria Math"/>
                <a:sym typeface="Cambria Math"/>
              </a:rPr>
              <a:t>2</a:t>
            </a:r>
            <a:r>
              <a:rPr i="1" lang="en-US"/>
              <a:t>y</a:t>
            </a:r>
            <a:r>
              <a:rPr baseline="-25000" lang="en-US">
                <a:latin typeface="Cambria Math"/>
                <a:ea typeface="Cambria Math"/>
                <a:cs typeface="Cambria Math"/>
                <a:sym typeface="Cambria Math"/>
              </a:rPr>
              <a:t>2</a:t>
            </a:r>
            <a:r>
              <a:rPr lang="en-US">
                <a:latin typeface="Cambria Math"/>
                <a:ea typeface="Cambria Math"/>
                <a:cs typeface="Cambria Math"/>
                <a:sym typeface="Cambria Math"/>
              </a:rPr>
              <a:t>  +</a:t>
            </a:r>
            <a:r>
              <a:rPr i="1" lang="en-US"/>
              <a:t> a</a:t>
            </a:r>
            <a:r>
              <a:rPr baseline="-25000" lang="en-US">
                <a:latin typeface="Cambria Math"/>
                <a:ea typeface="Cambria Math"/>
                <a:cs typeface="Cambria Math"/>
                <a:sym typeface="Cambria Math"/>
              </a:rPr>
              <a:t>3</a:t>
            </a:r>
            <a:r>
              <a:rPr i="1" lang="en-US"/>
              <a:t>M</a:t>
            </a:r>
            <a:r>
              <a:rPr baseline="-25000" lang="en-US">
                <a:latin typeface="Cambria Math"/>
                <a:ea typeface="Cambria Math"/>
                <a:cs typeface="Cambria Math"/>
                <a:sym typeface="Cambria Math"/>
              </a:rPr>
              <a:t>3</a:t>
            </a:r>
            <a:r>
              <a:rPr i="1" lang="en-US"/>
              <a:t>y</a:t>
            </a:r>
            <a:r>
              <a:rPr baseline="-25000" lang="en-US">
                <a:latin typeface="Cambria Math"/>
                <a:ea typeface="Cambria Math"/>
                <a:cs typeface="Cambria Math"/>
                <a:sym typeface="Cambria Math"/>
              </a:rPr>
              <a:t>3 </a:t>
            </a:r>
            <a:endParaRPr>
              <a:latin typeface="Cambria Math"/>
              <a:ea typeface="Cambria Math"/>
              <a:cs typeface="Cambria Math"/>
              <a:sym typeface="Cambria Math"/>
            </a:endParaRPr>
          </a:p>
          <a:p>
            <a:pPr indent="-246888" lvl="1" marL="640080" rtl="0" algn="l">
              <a:spcBef>
                <a:spcPts val="408"/>
              </a:spcBef>
              <a:spcAft>
                <a:spcPts val="0"/>
              </a:spcAft>
              <a:buSzPct val="85000"/>
              <a:buNone/>
            </a:pPr>
            <a:r>
              <a:rPr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2 ∙ 35 ∙ 2 + 3 ∙ 21 ∙ 1  + 2 ∙ 15 ∙ 1  = 233 ≡ 23 (mod 105)</a:t>
            </a:r>
            <a:endParaRPr/>
          </a:p>
          <a:p>
            <a:pPr indent="-246888" lvl="1" marL="640080" rtl="0" algn="l">
              <a:spcBef>
                <a:spcPts val="408"/>
              </a:spcBef>
              <a:spcAft>
                <a:spcPts val="0"/>
              </a:spcAft>
              <a:buSzPct val="85000"/>
              <a:buNone/>
            </a:pPr>
            <a:r>
              <a:t/>
            </a:r>
            <a:endParaRPr/>
          </a:p>
          <a:p>
            <a:pPr indent="-246888" lvl="1" marL="640080" rtl="0" algn="l">
              <a:spcBef>
                <a:spcPts val="408"/>
              </a:spcBef>
              <a:spcAft>
                <a:spcPts val="0"/>
              </a:spcAft>
              <a:buSzPct val="85000"/>
              <a:buChar char="⚫"/>
            </a:pPr>
            <a:r>
              <a:rPr lang="en-US">
                <a:latin typeface="Cambria Math"/>
                <a:ea typeface="Cambria Math"/>
                <a:cs typeface="Cambria Math"/>
                <a:sym typeface="Cambria Math"/>
              </a:rPr>
              <a:t>We have shown that 23 is the smallest positive integer that is a simultaneous solution. Check it!</a:t>
            </a:r>
            <a:endParaRPr/>
          </a:p>
          <a:p>
            <a:pPr indent="-141001" lvl="0" marL="274320" rtl="0" algn="l">
              <a:spcBef>
                <a:spcPts val="442"/>
              </a:spcBef>
              <a:spcAft>
                <a:spcPts val="0"/>
              </a:spcAft>
              <a:buSzPct val="95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Back Substitution</a:t>
            </a:r>
            <a:endParaRPr/>
          </a:p>
        </p:txBody>
      </p:sp>
      <p:sp>
        <p:nvSpPr>
          <p:cNvPr id="387" name="Google Shape;387;p3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95000"/>
              <a:buChar char="⚫"/>
            </a:pPr>
            <a:r>
              <a:rPr lang="en-US"/>
              <a:t>We can also solve systems of linear congruences with pairwise relatively prime moduli by rewriting a  congruences as  an equality using Theorem 4 in Section 4.1, substituting the value for the variable into another congruence, and continuing the process until we have worked through all the congruences. This method is known as </a:t>
            </a:r>
            <a:r>
              <a:rPr i="1" lang="en-US"/>
              <a:t>back substitution</a:t>
            </a:r>
            <a:r>
              <a:rPr lang="en-US"/>
              <a:t>.</a:t>
            </a:r>
            <a:endParaRPr/>
          </a:p>
          <a:p>
            <a:pPr indent="-274320" lvl="0" marL="274320" rtl="0" algn="l">
              <a:spcBef>
                <a:spcPts val="325"/>
              </a:spcBef>
              <a:spcAft>
                <a:spcPts val="0"/>
              </a:spcAft>
              <a:buSzPct val="95000"/>
              <a:buNone/>
            </a:pPr>
            <a:r>
              <a:rPr b="1" lang="en-US"/>
              <a:t>      Example</a:t>
            </a:r>
            <a:r>
              <a:rPr lang="en-US"/>
              <a:t>: Use the method of back substitution to find all integers </a:t>
            </a:r>
            <a:r>
              <a:rPr i="1" lang="en-US"/>
              <a:t>x</a:t>
            </a:r>
            <a:r>
              <a:rPr lang="en-US"/>
              <a:t> such that </a:t>
            </a:r>
            <a:r>
              <a:rPr i="1" lang="en-US"/>
              <a:t>x </a:t>
            </a:r>
            <a:r>
              <a:rPr lang="en-US">
                <a:latin typeface="Cambria Math"/>
                <a:ea typeface="Cambria Math"/>
                <a:cs typeface="Cambria Math"/>
                <a:sym typeface="Cambria Math"/>
              </a:rPr>
              <a:t>≡ 1 (mod 5),</a:t>
            </a:r>
            <a:r>
              <a:rPr i="1" lang="en-US"/>
              <a:t> x </a:t>
            </a:r>
            <a:r>
              <a:rPr lang="en-US">
                <a:latin typeface="Cambria Math"/>
                <a:ea typeface="Cambria Math"/>
                <a:cs typeface="Cambria Math"/>
                <a:sym typeface="Cambria Math"/>
              </a:rPr>
              <a:t>≡ 2 (mod </a:t>
            </a:r>
            <a:r>
              <a:rPr lang="en-US"/>
              <a:t>6</a:t>
            </a:r>
            <a:r>
              <a:rPr lang="en-US">
                <a:latin typeface="Cambria Math"/>
                <a:ea typeface="Cambria Math"/>
                <a:cs typeface="Cambria Math"/>
                <a:sym typeface="Cambria Math"/>
              </a:rPr>
              <a:t>), and </a:t>
            </a:r>
            <a:r>
              <a:rPr i="1" lang="en-US"/>
              <a:t>x </a:t>
            </a:r>
            <a:r>
              <a:rPr lang="en-US">
                <a:latin typeface="Cambria Math"/>
                <a:ea typeface="Cambria Math"/>
                <a:cs typeface="Cambria Math"/>
                <a:sym typeface="Cambria Math"/>
              </a:rPr>
              <a:t>≡ 3 (mod 7).</a:t>
            </a:r>
            <a:endParaRPr/>
          </a:p>
          <a:p>
            <a:pPr indent="-274320" lvl="0" marL="274320" rtl="0" algn="l">
              <a:spcBef>
                <a:spcPts val="325"/>
              </a:spcBef>
              <a:spcAft>
                <a:spcPts val="0"/>
              </a:spcAft>
              <a:buSzPct val="95000"/>
              <a:buNone/>
            </a:pPr>
            <a:r>
              <a:rPr b="1" lang="en-US">
                <a:latin typeface="Cambria Math"/>
                <a:ea typeface="Cambria Math"/>
                <a:cs typeface="Cambria Math"/>
                <a:sym typeface="Cambria Math"/>
              </a:rPr>
              <a:t>      Solution</a:t>
            </a:r>
            <a:r>
              <a:rPr lang="en-US">
                <a:latin typeface="Cambria Math"/>
                <a:ea typeface="Cambria Math"/>
                <a:cs typeface="Cambria Math"/>
                <a:sym typeface="Cambria Math"/>
              </a:rPr>
              <a:t>: By Theorem 4 in Section 4.1, the first congruence can be rewritten as </a:t>
            </a:r>
            <a:r>
              <a:rPr i="1" lang="en-US"/>
              <a:t>x</a:t>
            </a:r>
            <a:r>
              <a:rPr i="1" lang="en-US">
                <a:latin typeface="Cambria Math"/>
                <a:ea typeface="Cambria Math"/>
                <a:cs typeface="Cambria Math"/>
                <a:sym typeface="Cambria Math"/>
              </a:rPr>
              <a:t> </a:t>
            </a:r>
            <a:r>
              <a:rPr lang="en-US">
                <a:latin typeface="Cambria Math"/>
                <a:ea typeface="Cambria Math"/>
                <a:cs typeface="Cambria Math"/>
                <a:sym typeface="Cambria Math"/>
              </a:rPr>
              <a:t>= 5</a:t>
            </a:r>
            <a:r>
              <a:rPr i="1" lang="en-US"/>
              <a:t>t</a:t>
            </a:r>
            <a:r>
              <a:rPr lang="en-US">
                <a:latin typeface="Cambria Math"/>
                <a:ea typeface="Cambria Math"/>
                <a:cs typeface="Cambria Math"/>
                <a:sym typeface="Cambria Math"/>
              </a:rPr>
              <a:t> +1, where </a:t>
            </a:r>
            <a:r>
              <a:rPr i="1" lang="en-US"/>
              <a:t>t</a:t>
            </a:r>
            <a:r>
              <a:rPr lang="en-US">
                <a:latin typeface="Cambria Math"/>
                <a:ea typeface="Cambria Math"/>
                <a:cs typeface="Cambria Math"/>
                <a:sym typeface="Cambria Math"/>
              </a:rPr>
              <a:t> is an integer. </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Substituting into the second congruence yields  5</a:t>
            </a:r>
            <a:r>
              <a:rPr i="1" lang="en-US"/>
              <a:t>t</a:t>
            </a:r>
            <a:r>
              <a:rPr lang="en-US">
                <a:latin typeface="Cambria Math"/>
                <a:ea typeface="Cambria Math"/>
                <a:cs typeface="Cambria Math"/>
                <a:sym typeface="Cambria Math"/>
              </a:rPr>
              <a:t> +1 ≡ 2 (mod </a:t>
            </a:r>
            <a:r>
              <a:rPr lang="en-US"/>
              <a:t>6</a:t>
            </a:r>
            <a:r>
              <a:rPr lang="en-US">
                <a:latin typeface="Cambria Math"/>
                <a:ea typeface="Cambria Math"/>
                <a:cs typeface="Cambria Math"/>
                <a:sym typeface="Cambria Math"/>
              </a:rPr>
              <a:t>). </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Solving this tells us that  </a:t>
            </a:r>
            <a:r>
              <a:rPr i="1" lang="en-US"/>
              <a:t>t </a:t>
            </a:r>
            <a:r>
              <a:rPr lang="en-US">
                <a:latin typeface="Cambria Math"/>
                <a:ea typeface="Cambria Math"/>
                <a:cs typeface="Cambria Math"/>
                <a:sym typeface="Cambria Math"/>
              </a:rPr>
              <a:t>≡ 5 (mod </a:t>
            </a:r>
            <a:r>
              <a:rPr lang="en-US"/>
              <a:t>6</a:t>
            </a:r>
            <a:r>
              <a:rPr lang="en-US">
                <a:latin typeface="Cambria Math"/>
                <a:ea typeface="Cambria Math"/>
                <a:cs typeface="Cambria Math"/>
                <a:sym typeface="Cambria Math"/>
              </a:rPr>
              <a:t>). </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Using Theorem 4 again gives </a:t>
            </a:r>
            <a:r>
              <a:rPr i="1" lang="en-US"/>
              <a:t>t</a:t>
            </a:r>
            <a:r>
              <a:rPr lang="en-US">
                <a:latin typeface="Cambria Math"/>
                <a:ea typeface="Cambria Math"/>
                <a:cs typeface="Cambria Math"/>
                <a:sym typeface="Cambria Math"/>
              </a:rPr>
              <a:t> = 6</a:t>
            </a:r>
            <a:r>
              <a:rPr i="1" lang="en-US"/>
              <a:t>u</a:t>
            </a:r>
            <a:r>
              <a:rPr lang="en-US">
                <a:latin typeface="Cambria Math"/>
                <a:ea typeface="Cambria Math"/>
                <a:cs typeface="Cambria Math"/>
                <a:sym typeface="Cambria Math"/>
              </a:rPr>
              <a:t> + 5 where </a:t>
            </a:r>
            <a:r>
              <a:rPr i="1" lang="en-US"/>
              <a:t>u</a:t>
            </a:r>
            <a:r>
              <a:rPr lang="en-US">
                <a:latin typeface="Cambria Math"/>
                <a:ea typeface="Cambria Math"/>
                <a:cs typeface="Cambria Math"/>
                <a:sym typeface="Cambria Math"/>
              </a:rPr>
              <a:t> is an integer. </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Substituting this back into </a:t>
            </a:r>
            <a:r>
              <a:rPr i="1" lang="en-US"/>
              <a:t>x</a:t>
            </a:r>
            <a:r>
              <a:rPr i="1" lang="en-US">
                <a:latin typeface="Cambria Math"/>
                <a:ea typeface="Cambria Math"/>
                <a:cs typeface="Cambria Math"/>
                <a:sym typeface="Cambria Math"/>
              </a:rPr>
              <a:t> </a:t>
            </a:r>
            <a:r>
              <a:rPr lang="en-US">
                <a:latin typeface="Cambria Math"/>
                <a:ea typeface="Cambria Math"/>
                <a:cs typeface="Cambria Math"/>
                <a:sym typeface="Cambria Math"/>
              </a:rPr>
              <a:t>= 5</a:t>
            </a:r>
            <a:r>
              <a:rPr i="1" lang="en-US"/>
              <a:t>t</a:t>
            </a:r>
            <a:r>
              <a:rPr lang="en-US">
                <a:latin typeface="Cambria Math"/>
                <a:ea typeface="Cambria Math"/>
                <a:cs typeface="Cambria Math"/>
                <a:sym typeface="Cambria Math"/>
              </a:rPr>
              <a:t> +1,  gives </a:t>
            </a:r>
            <a:r>
              <a:rPr i="1" lang="en-US"/>
              <a:t>x</a:t>
            </a:r>
            <a:r>
              <a:rPr i="1" lang="en-US">
                <a:latin typeface="Cambria Math"/>
                <a:ea typeface="Cambria Math"/>
                <a:cs typeface="Cambria Math"/>
                <a:sym typeface="Cambria Math"/>
              </a:rPr>
              <a:t> </a:t>
            </a:r>
            <a:r>
              <a:rPr lang="en-US">
                <a:latin typeface="Cambria Math"/>
                <a:ea typeface="Cambria Math"/>
                <a:cs typeface="Cambria Math"/>
                <a:sym typeface="Cambria Math"/>
              </a:rPr>
              <a:t>= 5</a:t>
            </a:r>
            <a:r>
              <a:rPr lang="en-US"/>
              <a:t>(</a:t>
            </a:r>
            <a:r>
              <a:rPr lang="en-US">
                <a:latin typeface="Cambria Math"/>
                <a:ea typeface="Cambria Math"/>
                <a:cs typeface="Cambria Math"/>
                <a:sym typeface="Cambria Math"/>
              </a:rPr>
              <a:t>6</a:t>
            </a:r>
            <a:r>
              <a:rPr i="1" lang="en-US"/>
              <a:t>u</a:t>
            </a:r>
            <a:r>
              <a:rPr lang="en-US">
                <a:latin typeface="Cambria Math"/>
                <a:ea typeface="Cambria Math"/>
                <a:cs typeface="Cambria Math"/>
                <a:sym typeface="Cambria Math"/>
              </a:rPr>
              <a:t> + 5</a:t>
            </a:r>
            <a:r>
              <a:rPr lang="en-US"/>
              <a:t>)</a:t>
            </a:r>
            <a:r>
              <a:rPr lang="en-US">
                <a:latin typeface="Cambria Math"/>
                <a:ea typeface="Cambria Math"/>
                <a:cs typeface="Cambria Math"/>
                <a:sym typeface="Cambria Math"/>
              </a:rPr>
              <a:t> +1 = 30</a:t>
            </a:r>
            <a:r>
              <a:rPr i="1" lang="en-US"/>
              <a:t>u</a:t>
            </a:r>
            <a:r>
              <a:rPr lang="en-US">
                <a:latin typeface="Cambria Math"/>
                <a:ea typeface="Cambria Math"/>
                <a:cs typeface="Cambria Math"/>
                <a:sym typeface="Cambria Math"/>
              </a:rPr>
              <a:t> + 26.</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Inserting this into the third equation gives 30</a:t>
            </a:r>
            <a:r>
              <a:rPr i="1" lang="en-US"/>
              <a:t>u</a:t>
            </a:r>
            <a:r>
              <a:rPr lang="en-US">
                <a:latin typeface="Cambria Math"/>
                <a:ea typeface="Cambria Math"/>
                <a:cs typeface="Cambria Math"/>
                <a:sym typeface="Cambria Math"/>
              </a:rPr>
              <a:t> + 26 ≡ 3 (mod 7).</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Solving this congruence tells us that </a:t>
            </a:r>
            <a:r>
              <a:rPr i="1" lang="en-US"/>
              <a:t>u</a:t>
            </a:r>
            <a:r>
              <a:rPr lang="en-US">
                <a:latin typeface="Cambria Math"/>
                <a:ea typeface="Cambria Math"/>
                <a:cs typeface="Cambria Math"/>
                <a:sym typeface="Cambria Math"/>
              </a:rPr>
              <a:t> ≡ 6 (mod 7).</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By Theorem 4, </a:t>
            </a:r>
            <a:r>
              <a:rPr i="1" lang="en-US"/>
              <a:t>u</a:t>
            </a:r>
            <a:r>
              <a:rPr lang="en-US">
                <a:latin typeface="Cambria Math"/>
                <a:ea typeface="Cambria Math"/>
                <a:cs typeface="Cambria Math"/>
                <a:sym typeface="Cambria Math"/>
              </a:rPr>
              <a:t> = 7</a:t>
            </a:r>
            <a:r>
              <a:rPr i="1" lang="en-US"/>
              <a:t>v</a:t>
            </a:r>
            <a:r>
              <a:rPr lang="en-US">
                <a:latin typeface="Cambria Math"/>
                <a:ea typeface="Cambria Math"/>
                <a:cs typeface="Cambria Math"/>
                <a:sym typeface="Cambria Math"/>
              </a:rPr>
              <a:t> + 6, where </a:t>
            </a:r>
            <a:r>
              <a:rPr i="1" lang="en-US"/>
              <a:t>v</a:t>
            </a:r>
            <a:r>
              <a:rPr lang="en-US">
                <a:latin typeface="Cambria Math"/>
                <a:ea typeface="Cambria Math"/>
                <a:cs typeface="Cambria Math"/>
                <a:sym typeface="Cambria Math"/>
              </a:rPr>
              <a:t> is an integer.</a:t>
            </a:r>
            <a:endParaRPr/>
          </a:p>
          <a:p>
            <a:pPr indent="-246888" lvl="1" marL="640080" rtl="0" algn="l">
              <a:spcBef>
                <a:spcPts val="300"/>
              </a:spcBef>
              <a:spcAft>
                <a:spcPts val="0"/>
              </a:spcAft>
              <a:buSzPct val="85000"/>
              <a:buChar char="⚫"/>
            </a:pPr>
            <a:r>
              <a:rPr lang="en-US">
                <a:latin typeface="Cambria Math"/>
                <a:ea typeface="Cambria Math"/>
                <a:cs typeface="Cambria Math"/>
                <a:sym typeface="Cambria Math"/>
              </a:rPr>
              <a:t>Substituting this expression for </a:t>
            </a:r>
            <a:r>
              <a:rPr i="1" lang="en-US"/>
              <a:t>u</a:t>
            </a:r>
            <a:r>
              <a:rPr lang="en-US">
                <a:latin typeface="Cambria Math"/>
                <a:ea typeface="Cambria Math"/>
                <a:cs typeface="Cambria Math"/>
                <a:sym typeface="Cambria Math"/>
              </a:rPr>
              <a:t> into </a:t>
            </a:r>
            <a:r>
              <a:rPr i="1" lang="en-US"/>
              <a:t>x</a:t>
            </a:r>
            <a:r>
              <a:rPr i="1" lang="en-US">
                <a:latin typeface="Cambria Math"/>
                <a:ea typeface="Cambria Math"/>
                <a:cs typeface="Cambria Math"/>
                <a:sym typeface="Cambria Math"/>
              </a:rPr>
              <a:t>  </a:t>
            </a:r>
            <a:r>
              <a:rPr lang="en-US">
                <a:latin typeface="Cambria Math"/>
                <a:ea typeface="Cambria Math"/>
                <a:cs typeface="Cambria Math"/>
                <a:sym typeface="Cambria Math"/>
              </a:rPr>
              <a:t>=  30</a:t>
            </a:r>
            <a:r>
              <a:rPr i="1" lang="en-US"/>
              <a:t>u</a:t>
            </a:r>
            <a:r>
              <a:rPr lang="en-US">
                <a:latin typeface="Cambria Math"/>
                <a:ea typeface="Cambria Math"/>
                <a:cs typeface="Cambria Math"/>
                <a:sym typeface="Cambria Math"/>
              </a:rPr>
              <a:t> + 26, tells us that </a:t>
            </a:r>
            <a:r>
              <a:rPr i="1" lang="en-US"/>
              <a:t>x</a:t>
            </a:r>
            <a:r>
              <a:rPr i="1" lang="en-US">
                <a:latin typeface="Cambria Math"/>
                <a:ea typeface="Cambria Math"/>
                <a:cs typeface="Cambria Math"/>
                <a:sym typeface="Cambria Math"/>
              </a:rPr>
              <a:t>  </a:t>
            </a:r>
            <a:r>
              <a:rPr lang="en-US">
                <a:latin typeface="Cambria Math"/>
                <a:ea typeface="Cambria Math"/>
                <a:cs typeface="Cambria Math"/>
                <a:sym typeface="Cambria Math"/>
              </a:rPr>
              <a:t>=  30</a:t>
            </a:r>
            <a:r>
              <a:rPr lang="en-US"/>
              <a:t>(</a:t>
            </a:r>
            <a:r>
              <a:rPr lang="en-US">
                <a:latin typeface="Cambria Math"/>
                <a:ea typeface="Cambria Math"/>
                <a:cs typeface="Cambria Math"/>
                <a:sym typeface="Cambria Math"/>
              </a:rPr>
              <a:t>7</a:t>
            </a:r>
            <a:r>
              <a:rPr i="1" lang="en-US"/>
              <a:t>v</a:t>
            </a:r>
            <a:r>
              <a:rPr lang="en-US">
                <a:latin typeface="Cambria Math"/>
                <a:ea typeface="Cambria Math"/>
                <a:cs typeface="Cambria Math"/>
                <a:sym typeface="Cambria Math"/>
              </a:rPr>
              <a:t> + 6</a:t>
            </a:r>
            <a:r>
              <a:rPr lang="en-US"/>
              <a:t>)</a:t>
            </a:r>
            <a:r>
              <a:rPr lang="en-US">
                <a:latin typeface="Cambria Math"/>
                <a:ea typeface="Cambria Math"/>
                <a:cs typeface="Cambria Math"/>
                <a:sym typeface="Cambria Math"/>
              </a:rPr>
              <a:t> + 26 = 210</a:t>
            </a:r>
            <a:r>
              <a:rPr i="1" lang="en-US">
                <a:latin typeface="Cambria Math"/>
                <a:ea typeface="Cambria Math"/>
                <a:cs typeface="Cambria Math"/>
                <a:sym typeface="Cambria Math"/>
              </a:rPr>
              <a:t>u</a:t>
            </a:r>
            <a:r>
              <a:rPr lang="en-US">
                <a:latin typeface="Cambria Math"/>
                <a:ea typeface="Cambria Math"/>
                <a:cs typeface="Cambria Math"/>
                <a:sym typeface="Cambria Math"/>
              </a:rPr>
              <a:t> + 206.</a:t>
            </a:r>
            <a:endParaRPr/>
          </a:p>
          <a:p>
            <a:pPr indent="-274320" lvl="0" marL="274320" rtl="0" algn="l">
              <a:spcBef>
                <a:spcPts val="325"/>
              </a:spcBef>
              <a:spcAft>
                <a:spcPts val="0"/>
              </a:spcAft>
              <a:buSzPct val="95000"/>
              <a:buNone/>
            </a:pPr>
            <a:r>
              <a:rPr lang="en-US">
                <a:latin typeface="Cambria Math"/>
                <a:ea typeface="Cambria Math"/>
                <a:cs typeface="Cambria Math"/>
                <a:sym typeface="Cambria Math"/>
              </a:rPr>
              <a:t>      Translating this back into a congruence we find the solution </a:t>
            </a:r>
            <a:r>
              <a:rPr i="1" lang="en-US"/>
              <a:t>x </a:t>
            </a:r>
            <a:r>
              <a:rPr lang="en-US">
                <a:latin typeface="Cambria Math"/>
                <a:ea typeface="Cambria Math"/>
                <a:cs typeface="Cambria Math"/>
                <a:sym typeface="Cambria Math"/>
              </a:rPr>
              <a:t>≡ 206 (mod 210).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 name="Shape 134"/>
        <p:cNvGrpSpPr/>
        <p:nvPr/>
      </p:nvGrpSpPr>
      <p:grpSpPr>
        <a:xfrm>
          <a:off x="0" y="0"/>
          <a:ext cx="0" cy="0"/>
          <a:chOff x="0" y="0"/>
          <a:chExt cx="0" cy="0"/>
        </a:xfrm>
      </p:grpSpPr>
      <p:sp>
        <p:nvSpPr>
          <p:cNvPr id="135" name="Google Shape;135;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Properties of Divisibility</a:t>
            </a:r>
            <a:endParaRPr/>
          </a:p>
        </p:txBody>
      </p:sp>
      <p:sp>
        <p:nvSpPr>
          <p:cNvPr id="136" name="Google Shape;136;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None/>
            </a:pPr>
            <a:r>
              <a:rPr lang="en-US"/>
              <a:t>  </a:t>
            </a:r>
            <a:r>
              <a:rPr b="1" lang="en-US"/>
              <a:t>Theorem </a:t>
            </a:r>
            <a:r>
              <a:rPr b="1" lang="en-US">
                <a:latin typeface="Cambria Math"/>
                <a:ea typeface="Cambria Math"/>
                <a:cs typeface="Cambria Math"/>
                <a:sym typeface="Cambria Math"/>
              </a:rPr>
              <a:t>1</a:t>
            </a:r>
            <a:r>
              <a:rPr lang="en-US"/>
              <a:t>: Let </a:t>
            </a:r>
            <a:r>
              <a:rPr i="1" lang="en-US"/>
              <a:t>a</a:t>
            </a:r>
            <a:r>
              <a:rPr lang="en-US"/>
              <a:t>, </a:t>
            </a:r>
            <a:r>
              <a:rPr i="1" lang="en-US"/>
              <a:t>b</a:t>
            </a:r>
            <a:r>
              <a:rPr lang="en-US"/>
              <a:t>, and </a:t>
            </a:r>
            <a:r>
              <a:rPr i="1" lang="en-US"/>
              <a:t>c</a:t>
            </a:r>
            <a:r>
              <a:rPr lang="en-US"/>
              <a:t> be integers, where </a:t>
            </a:r>
            <a:r>
              <a:rPr i="1" lang="en-US"/>
              <a:t>a</a:t>
            </a:r>
            <a:r>
              <a:rPr lang="en-US"/>
              <a:t> </a:t>
            </a:r>
            <a:r>
              <a:rPr lang="en-US">
                <a:latin typeface="Cambria Math"/>
                <a:ea typeface="Cambria Math"/>
                <a:cs typeface="Cambria Math"/>
                <a:sym typeface="Cambria Math"/>
              </a:rPr>
              <a:t>≠0</a:t>
            </a:r>
            <a:r>
              <a:rPr lang="en-US"/>
              <a:t>. </a:t>
            </a:r>
            <a:endParaRPr/>
          </a:p>
          <a:p>
            <a:pPr indent="-571500" lvl="1" marL="1028700" rtl="0" algn="l">
              <a:spcBef>
                <a:spcPts val="444"/>
              </a:spcBef>
              <a:spcAft>
                <a:spcPts val="0"/>
              </a:spcAft>
              <a:buSzPct val="85000"/>
              <a:buFont typeface="Calibri"/>
              <a:buAutoNum type="romanLcPeriod"/>
            </a:pPr>
            <a:r>
              <a:rPr lang="en-US"/>
              <a:t>If </a:t>
            </a:r>
            <a:r>
              <a:rPr i="1" lang="en-US"/>
              <a:t>a</a:t>
            </a:r>
            <a:r>
              <a:rPr lang="en-US"/>
              <a:t> | </a:t>
            </a:r>
            <a:r>
              <a:rPr i="1" lang="en-US"/>
              <a:t>b</a:t>
            </a:r>
            <a:r>
              <a:rPr lang="en-US"/>
              <a:t> and </a:t>
            </a:r>
            <a:r>
              <a:rPr i="1" lang="en-US"/>
              <a:t>a</a:t>
            </a:r>
            <a:r>
              <a:rPr lang="en-US"/>
              <a:t> | </a:t>
            </a:r>
            <a:r>
              <a:rPr i="1" lang="en-US"/>
              <a:t>c</a:t>
            </a:r>
            <a:r>
              <a:rPr lang="en-US"/>
              <a:t>, then</a:t>
            </a:r>
            <a:r>
              <a:rPr i="1" lang="en-US"/>
              <a:t> a</a:t>
            </a:r>
            <a:r>
              <a:rPr lang="en-US"/>
              <a:t> | (</a:t>
            </a:r>
            <a:r>
              <a:rPr i="1" lang="en-US"/>
              <a:t>b + c</a:t>
            </a:r>
            <a:r>
              <a:rPr lang="en-US"/>
              <a:t>);</a:t>
            </a:r>
            <a:endParaRPr/>
          </a:p>
          <a:p>
            <a:pPr indent="-571500" lvl="1" marL="1028700" rtl="0" algn="l">
              <a:spcBef>
                <a:spcPts val="444"/>
              </a:spcBef>
              <a:spcAft>
                <a:spcPts val="0"/>
              </a:spcAft>
              <a:buSzPct val="85000"/>
              <a:buFont typeface="Calibri"/>
              <a:buAutoNum type="romanLcPeriod"/>
            </a:pPr>
            <a:r>
              <a:rPr lang="en-US"/>
              <a:t>If </a:t>
            </a:r>
            <a:r>
              <a:rPr i="1" lang="en-US"/>
              <a:t>a</a:t>
            </a:r>
            <a:r>
              <a:rPr lang="en-US"/>
              <a:t> | </a:t>
            </a:r>
            <a:r>
              <a:rPr i="1" lang="en-US"/>
              <a:t>b,</a:t>
            </a:r>
            <a:r>
              <a:rPr lang="en-US"/>
              <a:t> then </a:t>
            </a:r>
            <a:r>
              <a:rPr i="1" lang="en-US"/>
              <a:t>a</a:t>
            </a:r>
            <a:r>
              <a:rPr lang="en-US"/>
              <a:t> | b</a:t>
            </a:r>
            <a:r>
              <a:rPr i="1" lang="en-US"/>
              <a:t>c</a:t>
            </a:r>
            <a:r>
              <a:rPr lang="en-US"/>
              <a:t> for all integers </a:t>
            </a:r>
            <a:r>
              <a:rPr i="1" lang="en-US"/>
              <a:t>c</a:t>
            </a:r>
            <a:r>
              <a:rPr lang="en-US"/>
              <a:t>;</a:t>
            </a:r>
            <a:endParaRPr i="1"/>
          </a:p>
          <a:p>
            <a:pPr indent="-571500" lvl="1" marL="1028700" rtl="0" algn="l">
              <a:spcBef>
                <a:spcPts val="444"/>
              </a:spcBef>
              <a:spcAft>
                <a:spcPts val="0"/>
              </a:spcAft>
              <a:buSzPct val="85000"/>
              <a:buFont typeface="Calibri"/>
              <a:buAutoNum type="romanLcPeriod"/>
            </a:pPr>
            <a:r>
              <a:rPr lang="en-US"/>
              <a:t>If </a:t>
            </a:r>
            <a:r>
              <a:rPr i="1" lang="en-US"/>
              <a:t>a</a:t>
            </a:r>
            <a:r>
              <a:rPr lang="en-US"/>
              <a:t> | </a:t>
            </a:r>
            <a:r>
              <a:rPr i="1" lang="en-US"/>
              <a:t>b</a:t>
            </a:r>
            <a:r>
              <a:rPr lang="en-US"/>
              <a:t> and </a:t>
            </a:r>
            <a:r>
              <a:rPr i="1" lang="en-US"/>
              <a:t>b</a:t>
            </a:r>
            <a:r>
              <a:rPr lang="en-US"/>
              <a:t> | </a:t>
            </a:r>
            <a:r>
              <a:rPr i="1" lang="en-US"/>
              <a:t>c</a:t>
            </a:r>
            <a:r>
              <a:rPr lang="en-US"/>
              <a:t>, then </a:t>
            </a:r>
            <a:r>
              <a:rPr i="1" lang="en-US"/>
              <a:t>a</a:t>
            </a:r>
            <a:r>
              <a:rPr lang="en-US"/>
              <a:t> | </a:t>
            </a:r>
            <a:r>
              <a:rPr i="1" lang="en-US"/>
              <a:t>c</a:t>
            </a:r>
            <a:r>
              <a:rPr lang="en-US"/>
              <a:t>.</a:t>
            </a:r>
            <a:endParaRPr/>
          </a:p>
          <a:p>
            <a:pPr indent="-571500" lvl="1" marL="628650" rtl="0" algn="l">
              <a:spcBef>
                <a:spcPts val="444"/>
              </a:spcBef>
              <a:spcAft>
                <a:spcPts val="0"/>
              </a:spcAft>
              <a:buSzPct val="85000"/>
              <a:buNone/>
            </a:pPr>
            <a:r>
              <a:rPr lang="en-US"/>
              <a:t>   </a:t>
            </a:r>
            <a:r>
              <a:rPr b="1" lang="en-US"/>
              <a:t>Proof</a:t>
            </a:r>
            <a:r>
              <a:rPr lang="en-US"/>
              <a:t>: (i)  Suppose </a:t>
            </a:r>
            <a:r>
              <a:rPr i="1" lang="en-US"/>
              <a:t>a</a:t>
            </a:r>
            <a:r>
              <a:rPr lang="en-US"/>
              <a:t> | </a:t>
            </a:r>
            <a:r>
              <a:rPr i="1" lang="en-US"/>
              <a:t>b</a:t>
            </a:r>
            <a:r>
              <a:rPr lang="en-US"/>
              <a:t> and </a:t>
            </a:r>
            <a:r>
              <a:rPr i="1" lang="en-US"/>
              <a:t>a</a:t>
            </a:r>
            <a:r>
              <a:rPr lang="en-US"/>
              <a:t> | </a:t>
            </a:r>
            <a:r>
              <a:rPr i="1" lang="en-US"/>
              <a:t>c</a:t>
            </a:r>
            <a:r>
              <a:rPr lang="en-US"/>
              <a:t>, then it follows that there are integers </a:t>
            </a:r>
            <a:r>
              <a:rPr i="1" lang="en-US"/>
              <a:t>s</a:t>
            </a:r>
            <a:r>
              <a:rPr lang="en-US"/>
              <a:t> and </a:t>
            </a:r>
            <a:r>
              <a:rPr i="1" lang="en-US"/>
              <a:t>t</a:t>
            </a:r>
            <a:r>
              <a:rPr lang="en-US"/>
              <a:t> with </a:t>
            </a:r>
            <a:r>
              <a:rPr i="1" lang="en-US"/>
              <a:t>b</a:t>
            </a:r>
            <a:r>
              <a:rPr lang="en-US"/>
              <a:t> = </a:t>
            </a:r>
            <a:r>
              <a:rPr i="1" lang="en-US"/>
              <a:t>as</a:t>
            </a:r>
            <a:r>
              <a:rPr lang="en-US"/>
              <a:t> and </a:t>
            </a:r>
            <a:r>
              <a:rPr i="1" lang="en-US"/>
              <a:t>c</a:t>
            </a:r>
            <a:r>
              <a:rPr lang="en-US"/>
              <a:t> = </a:t>
            </a:r>
            <a:r>
              <a:rPr i="1" lang="en-US"/>
              <a:t>at</a:t>
            </a:r>
            <a:r>
              <a:rPr lang="en-US"/>
              <a:t>. Hence,</a:t>
            </a:r>
            <a:endParaRPr/>
          </a:p>
          <a:p>
            <a:pPr indent="-571500" lvl="1" marL="628650" rtl="0" algn="l">
              <a:spcBef>
                <a:spcPts val="444"/>
              </a:spcBef>
              <a:spcAft>
                <a:spcPts val="0"/>
              </a:spcAft>
              <a:buSzPct val="85000"/>
              <a:buNone/>
            </a:pPr>
            <a:r>
              <a:rPr lang="en-US"/>
              <a:t>            </a:t>
            </a:r>
            <a:r>
              <a:rPr i="1" lang="en-US"/>
              <a:t>b</a:t>
            </a:r>
            <a:r>
              <a:rPr lang="en-US"/>
              <a:t> + </a:t>
            </a:r>
            <a:r>
              <a:rPr i="1" lang="en-US"/>
              <a:t>c</a:t>
            </a:r>
            <a:r>
              <a:rPr lang="en-US"/>
              <a:t> = </a:t>
            </a:r>
            <a:r>
              <a:rPr i="1" lang="en-US"/>
              <a:t>as</a:t>
            </a:r>
            <a:r>
              <a:rPr lang="en-US"/>
              <a:t> + </a:t>
            </a:r>
            <a:r>
              <a:rPr i="1" lang="en-US"/>
              <a:t>at</a:t>
            </a:r>
            <a:r>
              <a:rPr lang="en-US"/>
              <a:t> = </a:t>
            </a:r>
            <a:r>
              <a:rPr i="1" lang="en-US"/>
              <a:t>a</a:t>
            </a:r>
            <a:r>
              <a:rPr lang="en-US"/>
              <a:t>(</a:t>
            </a:r>
            <a:r>
              <a:rPr i="1" lang="en-US"/>
              <a:t>s</a:t>
            </a:r>
            <a:r>
              <a:rPr lang="en-US"/>
              <a:t> + </a:t>
            </a:r>
            <a:r>
              <a:rPr i="1" lang="en-US"/>
              <a:t>t</a:t>
            </a:r>
            <a:r>
              <a:rPr lang="en-US"/>
              <a:t>).    </a:t>
            </a:r>
            <a:r>
              <a:rPr lang="en-US">
                <a:latin typeface="Cambria Math"/>
                <a:ea typeface="Cambria Math"/>
                <a:cs typeface="Cambria Math"/>
                <a:sym typeface="Cambria Math"/>
              </a:rPr>
              <a:t>Hence,  </a:t>
            </a:r>
            <a:r>
              <a:rPr i="1" lang="en-US"/>
              <a:t>a</a:t>
            </a:r>
            <a:r>
              <a:rPr lang="en-US"/>
              <a:t> | (</a:t>
            </a:r>
            <a:r>
              <a:rPr i="1" lang="en-US"/>
              <a:t>b + c</a:t>
            </a:r>
            <a:r>
              <a:rPr lang="en-US"/>
              <a:t>)</a:t>
            </a:r>
            <a:endParaRPr/>
          </a:p>
          <a:p>
            <a:pPr indent="-262890" lvl="0" marL="262890" rtl="0" algn="l">
              <a:spcBef>
                <a:spcPts val="481"/>
              </a:spcBef>
              <a:spcAft>
                <a:spcPts val="0"/>
              </a:spcAft>
              <a:buSzPct val="95000"/>
              <a:buNone/>
            </a:pPr>
            <a:r>
              <a:rPr b="1" lang="en-US"/>
              <a:t>Corollary</a:t>
            </a:r>
            <a:r>
              <a:rPr lang="en-US"/>
              <a:t>: If </a:t>
            </a:r>
            <a:r>
              <a:rPr i="1" lang="en-US"/>
              <a:t>a</a:t>
            </a:r>
            <a:r>
              <a:rPr lang="en-US"/>
              <a:t>, </a:t>
            </a:r>
            <a:r>
              <a:rPr i="1" lang="en-US"/>
              <a:t>b</a:t>
            </a:r>
            <a:r>
              <a:rPr lang="en-US"/>
              <a:t>, and </a:t>
            </a:r>
            <a:r>
              <a:rPr i="1" lang="en-US"/>
              <a:t>c</a:t>
            </a:r>
            <a:r>
              <a:rPr lang="en-US"/>
              <a:t> be integers, where </a:t>
            </a:r>
            <a:r>
              <a:rPr i="1" lang="en-US"/>
              <a:t>a</a:t>
            </a:r>
            <a:r>
              <a:rPr lang="en-US"/>
              <a:t> </a:t>
            </a:r>
            <a:r>
              <a:rPr lang="en-US">
                <a:latin typeface="Cambria Math"/>
                <a:ea typeface="Cambria Math"/>
                <a:cs typeface="Cambria Math"/>
                <a:sym typeface="Cambria Math"/>
              </a:rPr>
              <a:t>≠0</a:t>
            </a:r>
            <a:r>
              <a:rPr lang="en-US"/>
              <a:t>, such that </a:t>
            </a:r>
            <a:r>
              <a:rPr i="1" lang="en-US"/>
              <a:t>a</a:t>
            </a:r>
            <a:r>
              <a:rPr lang="en-US"/>
              <a:t> | </a:t>
            </a:r>
            <a:r>
              <a:rPr i="1" lang="en-US"/>
              <a:t>b</a:t>
            </a:r>
            <a:r>
              <a:rPr lang="en-US"/>
              <a:t> and </a:t>
            </a:r>
            <a:r>
              <a:rPr i="1" lang="en-US"/>
              <a:t>a</a:t>
            </a:r>
            <a:r>
              <a:rPr lang="en-US"/>
              <a:t> | </a:t>
            </a:r>
            <a:r>
              <a:rPr i="1" lang="en-US"/>
              <a:t>c, </a:t>
            </a:r>
            <a:r>
              <a:rPr lang="en-US"/>
              <a:t>then </a:t>
            </a:r>
            <a:r>
              <a:rPr i="1" lang="en-US"/>
              <a:t>a</a:t>
            </a:r>
            <a:r>
              <a:rPr lang="en-US"/>
              <a:t> | </a:t>
            </a:r>
            <a:r>
              <a:rPr i="1" lang="en-US"/>
              <a:t>mb</a:t>
            </a:r>
            <a:r>
              <a:rPr lang="en-US"/>
              <a:t> + </a:t>
            </a:r>
            <a:r>
              <a:rPr i="1" lang="en-US"/>
              <a:t>nc</a:t>
            </a:r>
            <a:r>
              <a:rPr lang="en-US"/>
              <a:t> whenever </a:t>
            </a:r>
            <a:r>
              <a:rPr i="1" lang="en-US"/>
              <a:t>m</a:t>
            </a:r>
            <a:r>
              <a:rPr lang="en-US"/>
              <a:t> and </a:t>
            </a:r>
            <a:r>
              <a:rPr i="1" lang="en-US"/>
              <a:t>n</a:t>
            </a:r>
            <a:r>
              <a:rPr lang="en-US"/>
              <a:t> are integers. </a:t>
            </a:r>
            <a:endParaRPr/>
          </a:p>
          <a:p>
            <a:pPr indent="-262890" lvl="0" marL="262890" rtl="0" algn="l">
              <a:spcBef>
                <a:spcPts val="481"/>
              </a:spcBef>
              <a:spcAft>
                <a:spcPts val="0"/>
              </a:spcAft>
              <a:buSzPct val="95000"/>
              <a:buNone/>
            </a:pPr>
            <a:r>
              <a:rPr lang="en-US"/>
              <a:t>   Can you show how it follows easily from  from (ii) and (i) of Theorem </a:t>
            </a:r>
            <a:r>
              <a:rPr lang="en-US">
                <a:latin typeface="Cambria Math"/>
                <a:ea typeface="Cambria Math"/>
                <a:cs typeface="Cambria Math"/>
                <a:sym typeface="Cambria Math"/>
              </a:rPr>
              <a:t>1</a:t>
            </a:r>
            <a:r>
              <a:rPr lang="en-US"/>
              <a:t>?</a:t>
            </a:r>
            <a:endParaRPr/>
          </a:p>
          <a:p>
            <a:pPr indent="-451675" lvl="1" marL="1028700" rtl="0" algn="l">
              <a:spcBef>
                <a:spcPts val="444"/>
              </a:spcBef>
              <a:spcAft>
                <a:spcPts val="0"/>
              </a:spcAft>
              <a:buSzPct val="85000"/>
              <a:buFont typeface="Calibri"/>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Fermat’s Little Theorem</a:t>
            </a:r>
            <a:endParaRPr/>
          </a:p>
        </p:txBody>
      </p:sp>
      <p:pic>
        <p:nvPicPr>
          <p:cNvPr descr="0315.jpg" id="393" name="Google Shape;393;p40"/>
          <p:cNvPicPr preferRelativeResize="0"/>
          <p:nvPr>
            <p:ph idx="1" type="body"/>
          </p:nvPr>
        </p:nvPicPr>
        <p:blipFill rotWithShape="1">
          <a:blip r:embed="rId3">
            <a:alphaModFix/>
          </a:blip>
          <a:srcRect b="0" l="0" r="0" t="0"/>
          <a:stretch/>
        </p:blipFill>
        <p:spPr>
          <a:xfrm>
            <a:off x="7010400" y="152400"/>
            <a:ext cx="904494" cy="1040892"/>
          </a:xfrm>
          <a:prstGeom prst="rect">
            <a:avLst/>
          </a:prstGeom>
          <a:noFill/>
          <a:ln>
            <a:noFill/>
          </a:ln>
        </p:spPr>
      </p:pic>
      <p:sp>
        <p:nvSpPr>
          <p:cNvPr id="394" name="Google Shape;394;p40"/>
          <p:cNvSpPr txBox="1"/>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marR="0" rtl="0" algn="l">
              <a:lnSpc>
                <a:spcPct val="100000"/>
              </a:lnSpc>
              <a:spcBef>
                <a:spcPts val="0"/>
              </a:spcBef>
              <a:spcAft>
                <a:spcPts val="0"/>
              </a:spcAft>
              <a:buNone/>
            </a:pPr>
            <a:r>
              <a:rPr b="1" lang="en-US" sz="2600">
                <a:solidFill>
                  <a:schemeClr val="dk1"/>
                </a:solidFill>
                <a:latin typeface="Constantia"/>
                <a:ea typeface="Constantia"/>
                <a:cs typeface="Constantia"/>
                <a:sym typeface="Constantia"/>
              </a:rPr>
              <a:t>     Theorem </a:t>
            </a:r>
            <a:r>
              <a:rPr b="1" lang="en-US" sz="2600">
                <a:solidFill>
                  <a:schemeClr val="dk1"/>
                </a:solidFill>
                <a:latin typeface="Cambria Math"/>
                <a:ea typeface="Cambria Math"/>
                <a:cs typeface="Cambria Math"/>
                <a:sym typeface="Cambria Math"/>
              </a:rPr>
              <a:t>3</a:t>
            </a:r>
            <a:r>
              <a:rPr lang="en-US" sz="2600">
                <a:solidFill>
                  <a:schemeClr val="dk1"/>
                </a:solidFill>
                <a:latin typeface="Constantia"/>
                <a:ea typeface="Constantia"/>
                <a:cs typeface="Constantia"/>
                <a:sym typeface="Constantia"/>
              </a:rPr>
              <a:t>: (</a:t>
            </a:r>
            <a:r>
              <a:rPr i="1" lang="en-US" sz="2600">
                <a:solidFill>
                  <a:schemeClr val="dk1"/>
                </a:solidFill>
                <a:latin typeface="Constantia"/>
                <a:ea typeface="Constantia"/>
                <a:cs typeface="Constantia"/>
                <a:sym typeface="Constantia"/>
              </a:rPr>
              <a:t>Fermat’s Little The</a:t>
            </a:r>
            <a:r>
              <a:rPr lang="en-US" sz="2600">
                <a:solidFill>
                  <a:schemeClr val="dk1"/>
                </a:solidFill>
                <a:latin typeface="Constantia"/>
                <a:ea typeface="Constantia"/>
                <a:cs typeface="Constantia"/>
                <a:sym typeface="Constantia"/>
              </a:rPr>
              <a:t>orem) If </a:t>
            </a:r>
            <a:r>
              <a:rPr i="1" lang="en-US" sz="2600">
                <a:solidFill>
                  <a:schemeClr val="dk1"/>
                </a:solidFill>
                <a:latin typeface="Constantia"/>
                <a:ea typeface="Constantia"/>
                <a:cs typeface="Constantia"/>
                <a:sym typeface="Constantia"/>
              </a:rPr>
              <a:t>p</a:t>
            </a:r>
            <a:r>
              <a:rPr lang="en-US" sz="2600">
                <a:solidFill>
                  <a:schemeClr val="dk1"/>
                </a:solidFill>
                <a:latin typeface="Constantia"/>
                <a:ea typeface="Constantia"/>
                <a:cs typeface="Constantia"/>
                <a:sym typeface="Constantia"/>
              </a:rPr>
              <a:t> is prime and </a:t>
            </a:r>
            <a:r>
              <a:rPr i="1" lang="en-US" sz="2600">
                <a:solidFill>
                  <a:schemeClr val="dk1"/>
                </a:solidFill>
                <a:latin typeface="Constantia"/>
                <a:ea typeface="Constantia"/>
                <a:cs typeface="Constantia"/>
                <a:sym typeface="Constantia"/>
              </a:rPr>
              <a:t>a</a:t>
            </a:r>
            <a:r>
              <a:rPr lang="en-US" sz="2600">
                <a:solidFill>
                  <a:schemeClr val="dk1"/>
                </a:solidFill>
                <a:latin typeface="Constantia"/>
                <a:ea typeface="Constantia"/>
                <a:cs typeface="Constantia"/>
                <a:sym typeface="Constantia"/>
              </a:rPr>
              <a:t> is an integer not divisible by </a:t>
            </a:r>
            <a:r>
              <a:rPr i="1" lang="en-US" sz="2600">
                <a:solidFill>
                  <a:schemeClr val="dk1"/>
                </a:solidFill>
                <a:latin typeface="Constantia"/>
                <a:ea typeface="Constantia"/>
                <a:cs typeface="Constantia"/>
                <a:sym typeface="Constantia"/>
              </a:rPr>
              <a:t>p</a:t>
            </a:r>
            <a:r>
              <a:rPr lang="en-US" sz="2600">
                <a:solidFill>
                  <a:schemeClr val="dk1"/>
                </a:solidFill>
                <a:latin typeface="Constantia"/>
                <a:ea typeface="Constantia"/>
                <a:cs typeface="Constantia"/>
                <a:sym typeface="Constantia"/>
              </a:rPr>
              <a:t>, then</a:t>
            </a: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onstantia"/>
                <a:ea typeface="Constantia"/>
                <a:cs typeface="Constantia"/>
                <a:sym typeface="Constantia"/>
              </a:rPr>
              <a:t>a</a:t>
            </a:r>
            <a:r>
              <a:rPr b="0" baseline="30000" i="1" lang="en-US" sz="2600" u="none" cap="none" strike="noStrike">
                <a:solidFill>
                  <a:schemeClr val="dk1"/>
                </a:solidFill>
                <a:latin typeface="Constantia"/>
                <a:ea typeface="Constantia"/>
                <a:cs typeface="Constantia"/>
                <a:sym typeface="Constantia"/>
              </a:rPr>
              <a:t>p-</a:t>
            </a:r>
            <a:r>
              <a:rPr b="0" baseline="30000" lang="en-US" sz="2600" u="none" cap="none" strike="noStrike">
                <a:solidFill>
                  <a:schemeClr val="dk1"/>
                </a:solidFill>
                <a:latin typeface="Cambria Math"/>
                <a:ea typeface="Cambria Math"/>
                <a:cs typeface="Cambria Math"/>
                <a:sym typeface="Cambria Math"/>
              </a:rPr>
              <a:t>1</a:t>
            </a:r>
            <a:r>
              <a:rPr b="0" lang="en-US" sz="2600" u="none" cap="none" strike="noStrike">
                <a:solidFill>
                  <a:schemeClr val="dk1"/>
                </a:solidFill>
                <a:latin typeface="Cambria Math"/>
                <a:ea typeface="Cambria Math"/>
                <a:cs typeface="Cambria Math"/>
                <a:sym typeface="Cambria Math"/>
              </a:rPr>
              <a:t> ≡ 1 (mod </a:t>
            </a:r>
            <a:r>
              <a:rPr b="0" i="1" lang="en-US" sz="2600" u="none" cap="none" strike="noStrike">
                <a:solidFill>
                  <a:schemeClr val="dk1"/>
                </a:solidFill>
                <a:latin typeface="Constantia"/>
                <a:ea typeface="Constantia"/>
                <a:cs typeface="Constantia"/>
                <a:sym typeface="Constantia"/>
              </a:rPr>
              <a:t>p</a:t>
            </a:r>
            <a:r>
              <a:rPr b="0" lang="en-US" sz="2600" u="none" cap="none" strike="noStrike">
                <a:solidFill>
                  <a:schemeClr val="dk1"/>
                </a:solidFill>
                <a:latin typeface="Cambria Math"/>
                <a:ea typeface="Cambria Math"/>
                <a:cs typeface="Cambria Math"/>
                <a:sym typeface="Cambria Math"/>
              </a:rPr>
              <a:t>)</a:t>
            </a:r>
            <a:endParaRPr/>
          </a:p>
          <a:p>
            <a:pPr indent="-274320" lvl="0" marL="274320" marR="0" rtl="0" algn="l">
              <a:lnSpc>
                <a:spcPct val="100000"/>
              </a:lnSpc>
              <a:spcBef>
                <a:spcPts val="364"/>
              </a:spcBef>
              <a:spcAft>
                <a:spcPts val="0"/>
              </a:spcAft>
              <a:buNone/>
            </a:pPr>
            <a:r>
              <a:rPr lang="en-US" sz="2600">
                <a:solidFill>
                  <a:schemeClr val="dk1"/>
                </a:solidFill>
                <a:latin typeface="Cambria Math"/>
                <a:ea typeface="Cambria Math"/>
                <a:cs typeface="Cambria Math"/>
                <a:sym typeface="Cambria Math"/>
              </a:rPr>
              <a:t>     </a:t>
            </a:r>
            <a:r>
              <a:rPr lang="en-US" sz="2600">
                <a:solidFill>
                  <a:schemeClr val="dk1"/>
                </a:solidFill>
                <a:latin typeface="Constantia"/>
                <a:ea typeface="Constantia"/>
                <a:cs typeface="Constantia"/>
                <a:sym typeface="Constantia"/>
              </a:rPr>
              <a:t>Furthermore, for every integer </a:t>
            </a:r>
            <a:r>
              <a:rPr i="1" lang="en-US" sz="2600">
                <a:solidFill>
                  <a:schemeClr val="dk1"/>
                </a:solidFill>
                <a:latin typeface="Constantia"/>
                <a:ea typeface="Constantia"/>
                <a:cs typeface="Constantia"/>
                <a:sym typeface="Constantia"/>
              </a:rPr>
              <a:t>a</a:t>
            </a:r>
            <a:r>
              <a:rPr lang="en-US" sz="2600">
                <a:solidFill>
                  <a:schemeClr val="dk1"/>
                </a:solidFill>
                <a:latin typeface="Constantia"/>
                <a:ea typeface="Constantia"/>
                <a:cs typeface="Constantia"/>
                <a:sym typeface="Constantia"/>
              </a:rPr>
              <a:t> we have  </a:t>
            </a:r>
            <a:r>
              <a:rPr i="1" lang="en-US" sz="2600">
                <a:solidFill>
                  <a:schemeClr val="dk1"/>
                </a:solidFill>
                <a:latin typeface="Constantia"/>
                <a:ea typeface="Constantia"/>
                <a:cs typeface="Constantia"/>
                <a:sym typeface="Constantia"/>
              </a:rPr>
              <a:t>a</a:t>
            </a:r>
            <a:r>
              <a:rPr baseline="30000" i="1" lang="en-US" sz="2600">
                <a:solidFill>
                  <a:schemeClr val="dk1"/>
                </a:solidFill>
                <a:latin typeface="Constantia"/>
                <a:ea typeface="Constantia"/>
                <a:cs typeface="Constantia"/>
                <a:sym typeface="Constantia"/>
              </a:rPr>
              <a:t>p</a:t>
            </a:r>
            <a:r>
              <a:rPr lang="en-US" sz="2600">
                <a:solidFill>
                  <a:schemeClr val="dk1"/>
                </a:solidFill>
                <a:latin typeface="Cambria Math"/>
                <a:ea typeface="Cambria Math"/>
                <a:cs typeface="Cambria Math"/>
                <a:sym typeface="Cambria Math"/>
              </a:rPr>
              <a:t> ≡ </a:t>
            </a:r>
            <a:r>
              <a:rPr i="1" lang="en-US" sz="2600">
                <a:solidFill>
                  <a:schemeClr val="dk1"/>
                </a:solidFill>
                <a:latin typeface="Constantia"/>
                <a:ea typeface="Constantia"/>
                <a:cs typeface="Constantia"/>
                <a:sym typeface="Constantia"/>
              </a:rPr>
              <a:t>a</a:t>
            </a:r>
            <a:r>
              <a:rPr lang="en-US" sz="2600">
                <a:solidFill>
                  <a:schemeClr val="dk1"/>
                </a:solidFill>
                <a:latin typeface="Cambria Math"/>
                <a:ea typeface="Cambria Math"/>
                <a:cs typeface="Cambria Math"/>
                <a:sym typeface="Cambria Math"/>
              </a:rPr>
              <a:t> (mod </a:t>
            </a:r>
            <a:r>
              <a:rPr i="1" lang="en-US" sz="2600">
                <a:solidFill>
                  <a:schemeClr val="dk1"/>
                </a:solidFill>
                <a:latin typeface="Constantia"/>
                <a:ea typeface="Constantia"/>
                <a:cs typeface="Constantia"/>
                <a:sym typeface="Constantia"/>
              </a:rPr>
              <a:t>p</a:t>
            </a:r>
            <a:r>
              <a:rPr lang="en-US" sz="2600">
                <a:solidFill>
                  <a:schemeClr val="dk1"/>
                </a:solidFill>
                <a:latin typeface="Cambria Math"/>
                <a:ea typeface="Cambria Math"/>
                <a:cs typeface="Cambria Math"/>
                <a:sym typeface="Cambria Math"/>
              </a:rPr>
              <a:t>)</a:t>
            </a:r>
            <a:endParaRPr/>
          </a:p>
          <a:p>
            <a:pPr indent="-274320" lvl="0" marL="274320" marR="0" rtl="0" algn="l">
              <a:spcBef>
                <a:spcPts val="364"/>
              </a:spcBef>
              <a:spcAft>
                <a:spcPts val="0"/>
              </a:spcAft>
              <a:buNone/>
            </a:pPr>
            <a:r>
              <a:rPr lang="en-US" sz="2600">
                <a:solidFill>
                  <a:schemeClr val="dk1"/>
                </a:solidFill>
                <a:latin typeface="Cambria Math"/>
                <a:ea typeface="Cambria Math"/>
                <a:cs typeface="Cambria Math"/>
                <a:sym typeface="Cambria Math"/>
              </a:rPr>
              <a:t>     </a:t>
            </a:r>
            <a:r>
              <a:rPr lang="en-US" sz="2600">
                <a:solidFill>
                  <a:schemeClr val="dk1"/>
                </a:solidFill>
                <a:latin typeface="Constantia"/>
                <a:ea typeface="Constantia"/>
                <a:cs typeface="Constantia"/>
                <a:sym typeface="Constantia"/>
              </a:rPr>
              <a:t>(</a:t>
            </a:r>
            <a:r>
              <a:rPr i="1" lang="en-US" sz="2600">
                <a:solidFill>
                  <a:schemeClr val="dk1"/>
                </a:solidFill>
                <a:latin typeface="Constantia"/>
                <a:ea typeface="Constantia"/>
                <a:cs typeface="Constantia"/>
                <a:sym typeface="Constantia"/>
              </a:rPr>
              <a:t>proof  outlined in Exercise </a:t>
            </a:r>
            <a:r>
              <a:rPr i="1" lang="en-US" sz="2600">
                <a:solidFill>
                  <a:schemeClr val="dk1"/>
                </a:solidFill>
                <a:latin typeface="Cambria Math"/>
                <a:ea typeface="Cambria Math"/>
                <a:cs typeface="Cambria Math"/>
                <a:sym typeface="Cambria Math"/>
              </a:rPr>
              <a:t>19</a:t>
            </a:r>
            <a:r>
              <a:rPr lang="en-US" sz="2600">
                <a:solidFill>
                  <a:schemeClr val="dk1"/>
                </a:solidFill>
                <a:latin typeface="Constantia"/>
                <a:ea typeface="Constantia"/>
                <a:cs typeface="Constantia"/>
                <a:sym typeface="Constantia"/>
              </a:rPr>
              <a:t>)</a:t>
            </a:r>
            <a:endParaRPr/>
          </a:p>
          <a:p>
            <a:pPr indent="-274320" lvl="0" marL="274320" marR="0" rtl="0" algn="l">
              <a:spcBef>
                <a:spcPts val="364"/>
              </a:spcBef>
              <a:spcAft>
                <a:spcPts val="0"/>
              </a:spcAft>
              <a:buNone/>
            </a:pPr>
            <a:r>
              <a:t/>
            </a:r>
            <a:endParaRPr i="1" sz="2600">
              <a:solidFill>
                <a:schemeClr val="dk1"/>
              </a:solidFill>
              <a:latin typeface="Constantia"/>
              <a:ea typeface="Constantia"/>
              <a:cs typeface="Constantia"/>
              <a:sym typeface="Constantia"/>
            </a:endParaRPr>
          </a:p>
          <a:p>
            <a:pPr indent="-274320" lvl="0" marL="274320" marR="0" rtl="0" algn="l">
              <a:spcBef>
                <a:spcPts val="364"/>
              </a:spcBef>
              <a:spcAft>
                <a:spcPts val="0"/>
              </a:spcAft>
              <a:buNone/>
            </a:pPr>
            <a:r>
              <a:rPr i="1" lang="en-US" sz="2600">
                <a:solidFill>
                  <a:schemeClr val="dk1"/>
                </a:solidFill>
                <a:latin typeface="Constantia"/>
                <a:ea typeface="Constantia"/>
                <a:cs typeface="Constantia"/>
                <a:sym typeface="Constantia"/>
              </a:rPr>
              <a:t>     </a:t>
            </a:r>
            <a:r>
              <a:rPr lang="en-US" sz="2600">
                <a:solidFill>
                  <a:schemeClr val="dk1"/>
                </a:solidFill>
                <a:latin typeface="Constantia"/>
                <a:ea typeface="Constantia"/>
                <a:cs typeface="Constantia"/>
                <a:sym typeface="Constantia"/>
              </a:rPr>
              <a:t>Fermat’s little theorem is useful in computing the remainders modulo </a:t>
            </a:r>
            <a:r>
              <a:rPr i="1" lang="en-US" sz="2600">
                <a:solidFill>
                  <a:schemeClr val="dk1"/>
                </a:solidFill>
                <a:latin typeface="Constantia"/>
                <a:ea typeface="Constantia"/>
                <a:cs typeface="Constantia"/>
                <a:sym typeface="Constantia"/>
              </a:rPr>
              <a:t>p</a:t>
            </a:r>
            <a:r>
              <a:rPr lang="en-US" sz="2600">
                <a:solidFill>
                  <a:schemeClr val="dk1"/>
                </a:solidFill>
                <a:latin typeface="Constantia"/>
                <a:ea typeface="Constantia"/>
                <a:cs typeface="Constantia"/>
                <a:sym typeface="Constantia"/>
              </a:rPr>
              <a:t> of large powers of integers.</a:t>
            </a:r>
            <a:endParaRPr/>
          </a:p>
          <a:p>
            <a:pPr indent="-274320" lvl="0" marL="274320" marR="0" rtl="0" algn="l">
              <a:spcBef>
                <a:spcPts val="364"/>
              </a:spcBef>
              <a:spcAft>
                <a:spcPts val="0"/>
              </a:spcAft>
              <a:buNone/>
            </a:pPr>
            <a:r>
              <a:rPr i="1" lang="en-US" sz="2600">
                <a:solidFill>
                  <a:schemeClr val="dk1"/>
                </a:solidFill>
                <a:latin typeface="Constantia"/>
                <a:ea typeface="Constantia"/>
                <a:cs typeface="Constantia"/>
                <a:sym typeface="Constantia"/>
              </a:rPr>
              <a:t>     </a:t>
            </a:r>
            <a:r>
              <a:rPr b="1" lang="en-US" sz="2600">
                <a:solidFill>
                  <a:schemeClr val="dk1"/>
                </a:solidFill>
                <a:latin typeface="Constantia"/>
                <a:ea typeface="Constantia"/>
                <a:cs typeface="Constantia"/>
                <a:sym typeface="Constantia"/>
              </a:rPr>
              <a:t>Example</a:t>
            </a:r>
            <a:r>
              <a:rPr lang="en-US" sz="2600">
                <a:solidFill>
                  <a:schemeClr val="dk1"/>
                </a:solidFill>
                <a:latin typeface="Constantia"/>
                <a:ea typeface="Constantia"/>
                <a:cs typeface="Constantia"/>
                <a:sym typeface="Constantia"/>
              </a:rPr>
              <a:t>:</a:t>
            </a:r>
            <a:r>
              <a:rPr i="1" lang="en-US" sz="2600">
                <a:solidFill>
                  <a:schemeClr val="dk1"/>
                </a:solidFill>
                <a:latin typeface="Constantia"/>
                <a:ea typeface="Constantia"/>
                <a:cs typeface="Constantia"/>
                <a:sym typeface="Constantia"/>
              </a:rPr>
              <a:t> </a:t>
            </a:r>
            <a:r>
              <a:rPr lang="en-US" sz="2600">
                <a:solidFill>
                  <a:schemeClr val="dk1"/>
                </a:solidFill>
                <a:latin typeface="Constantia"/>
                <a:ea typeface="Constantia"/>
                <a:cs typeface="Constantia"/>
                <a:sym typeface="Constantia"/>
              </a:rPr>
              <a:t>Find</a:t>
            </a:r>
            <a:r>
              <a:rPr i="1" lang="en-US" sz="2600">
                <a:solidFill>
                  <a:schemeClr val="dk1"/>
                </a:solidFill>
                <a:latin typeface="Constantia"/>
                <a:ea typeface="Constantia"/>
                <a:cs typeface="Constantia"/>
                <a:sym typeface="Constantia"/>
              </a:rPr>
              <a:t> </a:t>
            </a:r>
            <a:r>
              <a:rPr lang="en-US" sz="2600">
                <a:solidFill>
                  <a:schemeClr val="dk1"/>
                </a:solidFill>
                <a:latin typeface="Cambria Math"/>
                <a:ea typeface="Cambria Math"/>
                <a:cs typeface="Cambria Math"/>
                <a:sym typeface="Cambria Math"/>
              </a:rPr>
              <a:t>7</a:t>
            </a:r>
            <a:r>
              <a:rPr baseline="30000" lang="en-US" sz="2600">
                <a:solidFill>
                  <a:schemeClr val="dk1"/>
                </a:solidFill>
                <a:latin typeface="Cambria Math"/>
                <a:ea typeface="Cambria Math"/>
                <a:cs typeface="Cambria Math"/>
                <a:sym typeface="Cambria Math"/>
              </a:rPr>
              <a:t>222 </a:t>
            </a:r>
            <a:r>
              <a:rPr b="1" lang="en-US" sz="2600">
                <a:solidFill>
                  <a:schemeClr val="dk1"/>
                </a:solidFill>
                <a:latin typeface="Constantia"/>
                <a:ea typeface="Constantia"/>
                <a:cs typeface="Constantia"/>
                <a:sym typeface="Constantia"/>
              </a:rPr>
              <a:t>mod</a:t>
            </a:r>
            <a:r>
              <a:rPr b="1" lang="en-US" sz="2600">
                <a:solidFill>
                  <a:schemeClr val="dk1"/>
                </a:solidFill>
                <a:latin typeface="Cambria Math"/>
                <a:ea typeface="Cambria Math"/>
                <a:cs typeface="Cambria Math"/>
                <a:sym typeface="Cambria Math"/>
              </a:rPr>
              <a:t> </a:t>
            </a:r>
            <a:r>
              <a:rPr lang="en-US" sz="2600">
                <a:solidFill>
                  <a:schemeClr val="dk1"/>
                </a:solidFill>
                <a:latin typeface="Cambria Math"/>
                <a:ea typeface="Cambria Math"/>
                <a:cs typeface="Cambria Math"/>
                <a:sym typeface="Cambria Math"/>
              </a:rPr>
              <a:t>11.</a:t>
            </a:r>
            <a:endParaRPr/>
          </a:p>
          <a:p>
            <a:pPr indent="-274320" lvl="0" marL="274320" marR="0" rtl="0" algn="l">
              <a:spcBef>
                <a:spcPts val="364"/>
              </a:spcBef>
              <a:spcAft>
                <a:spcPts val="0"/>
              </a:spcAft>
              <a:buNone/>
            </a:pPr>
            <a:r>
              <a:rPr b="1" baseline="30000" lang="en-US" sz="2600">
                <a:solidFill>
                  <a:schemeClr val="dk1"/>
                </a:solidFill>
                <a:latin typeface="Cambria Math"/>
                <a:ea typeface="Cambria Math"/>
                <a:cs typeface="Cambria Math"/>
                <a:sym typeface="Cambria Math"/>
              </a:rPr>
              <a:t>    </a:t>
            </a:r>
            <a:r>
              <a:rPr lang="en-US" sz="2600">
                <a:solidFill>
                  <a:schemeClr val="dk1"/>
                </a:solidFill>
                <a:latin typeface="Cambria Math"/>
                <a:ea typeface="Cambria Math"/>
                <a:cs typeface="Cambria Math"/>
                <a:sym typeface="Cambria Math"/>
              </a:rPr>
              <a:t>  By Fermat’s little theorem, we know that 7</a:t>
            </a:r>
            <a:r>
              <a:rPr baseline="30000" lang="en-US" sz="2600">
                <a:solidFill>
                  <a:schemeClr val="dk1"/>
                </a:solidFill>
                <a:latin typeface="Cambria Math"/>
                <a:ea typeface="Cambria Math"/>
                <a:cs typeface="Cambria Math"/>
                <a:sym typeface="Cambria Math"/>
              </a:rPr>
              <a:t>10 </a:t>
            </a:r>
            <a:r>
              <a:rPr lang="en-US" sz="2600">
                <a:solidFill>
                  <a:schemeClr val="dk1"/>
                </a:solidFill>
                <a:latin typeface="Cambria Math"/>
                <a:ea typeface="Cambria Math"/>
                <a:cs typeface="Cambria Math"/>
                <a:sym typeface="Cambria Math"/>
              </a:rPr>
              <a:t>≡ 1 (mod 11), and so  (7</a:t>
            </a:r>
            <a:r>
              <a:rPr baseline="30000" lang="en-US" sz="2600">
                <a:solidFill>
                  <a:schemeClr val="dk1"/>
                </a:solidFill>
                <a:latin typeface="Cambria Math"/>
                <a:ea typeface="Cambria Math"/>
                <a:cs typeface="Cambria Math"/>
                <a:sym typeface="Cambria Math"/>
              </a:rPr>
              <a:t>10 </a:t>
            </a:r>
            <a:r>
              <a:rPr lang="en-US" sz="2600">
                <a:solidFill>
                  <a:schemeClr val="dk1"/>
                </a:solidFill>
                <a:latin typeface="Cambria Math"/>
                <a:ea typeface="Cambria Math"/>
                <a:cs typeface="Cambria Math"/>
                <a:sym typeface="Cambria Math"/>
              </a:rPr>
              <a:t>)</a:t>
            </a:r>
            <a:r>
              <a:rPr baseline="30000" i="1" lang="en-US" sz="2600">
                <a:solidFill>
                  <a:schemeClr val="dk1"/>
                </a:solidFill>
                <a:latin typeface="Cambria Math"/>
                <a:ea typeface="Cambria Math"/>
                <a:cs typeface="Cambria Math"/>
                <a:sym typeface="Cambria Math"/>
              </a:rPr>
              <a:t>k </a:t>
            </a:r>
            <a:r>
              <a:rPr lang="en-US" sz="2600">
                <a:solidFill>
                  <a:schemeClr val="dk1"/>
                </a:solidFill>
                <a:latin typeface="Cambria Math"/>
                <a:ea typeface="Cambria Math"/>
                <a:cs typeface="Cambria Math"/>
                <a:sym typeface="Cambria Math"/>
              </a:rPr>
              <a:t>≡ 1 (mod 11), for every positive integer </a:t>
            </a:r>
            <a:r>
              <a:rPr i="1" lang="en-US" sz="2600">
                <a:solidFill>
                  <a:schemeClr val="dk1"/>
                </a:solidFill>
                <a:latin typeface="Cambria Math"/>
                <a:ea typeface="Cambria Math"/>
                <a:cs typeface="Cambria Math"/>
                <a:sym typeface="Cambria Math"/>
              </a:rPr>
              <a:t>k</a:t>
            </a:r>
            <a:r>
              <a:rPr lang="en-US" sz="2600">
                <a:solidFill>
                  <a:schemeClr val="dk1"/>
                </a:solidFill>
                <a:latin typeface="Cambria Math"/>
                <a:ea typeface="Cambria Math"/>
                <a:cs typeface="Cambria Math"/>
                <a:sym typeface="Cambria Math"/>
              </a:rPr>
              <a:t>. Therefore,</a:t>
            </a:r>
            <a:endParaRPr/>
          </a:p>
          <a:p>
            <a:pPr indent="-274320" lvl="0" marL="274320" marR="0" rtl="0" algn="l">
              <a:spcBef>
                <a:spcPts val="364"/>
              </a:spcBef>
              <a:spcAft>
                <a:spcPts val="0"/>
              </a:spcAft>
              <a:buNone/>
            </a:pPr>
            <a:r>
              <a:t/>
            </a:r>
            <a:endParaRPr sz="2600">
              <a:solidFill>
                <a:schemeClr val="dk1"/>
              </a:solidFill>
              <a:latin typeface="Cambria Math"/>
              <a:ea typeface="Cambria Math"/>
              <a:cs typeface="Cambria Math"/>
              <a:sym typeface="Cambria Math"/>
            </a:endParaRPr>
          </a:p>
          <a:p>
            <a:pPr indent="-274320" lvl="0" marL="274320" marR="0" rtl="0" algn="l">
              <a:spcBef>
                <a:spcPts val="364"/>
              </a:spcBef>
              <a:spcAft>
                <a:spcPts val="0"/>
              </a:spcAft>
              <a:buNone/>
            </a:pPr>
            <a:r>
              <a:rPr lang="en-US" sz="2600">
                <a:solidFill>
                  <a:schemeClr val="dk1"/>
                </a:solidFill>
                <a:latin typeface="Cambria Math"/>
                <a:ea typeface="Cambria Math"/>
                <a:cs typeface="Cambria Math"/>
                <a:sym typeface="Cambria Math"/>
              </a:rPr>
              <a:t>                7</a:t>
            </a:r>
            <a:r>
              <a:rPr baseline="30000" lang="en-US" sz="2600">
                <a:solidFill>
                  <a:schemeClr val="dk1"/>
                </a:solidFill>
                <a:latin typeface="Cambria Math"/>
                <a:ea typeface="Cambria Math"/>
                <a:cs typeface="Cambria Math"/>
                <a:sym typeface="Cambria Math"/>
              </a:rPr>
              <a:t>222 </a:t>
            </a:r>
            <a:r>
              <a:rPr lang="en-US" sz="2600">
                <a:solidFill>
                  <a:schemeClr val="dk1"/>
                </a:solidFill>
                <a:latin typeface="Constantia"/>
                <a:ea typeface="Constantia"/>
                <a:cs typeface="Constantia"/>
                <a:sym typeface="Constantia"/>
              </a:rPr>
              <a:t>=</a:t>
            </a:r>
            <a:r>
              <a:rPr lang="en-US" sz="2600">
                <a:solidFill>
                  <a:schemeClr val="dk1"/>
                </a:solidFill>
                <a:latin typeface="Cambria Math"/>
                <a:ea typeface="Cambria Math"/>
                <a:cs typeface="Cambria Math"/>
                <a:sym typeface="Cambria Math"/>
              </a:rPr>
              <a:t> 7</a:t>
            </a:r>
            <a:r>
              <a:rPr baseline="30000" lang="en-US" sz="2600">
                <a:solidFill>
                  <a:schemeClr val="dk1"/>
                </a:solidFill>
                <a:latin typeface="Cambria Math"/>
                <a:ea typeface="Cambria Math"/>
                <a:cs typeface="Cambria Math"/>
                <a:sym typeface="Cambria Math"/>
              </a:rPr>
              <a:t>22∙10 + 2</a:t>
            </a:r>
            <a:r>
              <a:rPr lang="en-US" sz="2600">
                <a:solidFill>
                  <a:schemeClr val="dk1"/>
                </a:solidFill>
                <a:latin typeface="Constantia"/>
                <a:ea typeface="Constantia"/>
                <a:cs typeface="Constantia"/>
                <a:sym typeface="Constantia"/>
              </a:rPr>
              <a:t> =</a:t>
            </a:r>
            <a:r>
              <a:rPr lang="en-US" sz="2600">
                <a:solidFill>
                  <a:schemeClr val="dk1"/>
                </a:solidFill>
                <a:latin typeface="Cambria Math"/>
                <a:ea typeface="Cambria Math"/>
                <a:cs typeface="Cambria Math"/>
                <a:sym typeface="Cambria Math"/>
              </a:rPr>
              <a:t> (7</a:t>
            </a:r>
            <a:r>
              <a:rPr baseline="30000" lang="en-US" sz="2600">
                <a:solidFill>
                  <a:schemeClr val="dk1"/>
                </a:solidFill>
                <a:latin typeface="Cambria Math"/>
                <a:ea typeface="Cambria Math"/>
                <a:cs typeface="Cambria Math"/>
                <a:sym typeface="Cambria Math"/>
              </a:rPr>
              <a:t>10</a:t>
            </a:r>
            <a:r>
              <a:rPr lang="en-US" sz="2600">
                <a:solidFill>
                  <a:schemeClr val="dk1"/>
                </a:solidFill>
                <a:latin typeface="Cambria Math"/>
                <a:ea typeface="Cambria Math"/>
                <a:cs typeface="Cambria Math"/>
                <a:sym typeface="Cambria Math"/>
              </a:rPr>
              <a:t>)</a:t>
            </a:r>
            <a:r>
              <a:rPr baseline="30000" lang="en-US" sz="2600">
                <a:solidFill>
                  <a:schemeClr val="dk1"/>
                </a:solidFill>
                <a:latin typeface="Cambria Math"/>
                <a:ea typeface="Cambria Math"/>
                <a:cs typeface="Cambria Math"/>
                <a:sym typeface="Cambria Math"/>
              </a:rPr>
              <a:t>22</a:t>
            </a:r>
            <a:r>
              <a:rPr lang="en-US" sz="2600">
                <a:solidFill>
                  <a:schemeClr val="dk1"/>
                </a:solidFill>
                <a:latin typeface="Cambria Math"/>
                <a:ea typeface="Cambria Math"/>
                <a:cs typeface="Cambria Math"/>
                <a:sym typeface="Cambria Math"/>
              </a:rPr>
              <a:t>7</a:t>
            </a:r>
            <a:r>
              <a:rPr baseline="30000" lang="en-US" sz="2600">
                <a:solidFill>
                  <a:schemeClr val="dk1"/>
                </a:solidFill>
                <a:latin typeface="Cambria Math"/>
                <a:ea typeface="Cambria Math"/>
                <a:cs typeface="Cambria Math"/>
                <a:sym typeface="Cambria Math"/>
              </a:rPr>
              <a:t>2</a:t>
            </a:r>
            <a:r>
              <a:rPr lang="en-US" sz="2600">
                <a:solidFill>
                  <a:schemeClr val="dk1"/>
                </a:solidFill>
                <a:latin typeface="Cambria Math"/>
                <a:ea typeface="Cambria Math"/>
                <a:cs typeface="Cambria Math"/>
                <a:sym typeface="Cambria Math"/>
              </a:rPr>
              <a:t> ≡  (1)</a:t>
            </a:r>
            <a:r>
              <a:rPr baseline="30000" lang="en-US" sz="2600">
                <a:solidFill>
                  <a:schemeClr val="dk1"/>
                </a:solidFill>
                <a:latin typeface="Cambria Math"/>
                <a:ea typeface="Cambria Math"/>
                <a:cs typeface="Cambria Math"/>
                <a:sym typeface="Cambria Math"/>
              </a:rPr>
              <a:t>22</a:t>
            </a:r>
            <a:r>
              <a:rPr lang="en-US" sz="2600">
                <a:solidFill>
                  <a:schemeClr val="dk1"/>
                </a:solidFill>
                <a:latin typeface="Cambria Math"/>
                <a:ea typeface="Cambria Math"/>
                <a:cs typeface="Cambria Math"/>
                <a:sym typeface="Cambria Math"/>
              </a:rPr>
              <a:t> ∙49 ≡ 5 (mod 11).</a:t>
            </a:r>
            <a:endParaRPr/>
          </a:p>
          <a:p>
            <a:pPr indent="-274320" lvl="0" marL="274320" marR="0" rtl="0" algn="l">
              <a:spcBef>
                <a:spcPts val="364"/>
              </a:spcBef>
              <a:spcAft>
                <a:spcPts val="0"/>
              </a:spcAft>
              <a:buNone/>
            </a:pPr>
            <a:r>
              <a:t/>
            </a:r>
            <a:endParaRPr sz="2600">
              <a:solidFill>
                <a:schemeClr val="dk1"/>
              </a:solidFill>
              <a:latin typeface="Cambria Math"/>
              <a:ea typeface="Cambria Math"/>
              <a:cs typeface="Cambria Math"/>
              <a:sym typeface="Cambria Math"/>
            </a:endParaRPr>
          </a:p>
          <a:p>
            <a:pPr indent="-274320" lvl="0" marL="274320" marR="0" rtl="0" algn="l">
              <a:spcBef>
                <a:spcPts val="364"/>
              </a:spcBef>
              <a:spcAft>
                <a:spcPts val="0"/>
              </a:spcAft>
              <a:buNone/>
            </a:pPr>
            <a:r>
              <a:rPr lang="en-US" sz="2600">
                <a:solidFill>
                  <a:schemeClr val="dk1"/>
                </a:solidFill>
                <a:latin typeface="Cambria Math"/>
                <a:ea typeface="Cambria Math"/>
                <a:cs typeface="Cambria Math"/>
                <a:sym typeface="Cambria Math"/>
              </a:rPr>
              <a:t>     Hence, 7</a:t>
            </a:r>
            <a:r>
              <a:rPr baseline="30000" lang="en-US" sz="2600">
                <a:solidFill>
                  <a:schemeClr val="dk1"/>
                </a:solidFill>
                <a:latin typeface="Cambria Math"/>
                <a:ea typeface="Cambria Math"/>
                <a:cs typeface="Cambria Math"/>
                <a:sym typeface="Cambria Math"/>
              </a:rPr>
              <a:t>222 </a:t>
            </a:r>
            <a:r>
              <a:rPr b="1" lang="en-US" sz="2600">
                <a:solidFill>
                  <a:schemeClr val="dk1"/>
                </a:solidFill>
                <a:latin typeface="Constantia"/>
                <a:ea typeface="Constantia"/>
                <a:cs typeface="Constantia"/>
                <a:sym typeface="Constantia"/>
              </a:rPr>
              <a:t>mod</a:t>
            </a:r>
            <a:r>
              <a:rPr b="1" lang="en-US" sz="2600">
                <a:solidFill>
                  <a:schemeClr val="dk1"/>
                </a:solidFill>
                <a:latin typeface="Cambria Math"/>
                <a:ea typeface="Cambria Math"/>
                <a:cs typeface="Cambria Math"/>
                <a:sym typeface="Cambria Math"/>
              </a:rPr>
              <a:t> </a:t>
            </a:r>
            <a:r>
              <a:rPr lang="en-US" sz="2600">
                <a:solidFill>
                  <a:schemeClr val="dk1"/>
                </a:solidFill>
                <a:latin typeface="Cambria Math"/>
                <a:ea typeface="Cambria Math"/>
                <a:cs typeface="Cambria Math"/>
                <a:sym typeface="Cambria Math"/>
              </a:rPr>
              <a:t>11 = 5.</a:t>
            </a:r>
            <a:endParaRPr/>
          </a:p>
          <a:p>
            <a:pPr indent="-274320" lvl="0" marL="274320" marR="0" rtl="0" algn="l">
              <a:spcBef>
                <a:spcPts val="364"/>
              </a:spcBef>
              <a:spcAft>
                <a:spcPts val="0"/>
              </a:spcAft>
              <a:buNone/>
            </a:pPr>
            <a:r>
              <a:rPr lang="en-US" sz="2600">
                <a:solidFill>
                  <a:schemeClr val="dk1"/>
                </a:solidFill>
                <a:latin typeface="Cambria Math"/>
                <a:ea typeface="Cambria Math"/>
                <a:cs typeface="Cambria Math"/>
                <a:sym typeface="Cambria Math"/>
              </a:rPr>
              <a:t>      </a:t>
            </a:r>
            <a:endParaRPr sz="2600">
              <a:solidFill>
                <a:schemeClr val="dk1"/>
              </a:solidFill>
              <a:latin typeface="Constantia"/>
              <a:ea typeface="Constantia"/>
              <a:cs typeface="Constantia"/>
              <a:sym typeface="Constantia"/>
            </a:endParaRPr>
          </a:p>
          <a:p>
            <a:pPr indent="-274320" lvl="0" marL="274320" marR="0" rtl="0" algn="l">
              <a:lnSpc>
                <a:spcPct val="100000"/>
              </a:lnSpc>
              <a:spcBef>
                <a:spcPts val="364"/>
              </a:spcBef>
              <a:spcAft>
                <a:spcPts val="0"/>
              </a:spcAft>
              <a:buNone/>
            </a:pPr>
            <a:r>
              <a:rPr b="0" lang="en-US" sz="2600" u="none" cap="none" strike="noStrike">
                <a:solidFill>
                  <a:schemeClr val="dk1"/>
                </a:solidFill>
                <a:latin typeface="Constantia"/>
                <a:ea typeface="Constantia"/>
                <a:cs typeface="Constantia"/>
                <a:sym typeface="Constantia"/>
              </a:rPr>
              <a:t>               </a:t>
            </a:r>
            <a:endParaRPr b="0" sz="2600" u="none" cap="none" strike="noStrike">
              <a:solidFill>
                <a:schemeClr val="dk1"/>
              </a:solidFill>
              <a:latin typeface="Constantia"/>
              <a:ea typeface="Constantia"/>
              <a:cs typeface="Constantia"/>
              <a:sym typeface="Constantia"/>
            </a:endParaRPr>
          </a:p>
        </p:txBody>
      </p:sp>
      <p:sp>
        <p:nvSpPr>
          <p:cNvPr id="395" name="Google Shape;395;p40"/>
          <p:cNvSpPr txBox="1"/>
          <p:nvPr/>
        </p:nvSpPr>
        <p:spPr>
          <a:xfrm>
            <a:off x="6781800" y="1295400"/>
            <a:ext cx="1981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Pierre de Fermat</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a:t>
            </a:r>
            <a:r>
              <a:rPr lang="en-US" sz="1800">
                <a:solidFill>
                  <a:schemeClr val="dk1"/>
                </a:solidFill>
                <a:latin typeface="Cambria Math"/>
                <a:ea typeface="Cambria Math"/>
                <a:cs typeface="Cambria Math"/>
                <a:sym typeface="Cambria Math"/>
              </a:rPr>
              <a:t>1601-1665</a:t>
            </a:r>
            <a:r>
              <a:rPr lang="en-US" sz="1800">
                <a:solidFill>
                  <a:schemeClr val="dk1"/>
                </a:solidFill>
                <a:latin typeface="Constantia"/>
                <a:ea typeface="Constantia"/>
                <a:cs typeface="Constantia"/>
                <a:sym typeface="Constantia"/>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Pseudoprimes</a:t>
            </a:r>
            <a:endParaRPr/>
          </a:p>
        </p:txBody>
      </p:sp>
      <p:sp>
        <p:nvSpPr>
          <p:cNvPr id="401" name="Google Shape;401;p4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Char char="⚫"/>
            </a:pPr>
            <a:r>
              <a:rPr lang="en-US"/>
              <a:t>By Fermat’s little theorem </a:t>
            </a:r>
            <a:r>
              <a:rPr i="1" lang="en-US"/>
              <a:t>n</a:t>
            </a:r>
            <a:r>
              <a:rPr lang="en-US"/>
              <a:t> &gt; </a:t>
            </a:r>
            <a:r>
              <a:rPr lang="en-US">
                <a:latin typeface="Cambria Math"/>
                <a:ea typeface="Cambria Math"/>
                <a:cs typeface="Cambria Math"/>
                <a:sym typeface="Cambria Math"/>
              </a:rPr>
              <a:t>2</a:t>
            </a:r>
            <a:r>
              <a:rPr lang="en-US"/>
              <a:t> is prime, where</a:t>
            </a:r>
            <a:endParaRPr/>
          </a:p>
          <a:p>
            <a:pPr indent="-274320" lvl="0" marL="274320" rtl="0" algn="l">
              <a:spcBef>
                <a:spcPts val="481"/>
              </a:spcBef>
              <a:spcAft>
                <a:spcPts val="0"/>
              </a:spcAft>
              <a:buSzPct val="95000"/>
              <a:buNone/>
            </a:pPr>
            <a:r>
              <a:rPr i="1" lang="en-US"/>
              <a:t>                     </a:t>
            </a:r>
            <a:r>
              <a:rPr lang="en-US">
                <a:latin typeface="Cambria Math"/>
                <a:ea typeface="Cambria Math"/>
                <a:cs typeface="Cambria Math"/>
                <a:sym typeface="Cambria Math"/>
              </a:rPr>
              <a:t>2</a:t>
            </a:r>
            <a:r>
              <a:rPr baseline="30000" i="1" lang="en-US"/>
              <a:t>n</a:t>
            </a:r>
            <a:r>
              <a:rPr baseline="30000" lang="en-US"/>
              <a:t>-</a:t>
            </a:r>
            <a:r>
              <a:rPr baseline="30000" lang="en-US">
                <a:latin typeface="Cambria Math"/>
                <a:ea typeface="Cambria Math"/>
                <a:cs typeface="Cambria Math"/>
                <a:sym typeface="Cambria Math"/>
              </a:rPr>
              <a:t>1</a:t>
            </a:r>
            <a:r>
              <a:rPr lang="en-US">
                <a:latin typeface="Cambria Math"/>
                <a:ea typeface="Cambria Math"/>
                <a:cs typeface="Cambria Math"/>
                <a:sym typeface="Cambria Math"/>
              </a:rPr>
              <a:t> ≡ 1 </a:t>
            </a:r>
            <a:r>
              <a:rPr lang="en-US"/>
              <a:t>(mod </a:t>
            </a:r>
            <a:r>
              <a:rPr i="1" lang="en-US"/>
              <a:t>n</a:t>
            </a:r>
            <a:r>
              <a:rPr lang="en-US"/>
              <a:t>).</a:t>
            </a:r>
            <a:endParaRPr/>
          </a:p>
          <a:p>
            <a:pPr indent="-274320" lvl="0" marL="274320" rtl="0" algn="l">
              <a:spcBef>
                <a:spcPts val="481"/>
              </a:spcBef>
              <a:spcAft>
                <a:spcPts val="0"/>
              </a:spcAft>
              <a:buSzPct val="95000"/>
              <a:buChar char="⚫"/>
            </a:pPr>
            <a:r>
              <a:rPr lang="en-US"/>
              <a:t>But if this congruence holds, </a:t>
            </a:r>
            <a:r>
              <a:rPr i="1" lang="en-US"/>
              <a:t>n</a:t>
            </a:r>
            <a:r>
              <a:rPr lang="en-US"/>
              <a:t> may not be prime. Composite integers </a:t>
            </a:r>
            <a:r>
              <a:rPr i="1" lang="en-US"/>
              <a:t>n</a:t>
            </a:r>
            <a:r>
              <a:rPr lang="en-US"/>
              <a:t> such that </a:t>
            </a:r>
            <a:r>
              <a:rPr lang="en-US">
                <a:latin typeface="Cambria Math"/>
                <a:ea typeface="Cambria Math"/>
                <a:cs typeface="Cambria Math"/>
                <a:sym typeface="Cambria Math"/>
              </a:rPr>
              <a:t>2</a:t>
            </a:r>
            <a:r>
              <a:rPr baseline="30000" i="1" lang="en-US"/>
              <a:t>n</a:t>
            </a:r>
            <a:r>
              <a:rPr baseline="30000" lang="en-US"/>
              <a:t>-</a:t>
            </a:r>
            <a:r>
              <a:rPr baseline="30000" lang="en-US">
                <a:latin typeface="Cambria Math"/>
                <a:ea typeface="Cambria Math"/>
                <a:cs typeface="Cambria Math"/>
                <a:sym typeface="Cambria Math"/>
              </a:rPr>
              <a:t>1</a:t>
            </a:r>
            <a:r>
              <a:rPr lang="en-US">
                <a:latin typeface="Cambria Math"/>
                <a:ea typeface="Cambria Math"/>
                <a:cs typeface="Cambria Math"/>
                <a:sym typeface="Cambria Math"/>
              </a:rPr>
              <a:t> ≡ 1 </a:t>
            </a:r>
            <a:r>
              <a:rPr lang="en-US"/>
              <a:t>(mod </a:t>
            </a:r>
            <a:r>
              <a:rPr i="1" lang="en-US"/>
              <a:t>n</a:t>
            </a:r>
            <a:r>
              <a:rPr lang="en-US"/>
              <a:t>) are called </a:t>
            </a:r>
            <a:r>
              <a:rPr i="1" lang="en-US"/>
              <a:t>pseudoprimes</a:t>
            </a:r>
            <a:r>
              <a:rPr lang="en-US"/>
              <a:t> to the base </a:t>
            </a:r>
            <a:r>
              <a:rPr lang="en-US">
                <a:latin typeface="Cambria Math"/>
                <a:ea typeface="Cambria Math"/>
                <a:cs typeface="Cambria Math"/>
                <a:sym typeface="Cambria Math"/>
              </a:rPr>
              <a:t>2</a:t>
            </a:r>
            <a:r>
              <a:rPr lang="en-US"/>
              <a:t>.</a:t>
            </a:r>
            <a:endParaRPr/>
          </a:p>
          <a:p>
            <a:pPr indent="-274320" lvl="0" marL="274320" rtl="0" algn="l">
              <a:spcBef>
                <a:spcPts val="481"/>
              </a:spcBef>
              <a:spcAft>
                <a:spcPts val="0"/>
              </a:spcAft>
              <a:buSzPct val="95000"/>
              <a:buNone/>
            </a:pPr>
            <a:r>
              <a:rPr lang="en-US"/>
              <a:t>    </a:t>
            </a:r>
            <a:r>
              <a:rPr b="1" lang="en-US"/>
              <a:t>Example</a:t>
            </a:r>
            <a:r>
              <a:rPr lang="en-US"/>
              <a:t>: The integer </a:t>
            </a:r>
            <a:r>
              <a:rPr lang="en-US">
                <a:latin typeface="Cambria Math"/>
                <a:ea typeface="Cambria Math"/>
                <a:cs typeface="Cambria Math"/>
                <a:sym typeface="Cambria Math"/>
              </a:rPr>
              <a:t>341</a:t>
            </a:r>
            <a:r>
              <a:rPr lang="en-US"/>
              <a:t> is a pseudoprime to the base </a:t>
            </a:r>
            <a:r>
              <a:rPr lang="en-US">
                <a:latin typeface="Cambria Math"/>
                <a:ea typeface="Cambria Math"/>
                <a:cs typeface="Cambria Math"/>
                <a:sym typeface="Cambria Math"/>
              </a:rPr>
              <a:t>2</a:t>
            </a:r>
            <a:r>
              <a:rPr lang="en-US"/>
              <a:t>.</a:t>
            </a:r>
            <a:endParaRPr/>
          </a:p>
          <a:p>
            <a:pPr indent="-246888" lvl="1" marL="640080" rtl="0" algn="l">
              <a:spcBef>
                <a:spcPts val="444"/>
              </a:spcBef>
              <a:spcAft>
                <a:spcPts val="0"/>
              </a:spcAft>
              <a:buSzPct val="85000"/>
              <a:buNone/>
            </a:pPr>
            <a:r>
              <a:rPr lang="en-US">
                <a:latin typeface="Cambria Math"/>
                <a:ea typeface="Cambria Math"/>
                <a:cs typeface="Cambria Math"/>
                <a:sym typeface="Cambria Math"/>
              </a:rPr>
              <a:t>341</a:t>
            </a:r>
            <a:r>
              <a:rPr lang="en-US"/>
              <a:t> = </a:t>
            </a:r>
            <a:r>
              <a:rPr lang="en-US">
                <a:latin typeface="Cambria Math"/>
                <a:ea typeface="Cambria Math"/>
                <a:cs typeface="Cambria Math"/>
                <a:sym typeface="Cambria Math"/>
              </a:rPr>
              <a:t>11</a:t>
            </a:r>
            <a:r>
              <a:rPr lang="en-US"/>
              <a:t> </a:t>
            </a:r>
            <a:r>
              <a:rPr lang="en-US">
                <a:latin typeface="Cambria Math"/>
                <a:ea typeface="Cambria Math"/>
                <a:cs typeface="Cambria Math"/>
                <a:sym typeface="Cambria Math"/>
              </a:rPr>
              <a:t>∙ 31</a:t>
            </a:r>
            <a:endParaRPr/>
          </a:p>
          <a:p>
            <a:pPr indent="-246888" lvl="1" marL="640080" rtl="0" algn="l">
              <a:spcBef>
                <a:spcPts val="444"/>
              </a:spcBef>
              <a:spcAft>
                <a:spcPts val="0"/>
              </a:spcAft>
              <a:buSzPct val="85000"/>
              <a:buNone/>
            </a:pPr>
            <a:r>
              <a:rPr lang="en-US">
                <a:latin typeface="Cambria Math"/>
                <a:ea typeface="Cambria Math"/>
                <a:cs typeface="Cambria Math"/>
                <a:sym typeface="Cambria Math"/>
              </a:rPr>
              <a:t>2</a:t>
            </a:r>
            <a:r>
              <a:rPr baseline="30000" lang="en-US">
                <a:latin typeface="Cambria Math"/>
                <a:ea typeface="Cambria Math"/>
                <a:cs typeface="Cambria Math"/>
                <a:sym typeface="Cambria Math"/>
              </a:rPr>
              <a:t>340</a:t>
            </a:r>
            <a:r>
              <a:rPr lang="en-US">
                <a:latin typeface="Cambria Math"/>
                <a:ea typeface="Cambria Math"/>
                <a:cs typeface="Cambria Math"/>
                <a:sym typeface="Cambria Math"/>
              </a:rPr>
              <a:t> ≡ 1 </a:t>
            </a:r>
            <a:r>
              <a:rPr lang="en-US"/>
              <a:t>(mod </a:t>
            </a:r>
            <a:r>
              <a:rPr lang="en-US">
                <a:latin typeface="Cambria Math"/>
                <a:ea typeface="Cambria Math"/>
                <a:cs typeface="Cambria Math"/>
                <a:sym typeface="Cambria Math"/>
              </a:rPr>
              <a:t>341</a:t>
            </a:r>
            <a:r>
              <a:rPr lang="en-US"/>
              <a:t>) (</a:t>
            </a:r>
            <a:r>
              <a:rPr i="1" lang="en-US"/>
              <a:t>see in Exercise </a:t>
            </a:r>
            <a:r>
              <a:rPr lang="en-US">
                <a:latin typeface="Cambria Math"/>
                <a:ea typeface="Cambria Math"/>
                <a:cs typeface="Cambria Math"/>
                <a:sym typeface="Cambria Math"/>
              </a:rPr>
              <a:t>37</a:t>
            </a:r>
            <a:r>
              <a:rPr lang="en-US"/>
              <a:t>)</a:t>
            </a:r>
            <a:endParaRPr/>
          </a:p>
          <a:p>
            <a:pPr indent="-274320" lvl="0" marL="274320" rtl="0" algn="l">
              <a:spcBef>
                <a:spcPts val="481"/>
              </a:spcBef>
              <a:spcAft>
                <a:spcPts val="0"/>
              </a:spcAft>
              <a:buSzPct val="95000"/>
              <a:buChar char="⚫"/>
            </a:pPr>
            <a:r>
              <a:rPr lang="en-US"/>
              <a:t>We can replace </a:t>
            </a:r>
            <a:r>
              <a:rPr lang="en-US">
                <a:latin typeface="Cambria Math"/>
                <a:ea typeface="Cambria Math"/>
                <a:cs typeface="Cambria Math"/>
                <a:sym typeface="Cambria Math"/>
              </a:rPr>
              <a:t>2</a:t>
            </a:r>
            <a:r>
              <a:rPr lang="en-US"/>
              <a:t> by any integer </a:t>
            </a:r>
            <a:r>
              <a:rPr i="1" lang="en-US"/>
              <a:t>b</a:t>
            </a:r>
            <a:r>
              <a:rPr lang="en-US"/>
              <a:t> </a:t>
            </a:r>
            <a:r>
              <a:rPr lang="en-US">
                <a:latin typeface="Cambria Math"/>
                <a:ea typeface="Cambria Math"/>
                <a:cs typeface="Cambria Math"/>
                <a:sym typeface="Cambria Math"/>
              </a:rPr>
              <a:t>≥ 2</a:t>
            </a:r>
            <a:r>
              <a:rPr lang="en-US"/>
              <a:t>.</a:t>
            </a:r>
            <a:endParaRPr/>
          </a:p>
          <a:p>
            <a:pPr indent="-274320" lvl="0" marL="274320" rtl="0" algn="l">
              <a:spcBef>
                <a:spcPts val="481"/>
              </a:spcBef>
              <a:spcAft>
                <a:spcPts val="0"/>
              </a:spcAft>
              <a:buSzPct val="95000"/>
              <a:buNone/>
            </a:pPr>
            <a:r>
              <a:rPr b="1" lang="en-US"/>
              <a:t>    Definition</a:t>
            </a:r>
            <a:r>
              <a:rPr lang="en-US"/>
              <a:t>: Let </a:t>
            </a:r>
            <a:r>
              <a:rPr i="1" lang="en-US"/>
              <a:t>b</a:t>
            </a:r>
            <a:r>
              <a:rPr lang="en-US"/>
              <a:t> be a positive integer. If </a:t>
            </a:r>
            <a:r>
              <a:rPr i="1" lang="en-US"/>
              <a:t>n</a:t>
            </a:r>
            <a:r>
              <a:rPr lang="en-US"/>
              <a:t> is a composite integer, and </a:t>
            </a:r>
            <a:r>
              <a:rPr i="1" lang="en-US"/>
              <a:t>b</a:t>
            </a:r>
            <a:r>
              <a:rPr baseline="30000" i="1" lang="en-US"/>
              <a:t>n</a:t>
            </a:r>
            <a:r>
              <a:rPr baseline="30000" lang="en-US"/>
              <a:t>-</a:t>
            </a:r>
            <a:r>
              <a:rPr baseline="30000" lang="en-US">
                <a:latin typeface="Cambria Math"/>
                <a:ea typeface="Cambria Math"/>
                <a:cs typeface="Cambria Math"/>
                <a:sym typeface="Cambria Math"/>
              </a:rPr>
              <a:t>1</a:t>
            </a:r>
            <a:r>
              <a:rPr lang="en-US">
                <a:latin typeface="Cambria Math"/>
                <a:ea typeface="Cambria Math"/>
                <a:cs typeface="Cambria Math"/>
                <a:sym typeface="Cambria Math"/>
              </a:rPr>
              <a:t> ≡ 1 </a:t>
            </a:r>
            <a:r>
              <a:rPr lang="en-US"/>
              <a:t>(mod </a:t>
            </a:r>
            <a:r>
              <a:rPr i="1" lang="en-US"/>
              <a:t>n</a:t>
            </a:r>
            <a:r>
              <a:rPr lang="en-US"/>
              <a:t>), then </a:t>
            </a:r>
            <a:r>
              <a:rPr i="1" lang="en-US"/>
              <a:t>n </a:t>
            </a:r>
            <a:r>
              <a:rPr lang="en-US"/>
              <a:t>is called a </a:t>
            </a:r>
            <a:r>
              <a:rPr i="1" lang="en-US"/>
              <a:t>pseudoprime to the base b</a:t>
            </a:r>
            <a:r>
              <a:rPr lang="en-US"/>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Pseudoprimes</a:t>
            </a:r>
            <a:endParaRPr/>
          </a:p>
        </p:txBody>
      </p:sp>
      <p:sp>
        <p:nvSpPr>
          <p:cNvPr id="407" name="Google Shape;407;p4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Given a positive integer </a:t>
            </a:r>
            <a:r>
              <a:rPr i="1" lang="en-US"/>
              <a:t>n</a:t>
            </a:r>
            <a:r>
              <a:rPr lang="en-US"/>
              <a:t>, such that  </a:t>
            </a:r>
            <a:r>
              <a:rPr lang="en-US">
                <a:latin typeface="Cambria Math"/>
                <a:ea typeface="Cambria Math"/>
                <a:cs typeface="Cambria Math"/>
                <a:sym typeface="Cambria Math"/>
              </a:rPr>
              <a:t>2</a:t>
            </a:r>
            <a:r>
              <a:rPr baseline="30000" i="1" lang="en-US"/>
              <a:t>n</a:t>
            </a:r>
            <a:r>
              <a:rPr baseline="30000" lang="en-US"/>
              <a:t>-</a:t>
            </a:r>
            <a:r>
              <a:rPr baseline="30000" lang="en-US">
                <a:latin typeface="Cambria Math"/>
                <a:ea typeface="Cambria Math"/>
                <a:cs typeface="Cambria Math"/>
                <a:sym typeface="Cambria Math"/>
              </a:rPr>
              <a:t>1</a:t>
            </a:r>
            <a:r>
              <a:rPr lang="en-US">
                <a:latin typeface="Cambria Math"/>
                <a:ea typeface="Cambria Math"/>
                <a:cs typeface="Cambria Math"/>
                <a:sym typeface="Cambria Math"/>
              </a:rPr>
              <a:t> ≡ 1 </a:t>
            </a:r>
            <a:r>
              <a:rPr lang="en-US"/>
              <a:t>(mod </a:t>
            </a:r>
            <a:r>
              <a:rPr i="1" lang="en-US"/>
              <a:t>n</a:t>
            </a:r>
            <a:r>
              <a:rPr lang="en-US"/>
              <a:t>):</a:t>
            </a:r>
            <a:endParaRPr/>
          </a:p>
          <a:p>
            <a:pPr indent="-246888" lvl="1" marL="640080" rtl="0" algn="l">
              <a:spcBef>
                <a:spcPts val="444"/>
              </a:spcBef>
              <a:spcAft>
                <a:spcPts val="0"/>
              </a:spcAft>
              <a:buSzPct val="85000"/>
              <a:buChar char="⚫"/>
            </a:pPr>
            <a:r>
              <a:rPr lang="en-US"/>
              <a:t>If </a:t>
            </a:r>
            <a:r>
              <a:rPr i="1" lang="en-US"/>
              <a:t>n</a:t>
            </a:r>
            <a:r>
              <a:rPr lang="en-US"/>
              <a:t> does not satisfy the congruence, it is composite.</a:t>
            </a:r>
            <a:endParaRPr/>
          </a:p>
          <a:p>
            <a:pPr indent="-246888" lvl="1" marL="640080" rtl="0" algn="l">
              <a:spcBef>
                <a:spcPts val="444"/>
              </a:spcBef>
              <a:spcAft>
                <a:spcPts val="0"/>
              </a:spcAft>
              <a:buSzPct val="85000"/>
              <a:buChar char="⚫"/>
            </a:pPr>
            <a:r>
              <a:rPr lang="en-US"/>
              <a:t>If </a:t>
            </a:r>
            <a:r>
              <a:rPr i="1" lang="en-US"/>
              <a:t>n</a:t>
            </a:r>
            <a:r>
              <a:rPr lang="en-US"/>
              <a:t> does satisfy the congruence, it is either prime or a pseudoprime to the base </a:t>
            </a:r>
            <a:r>
              <a:rPr lang="en-US">
                <a:latin typeface="Cambria Math"/>
                <a:ea typeface="Cambria Math"/>
                <a:cs typeface="Cambria Math"/>
                <a:sym typeface="Cambria Math"/>
              </a:rPr>
              <a:t>2</a:t>
            </a:r>
            <a:r>
              <a:rPr lang="en-US"/>
              <a:t>.</a:t>
            </a:r>
            <a:endParaRPr/>
          </a:p>
          <a:p>
            <a:pPr indent="-274320" lvl="0" marL="274320" rtl="0" algn="l">
              <a:spcBef>
                <a:spcPts val="481"/>
              </a:spcBef>
              <a:spcAft>
                <a:spcPts val="0"/>
              </a:spcAft>
              <a:buSzPct val="95000"/>
              <a:buChar char="⚫"/>
            </a:pPr>
            <a:r>
              <a:rPr lang="en-US"/>
              <a:t>Doing similar tests with additional bases </a:t>
            </a:r>
            <a:r>
              <a:rPr i="1" lang="en-US"/>
              <a:t>b</a:t>
            </a:r>
            <a:r>
              <a:rPr lang="en-US"/>
              <a:t>, provides more evidence as to whether </a:t>
            </a:r>
            <a:r>
              <a:rPr i="1" lang="en-US"/>
              <a:t>n</a:t>
            </a:r>
            <a:r>
              <a:rPr lang="en-US"/>
              <a:t> is prime.</a:t>
            </a:r>
            <a:endParaRPr/>
          </a:p>
          <a:p>
            <a:pPr indent="-274320" lvl="0" marL="274320" rtl="0" algn="l">
              <a:spcBef>
                <a:spcPts val="481"/>
              </a:spcBef>
              <a:spcAft>
                <a:spcPts val="0"/>
              </a:spcAft>
              <a:buSzPct val="95000"/>
              <a:buChar char="⚫"/>
            </a:pPr>
            <a:r>
              <a:rPr lang="en-US"/>
              <a:t>Among the positive integers not exceeding a positive real number </a:t>
            </a:r>
            <a:r>
              <a:rPr i="1" lang="en-US"/>
              <a:t>x</a:t>
            </a:r>
            <a:r>
              <a:rPr lang="en-US"/>
              <a:t>, compared to primes, there are relatively few pseudoprimes to the base </a:t>
            </a:r>
            <a:r>
              <a:rPr i="1" lang="en-US"/>
              <a:t>b</a:t>
            </a:r>
            <a:r>
              <a:rPr lang="en-US"/>
              <a:t>.</a:t>
            </a:r>
            <a:endParaRPr/>
          </a:p>
          <a:p>
            <a:pPr indent="-246888" lvl="1" marL="640080" rtl="0" algn="l">
              <a:spcBef>
                <a:spcPts val="444"/>
              </a:spcBef>
              <a:spcAft>
                <a:spcPts val="0"/>
              </a:spcAft>
              <a:buSzPct val="85000"/>
              <a:buChar char="⚫"/>
            </a:pPr>
            <a:r>
              <a:rPr lang="en-US"/>
              <a:t>For example, among the positive integers less than </a:t>
            </a:r>
            <a:r>
              <a:rPr lang="en-US">
                <a:latin typeface="Cambria Math"/>
                <a:ea typeface="Cambria Math"/>
                <a:cs typeface="Cambria Math"/>
                <a:sym typeface="Cambria Math"/>
              </a:rPr>
              <a:t>10</a:t>
            </a:r>
            <a:r>
              <a:rPr baseline="30000" lang="en-US">
                <a:latin typeface="Cambria Math"/>
                <a:ea typeface="Cambria Math"/>
                <a:cs typeface="Cambria Math"/>
                <a:sym typeface="Cambria Math"/>
              </a:rPr>
              <a:t>10</a:t>
            </a:r>
            <a:r>
              <a:rPr lang="en-US"/>
              <a:t> there are </a:t>
            </a:r>
            <a:r>
              <a:rPr lang="en-US">
                <a:latin typeface="Cambria Math"/>
                <a:ea typeface="Cambria Math"/>
                <a:cs typeface="Cambria Math"/>
                <a:sym typeface="Cambria Math"/>
              </a:rPr>
              <a:t>455,052,512</a:t>
            </a:r>
            <a:r>
              <a:rPr lang="en-US"/>
              <a:t> primes, but only </a:t>
            </a:r>
            <a:r>
              <a:rPr lang="en-US">
                <a:latin typeface="Cambria Math"/>
                <a:ea typeface="Cambria Math"/>
                <a:cs typeface="Cambria Math"/>
                <a:sym typeface="Cambria Math"/>
              </a:rPr>
              <a:t>14,884</a:t>
            </a:r>
            <a:r>
              <a:rPr lang="en-US"/>
              <a:t> pseudoprimes to the base </a:t>
            </a:r>
            <a:r>
              <a:rPr lang="en-US">
                <a:latin typeface="Cambria Math"/>
                <a:ea typeface="Cambria Math"/>
                <a:cs typeface="Cambria Math"/>
                <a:sym typeface="Cambria Math"/>
              </a:rPr>
              <a:t>2</a:t>
            </a:r>
            <a:r>
              <a:rPr lang="en-US"/>
              <a:t>. </a:t>
            </a:r>
            <a:endParaRPr/>
          </a:p>
          <a:p>
            <a:pPr indent="-129238" lvl="0" marL="274320" rtl="0" algn="l">
              <a:spcBef>
                <a:spcPts val="481"/>
              </a:spcBef>
              <a:spcAft>
                <a:spcPts val="0"/>
              </a:spcAft>
              <a:buSzPct val="95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Primitive Roots</a:t>
            </a:r>
            <a:endParaRPr/>
          </a:p>
        </p:txBody>
      </p:sp>
      <p:sp>
        <p:nvSpPr>
          <p:cNvPr id="413" name="Google Shape;413;p4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None/>
            </a:pPr>
            <a:r>
              <a:rPr b="1" lang="en-US"/>
              <a:t>   Definition</a:t>
            </a:r>
            <a:r>
              <a:rPr lang="en-US"/>
              <a:t>: A primitive root modulo a prime </a:t>
            </a:r>
            <a:r>
              <a:rPr i="1" lang="en-US"/>
              <a:t>p</a:t>
            </a:r>
            <a:r>
              <a:rPr lang="en-US"/>
              <a:t> is an   integer </a:t>
            </a:r>
            <a:r>
              <a:rPr i="1" lang="en-US"/>
              <a:t>r</a:t>
            </a:r>
            <a:r>
              <a:rPr lang="en-US"/>
              <a:t> in </a:t>
            </a:r>
            <a:r>
              <a:rPr b="1" lang="en-US"/>
              <a:t>Z</a:t>
            </a:r>
            <a:r>
              <a:rPr baseline="-25000" i="1" lang="en-US"/>
              <a:t>p</a:t>
            </a:r>
            <a:r>
              <a:rPr lang="en-US"/>
              <a:t> such that every nonzero element of </a:t>
            </a:r>
            <a:r>
              <a:rPr b="1" lang="en-US"/>
              <a:t>Z</a:t>
            </a:r>
            <a:r>
              <a:rPr baseline="-25000" i="1" lang="en-US"/>
              <a:t>p</a:t>
            </a:r>
            <a:r>
              <a:rPr lang="en-US"/>
              <a:t> is a power of </a:t>
            </a:r>
            <a:r>
              <a:rPr i="1" lang="en-US"/>
              <a:t>r</a:t>
            </a:r>
            <a:r>
              <a:rPr lang="en-US"/>
              <a:t>.</a:t>
            </a:r>
            <a:endParaRPr/>
          </a:p>
          <a:p>
            <a:pPr indent="-274320" lvl="0" marL="274320" rtl="0" algn="l">
              <a:spcBef>
                <a:spcPts val="481"/>
              </a:spcBef>
              <a:spcAft>
                <a:spcPts val="0"/>
              </a:spcAft>
              <a:buSzPct val="95000"/>
              <a:buNone/>
            </a:pPr>
            <a:r>
              <a:rPr b="1" lang="en-US"/>
              <a:t>   Example</a:t>
            </a:r>
            <a:r>
              <a:rPr lang="en-US"/>
              <a:t>:  Since every element of</a:t>
            </a:r>
            <a:r>
              <a:rPr b="1" lang="en-US"/>
              <a:t> Z</a:t>
            </a:r>
            <a:r>
              <a:rPr baseline="-25000" lang="en-US">
                <a:latin typeface="Cambria Math"/>
                <a:ea typeface="Cambria Math"/>
                <a:cs typeface="Cambria Math"/>
                <a:sym typeface="Cambria Math"/>
              </a:rPr>
              <a:t>11</a:t>
            </a:r>
            <a:r>
              <a:rPr lang="en-US"/>
              <a:t>  is a power of </a:t>
            </a:r>
            <a:r>
              <a:rPr lang="en-US">
                <a:latin typeface="Cambria Math"/>
                <a:ea typeface="Cambria Math"/>
                <a:cs typeface="Cambria Math"/>
                <a:sym typeface="Cambria Math"/>
              </a:rPr>
              <a:t>2, 2 is a primitive root of 11.</a:t>
            </a:r>
            <a:r>
              <a:rPr lang="en-US"/>
              <a:t> </a:t>
            </a:r>
            <a:endParaRPr/>
          </a:p>
          <a:p>
            <a:pPr indent="-246888" lvl="1" marL="640080" rtl="0" algn="l">
              <a:spcBef>
                <a:spcPts val="351"/>
              </a:spcBef>
              <a:spcAft>
                <a:spcPts val="0"/>
              </a:spcAft>
              <a:buSzPct val="85000"/>
              <a:buNone/>
            </a:pPr>
            <a:r>
              <a:rPr lang="en-US" sz="1900"/>
              <a:t>    Powers of </a:t>
            </a:r>
            <a:r>
              <a:rPr lang="en-US" sz="1900">
                <a:latin typeface="Cambria Math"/>
                <a:ea typeface="Cambria Math"/>
                <a:cs typeface="Cambria Math"/>
                <a:sym typeface="Cambria Math"/>
              </a:rPr>
              <a:t>2 modulo 11: 2</a:t>
            </a:r>
            <a:r>
              <a:rPr baseline="30000" lang="en-US" sz="1900">
                <a:latin typeface="Cambria Math"/>
                <a:ea typeface="Cambria Math"/>
                <a:cs typeface="Cambria Math"/>
                <a:sym typeface="Cambria Math"/>
              </a:rPr>
              <a:t>1</a:t>
            </a:r>
            <a:r>
              <a:rPr lang="en-US" sz="1900">
                <a:latin typeface="Cambria Math"/>
                <a:ea typeface="Cambria Math"/>
                <a:cs typeface="Cambria Math"/>
                <a:sym typeface="Cambria Math"/>
              </a:rPr>
              <a:t> = 2, 2</a:t>
            </a:r>
            <a:r>
              <a:rPr baseline="30000" lang="en-US" sz="1900">
                <a:latin typeface="Cambria Math"/>
                <a:ea typeface="Cambria Math"/>
                <a:cs typeface="Cambria Math"/>
                <a:sym typeface="Cambria Math"/>
              </a:rPr>
              <a:t>2</a:t>
            </a:r>
            <a:r>
              <a:rPr lang="en-US" sz="1900">
                <a:latin typeface="Cambria Math"/>
                <a:ea typeface="Cambria Math"/>
                <a:cs typeface="Cambria Math"/>
                <a:sym typeface="Cambria Math"/>
              </a:rPr>
              <a:t> = 4, 2</a:t>
            </a:r>
            <a:r>
              <a:rPr baseline="30000" lang="en-US" sz="1900">
                <a:latin typeface="Cambria Math"/>
                <a:ea typeface="Cambria Math"/>
                <a:cs typeface="Cambria Math"/>
                <a:sym typeface="Cambria Math"/>
              </a:rPr>
              <a:t>3</a:t>
            </a:r>
            <a:r>
              <a:rPr lang="en-US" sz="1900">
                <a:latin typeface="Cambria Math"/>
                <a:ea typeface="Cambria Math"/>
                <a:cs typeface="Cambria Math"/>
                <a:sym typeface="Cambria Math"/>
              </a:rPr>
              <a:t> = 8, 2</a:t>
            </a:r>
            <a:r>
              <a:rPr baseline="30000" lang="en-US" sz="1900">
                <a:latin typeface="Cambria Math"/>
                <a:ea typeface="Cambria Math"/>
                <a:cs typeface="Cambria Math"/>
                <a:sym typeface="Cambria Math"/>
              </a:rPr>
              <a:t>4</a:t>
            </a:r>
            <a:r>
              <a:rPr lang="en-US" sz="1900">
                <a:latin typeface="Cambria Math"/>
                <a:ea typeface="Cambria Math"/>
                <a:cs typeface="Cambria Math"/>
                <a:sym typeface="Cambria Math"/>
              </a:rPr>
              <a:t> = 5, 2</a:t>
            </a:r>
            <a:r>
              <a:rPr baseline="30000" lang="en-US" sz="1900">
                <a:latin typeface="Cambria Math"/>
                <a:ea typeface="Cambria Math"/>
                <a:cs typeface="Cambria Math"/>
                <a:sym typeface="Cambria Math"/>
              </a:rPr>
              <a:t>5</a:t>
            </a:r>
            <a:r>
              <a:rPr lang="en-US" sz="1900">
                <a:latin typeface="Cambria Math"/>
                <a:ea typeface="Cambria Math"/>
                <a:cs typeface="Cambria Math"/>
                <a:sym typeface="Cambria Math"/>
              </a:rPr>
              <a:t> = 10, 2</a:t>
            </a:r>
            <a:r>
              <a:rPr baseline="30000" lang="en-US" sz="1900">
                <a:latin typeface="Cambria Math"/>
                <a:ea typeface="Cambria Math"/>
                <a:cs typeface="Cambria Math"/>
                <a:sym typeface="Cambria Math"/>
              </a:rPr>
              <a:t>6</a:t>
            </a:r>
            <a:r>
              <a:rPr lang="en-US" sz="1900">
                <a:latin typeface="Cambria Math"/>
                <a:ea typeface="Cambria Math"/>
                <a:cs typeface="Cambria Math"/>
                <a:sym typeface="Cambria Math"/>
              </a:rPr>
              <a:t> = 9, 2</a:t>
            </a:r>
            <a:r>
              <a:rPr baseline="30000" lang="en-US" sz="1900">
                <a:latin typeface="Cambria Math"/>
                <a:ea typeface="Cambria Math"/>
                <a:cs typeface="Cambria Math"/>
                <a:sym typeface="Cambria Math"/>
              </a:rPr>
              <a:t>7</a:t>
            </a:r>
            <a:r>
              <a:rPr lang="en-US" sz="1900">
                <a:latin typeface="Cambria Math"/>
                <a:ea typeface="Cambria Math"/>
                <a:cs typeface="Cambria Math"/>
                <a:sym typeface="Cambria Math"/>
              </a:rPr>
              <a:t> = 7, 2</a:t>
            </a:r>
            <a:r>
              <a:rPr baseline="30000" lang="en-US" sz="1900">
                <a:latin typeface="Cambria Math"/>
                <a:ea typeface="Cambria Math"/>
                <a:cs typeface="Cambria Math"/>
                <a:sym typeface="Cambria Math"/>
              </a:rPr>
              <a:t>8</a:t>
            </a:r>
            <a:r>
              <a:rPr lang="en-US" sz="1900">
                <a:latin typeface="Cambria Math"/>
                <a:ea typeface="Cambria Math"/>
                <a:cs typeface="Cambria Math"/>
                <a:sym typeface="Cambria Math"/>
              </a:rPr>
              <a:t> = 3, 2</a:t>
            </a:r>
            <a:r>
              <a:rPr baseline="30000" lang="en-US" sz="1900">
                <a:latin typeface="Cambria Math"/>
                <a:ea typeface="Cambria Math"/>
                <a:cs typeface="Cambria Math"/>
                <a:sym typeface="Cambria Math"/>
              </a:rPr>
              <a:t>9</a:t>
            </a:r>
            <a:r>
              <a:rPr lang="en-US" sz="1900">
                <a:latin typeface="Cambria Math"/>
                <a:ea typeface="Cambria Math"/>
                <a:cs typeface="Cambria Math"/>
                <a:sym typeface="Cambria Math"/>
              </a:rPr>
              <a:t> = 6, 2</a:t>
            </a:r>
            <a:r>
              <a:rPr baseline="30000" lang="en-US" sz="1900">
                <a:latin typeface="Cambria Math"/>
                <a:ea typeface="Cambria Math"/>
                <a:cs typeface="Cambria Math"/>
                <a:sym typeface="Cambria Math"/>
              </a:rPr>
              <a:t>10</a:t>
            </a:r>
            <a:r>
              <a:rPr lang="en-US" sz="1900">
                <a:latin typeface="Cambria Math"/>
                <a:ea typeface="Cambria Math"/>
                <a:cs typeface="Cambria Math"/>
                <a:sym typeface="Cambria Math"/>
              </a:rPr>
              <a:t> = 1.</a:t>
            </a:r>
            <a:endParaRPr/>
          </a:p>
          <a:p>
            <a:pPr indent="-274320" lvl="0" marL="274320" rtl="0" algn="l">
              <a:spcBef>
                <a:spcPts val="481"/>
              </a:spcBef>
              <a:spcAft>
                <a:spcPts val="0"/>
              </a:spcAft>
              <a:buSzPct val="95000"/>
              <a:buNone/>
            </a:pPr>
            <a:r>
              <a:rPr b="1" lang="en-US"/>
              <a:t>   Example</a:t>
            </a:r>
            <a:r>
              <a:rPr lang="en-US"/>
              <a:t>:  Since not all elements of</a:t>
            </a:r>
            <a:r>
              <a:rPr b="1" lang="en-US"/>
              <a:t> Z</a:t>
            </a:r>
            <a:r>
              <a:rPr baseline="-25000" lang="en-US">
                <a:latin typeface="Cambria Math"/>
                <a:ea typeface="Cambria Math"/>
                <a:cs typeface="Cambria Math"/>
                <a:sym typeface="Cambria Math"/>
              </a:rPr>
              <a:t>11</a:t>
            </a:r>
            <a:r>
              <a:rPr lang="en-US"/>
              <a:t>  are powers of </a:t>
            </a:r>
            <a:r>
              <a:rPr lang="en-US">
                <a:latin typeface="Cambria Math"/>
                <a:ea typeface="Cambria Math"/>
                <a:cs typeface="Cambria Math"/>
                <a:sym typeface="Cambria Math"/>
              </a:rPr>
              <a:t>3, 3 is not a primitive root of 11.</a:t>
            </a:r>
            <a:r>
              <a:rPr lang="en-US"/>
              <a:t> </a:t>
            </a:r>
            <a:endParaRPr/>
          </a:p>
          <a:p>
            <a:pPr indent="-274320" lvl="2" marL="548640" rtl="0" algn="l">
              <a:spcBef>
                <a:spcPts val="388"/>
              </a:spcBef>
              <a:spcAft>
                <a:spcPts val="0"/>
              </a:spcAft>
              <a:buSzPct val="95000"/>
              <a:buNone/>
            </a:pPr>
            <a:r>
              <a:rPr lang="en-US">
                <a:latin typeface="Cambria Math"/>
                <a:ea typeface="Cambria Math"/>
                <a:cs typeface="Cambria Math"/>
                <a:sym typeface="Cambria Math"/>
              </a:rPr>
              <a:t>     </a:t>
            </a:r>
            <a:r>
              <a:rPr lang="en-US" sz="1900"/>
              <a:t>Powers of  </a:t>
            </a:r>
            <a:r>
              <a:rPr lang="en-US" sz="1900">
                <a:latin typeface="Cambria Math"/>
                <a:ea typeface="Cambria Math"/>
                <a:cs typeface="Cambria Math"/>
                <a:sym typeface="Cambria Math"/>
              </a:rPr>
              <a:t>3 </a:t>
            </a:r>
            <a:r>
              <a:rPr lang="en-US" sz="1900"/>
              <a:t>modulo</a:t>
            </a:r>
            <a:r>
              <a:rPr lang="en-US" sz="1900">
                <a:latin typeface="Cambria Math"/>
                <a:ea typeface="Cambria Math"/>
                <a:cs typeface="Cambria Math"/>
                <a:sym typeface="Cambria Math"/>
              </a:rPr>
              <a:t> 11: 3</a:t>
            </a:r>
            <a:r>
              <a:rPr baseline="30000" lang="en-US" sz="1900">
                <a:latin typeface="Cambria Math"/>
                <a:ea typeface="Cambria Math"/>
                <a:cs typeface="Cambria Math"/>
                <a:sym typeface="Cambria Math"/>
              </a:rPr>
              <a:t>1</a:t>
            </a:r>
            <a:r>
              <a:rPr lang="en-US" sz="1900">
                <a:latin typeface="Cambria Math"/>
                <a:ea typeface="Cambria Math"/>
                <a:cs typeface="Cambria Math"/>
                <a:sym typeface="Cambria Math"/>
              </a:rPr>
              <a:t> = 3, 3</a:t>
            </a:r>
            <a:r>
              <a:rPr baseline="30000" lang="en-US" sz="1900">
                <a:latin typeface="Cambria Math"/>
                <a:ea typeface="Cambria Math"/>
                <a:cs typeface="Cambria Math"/>
                <a:sym typeface="Cambria Math"/>
              </a:rPr>
              <a:t>2</a:t>
            </a:r>
            <a:r>
              <a:rPr lang="en-US" sz="1900">
                <a:latin typeface="Cambria Math"/>
                <a:ea typeface="Cambria Math"/>
                <a:cs typeface="Cambria Math"/>
                <a:sym typeface="Cambria Math"/>
              </a:rPr>
              <a:t> = 9, 3</a:t>
            </a:r>
            <a:r>
              <a:rPr baseline="30000" lang="en-US" sz="1900">
                <a:latin typeface="Cambria Math"/>
                <a:ea typeface="Cambria Math"/>
                <a:cs typeface="Cambria Math"/>
                <a:sym typeface="Cambria Math"/>
              </a:rPr>
              <a:t>3</a:t>
            </a:r>
            <a:r>
              <a:rPr lang="en-US" sz="1900">
                <a:latin typeface="Cambria Math"/>
                <a:ea typeface="Cambria Math"/>
                <a:cs typeface="Cambria Math"/>
                <a:sym typeface="Cambria Math"/>
              </a:rPr>
              <a:t> = 5, 3</a:t>
            </a:r>
            <a:r>
              <a:rPr baseline="30000" lang="en-US" sz="1900">
                <a:latin typeface="Cambria Math"/>
                <a:ea typeface="Cambria Math"/>
                <a:cs typeface="Cambria Math"/>
                <a:sym typeface="Cambria Math"/>
              </a:rPr>
              <a:t>4</a:t>
            </a:r>
            <a:r>
              <a:rPr lang="en-US" sz="1900">
                <a:latin typeface="Cambria Math"/>
                <a:ea typeface="Cambria Math"/>
                <a:cs typeface="Cambria Math"/>
                <a:sym typeface="Cambria Math"/>
              </a:rPr>
              <a:t> = 4, 3</a:t>
            </a:r>
            <a:r>
              <a:rPr baseline="30000" lang="en-US" sz="1900">
                <a:latin typeface="Cambria Math"/>
                <a:ea typeface="Cambria Math"/>
                <a:cs typeface="Cambria Math"/>
                <a:sym typeface="Cambria Math"/>
              </a:rPr>
              <a:t>5</a:t>
            </a:r>
            <a:r>
              <a:rPr lang="en-US" sz="1900">
                <a:latin typeface="Cambria Math"/>
                <a:ea typeface="Cambria Math"/>
                <a:cs typeface="Cambria Math"/>
                <a:sym typeface="Cambria Math"/>
              </a:rPr>
              <a:t> = 1, </a:t>
            </a:r>
            <a:r>
              <a:rPr lang="en-US" sz="1900"/>
              <a:t>and the pattern repeats for higher powers.</a:t>
            </a:r>
            <a:endParaRPr/>
          </a:p>
          <a:p>
            <a:pPr indent="-274320" lvl="0" marL="274320" rtl="0" algn="l">
              <a:spcBef>
                <a:spcPts val="481"/>
              </a:spcBef>
              <a:spcAft>
                <a:spcPts val="0"/>
              </a:spcAft>
              <a:buSzPct val="95000"/>
              <a:buNone/>
            </a:pPr>
            <a:r>
              <a:rPr b="1" lang="en-US"/>
              <a:t>    Important Fact</a:t>
            </a:r>
            <a:r>
              <a:rPr lang="en-US"/>
              <a:t>: There is a primitive root modulo </a:t>
            </a:r>
            <a:r>
              <a:rPr i="1" lang="en-US"/>
              <a:t>p</a:t>
            </a:r>
            <a:r>
              <a:rPr lang="en-US"/>
              <a:t> for every prime number </a:t>
            </a:r>
            <a:r>
              <a:rPr i="1" lang="en-US"/>
              <a:t>p</a:t>
            </a:r>
            <a:r>
              <a:rPr lang="en-US"/>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4"/>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rPr lang="en-US"/>
              <a:t>Applications of  Congruences</a:t>
            </a:r>
            <a:endParaRPr/>
          </a:p>
        </p:txBody>
      </p:sp>
      <p:sp>
        <p:nvSpPr>
          <p:cNvPr id="419" name="Google Shape;419;p44"/>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Section 4.5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Hashing Functions</a:t>
            </a:r>
            <a:endParaRPr/>
          </a:p>
        </p:txBody>
      </p:sp>
      <p:sp>
        <p:nvSpPr>
          <p:cNvPr id="425" name="Google Shape;425;p4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95000"/>
              <a:buNone/>
            </a:pPr>
            <a:r>
              <a:rPr b="1" lang="en-US"/>
              <a:t>     Definition</a:t>
            </a:r>
            <a:r>
              <a:rPr lang="en-US"/>
              <a:t>: A </a:t>
            </a:r>
            <a:r>
              <a:rPr i="1" lang="en-US"/>
              <a:t>hashing function h </a:t>
            </a:r>
            <a:r>
              <a:rPr lang="en-US"/>
              <a:t>assigns memory location </a:t>
            </a:r>
            <a:r>
              <a:rPr i="1" lang="en-US"/>
              <a:t>h</a:t>
            </a:r>
            <a:r>
              <a:rPr lang="en-US"/>
              <a:t>(</a:t>
            </a:r>
            <a:r>
              <a:rPr i="1" lang="en-US"/>
              <a:t>k</a:t>
            </a:r>
            <a:r>
              <a:rPr lang="en-US"/>
              <a:t>) to the record that has </a:t>
            </a:r>
            <a:r>
              <a:rPr i="1" lang="en-US"/>
              <a:t>k</a:t>
            </a:r>
            <a:r>
              <a:rPr lang="en-US"/>
              <a:t> as its key.</a:t>
            </a:r>
            <a:endParaRPr/>
          </a:p>
          <a:p>
            <a:pPr indent="-246888" lvl="1" marL="640080" rtl="0" algn="l">
              <a:spcBef>
                <a:spcPts val="300"/>
              </a:spcBef>
              <a:spcAft>
                <a:spcPts val="0"/>
              </a:spcAft>
              <a:buSzPct val="85000"/>
              <a:buChar char="⚫"/>
            </a:pPr>
            <a:r>
              <a:rPr lang="en-US"/>
              <a:t>A common hashing function is  </a:t>
            </a:r>
            <a:r>
              <a:rPr i="1" lang="en-US"/>
              <a:t>h</a:t>
            </a:r>
            <a:r>
              <a:rPr lang="en-US"/>
              <a:t>(</a:t>
            </a:r>
            <a:r>
              <a:rPr i="1" lang="en-US"/>
              <a:t>k</a:t>
            </a:r>
            <a:r>
              <a:rPr lang="en-US"/>
              <a:t>) = </a:t>
            </a:r>
            <a:r>
              <a:rPr i="1" lang="en-US"/>
              <a:t>k</a:t>
            </a:r>
            <a:r>
              <a:rPr lang="en-US"/>
              <a:t> </a:t>
            </a:r>
            <a:r>
              <a:rPr b="1" lang="en-US"/>
              <a:t>mod</a:t>
            </a:r>
            <a:r>
              <a:rPr lang="en-US"/>
              <a:t> </a:t>
            </a:r>
            <a:r>
              <a:rPr i="1" lang="en-US"/>
              <a:t>m</a:t>
            </a:r>
            <a:r>
              <a:rPr lang="en-US"/>
              <a:t>, where </a:t>
            </a:r>
            <a:r>
              <a:rPr i="1" lang="en-US"/>
              <a:t>m </a:t>
            </a:r>
            <a:r>
              <a:rPr lang="en-US"/>
              <a:t>is the number of memory locations. </a:t>
            </a:r>
            <a:endParaRPr/>
          </a:p>
          <a:p>
            <a:pPr indent="-246888" lvl="1" marL="640080" rtl="0" algn="l">
              <a:spcBef>
                <a:spcPts val="300"/>
              </a:spcBef>
              <a:spcAft>
                <a:spcPts val="0"/>
              </a:spcAft>
              <a:buSzPct val="85000"/>
              <a:buChar char="⚫"/>
            </a:pPr>
            <a:r>
              <a:rPr lang="en-US"/>
              <a:t>Because this hashing function is onto, all memory locations are possible.</a:t>
            </a:r>
            <a:endParaRPr/>
          </a:p>
          <a:p>
            <a:pPr indent="-274320" lvl="0" marL="274320" rtl="0" algn="l">
              <a:spcBef>
                <a:spcPts val="325"/>
              </a:spcBef>
              <a:spcAft>
                <a:spcPts val="0"/>
              </a:spcAft>
              <a:buSzPct val="95000"/>
              <a:buNone/>
            </a:pPr>
            <a:r>
              <a:rPr b="1" lang="en-US"/>
              <a:t>     Example</a:t>
            </a:r>
            <a:r>
              <a:rPr lang="en-US"/>
              <a:t>: Let </a:t>
            </a:r>
            <a:r>
              <a:rPr i="1" lang="en-US"/>
              <a:t>h</a:t>
            </a:r>
            <a:r>
              <a:rPr lang="en-US"/>
              <a:t>(</a:t>
            </a:r>
            <a:r>
              <a:rPr i="1" lang="en-US"/>
              <a:t>k</a:t>
            </a:r>
            <a:r>
              <a:rPr lang="en-US"/>
              <a:t>) = </a:t>
            </a:r>
            <a:r>
              <a:rPr i="1" lang="en-US"/>
              <a:t>k</a:t>
            </a:r>
            <a:r>
              <a:rPr lang="en-US"/>
              <a:t> </a:t>
            </a:r>
            <a:r>
              <a:rPr b="1" lang="en-US"/>
              <a:t>mod</a:t>
            </a:r>
            <a:r>
              <a:rPr lang="en-US"/>
              <a:t> </a:t>
            </a:r>
            <a:r>
              <a:rPr lang="en-US">
                <a:latin typeface="Cambria Math"/>
                <a:ea typeface="Cambria Math"/>
                <a:cs typeface="Cambria Math"/>
                <a:sym typeface="Cambria Math"/>
              </a:rPr>
              <a:t>111. This hashing function</a:t>
            </a:r>
            <a:r>
              <a:rPr lang="en-US"/>
              <a:t>  assigns the records of customers with social security numbers as keys to memory locations in the following manner:</a:t>
            </a:r>
            <a:endParaRPr/>
          </a:p>
          <a:p>
            <a:pPr indent="-246887" lvl="2" marL="914400" rtl="0" algn="l">
              <a:spcBef>
                <a:spcPts val="262"/>
              </a:spcBef>
              <a:spcAft>
                <a:spcPts val="0"/>
              </a:spcAft>
              <a:buSzPct val="70000"/>
              <a:buNone/>
            </a:pPr>
            <a:r>
              <a:rPr lang="en-US"/>
              <a:t>h(</a:t>
            </a:r>
            <a:r>
              <a:rPr lang="en-US">
                <a:latin typeface="Cambria Math"/>
                <a:ea typeface="Cambria Math"/>
                <a:cs typeface="Cambria Math"/>
                <a:sym typeface="Cambria Math"/>
              </a:rPr>
              <a:t>064212848</a:t>
            </a:r>
            <a:r>
              <a:rPr lang="en-US"/>
              <a:t>) = </a:t>
            </a:r>
            <a:r>
              <a:rPr lang="en-US">
                <a:latin typeface="Cambria Math"/>
                <a:ea typeface="Cambria Math"/>
                <a:cs typeface="Cambria Math"/>
                <a:sym typeface="Cambria Math"/>
              </a:rPr>
              <a:t>064212848 </a:t>
            </a:r>
            <a:r>
              <a:rPr b="1" lang="en-US"/>
              <a:t>mod</a:t>
            </a:r>
            <a:r>
              <a:rPr lang="en-US"/>
              <a:t> </a:t>
            </a:r>
            <a:r>
              <a:rPr lang="en-US">
                <a:latin typeface="Cambria Math"/>
                <a:ea typeface="Cambria Math"/>
                <a:cs typeface="Cambria Math"/>
                <a:sym typeface="Cambria Math"/>
              </a:rPr>
              <a:t>111</a:t>
            </a:r>
            <a:r>
              <a:rPr lang="en-US"/>
              <a:t> = </a:t>
            </a:r>
            <a:r>
              <a:rPr lang="en-US">
                <a:latin typeface="Cambria Math"/>
                <a:ea typeface="Cambria Math"/>
                <a:cs typeface="Cambria Math"/>
                <a:sym typeface="Cambria Math"/>
              </a:rPr>
              <a:t>14</a:t>
            </a:r>
            <a:endParaRPr/>
          </a:p>
          <a:p>
            <a:pPr indent="-246887" lvl="2" marL="914400" rtl="0" algn="l">
              <a:spcBef>
                <a:spcPts val="262"/>
              </a:spcBef>
              <a:spcAft>
                <a:spcPts val="0"/>
              </a:spcAft>
              <a:buSzPct val="70000"/>
              <a:buNone/>
            </a:pPr>
            <a:r>
              <a:rPr lang="en-US"/>
              <a:t>h(</a:t>
            </a:r>
            <a:r>
              <a:rPr lang="en-US">
                <a:latin typeface="Cambria Math"/>
                <a:ea typeface="Cambria Math"/>
                <a:cs typeface="Cambria Math"/>
                <a:sym typeface="Cambria Math"/>
              </a:rPr>
              <a:t>037149212</a:t>
            </a:r>
            <a:r>
              <a:rPr lang="en-US"/>
              <a:t>) = </a:t>
            </a:r>
            <a:r>
              <a:rPr lang="en-US">
                <a:latin typeface="Cambria Math"/>
                <a:ea typeface="Cambria Math"/>
                <a:cs typeface="Cambria Math"/>
                <a:sym typeface="Cambria Math"/>
              </a:rPr>
              <a:t>037149212 </a:t>
            </a:r>
            <a:r>
              <a:rPr b="1" lang="en-US"/>
              <a:t>mod</a:t>
            </a:r>
            <a:r>
              <a:rPr lang="en-US"/>
              <a:t> </a:t>
            </a:r>
            <a:r>
              <a:rPr lang="en-US">
                <a:latin typeface="Cambria Math"/>
                <a:ea typeface="Cambria Math"/>
                <a:cs typeface="Cambria Math"/>
                <a:sym typeface="Cambria Math"/>
              </a:rPr>
              <a:t>111</a:t>
            </a:r>
            <a:r>
              <a:rPr lang="en-US"/>
              <a:t> = </a:t>
            </a:r>
            <a:r>
              <a:rPr lang="en-US">
                <a:latin typeface="Cambria Math"/>
                <a:ea typeface="Cambria Math"/>
                <a:cs typeface="Cambria Math"/>
                <a:sym typeface="Cambria Math"/>
              </a:rPr>
              <a:t>65</a:t>
            </a:r>
            <a:endParaRPr/>
          </a:p>
          <a:p>
            <a:pPr indent="-246887" lvl="2" marL="914400" rtl="0" algn="l">
              <a:spcBef>
                <a:spcPts val="262"/>
              </a:spcBef>
              <a:spcAft>
                <a:spcPts val="0"/>
              </a:spcAft>
              <a:buSzPct val="70000"/>
              <a:buNone/>
            </a:pPr>
            <a:r>
              <a:rPr lang="en-US"/>
              <a:t>h(</a:t>
            </a:r>
            <a:r>
              <a:rPr lang="en-US">
                <a:latin typeface="Cambria Math"/>
                <a:ea typeface="Cambria Math"/>
                <a:cs typeface="Cambria Math"/>
                <a:sym typeface="Cambria Math"/>
              </a:rPr>
              <a:t>107405723</a:t>
            </a:r>
            <a:r>
              <a:rPr lang="en-US"/>
              <a:t>) = </a:t>
            </a:r>
            <a:r>
              <a:rPr lang="en-US">
                <a:latin typeface="Cambria Math"/>
                <a:ea typeface="Cambria Math"/>
                <a:cs typeface="Cambria Math"/>
                <a:sym typeface="Cambria Math"/>
              </a:rPr>
              <a:t>107405723 </a:t>
            </a:r>
            <a:r>
              <a:rPr b="1" lang="en-US"/>
              <a:t>mod</a:t>
            </a:r>
            <a:r>
              <a:rPr lang="en-US"/>
              <a:t> </a:t>
            </a:r>
            <a:r>
              <a:rPr lang="en-US">
                <a:latin typeface="Cambria Math"/>
                <a:ea typeface="Cambria Math"/>
                <a:cs typeface="Cambria Math"/>
                <a:sym typeface="Cambria Math"/>
              </a:rPr>
              <a:t>111</a:t>
            </a:r>
            <a:r>
              <a:rPr lang="en-US"/>
              <a:t> = </a:t>
            </a:r>
            <a:r>
              <a:rPr lang="en-US">
                <a:latin typeface="Cambria Math"/>
                <a:ea typeface="Cambria Math"/>
                <a:cs typeface="Cambria Math"/>
                <a:sym typeface="Cambria Math"/>
              </a:rPr>
              <a:t>14, but since location 14 is already occupied, the record is assigned to  the next available position, which is 15.</a:t>
            </a:r>
            <a:endParaRPr/>
          </a:p>
          <a:p>
            <a:pPr indent="-274320" lvl="0" marL="274320" rtl="0" algn="l">
              <a:spcBef>
                <a:spcPts val="325"/>
              </a:spcBef>
              <a:spcAft>
                <a:spcPts val="0"/>
              </a:spcAft>
              <a:buSzPct val="95000"/>
              <a:buChar char="⚫"/>
            </a:pPr>
            <a:r>
              <a:rPr lang="en-US"/>
              <a:t>The hashing function is not one-to-one as there are many more possible keys than memory locations.  When more than one record is assigned to the same location, we say a </a:t>
            </a:r>
            <a:r>
              <a:rPr i="1" lang="en-US"/>
              <a:t>collision</a:t>
            </a:r>
            <a:r>
              <a:rPr lang="en-US"/>
              <a:t> occurs.  Here a collision has been resolved by assigning the record to the first free location.</a:t>
            </a:r>
            <a:endParaRPr/>
          </a:p>
          <a:p>
            <a:pPr indent="-274320" lvl="0" marL="274320" rtl="0" algn="l">
              <a:spcBef>
                <a:spcPts val="325"/>
              </a:spcBef>
              <a:spcAft>
                <a:spcPts val="0"/>
              </a:spcAft>
              <a:buSzPct val="95000"/>
              <a:buChar char="⚫"/>
            </a:pPr>
            <a:r>
              <a:rPr lang="en-US"/>
              <a:t>For collision resolution, we can use a  </a:t>
            </a:r>
            <a:r>
              <a:rPr i="1" lang="en-US"/>
              <a:t>linear probing function</a:t>
            </a:r>
            <a:r>
              <a:rPr lang="en-US"/>
              <a:t>:                                         </a:t>
            </a:r>
            <a:endParaRPr/>
          </a:p>
          <a:p>
            <a:pPr indent="-274320" lvl="0" marL="274320" rtl="0" algn="l">
              <a:spcBef>
                <a:spcPts val="325"/>
              </a:spcBef>
              <a:spcAft>
                <a:spcPts val="0"/>
              </a:spcAft>
              <a:buSzPct val="95000"/>
              <a:buNone/>
            </a:pPr>
            <a:r>
              <a:rPr i="1" lang="en-US"/>
              <a:t>                         h</a:t>
            </a:r>
            <a:r>
              <a:rPr lang="en-US"/>
              <a:t>(</a:t>
            </a:r>
            <a:r>
              <a:rPr i="1" lang="en-US"/>
              <a:t>k,i</a:t>
            </a:r>
            <a:r>
              <a:rPr lang="en-US"/>
              <a:t>) = (</a:t>
            </a:r>
            <a:r>
              <a:rPr i="1" lang="en-US"/>
              <a:t>h</a:t>
            </a:r>
            <a:r>
              <a:rPr lang="en-US"/>
              <a:t>(</a:t>
            </a:r>
            <a:r>
              <a:rPr i="1" lang="en-US"/>
              <a:t>k</a:t>
            </a:r>
            <a:r>
              <a:rPr lang="en-US"/>
              <a:t>) + </a:t>
            </a:r>
            <a:r>
              <a:rPr i="1" lang="en-US"/>
              <a:t>i</a:t>
            </a:r>
            <a:r>
              <a:rPr lang="en-US"/>
              <a:t>) </a:t>
            </a:r>
            <a:r>
              <a:rPr b="1" lang="en-US"/>
              <a:t>mod</a:t>
            </a:r>
            <a:r>
              <a:rPr lang="en-US"/>
              <a:t> </a:t>
            </a:r>
            <a:r>
              <a:rPr i="1" lang="en-US"/>
              <a:t>m</a:t>
            </a:r>
            <a:r>
              <a:rPr lang="en-US"/>
              <a:t>, where </a:t>
            </a:r>
            <a:r>
              <a:rPr i="1" lang="en-US"/>
              <a:t>i</a:t>
            </a:r>
            <a:r>
              <a:rPr lang="en-US"/>
              <a:t> runs from </a:t>
            </a:r>
            <a:r>
              <a:rPr lang="en-US">
                <a:latin typeface="Cambria Math"/>
                <a:ea typeface="Cambria Math"/>
                <a:cs typeface="Cambria Math"/>
                <a:sym typeface="Cambria Math"/>
              </a:rPr>
              <a:t>0</a:t>
            </a:r>
            <a:r>
              <a:rPr lang="en-US"/>
              <a:t> to </a:t>
            </a:r>
            <a:r>
              <a:rPr i="1" lang="en-US"/>
              <a:t>m</a:t>
            </a:r>
            <a:r>
              <a:rPr lang="en-US"/>
              <a:t> </a:t>
            </a:r>
            <a:r>
              <a:rPr lang="en-US">
                <a:latin typeface="Cambria Math"/>
                <a:ea typeface="Cambria Math"/>
                <a:cs typeface="Cambria Math"/>
                <a:sym typeface="Cambria Math"/>
              </a:rPr>
              <a:t>− 1.</a:t>
            </a:r>
            <a:endParaRPr/>
          </a:p>
          <a:p>
            <a:pPr indent="-274320" lvl="0" marL="274320" rtl="0" algn="l">
              <a:spcBef>
                <a:spcPts val="325"/>
              </a:spcBef>
              <a:spcAft>
                <a:spcPts val="0"/>
              </a:spcAft>
              <a:buSzPct val="95000"/>
              <a:buChar char="⚫"/>
            </a:pPr>
            <a:r>
              <a:rPr lang="en-US">
                <a:latin typeface="Cambria Math"/>
                <a:ea typeface="Cambria Math"/>
                <a:cs typeface="Cambria Math"/>
                <a:sym typeface="Cambria Math"/>
              </a:rPr>
              <a:t> There are many other methods of handling with collisions. You may cover these in a  </a:t>
            </a:r>
            <a:endParaRPr/>
          </a:p>
          <a:p>
            <a:pPr indent="-274320" lvl="0" marL="274320" rtl="0" algn="l">
              <a:spcBef>
                <a:spcPts val="325"/>
              </a:spcBef>
              <a:spcAft>
                <a:spcPts val="0"/>
              </a:spcAft>
              <a:buSzPct val="95000"/>
              <a:buNone/>
            </a:pPr>
            <a:r>
              <a:rPr lang="en-US">
                <a:latin typeface="Cambria Math"/>
                <a:ea typeface="Cambria Math"/>
                <a:cs typeface="Cambria Math"/>
                <a:sym typeface="Cambria Math"/>
              </a:rPr>
              <a:t>        later CS course.</a:t>
            </a:r>
            <a:endParaRPr/>
          </a:p>
          <a:p>
            <a:pPr indent="-176291" lvl="0" marL="274320" rtl="0" algn="l">
              <a:spcBef>
                <a:spcPts val="325"/>
              </a:spcBef>
              <a:spcAft>
                <a:spcPts val="0"/>
              </a:spcAft>
              <a:buSzPct val="95000"/>
              <a:buNone/>
            </a:pPr>
            <a:r>
              <a:t/>
            </a:r>
            <a:endParaRPr>
              <a:latin typeface="Cambria Math"/>
              <a:ea typeface="Cambria Math"/>
              <a:cs typeface="Cambria Math"/>
              <a:sym typeface="Cambria Math"/>
            </a:endParaRPr>
          </a:p>
          <a:p>
            <a:pPr indent="-176291" lvl="0" marL="274320" rtl="0" algn="l">
              <a:spcBef>
                <a:spcPts val="325"/>
              </a:spcBef>
              <a:spcAft>
                <a:spcPts val="0"/>
              </a:spcAft>
              <a:buSzPct val="95000"/>
              <a:buNone/>
            </a:pPr>
            <a:r>
              <a:t/>
            </a:r>
            <a:endParaRPr>
              <a:latin typeface="Cambria Math"/>
              <a:ea typeface="Cambria Math"/>
              <a:cs typeface="Cambria Math"/>
              <a:sym typeface="Cambria Math"/>
            </a:endParaRPr>
          </a:p>
          <a:p>
            <a:pPr indent="-176291" lvl="0" marL="274320" rtl="0" algn="l">
              <a:spcBef>
                <a:spcPts val="325"/>
              </a:spcBef>
              <a:spcAft>
                <a:spcPts val="0"/>
              </a:spcAft>
              <a:buSzPct val="95000"/>
              <a:buNone/>
            </a:pPr>
            <a:r>
              <a:t/>
            </a:r>
            <a:endParaRPr>
              <a:latin typeface="Cambria Math"/>
              <a:ea typeface="Cambria Math"/>
              <a:cs typeface="Cambria Math"/>
              <a:sym typeface="Cambria Math"/>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Pseudorandom Numbers</a:t>
            </a:r>
            <a:endParaRPr/>
          </a:p>
        </p:txBody>
      </p:sp>
      <p:sp>
        <p:nvSpPr>
          <p:cNvPr id="431" name="Google Shape;431;p4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Randomly chosen numbers are needed for many purposes, including computer simulations. </a:t>
            </a:r>
            <a:endParaRPr/>
          </a:p>
          <a:p>
            <a:pPr indent="-274320" lvl="0" marL="274320" rtl="0" algn="l">
              <a:spcBef>
                <a:spcPts val="403"/>
              </a:spcBef>
              <a:spcAft>
                <a:spcPts val="0"/>
              </a:spcAft>
              <a:buSzPct val="95000"/>
              <a:buChar char="⚫"/>
            </a:pPr>
            <a:r>
              <a:rPr i="1" lang="en-US"/>
              <a:t>Pseudorandom numbers</a:t>
            </a:r>
            <a:r>
              <a:rPr lang="en-US"/>
              <a:t> are not truly random since they are generated by systematic methods. </a:t>
            </a:r>
            <a:endParaRPr/>
          </a:p>
          <a:p>
            <a:pPr indent="-274320" lvl="0" marL="274320" rtl="0" algn="l">
              <a:spcBef>
                <a:spcPts val="403"/>
              </a:spcBef>
              <a:spcAft>
                <a:spcPts val="0"/>
              </a:spcAft>
              <a:buSzPct val="95000"/>
              <a:buChar char="⚫"/>
            </a:pPr>
            <a:r>
              <a:rPr lang="en-US"/>
              <a:t>The </a:t>
            </a:r>
            <a:r>
              <a:rPr i="1" lang="en-US"/>
              <a:t>linear congruential method </a:t>
            </a:r>
            <a:r>
              <a:rPr lang="en-US"/>
              <a:t>is one commonly used procedure for generating pseudorandom numbers. </a:t>
            </a:r>
            <a:endParaRPr/>
          </a:p>
          <a:p>
            <a:pPr indent="-274320" lvl="0" marL="274320" rtl="0" algn="l">
              <a:spcBef>
                <a:spcPts val="403"/>
              </a:spcBef>
              <a:spcAft>
                <a:spcPts val="0"/>
              </a:spcAft>
              <a:buSzPct val="95000"/>
              <a:buChar char="⚫"/>
            </a:pPr>
            <a:r>
              <a:rPr lang="en-US"/>
              <a:t>Four integers are needed: the </a:t>
            </a:r>
            <a:r>
              <a:rPr i="1" lang="en-US"/>
              <a:t>modulus</a:t>
            </a:r>
            <a:r>
              <a:rPr lang="en-US"/>
              <a:t> </a:t>
            </a:r>
            <a:r>
              <a:rPr i="1" lang="en-US"/>
              <a:t>m</a:t>
            </a:r>
            <a:r>
              <a:rPr lang="en-US"/>
              <a:t>, the </a:t>
            </a:r>
            <a:r>
              <a:rPr i="1" lang="en-US"/>
              <a:t>multiplier</a:t>
            </a:r>
            <a:r>
              <a:rPr lang="en-US"/>
              <a:t> </a:t>
            </a:r>
            <a:r>
              <a:rPr i="1" lang="en-US"/>
              <a:t>a</a:t>
            </a:r>
            <a:r>
              <a:rPr lang="en-US"/>
              <a:t>, the </a:t>
            </a:r>
            <a:r>
              <a:rPr i="1" lang="en-US"/>
              <a:t>increment</a:t>
            </a:r>
            <a:r>
              <a:rPr lang="en-US"/>
              <a:t> </a:t>
            </a:r>
            <a:r>
              <a:rPr i="1" lang="en-US"/>
              <a:t>c</a:t>
            </a:r>
            <a:r>
              <a:rPr lang="en-US"/>
              <a:t>, and </a:t>
            </a:r>
            <a:r>
              <a:rPr i="1" lang="en-US"/>
              <a:t>seed</a:t>
            </a:r>
            <a:r>
              <a:rPr lang="en-US"/>
              <a:t> </a:t>
            </a:r>
            <a:r>
              <a:rPr i="1" lang="en-US"/>
              <a:t>x</a:t>
            </a:r>
            <a:r>
              <a:rPr baseline="-25000" lang="en-US">
                <a:latin typeface="Cambria Math"/>
                <a:ea typeface="Cambria Math"/>
                <a:cs typeface="Cambria Math"/>
                <a:sym typeface="Cambria Math"/>
              </a:rPr>
              <a:t>0</a:t>
            </a:r>
            <a:r>
              <a:rPr lang="en-US"/>
              <a:t>, with     </a:t>
            </a:r>
            <a:r>
              <a:rPr lang="en-US">
                <a:latin typeface="Cambria Math"/>
                <a:ea typeface="Cambria Math"/>
                <a:cs typeface="Cambria Math"/>
                <a:sym typeface="Cambria Math"/>
              </a:rPr>
              <a:t>2 ≤ </a:t>
            </a:r>
            <a:r>
              <a:rPr i="1" lang="en-US"/>
              <a:t>a</a:t>
            </a:r>
            <a:r>
              <a:rPr lang="en-US">
                <a:latin typeface="Cambria Math"/>
                <a:ea typeface="Cambria Math"/>
                <a:cs typeface="Cambria Math"/>
                <a:sym typeface="Cambria Math"/>
              </a:rPr>
              <a:t> &lt; </a:t>
            </a:r>
            <a:r>
              <a:rPr i="1" lang="en-US"/>
              <a:t>m</a:t>
            </a:r>
            <a:r>
              <a:rPr lang="en-US">
                <a:latin typeface="Cambria Math"/>
                <a:ea typeface="Cambria Math"/>
                <a:cs typeface="Cambria Math"/>
                <a:sym typeface="Cambria Math"/>
              </a:rPr>
              <a:t>, 0</a:t>
            </a:r>
            <a:r>
              <a:rPr lang="en-US"/>
              <a:t> </a:t>
            </a:r>
            <a:r>
              <a:rPr lang="en-US">
                <a:latin typeface="Cambria Math"/>
                <a:ea typeface="Cambria Math"/>
                <a:cs typeface="Cambria Math"/>
                <a:sym typeface="Cambria Math"/>
              </a:rPr>
              <a:t>≤ </a:t>
            </a:r>
            <a:r>
              <a:rPr i="1" lang="en-US"/>
              <a:t>c</a:t>
            </a:r>
            <a:r>
              <a:rPr lang="en-US">
                <a:latin typeface="Cambria Math"/>
                <a:ea typeface="Cambria Math"/>
                <a:cs typeface="Cambria Math"/>
                <a:sym typeface="Cambria Math"/>
              </a:rPr>
              <a:t> &lt; </a:t>
            </a:r>
            <a:r>
              <a:rPr i="1" lang="en-US"/>
              <a:t>m</a:t>
            </a:r>
            <a:r>
              <a:rPr lang="en-US">
                <a:latin typeface="Cambria Math"/>
                <a:ea typeface="Cambria Math"/>
                <a:cs typeface="Cambria Math"/>
                <a:sym typeface="Cambria Math"/>
              </a:rPr>
              <a:t>, 0</a:t>
            </a:r>
            <a:r>
              <a:rPr lang="en-US"/>
              <a:t> </a:t>
            </a:r>
            <a:r>
              <a:rPr lang="en-US">
                <a:latin typeface="Cambria Math"/>
                <a:ea typeface="Cambria Math"/>
                <a:cs typeface="Cambria Math"/>
                <a:sym typeface="Cambria Math"/>
              </a:rPr>
              <a:t>≤</a:t>
            </a:r>
            <a:r>
              <a:rPr i="1" lang="en-US"/>
              <a:t> x</a:t>
            </a:r>
            <a:r>
              <a:rPr baseline="-25000" lang="en-US">
                <a:latin typeface="Cambria Math"/>
                <a:ea typeface="Cambria Math"/>
                <a:cs typeface="Cambria Math"/>
                <a:sym typeface="Cambria Math"/>
              </a:rPr>
              <a:t>0</a:t>
            </a:r>
            <a:r>
              <a:rPr lang="en-US">
                <a:latin typeface="Cambria Math"/>
                <a:ea typeface="Cambria Math"/>
                <a:cs typeface="Cambria Math"/>
                <a:sym typeface="Cambria Math"/>
              </a:rPr>
              <a:t> &lt; </a:t>
            </a:r>
            <a:r>
              <a:rPr i="1" lang="en-US"/>
              <a:t>m. </a:t>
            </a:r>
            <a:endParaRPr/>
          </a:p>
          <a:p>
            <a:pPr indent="-274320" lvl="0" marL="274320" rtl="0" algn="l">
              <a:spcBef>
                <a:spcPts val="403"/>
              </a:spcBef>
              <a:spcAft>
                <a:spcPts val="0"/>
              </a:spcAft>
              <a:buSzPct val="95000"/>
              <a:buChar char="⚫"/>
            </a:pPr>
            <a:r>
              <a:rPr lang="en-US"/>
              <a:t>We generate a sequence of pseudorandom numbers {</a:t>
            </a:r>
            <a:r>
              <a:rPr i="1" lang="en-US"/>
              <a:t>x</a:t>
            </a:r>
            <a:r>
              <a:rPr baseline="-25000" i="1" lang="en-US">
                <a:latin typeface="Cambria Math"/>
                <a:ea typeface="Cambria Math"/>
                <a:cs typeface="Cambria Math"/>
                <a:sym typeface="Cambria Math"/>
              </a:rPr>
              <a:t>n</a:t>
            </a:r>
            <a:r>
              <a:rPr lang="en-US"/>
              <a:t>}, with                </a:t>
            </a:r>
            <a:r>
              <a:rPr lang="en-US">
                <a:latin typeface="Cambria Math"/>
                <a:ea typeface="Cambria Math"/>
                <a:cs typeface="Cambria Math"/>
                <a:sym typeface="Cambria Math"/>
              </a:rPr>
              <a:t>0</a:t>
            </a:r>
            <a:r>
              <a:rPr lang="en-US"/>
              <a:t> </a:t>
            </a:r>
            <a:r>
              <a:rPr lang="en-US">
                <a:latin typeface="Cambria Math"/>
                <a:ea typeface="Cambria Math"/>
                <a:cs typeface="Cambria Math"/>
                <a:sym typeface="Cambria Math"/>
              </a:rPr>
              <a:t>≤</a:t>
            </a:r>
            <a:r>
              <a:rPr i="1" lang="en-US"/>
              <a:t> x</a:t>
            </a:r>
            <a:r>
              <a:rPr baseline="-25000" lang="en-US">
                <a:latin typeface="Cambria Math"/>
                <a:ea typeface="Cambria Math"/>
                <a:cs typeface="Cambria Math"/>
                <a:sym typeface="Cambria Math"/>
              </a:rPr>
              <a:t>n</a:t>
            </a:r>
            <a:r>
              <a:rPr lang="en-US">
                <a:latin typeface="Cambria Math"/>
                <a:ea typeface="Cambria Math"/>
                <a:cs typeface="Cambria Math"/>
                <a:sym typeface="Cambria Math"/>
              </a:rPr>
              <a:t> &lt; </a:t>
            </a:r>
            <a:r>
              <a:rPr i="1" lang="en-US"/>
              <a:t>m </a:t>
            </a:r>
            <a:r>
              <a:rPr lang="en-US"/>
              <a:t>for all n, by successively using the recursively defined function</a:t>
            </a:r>
            <a:endParaRPr/>
          </a:p>
          <a:p>
            <a:pPr indent="-274320" lvl="0" marL="274320" rtl="0" algn="l">
              <a:spcBef>
                <a:spcPts val="403"/>
              </a:spcBef>
              <a:spcAft>
                <a:spcPts val="0"/>
              </a:spcAft>
              <a:buSzPct val="95000"/>
              <a:buNone/>
            </a:pPr>
            <a:r>
              <a:rPr lang="en-US"/>
              <a:t>                               </a:t>
            </a:r>
            <a:endParaRPr/>
          </a:p>
          <a:p>
            <a:pPr indent="-274320" lvl="0" marL="274320" rtl="0" algn="l">
              <a:spcBef>
                <a:spcPts val="403"/>
              </a:spcBef>
              <a:spcAft>
                <a:spcPts val="0"/>
              </a:spcAft>
              <a:buSzPct val="95000"/>
              <a:buNone/>
            </a:pPr>
            <a:r>
              <a:rPr lang="en-US"/>
              <a:t>   (</a:t>
            </a:r>
            <a:r>
              <a:rPr i="1" lang="en-US"/>
              <a:t>an example of a recursive definition, discussed in Section </a:t>
            </a:r>
            <a:r>
              <a:rPr lang="en-US">
                <a:latin typeface="Cambria Math"/>
                <a:ea typeface="Cambria Math"/>
                <a:cs typeface="Cambria Math"/>
                <a:sym typeface="Cambria Math"/>
              </a:rPr>
              <a:t>5.3</a:t>
            </a:r>
            <a:r>
              <a:rPr i="1" lang="en-US"/>
              <a:t>)</a:t>
            </a:r>
            <a:endParaRPr/>
          </a:p>
          <a:p>
            <a:pPr indent="-274320" lvl="0" marL="274320" rtl="0" algn="l">
              <a:spcBef>
                <a:spcPts val="403"/>
              </a:spcBef>
              <a:spcAft>
                <a:spcPts val="0"/>
              </a:spcAft>
              <a:buSzPct val="95000"/>
              <a:buChar char="⚫"/>
            </a:pPr>
            <a:r>
              <a:rPr lang="en-US"/>
              <a:t>If psudorandom numbers between </a:t>
            </a:r>
            <a:r>
              <a:rPr lang="en-US">
                <a:latin typeface="Cambria Math"/>
                <a:ea typeface="Cambria Math"/>
                <a:cs typeface="Cambria Math"/>
                <a:sym typeface="Cambria Math"/>
              </a:rPr>
              <a:t>0</a:t>
            </a:r>
            <a:r>
              <a:rPr lang="en-US"/>
              <a:t> and </a:t>
            </a:r>
            <a:r>
              <a:rPr lang="en-US">
                <a:latin typeface="Cambria Math"/>
                <a:ea typeface="Cambria Math"/>
                <a:cs typeface="Cambria Math"/>
                <a:sym typeface="Cambria Math"/>
              </a:rPr>
              <a:t>1</a:t>
            </a:r>
            <a:r>
              <a:rPr lang="en-US"/>
              <a:t> are needed, then the generated numbers are divided by the modulus, </a:t>
            </a:r>
            <a:r>
              <a:rPr i="1" lang="en-US"/>
              <a:t>x</a:t>
            </a:r>
            <a:r>
              <a:rPr baseline="-25000" i="1" lang="en-US"/>
              <a:t>n </a:t>
            </a:r>
            <a:r>
              <a:rPr lang="en-US"/>
              <a:t>/</a:t>
            </a:r>
            <a:r>
              <a:rPr i="1" lang="en-US"/>
              <a:t>m</a:t>
            </a:r>
            <a:r>
              <a:rPr lang="en-US"/>
              <a:t>.</a:t>
            </a:r>
            <a:endParaRPr/>
          </a:p>
          <a:p>
            <a:pPr indent="-152765" lvl="0" marL="274320" rtl="0" algn="l">
              <a:spcBef>
                <a:spcPts val="403"/>
              </a:spcBef>
              <a:spcAft>
                <a:spcPts val="0"/>
              </a:spcAft>
              <a:buSzPct val="95000"/>
              <a:buNone/>
            </a:pPr>
            <a:r>
              <a:t/>
            </a:r>
            <a:endParaRPr/>
          </a:p>
        </p:txBody>
      </p:sp>
      <p:sp>
        <p:nvSpPr>
          <p:cNvPr id="432" name="Google Shape;432;p46"/>
          <p:cNvSpPr txBox="1"/>
          <p:nvPr/>
        </p:nvSpPr>
        <p:spPr>
          <a:xfrm>
            <a:off x="2743200" y="4724400"/>
            <a:ext cx="33528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x</a:t>
            </a:r>
            <a:r>
              <a:rPr baseline="-25000" i="1" lang="en-US" sz="1800">
                <a:solidFill>
                  <a:schemeClr val="dk1"/>
                </a:solidFill>
                <a:latin typeface="Cambria Math"/>
                <a:ea typeface="Cambria Math"/>
                <a:cs typeface="Cambria Math"/>
                <a:sym typeface="Cambria Math"/>
              </a:rPr>
              <a:t>n</a:t>
            </a:r>
            <a:r>
              <a:rPr baseline="-25000" lang="en-US" sz="1800">
                <a:solidFill>
                  <a:schemeClr val="dk1"/>
                </a:solidFill>
                <a:latin typeface="Cambria Math"/>
                <a:ea typeface="Cambria Math"/>
                <a:cs typeface="Cambria Math"/>
                <a:sym typeface="Cambria Math"/>
              </a:rPr>
              <a:t>+1</a:t>
            </a:r>
            <a:r>
              <a:rPr baseline="-25000" i="1" lang="en-US" sz="1800">
                <a:solidFill>
                  <a:schemeClr val="dk1"/>
                </a:solidFill>
                <a:latin typeface="Cambria Math"/>
                <a:ea typeface="Cambria Math"/>
                <a:cs typeface="Cambria Math"/>
                <a:sym typeface="Cambria Math"/>
              </a:rPr>
              <a:t>   </a:t>
            </a:r>
            <a:r>
              <a:rPr lang="en-US" sz="1800">
                <a:solidFill>
                  <a:schemeClr val="dk1"/>
                </a:solidFill>
                <a:latin typeface="Constantia"/>
                <a:ea typeface="Constantia"/>
                <a:cs typeface="Constantia"/>
                <a:sym typeface="Constantia"/>
              </a:rPr>
              <a:t> = (</a:t>
            </a:r>
            <a:r>
              <a:rPr i="1" lang="en-US" sz="1800">
                <a:solidFill>
                  <a:schemeClr val="dk1"/>
                </a:solidFill>
                <a:latin typeface="Constantia"/>
                <a:ea typeface="Constantia"/>
                <a:cs typeface="Constantia"/>
                <a:sym typeface="Constantia"/>
              </a:rPr>
              <a:t>ax</a:t>
            </a:r>
            <a:r>
              <a:rPr baseline="-25000" i="1" lang="en-US" sz="1800">
                <a:solidFill>
                  <a:schemeClr val="dk1"/>
                </a:solidFill>
                <a:latin typeface="Constantia"/>
                <a:ea typeface="Constantia"/>
                <a:cs typeface="Constantia"/>
                <a:sym typeface="Constantia"/>
              </a:rPr>
              <a:t>n</a:t>
            </a:r>
            <a:r>
              <a:rPr lang="en-US" sz="1800">
                <a:solidFill>
                  <a:schemeClr val="dk1"/>
                </a:solidFill>
                <a:latin typeface="Constantia"/>
                <a:ea typeface="Constantia"/>
                <a:cs typeface="Constantia"/>
                <a:sym typeface="Constantia"/>
              </a:rPr>
              <a:t> + </a:t>
            </a:r>
            <a:r>
              <a:rPr i="1" lang="en-US" sz="1800">
                <a:solidFill>
                  <a:schemeClr val="dk1"/>
                </a:solidFill>
                <a:latin typeface="Constantia"/>
                <a:ea typeface="Constantia"/>
                <a:cs typeface="Constantia"/>
                <a:sym typeface="Constantia"/>
              </a:rPr>
              <a:t>c</a:t>
            </a:r>
            <a:r>
              <a:rPr lang="en-US" sz="1800">
                <a:solidFill>
                  <a:schemeClr val="dk1"/>
                </a:solidFill>
                <a:latin typeface="Constantia"/>
                <a:ea typeface="Constantia"/>
                <a:cs typeface="Constantia"/>
                <a:sym typeface="Constantia"/>
              </a:rPr>
              <a:t>) </a:t>
            </a:r>
            <a:r>
              <a:rPr b="1" lang="en-US" sz="1800">
                <a:solidFill>
                  <a:schemeClr val="dk1"/>
                </a:solidFill>
                <a:latin typeface="Constantia"/>
                <a:ea typeface="Constantia"/>
                <a:cs typeface="Constantia"/>
                <a:sym typeface="Constantia"/>
              </a:rPr>
              <a:t>mod</a:t>
            </a:r>
            <a:r>
              <a:rPr lang="en-US" sz="1800">
                <a:solidFill>
                  <a:schemeClr val="dk1"/>
                </a:solidFill>
                <a:latin typeface="Constantia"/>
                <a:ea typeface="Constantia"/>
                <a:cs typeface="Constantia"/>
                <a:sym typeface="Constantia"/>
              </a:rPr>
              <a:t> </a:t>
            </a:r>
            <a:r>
              <a:rPr i="1" lang="en-US" sz="1800">
                <a:solidFill>
                  <a:schemeClr val="dk1"/>
                </a:solidFill>
                <a:latin typeface="Constantia"/>
                <a:ea typeface="Constantia"/>
                <a:cs typeface="Constantia"/>
                <a:sym typeface="Constantia"/>
              </a:rPr>
              <a:t>m</a:t>
            </a:r>
            <a:r>
              <a:rPr lang="en-US" sz="1800">
                <a:solidFill>
                  <a:schemeClr val="dk1"/>
                </a:solidFill>
                <a:latin typeface="Constantia"/>
                <a:ea typeface="Constantia"/>
                <a:cs typeface="Constantia"/>
                <a:sym typeface="Constantia"/>
              </a:rPr>
              <a:t>.</a:t>
            </a:r>
            <a:endParaRPr sz="1800">
              <a:solidFill>
                <a:schemeClr val="dk1"/>
              </a:solidFill>
              <a:latin typeface="Constantia"/>
              <a:ea typeface="Constantia"/>
              <a:cs typeface="Constantia"/>
              <a:sym typeface="Constanti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7"/>
          <p:cNvSpPr txBox="1"/>
          <p:nvPr>
            <p:ph type="title"/>
          </p:nvPr>
        </p:nvSpPr>
        <p:spPr>
          <a:xfrm>
            <a:off x="492457" y="1706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Pseudorandom Numbers</a:t>
            </a:r>
            <a:endParaRPr/>
          </a:p>
        </p:txBody>
      </p:sp>
      <p:sp>
        <p:nvSpPr>
          <p:cNvPr id="438" name="Google Shape;438;p47"/>
          <p:cNvSpPr txBox="1"/>
          <p:nvPr>
            <p:ph idx="1" type="body"/>
          </p:nvPr>
        </p:nvSpPr>
        <p:spPr>
          <a:xfrm>
            <a:off x="304800" y="1127078"/>
            <a:ext cx="8229600" cy="5578522"/>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b="1" lang="en-US"/>
              <a:t>Example</a:t>
            </a:r>
            <a:r>
              <a:rPr lang="en-US"/>
              <a:t>: Find the sequence of pseudorandom numbers generated by the linear congruential method with modulus </a:t>
            </a:r>
            <a:r>
              <a:rPr i="1" lang="en-US"/>
              <a:t>m</a:t>
            </a:r>
            <a:r>
              <a:rPr lang="en-US"/>
              <a:t> = </a:t>
            </a:r>
            <a:r>
              <a:rPr lang="en-US">
                <a:latin typeface="Cambria Math"/>
                <a:ea typeface="Cambria Math"/>
                <a:cs typeface="Cambria Math"/>
                <a:sym typeface="Cambria Math"/>
              </a:rPr>
              <a:t>9</a:t>
            </a:r>
            <a:r>
              <a:rPr lang="en-US"/>
              <a:t>, multiplier </a:t>
            </a:r>
            <a:r>
              <a:rPr i="1" lang="en-US"/>
              <a:t>a</a:t>
            </a:r>
            <a:r>
              <a:rPr lang="en-US"/>
              <a:t> = </a:t>
            </a:r>
            <a:r>
              <a:rPr lang="en-US">
                <a:latin typeface="Cambria Math"/>
                <a:ea typeface="Cambria Math"/>
                <a:cs typeface="Cambria Math"/>
                <a:sym typeface="Cambria Math"/>
              </a:rPr>
              <a:t>7</a:t>
            </a:r>
            <a:r>
              <a:rPr lang="en-US"/>
              <a:t>, increment </a:t>
            </a:r>
            <a:r>
              <a:rPr i="1" lang="en-US"/>
              <a:t>c</a:t>
            </a:r>
            <a:r>
              <a:rPr lang="en-US"/>
              <a:t> = </a:t>
            </a:r>
            <a:r>
              <a:rPr lang="en-US">
                <a:latin typeface="Cambria Math"/>
                <a:ea typeface="Cambria Math"/>
                <a:cs typeface="Cambria Math"/>
                <a:sym typeface="Cambria Math"/>
              </a:rPr>
              <a:t>4</a:t>
            </a:r>
            <a:r>
              <a:rPr lang="en-US"/>
              <a:t>, and          seed </a:t>
            </a:r>
            <a:r>
              <a:rPr i="1" lang="en-US"/>
              <a:t>x</a:t>
            </a:r>
            <a:r>
              <a:rPr baseline="-25000" lang="en-US">
                <a:latin typeface="Cambria Math"/>
                <a:ea typeface="Cambria Math"/>
                <a:cs typeface="Cambria Math"/>
                <a:sym typeface="Cambria Math"/>
              </a:rPr>
              <a:t>0  </a:t>
            </a:r>
            <a:r>
              <a:rPr lang="en-US"/>
              <a:t>= </a:t>
            </a:r>
            <a:r>
              <a:rPr lang="en-US">
                <a:latin typeface="Cambria Math"/>
                <a:ea typeface="Cambria Math"/>
                <a:cs typeface="Cambria Math"/>
                <a:sym typeface="Cambria Math"/>
              </a:rPr>
              <a:t>3</a:t>
            </a:r>
            <a:r>
              <a:rPr lang="en-US"/>
              <a:t>.</a:t>
            </a:r>
            <a:endParaRPr/>
          </a:p>
          <a:p>
            <a:pPr indent="-274320" lvl="0" marL="274320" rtl="0" algn="l">
              <a:spcBef>
                <a:spcPts val="403"/>
              </a:spcBef>
              <a:spcAft>
                <a:spcPts val="0"/>
              </a:spcAft>
              <a:buSzPct val="95000"/>
              <a:buChar char="⚫"/>
            </a:pPr>
            <a:r>
              <a:rPr b="1" lang="en-US"/>
              <a:t>Solution</a:t>
            </a:r>
            <a:r>
              <a:rPr lang="en-US"/>
              <a:t>: Compute the terms of the sequence by successively using the congruence      </a:t>
            </a:r>
            <a:r>
              <a:rPr i="1" lang="en-US"/>
              <a:t>x</a:t>
            </a:r>
            <a:r>
              <a:rPr baseline="-25000" i="1" lang="en-US">
                <a:latin typeface="Cambria Math"/>
                <a:ea typeface="Cambria Math"/>
                <a:cs typeface="Cambria Math"/>
                <a:sym typeface="Cambria Math"/>
              </a:rPr>
              <a:t>n</a:t>
            </a:r>
            <a:r>
              <a:rPr baseline="-25000" lang="en-US">
                <a:latin typeface="Cambria Math"/>
                <a:ea typeface="Cambria Math"/>
                <a:cs typeface="Cambria Math"/>
                <a:sym typeface="Cambria Math"/>
              </a:rPr>
              <a:t>+1</a:t>
            </a:r>
            <a:r>
              <a:rPr baseline="-25000" i="1" lang="en-US">
                <a:latin typeface="Cambria Math"/>
                <a:ea typeface="Cambria Math"/>
                <a:cs typeface="Cambria Math"/>
                <a:sym typeface="Cambria Math"/>
              </a:rPr>
              <a:t>   </a:t>
            </a:r>
            <a:r>
              <a:rPr lang="en-US"/>
              <a:t> = (</a:t>
            </a:r>
            <a:r>
              <a:rPr lang="en-US">
                <a:latin typeface="Cambria Math"/>
                <a:ea typeface="Cambria Math"/>
                <a:cs typeface="Cambria Math"/>
                <a:sym typeface="Cambria Math"/>
              </a:rPr>
              <a:t>7</a:t>
            </a:r>
            <a:r>
              <a:rPr i="1" lang="en-US"/>
              <a:t>x</a:t>
            </a:r>
            <a:r>
              <a:rPr baseline="-25000" i="1" lang="en-US"/>
              <a:t>n</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with </a:t>
            </a:r>
            <a:r>
              <a:rPr i="1" lang="en-US"/>
              <a:t>x</a:t>
            </a:r>
            <a:r>
              <a:rPr baseline="-25000" lang="en-US">
                <a:latin typeface="Cambria Math"/>
                <a:ea typeface="Cambria Math"/>
                <a:cs typeface="Cambria Math"/>
                <a:sym typeface="Cambria Math"/>
              </a:rPr>
              <a:t>0  </a:t>
            </a:r>
            <a:r>
              <a:rPr lang="en-US"/>
              <a:t>= </a:t>
            </a:r>
            <a:r>
              <a:rPr lang="en-US">
                <a:latin typeface="Cambria Math"/>
                <a:ea typeface="Cambria Math"/>
                <a:cs typeface="Cambria Math"/>
                <a:sym typeface="Cambria Math"/>
              </a:rPr>
              <a:t>3</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1</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0</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7∙3 + 4</a:t>
            </a:r>
            <a:r>
              <a:rPr b="1" lang="en-US"/>
              <a:t> mod </a:t>
            </a:r>
            <a:r>
              <a:rPr lang="en-US">
                <a:latin typeface="Cambria Math"/>
                <a:ea typeface="Cambria Math"/>
                <a:cs typeface="Cambria Math"/>
                <a:sym typeface="Cambria Math"/>
              </a:rPr>
              <a:t>9 = 25 </a:t>
            </a:r>
            <a:r>
              <a:rPr b="1" lang="en-US"/>
              <a:t>mod </a:t>
            </a:r>
            <a:r>
              <a:rPr lang="en-US">
                <a:latin typeface="Cambria Math"/>
                <a:ea typeface="Cambria Math"/>
                <a:cs typeface="Cambria Math"/>
                <a:sym typeface="Cambria Math"/>
              </a:rPr>
              <a:t>9 = 7</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2</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1</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7∙7 + 4</a:t>
            </a:r>
            <a:r>
              <a:rPr b="1" lang="en-US"/>
              <a:t> mod </a:t>
            </a:r>
            <a:r>
              <a:rPr lang="en-US">
                <a:latin typeface="Cambria Math"/>
                <a:ea typeface="Cambria Math"/>
                <a:cs typeface="Cambria Math"/>
                <a:sym typeface="Cambria Math"/>
              </a:rPr>
              <a:t>9 = 53 </a:t>
            </a:r>
            <a:r>
              <a:rPr b="1" lang="en-US"/>
              <a:t>mod </a:t>
            </a:r>
            <a:r>
              <a:rPr lang="en-US">
                <a:latin typeface="Cambria Math"/>
                <a:ea typeface="Cambria Math"/>
                <a:cs typeface="Cambria Math"/>
                <a:sym typeface="Cambria Math"/>
              </a:rPr>
              <a:t>9 = 8</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3</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2</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7∙8 + 4</a:t>
            </a:r>
            <a:r>
              <a:rPr b="1" lang="en-US"/>
              <a:t> mod </a:t>
            </a:r>
            <a:r>
              <a:rPr lang="en-US">
                <a:latin typeface="Cambria Math"/>
                <a:ea typeface="Cambria Math"/>
                <a:cs typeface="Cambria Math"/>
                <a:sym typeface="Cambria Math"/>
              </a:rPr>
              <a:t>9 = 60 </a:t>
            </a:r>
            <a:r>
              <a:rPr b="1" lang="en-US"/>
              <a:t>mod </a:t>
            </a:r>
            <a:r>
              <a:rPr lang="en-US">
                <a:latin typeface="Cambria Math"/>
                <a:ea typeface="Cambria Math"/>
                <a:cs typeface="Cambria Math"/>
                <a:sym typeface="Cambria Math"/>
              </a:rPr>
              <a:t>9 = 6</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4</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3</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7∙6 + 4</a:t>
            </a:r>
            <a:r>
              <a:rPr b="1" lang="en-US"/>
              <a:t> mod </a:t>
            </a:r>
            <a:r>
              <a:rPr lang="en-US">
                <a:latin typeface="Cambria Math"/>
                <a:ea typeface="Cambria Math"/>
                <a:cs typeface="Cambria Math"/>
                <a:sym typeface="Cambria Math"/>
              </a:rPr>
              <a:t>9 = 46 </a:t>
            </a:r>
            <a:r>
              <a:rPr b="1" lang="en-US"/>
              <a:t>mod </a:t>
            </a:r>
            <a:r>
              <a:rPr lang="en-US">
                <a:latin typeface="Cambria Math"/>
                <a:ea typeface="Cambria Math"/>
                <a:cs typeface="Cambria Math"/>
                <a:sym typeface="Cambria Math"/>
              </a:rPr>
              <a:t>9 = 1</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5</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4</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7∙1 + 4</a:t>
            </a:r>
            <a:r>
              <a:rPr b="1" lang="en-US"/>
              <a:t> mod </a:t>
            </a:r>
            <a:r>
              <a:rPr lang="en-US">
                <a:latin typeface="Cambria Math"/>
                <a:ea typeface="Cambria Math"/>
                <a:cs typeface="Cambria Math"/>
                <a:sym typeface="Cambria Math"/>
              </a:rPr>
              <a:t>9 = 11 </a:t>
            </a:r>
            <a:r>
              <a:rPr b="1" lang="en-US"/>
              <a:t>mod </a:t>
            </a:r>
            <a:r>
              <a:rPr lang="en-US">
                <a:latin typeface="Cambria Math"/>
                <a:ea typeface="Cambria Math"/>
                <a:cs typeface="Cambria Math"/>
                <a:sym typeface="Cambria Math"/>
              </a:rPr>
              <a:t>9 = 2</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6</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5</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7∙2 + 4</a:t>
            </a:r>
            <a:r>
              <a:rPr b="1" lang="en-US"/>
              <a:t> mod </a:t>
            </a:r>
            <a:r>
              <a:rPr lang="en-US">
                <a:latin typeface="Cambria Math"/>
                <a:ea typeface="Cambria Math"/>
                <a:cs typeface="Cambria Math"/>
                <a:sym typeface="Cambria Math"/>
              </a:rPr>
              <a:t>9 = 18 </a:t>
            </a:r>
            <a:r>
              <a:rPr b="1" lang="en-US"/>
              <a:t>mod </a:t>
            </a:r>
            <a:r>
              <a:rPr lang="en-US">
                <a:latin typeface="Cambria Math"/>
                <a:ea typeface="Cambria Math"/>
                <a:cs typeface="Cambria Math"/>
                <a:sym typeface="Cambria Math"/>
              </a:rPr>
              <a:t>9 = 0</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7</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6</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7∙0 + 4</a:t>
            </a:r>
            <a:r>
              <a:rPr b="1" lang="en-US"/>
              <a:t> mod </a:t>
            </a:r>
            <a:r>
              <a:rPr lang="en-US">
                <a:latin typeface="Cambria Math"/>
                <a:ea typeface="Cambria Math"/>
                <a:cs typeface="Cambria Math"/>
                <a:sym typeface="Cambria Math"/>
              </a:rPr>
              <a:t>9 = 4 </a:t>
            </a:r>
            <a:r>
              <a:rPr b="1" lang="en-US"/>
              <a:t>mod </a:t>
            </a:r>
            <a:r>
              <a:rPr lang="en-US">
                <a:latin typeface="Cambria Math"/>
                <a:ea typeface="Cambria Math"/>
                <a:cs typeface="Cambria Math"/>
                <a:sym typeface="Cambria Math"/>
              </a:rPr>
              <a:t>9 = 4</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8</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7</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7∙4 + 4</a:t>
            </a:r>
            <a:r>
              <a:rPr b="1" lang="en-US"/>
              <a:t> mod </a:t>
            </a:r>
            <a:r>
              <a:rPr lang="en-US">
                <a:latin typeface="Cambria Math"/>
                <a:ea typeface="Cambria Math"/>
                <a:cs typeface="Cambria Math"/>
                <a:sym typeface="Cambria Math"/>
              </a:rPr>
              <a:t>9 = 32 </a:t>
            </a:r>
            <a:r>
              <a:rPr b="1" lang="en-US"/>
              <a:t>mod </a:t>
            </a:r>
            <a:r>
              <a:rPr lang="en-US">
                <a:latin typeface="Cambria Math"/>
                <a:ea typeface="Cambria Math"/>
                <a:cs typeface="Cambria Math"/>
                <a:sym typeface="Cambria Math"/>
              </a:rPr>
              <a:t>9 = 5</a:t>
            </a:r>
            <a:r>
              <a:rPr lang="en-US"/>
              <a:t>,</a:t>
            </a:r>
            <a:endParaRPr/>
          </a:p>
          <a:p>
            <a:pPr indent="-246887" lvl="2" marL="914400" rtl="0" algn="l">
              <a:spcBef>
                <a:spcPts val="325"/>
              </a:spcBef>
              <a:spcAft>
                <a:spcPts val="0"/>
              </a:spcAft>
              <a:buSzPct val="70000"/>
              <a:buNone/>
            </a:pPr>
            <a:r>
              <a:rPr i="1" lang="en-US"/>
              <a:t>x</a:t>
            </a:r>
            <a:r>
              <a:rPr baseline="-25000" lang="en-US">
                <a:latin typeface="Cambria Math"/>
                <a:ea typeface="Cambria Math"/>
                <a:cs typeface="Cambria Math"/>
                <a:sym typeface="Cambria Math"/>
              </a:rPr>
              <a:t>9</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7</a:t>
            </a:r>
            <a:r>
              <a:rPr i="1" lang="en-US"/>
              <a:t>x</a:t>
            </a:r>
            <a:r>
              <a:rPr baseline="-25000" lang="en-US">
                <a:latin typeface="Cambria Math"/>
                <a:ea typeface="Cambria Math"/>
                <a:cs typeface="Cambria Math"/>
                <a:sym typeface="Cambria Math"/>
              </a:rPr>
              <a:t>8</a:t>
            </a:r>
            <a:r>
              <a:rPr lang="en-US"/>
              <a:t> + </a:t>
            </a:r>
            <a:r>
              <a:rPr lang="en-US">
                <a:latin typeface="Cambria Math"/>
                <a:ea typeface="Cambria Math"/>
                <a:cs typeface="Cambria Math"/>
                <a:sym typeface="Cambria Math"/>
              </a:rPr>
              <a:t>4</a:t>
            </a:r>
            <a:r>
              <a:rPr lang="en-US"/>
              <a:t> </a:t>
            </a:r>
            <a:r>
              <a:rPr b="1" lang="en-US"/>
              <a:t>mod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7∙5 + 4</a:t>
            </a:r>
            <a:r>
              <a:rPr b="1" lang="en-US"/>
              <a:t> mod </a:t>
            </a:r>
            <a:r>
              <a:rPr lang="en-US">
                <a:latin typeface="Cambria Math"/>
                <a:ea typeface="Cambria Math"/>
                <a:cs typeface="Cambria Math"/>
                <a:sym typeface="Cambria Math"/>
              </a:rPr>
              <a:t>9 = 39 </a:t>
            </a:r>
            <a:r>
              <a:rPr b="1" lang="en-US"/>
              <a:t>mod </a:t>
            </a:r>
            <a:r>
              <a:rPr lang="en-US">
                <a:latin typeface="Cambria Math"/>
                <a:ea typeface="Cambria Math"/>
                <a:cs typeface="Cambria Math"/>
                <a:sym typeface="Cambria Math"/>
              </a:rPr>
              <a:t>9 = 3</a:t>
            </a:r>
            <a:r>
              <a:rPr lang="en-US"/>
              <a:t>.</a:t>
            </a:r>
            <a:endParaRPr/>
          </a:p>
          <a:p>
            <a:pPr indent="-246888" lvl="1" marL="640080" rtl="0" algn="l">
              <a:spcBef>
                <a:spcPts val="372"/>
              </a:spcBef>
              <a:spcAft>
                <a:spcPts val="0"/>
              </a:spcAft>
              <a:buSzPct val="85000"/>
              <a:buNone/>
            </a:pPr>
            <a:r>
              <a:rPr lang="en-US"/>
              <a:t>The sequence generated is </a:t>
            </a:r>
            <a:r>
              <a:rPr lang="en-US">
                <a:latin typeface="Cambria Math"/>
                <a:ea typeface="Cambria Math"/>
                <a:cs typeface="Cambria Math"/>
                <a:sym typeface="Cambria Math"/>
              </a:rPr>
              <a:t>3,7,8,6,1,2,0,4,5,3,7,8,6,1,2,0,4,5,3,…   </a:t>
            </a:r>
            <a:endParaRPr/>
          </a:p>
          <a:p>
            <a:pPr indent="-246888" lvl="1" marL="640080" rtl="0" algn="l">
              <a:spcBef>
                <a:spcPts val="372"/>
              </a:spcBef>
              <a:spcAft>
                <a:spcPts val="0"/>
              </a:spcAft>
              <a:buSzPct val="85000"/>
              <a:buNone/>
            </a:pPr>
            <a:r>
              <a:rPr lang="en-US"/>
              <a:t>It repeats after generating </a:t>
            </a:r>
            <a:r>
              <a:rPr lang="en-US">
                <a:latin typeface="Cambria Math"/>
                <a:ea typeface="Cambria Math"/>
                <a:cs typeface="Cambria Math"/>
                <a:sym typeface="Cambria Math"/>
              </a:rPr>
              <a:t>9</a:t>
            </a:r>
            <a:r>
              <a:rPr lang="en-US"/>
              <a:t> terms.</a:t>
            </a:r>
            <a:endParaRPr/>
          </a:p>
          <a:p>
            <a:pPr indent="-274320" lvl="0" marL="274320" rtl="0" algn="l">
              <a:spcBef>
                <a:spcPts val="403"/>
              </a:spcBef>
              <a:spcAft>
                <a:spcPts val="0"/>
              </a:spcAft>
              <a:buSzPct val="95000"/>
              <a:buChar char="⚫"/>
            </a:pPr>
            <a:r>
              <a:rPr lang="en-US"/>
              <a:t>Commonly, computers use a linear congruential generator with increment </a:t>
            </a:r>
            <a:r>
              <a:rPr i="1" lang="en-US"/>
              <a:t>c</a:t>
            </a:r>
            <a:r>
              <a:rPr lang="en-US"/>
              <a:t> = </a:t>
            </a:r>
            <a:r>
              <a:rPr lang="en-US">
                <a:latin typeface="Cambria Math"/>
                <a:ea typeface="Cambria Math"/>
                <a:cs typeface="Cambria Math"/>
                <a:sym typeface="Cambria Math"/>
              </a:rPr>
              <a:t>0</a:t>
            </a:r>
            <a:r>
              <a:rPr lang="en-US"/>
              <a:t>. This is called a </a:t>
            </a:r>
            <a:r>
              <a:rPr i="1" lang="en-US"/>
              <a:t>pure multiplicative generator</a:t>
            </a:r>
            <a:r>
              <a:rPr lang="en-US"/>
              <a:t>. Such a generator with modulus </a:t>
            </a:r>
            <a:r>
              <a:rPr lang="en-US">
                <a:latin typeface="Cambria Math"/>
                <a:ea typeface="Cambria Math"/>
                <a:cs typeface="Cambria Math"/>
                <a:sym typeface="Cambria Math"/>
              </a:rPr>
              <a:t>2</a:t>
            </a:r>
            <a:r>
              <a:rPr baseline="30000" lang="en-US">
                <a:latin typeface="Cambria Math"/>
                <a:ea typeface="Cambria Math"/>
                <a:cs typeface="Cambria Math"/>
                <a:sym typeface="Cambria Math"/>
              </a:rPr>
              <a:t>31</a:t>
            </a:r>
            <a:r>
              <a:rPr lang="en-US"/>
              <a:t> </a:t>
            </a:r>
            <a:r>
              <a:rPr lang="en-US">
                <a:latin typeface="Cambria Math"/>
                <a:ea typeface="Cambria Math"/>
                <a:cs typeface="Cambria Math"/>
                <a:sym typeface="Cambria Math"/>
              </a:rPr>
              <a:t>− 1 </a:t>
            </a:r>
            <a:r>
              <a:rPr lang="en-US"/>
              <a:t>and multiplier  </a:t>
            </a:r>
            <a:r>
              <a:rPr lang="en-US">
                <a:latin typeface="Cambria Math"/>
                <a:ea typeface="Cambria Math"/>
                <a:cs typeface="Cambria Math"/>
                <a:sym typeface="Cambria Math"/>
              </a:rPr>
              <a:t>7</a:t>
            </a:r>
            <a:r>
              <a:rPr baseline="30000" lang="en-US">
                <a:latin typeface="Cambria Math"/>
                <a:ea typeface="Cambria Math"/>
                <a:cs typeface="Cambria Math"/>
                <a:sym typeface="Cambria Math"/>
              </a:rPr>
              <a:t>5</a:t>
            </a:r>
            <a:r>
              <a:rPr lang="en-US">
                <a:latin typeface="Cambria Math"/>
                <a:ea typeface="Cambria Math"/>
                <a:cs typeface="Cambria Math"/>
                <a:sym typeface="Cambria Math"/>
              </a:rPr>
              <a:t> = 16,807 generates 2</a:t>
            </a:r>
            <a:r>
              <a:rPr baseline="30000" lang="en-US">
                <a:latin typeface="Cambria Math"/>
                <a:ea typeface="Cambria Math"/>
                <a:cs typeface="Cambria Math"/>
                <a:sym typeface="Cambria Math"/>
              </a:rPr>
              <a:t>31 </a:t>
            </a:r>
            <a:r>
              <a:rPr lang="en-US">
                <a:latin typeface="Cambria Math"/>
                <a:ea typeface="Cambria Math"/>
                <a:cs typeface="Cambria Math"/>
                <a:sym typeface="Cambria Math"/>
              </a:rPr>
              <a:t>− 2 </a:t>
            </a:r>
            <a:r>
              <a:rPr lang="en-US"/>
              <a:t>numbers before  repeating. </a:t>
            </a:r>
            <a:endParaRPr baseline="30000">
              <a:latin typeface="Cambria Math"/>
              <a:ea typeface="Cambria Math"/>
              <a:cs typeface="Cambria Math"/>
              <a:sym typeface="Cambria Math"/>
            </a:endParaRPr>
          </a:p>
          <a:p>
            <a:pPr indent="-152765" lvl="0" marL="274320" rtl="0" algn="l">
              <a:spcBef>
                <a:spcPts val="403"/>
              </a:spcBef>
              <a:spcAft>
                <a:spcPts val="0"/>
              </a:spcAft>
              <a:buSzPct val="95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8"/>
          <p:cNvSpPr txBox="1"/>
          <p:nvPr>
            <p:ph type="title"/>
          </p:nvPr>
        </p:nvSpPr>
        <p:spPr>
          <a:xfrm>
            <a:off x="476534" y="1524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Check Digits:  UPCs</a:t>
            </a:r>
            <a:endParaRPr/>
          </a:p>
        </p:txBody>
      </p:sp>
      <p:sp>
        <p:nvSpPr>
          <p:cNvPr id="444" name="Google Shape;444;p48"/>
          <p:cNvSpPr txBox="1"/>
          <p:nvPr>
            <p:ph idx="1" type="body"/>
          </p:nvPr>
        </p:nvSpPr>
        <p:spPr>
          <a:xfrm>
            <a:off x="386686" y="1371600"/>
            <a:ext cx="8229600" cy="53340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A common method of detecting errors in strings of digits is to add an extra digit at the end, which is evaluated using a function. If the final digit is  not correct, then the string is assumed not to be correct.</a:t>
            </a:r>
            <a:endParaRPr/>
          </a:p>
          <a:p>
            <a:pPr indent="-274320" lvl="0" marL="274320" rtl="0" algn="l">
              <a:spcBef>
                <a:spcPts val="403"/>
              </a:spcBef>
              <a:spcAft>
                <a:spcPts val="0"/>
              </a:spcAft>
              <a:buSzPct val="95000"/>
              <a:buNone/>
            </a:pPr>
            <a:r>
              <a:rPr b="1" lang="en-US"/>
              <a:t>   Example</a:t>
            </a:r>
            <a:r>
              <a:rPr lang="en-US"/>
              <a:t>: Retail products are identified by their </a:t>
            </a:r>
            <a:r>
              <a:rPr i="1" lang="en-US"/>
              <a:t>Universal Product Codes </a:t>
            </a:r>
            <a:r>
              <a:rPr lang="en-US"/>
              <a:t>(</a:t>
            </a:r>
            <a:r>
              <a:rPr i="1" lang="en-US"/>
              <a:t>UPC</a:t>
            </a:r>
            <a:r>
              <a:rPr lang="en-US"/>
              <a:t>s). Usually these have </a:t>
            </a:r>
            <a:r>
              <a:rPr lang="en-US">
                <a:latin typeface="Cambria Math"/>
                <a:ea typeface="Cambria Math"/>
                <a:cs typeface="Cambria Math"/>
                <a:sym typeface="Cambria Math"/>
              </a:rPr>
              <a:t>12</a:t>
            </a:r>
            <a:r>
              <a:rPr lang="en-US"/>
              <a:t> decimal digits, the last one being the check digit. The check digit is determined by the congruence:</a:t>
            </a:r>
            <a:endParaRPr/>
          </a:p>
          <a:p>
            <a:pPr indent="-274320" lvl="4" marL="822960" rtl="0" algn="l">
              <a:spcBef>
                <a:spcPts val="310"/>
              </a:spcBef>
              <a:spcAft>
                <a:spcPts val="0"/>
              </a:spcAft>
              <a:buSzPct val="95000"/>
              <a:buNone/>
            </a:pPr>
            <a:r>
              <a:rPr lang="en-US">
                <a:latin typeface="Cambria Math"/>
                <a:ea typeface="Cambria Math"/>
                <a:cs typeface="Cambria Math"/>
                <a:sym typeface="Cambria Math"/>
              </a:rPr>
              <a:t>   3</a:t>
            </a:r>
            <a:r>
              <a:rPr i="1" lang="en-US"/>
              <a:t>x</a:t>
            </a:r>
            <a:r>
              <a:rPr baseline="-25000" lang="en-US">
                <a:latin typeface="Cambria Math"/>
                <a:ea typeface="Cambria Math"/>
                <a:cs typeface="Cambria Math"/>
                <a:sym typeface="Cambria Math"/>
              </a:rPr>
              <a:t>1</a:t>
            </a:r>
            <a:r>
              <a:rPr baseline="-25000" i="1" lang="en-US">
                <a:latin typeface="Cambria Math"/>
                <a:ea typeface="Cambria Math"/>
                <a:cs typeface="Cambria Math"/>
                <a:sym typeface="Cambria Math"/>
              </a:rPr>
              <a:t>  </a:t>
            </a:r>
            <a:r>
              <a:rPr lang="en-US"/>
              <a:t>+ </a:t>
            </a:r>
            <a:r>
              <a:rPr i="1" lang="en-US"/>
              <a:t>x</a:t>
            </a:r>
            <a:r>
              <a:rPr baseline="-25000" lang="en-US">
                <a:latin typeface="Cambria Math"/>
                <a:ea typeface="Cambria Math"/>
                <a:cs typeface="Cambria Math"/>
                <a:sym typeface="Cambria Math"/>
              </a:rPr>
              <a:t>2</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3</a:t>
            </a:r>
            <a:r>
              <a:rPr i="1" lang="en-US"/>
              <a:t>x</a:t>
            </a:r>
            <a:r>
              <a:rPr baseline="-25000" lang="en-US">
                <a:latin typeface="Cambria Math"/>
                <a:ea typeface="Cambria Math"/>
                <a:cs typeface="Cambria Math"/>
                <a:sym typeface="Cambria Math"/>
              </a:rPr>
              <a:t>3</a:t>
            </a:r>
            <a:r>
              <a:rPr baseline="-25000" i="1" lang="en-US">
                <a:latin typeface="Cambria Math"/>
                <a:ea typeface="Cambria Math"/>
                <a:cs typeface="Cambria Math"/>
                <a:sym typeface="Cambria Math"/>
              </a:rPr>
              <a:t>  </a:t>
            </a:r>
            <a:r>
              <a:rPr lang="en-US"/>
              <a:t>+ </a:t>
            </a:r>
            <a:r>
              <a:rPr i="1" lang="en-US"/>
              <a:t>x</a:t>
            </a:r>
            <a:r>
              <a:rPr baseline="-25000" lang="en-US">
                <a:latin typeface="Cambria Math"/>
                <a:ea typeface="Cambria Math"/>
                <a:cs typeface="Cambria Math"/>
                <a:sym typeface="Cambria Math"/>
              </a:rPr>
              <a:t>4</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3</a:t>
            </a:r>
            <a:r>
              <a:rPr i="1" lang="en-US"/>
              <a:t>x</a:t>
            </a:r>
            <a:r>
              <a:rPr baseline="-25000" lang="en-US">
                <a:latin typeface="Cambria Math"/>
                <a:ea typeface="Cambria Math"/>
                <a:cs typeface="Cambria Math"/>
                <a:sym typeface="Cambria Math"/>
              </a:rPr>
              <a:t>5</a:t>
            </a:r>
            <a:r>
              <a:rPr baseline="-25000" i="1" lang="en-US">
                <a:latin typeface="Cambria Math"/>
                <a:ea typeface="Cambria Math"/>
                <a:cs typeface="Cambria Math"/>
                <a:sym typeface="Cambria Math"/>
              </a:rPr>
              <a:t>  </a:t>
            </a:r>
            <a:r>
              <a:rPr lang="en-US"/>
              <a:t>+ </a:t>
            </a:r>
            <a:r>
              <a:rPr i="1" lang="en-US"/>
              <a:t>x</a:t>
            </a:r>
            <a:r>
              <a:rPr baseline="-25000" lang="en-US">
                <a:latin typeface="Cambria Math"/>
                <a:ea typeface="Cambria Math"/>
                <a:cs typeface="Cambria Math"/>
                <a:sym typeface="Cambria Math"/>
              </a:rPr>
              <a:t>6</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3</a:t>
            </a:r>
            <a:r>
              <a:rPr i="1" lang="en-US"/>
              <a:t>x</a:t>
            </a:r>
            <a:r>
              <a:rPr baseline="-25000" lang="en-US">
                <a:latin typeface="Cambria Math"/>
                <a:ea typeface="Cambria Math"/>
                <a:cs typeface="Cambria Math"/>
                <a:sym typeface="Cambria Math"/>
              </a:rPr>
              <a:t>7</a:t>
            </a:r>
            <a:r>
              <a:rPr baseline="-25000" i="1" lang="en-US">
                <a:latin typeface="Cambria Math"/>
                <a:ea typeface="Cambria Math"/>
                <a:cs typeface="Cambria Math"/>
                <a:sym typeface="Cambria Math"/>
              </a:rPr>
              <a:t>  </a:t>
            </a:r>
            <a:r>
              <a:rPr lang="en-US"/>
              <a:t>+ </a:t>
            </a:r>
            <a:r>
              <a:rPr i="1" lang="en-US"/>
              <a:t>x</a:t>
            </a:r>
            <a:r>
              <a:rPr baseline="-25000" lang="en-US">
                <a:latin typeface="Cambria Math"/>
                <a:ea typeface="Cambria Math"/>
                <a:cs typeface="Cambria Math"/>
                <a:sym typeface="Cambria Math"/>
              </a:rPr>
              <a:t>8</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3</a:t>
            </a:r>
            <a:r>
              <a:rPr i="1" lang="en-US"/>
              <a:t>x</a:t>
            </a:r>
            <a:r>
              <a:rPr baseline="-25000" lang="en-US">
                <a:latin typeface="Cambria Math"/>
                <a:ea typeface="Cambria Math"/>
                <a:cs typeface="Cambria Math"/>
                <a:sym typeface="Cambria Math"/>
              </a:rPr>
              <a:t>9</a:t>
            </a:r>
            <a:r>
              <a:rPr lang="en-US"/>
              <a:t> + </a:t>
            </a:r>
            <a:r>
              <a:rPr i="1" lang="en-US"/>
              <a:t>x</a:t>
            </a:r>
            <a:r>
              <a:rPr baseline="-25000" lang="en-US">
                <a:latin typeface="Cambria Math"/>
                <a:ea typeface="Cambria Math"/>
                <a:cs typeface="Cambria Math"/>
                <a:sym typeface="Cambria Math"/>
              </a:rPr>
              <a:t>10</a:t>
            </a:r>
            <a:r>
              <a:rPr baseline="-25000" i="1" lang="en-US">
                <a:latin typeface="Cambria Math"/>
                <a:ea typeface="Cambria Math"/>
                <a:cs typeface="Cambria Math"/>
                <a:sym typeface="Cambria Math"/>
              </a:rPr>
              <a:t>  </a:t>
            </a:r>
            <a:r>
              <a:rPr lang="en-US"/>
              <a:t>+ </a:t>
            </a:r>
            <a:r>
              <a:rPr lang="en-US">
                <a:latin typeface="Cambria Math"/>
                <a:ea typeface="Cambria Math"/>
                <a:cs typeface="Cambria Math"/>
                <a:sym typeface="Cambria Math"/>
              </a:rPr>
              <a:t>3</a:t>
            </a:r>
            <a:r>
              <a:rPr i="1" lang="en-US"/>
              <a:t>x</a:t>
            </a:r>
            <a:r>
              <a:rPr baseline="-25000" lang="en-US">
                <a:latin typeface="Cambria Math"/>
                <a:ea typeface="Cambria Math"/>
                <a:cs typeface="Cambria Math"/>
                <a:sym typeface="Cambria Math"/>
              </a:rPr>
              <a:t>11</a:t>
            </a:r>
            <a:r>
              <a:rPr baseline="-25000" i="1" lang="en-US">
                <a:latin typeface="Cambria Math"/>
                <a:ea typeface="Cambria Math"/>
                <a:cs typeface="Cambria Math"/>
                <a:sym typeface="Cambria Math"/>
              </a:rPr>
              <a:t>  </a:t>
            </a:r>
            <a:r>
              <a:rPr lang="en-US"/>
              <a:t>+ </a:t>
            </a:r>
            <a:r>
              <a:rPr i="1" lang="en-US"/>
              <a:t>x</a:t>
            </a:r>
            <a:r>
              <a:rPr baseline="-25000" lang="en-US">
                <a:latin typeface="Cambria Math"/>
                <a:ea typeface="Cambria Math"/>
                <a:cs typeface="Cambria Math"/>
                <a:sym typeface="Cambria Math"/>
              </a:rPr>
              <a:t>12</a:t>
            </a:r>
            <a:r>
              <a:rPr baseline="-25000" i="1" lang="en-US">
                <a:latin typeface="Cambria Math"/>
                <a:ea typeface="Cambria Math"/>
                <a:cs typeface="Cambria Math"/>
                <a:sym typeface="Cambria Math"/>
              </a:rPr>
              <a:t> </a:t>
            </a:r>
            <a:r>
              <a:rPr lang="en-US">
                <a:latin typeface="Cambria Math"/>
                <a:ea typeface="Cambria Math"/>
                <a:cs typeface="Cambria Math"/>
                <a:sym typeface="Cambria Math"/>
              </a:rPr>
              <a:t>≡ 0 (</a:t>
            </a:r>
            <a:r>
              <a:rPr lang="en-US"/>
              <a:t>mod</a:t>
            </a:r>
            <a:r>
              <a:rPr b="1" lang="en-US"/>
              <a:t> </a:t>
            </a:r>
            <a:r>
              <a:rPr lang="en-US">
                <a:latin typeface="Cambria Math"/>
                <a:ea typeface="Cambria Math"/>
                <a:cs typeface="Cambria Math"/>
                <a:sym typeface="Cambria Math"/>
              </a:rPr>
              <a:t>10).</a:t>
            </a:r>
            <a:endParaRPr/>
          </a:p>
          <a:p>
            <a:pPr indent="-457199" lvl="3" marL="731520" rtl="0" algn="l">
              <a:spcBef>
                <a:spcPts val="310"/>
              </a:spcBef>
              <a:spcAft>
                <a:spcPts val="0"/>
              </a:spcAft>
              <a:buSzPct val="95000"/>
              <a:buFont typeface="Calibri"/>
              <a:buAutoNum type="alphaLcPeriod"/>
            </a:pPr>
            <a:r>
              <a:rPr lang="en-US">
                <a:latin typeface="Cambria Math"/>
                <a:ea typeface="Cambria Math"/>
                <a:cs typeface="Cambria Math"/>
                <a:sym typeface="Cambria Math"/>
              </a:rPr>
              <a:t>Suppose that the first 11 digits of the UPC are 79357343104. What is the check digit?</a:t>
            </a:r>
            <a:endParaRPr/>
          </a:p>
          <a:p>
            <a:pPr indent="-457199" lvl="3" marL="731520" rtl="0" algn="l">
              <a:spcBef>
                <a:spcPts val="310"/>
              </a:spcBef>
              <a:spcAft>
                <a:spcPts val="0"/>
              </a:spcAft>
              <a:buSzPct val="95000"/>
              <a:buFont typeface="Calibri"/>
              <a:buAutoNum type="alphaLcPeriod"/>
            </a:pPr>
            <a:r>
              <a:rPr lang="en-US">
                <a:latin typeface="Cambria Math"/>
                <a:ea typeface="Cambria Math"/>
                <a:cs typeface="Cambria Math"/>
                <a:sym typeface="Cambria Math"/>
              </a:rPr>
              <a:t>Is 041331021641 a valid UPC?</a:t>
            </a:r>
            <a:endParaRPr/>
          </a:p>
          <a:p>
            <a:pPr indent="-457200" lvl="2" marL="457200" rtl="0" algn="l">
              <a:spcBef>
                <a:spcPts val="434"/>
              </a:spcBef>
              <a:spcAft>
                <a:spcPts val="0"/>
              </a:spcAft>
              <a:buSzPct val="95000"/>
              <a:buNone/>
            </a:pPr>
            <a:r>
              <a:rPr b="1" lang="en-US">
                <a:latin typeface="Cambria Math"/>
                <a:ea typeface="Cambria Math"/>
                <a:cs typeface="Cambria Math"/>
                <a:sym typeface="Cambria Math"/>
              </a:rPr>
              <a:t>       </a:t>
            </a:r>
            <a:r>
              <a:rPr b="1" lang="en-US" sz="2800">
                <a:latin typeface="Cambria Math"/>
                <a:ea typeface="Cambria Math"/>
                <a:cs typeface="Cambria Math"/>
                <a:sym typeface="Cambria Math"/>
              </a:rPr>
              <a:t>Solution</a:t>
            </a:r>
            <a:r>
              <a:rPr lang="en-US" sz="2800">
                <a:latin typeface="Cambria Math"/>
                <a:ea typeface="Cambria Math"/>
                <a:cs typeface="Cambria Math"/>
                <a:sym typeface="Cambria Math"/>
              </a:rPr>
              <a:t>: </a:t>
            </a:r>
            <a:endParaRPr/>
          </a:p>
          <a:p>
            <a:pPr indent="-457230" lvl="3" marL="731520" rtl="0" algn="l">
              <a:spcBef>
                <a:spcPts val="356"/>
              </a:spcBef>
              <a:spcAft>
                <a:spcPts val="0"/>
              </a:spcAft>
              <a:buSzPct val="95000"/>
              <a:buFont typeface="Calibri"/>
              <a:buAutoNum type="alphaLcPeriod"/>
            </a:pPr>
            <a:r>
              <a:rPr lang="en-US" sz="2300">
                <a:latin typeface="Cambria Math"/>
                <a:ea typeface="Cambria Math"/>
                <a:cs typeface="Cambria Math"/>
                <a:sym typeface="Cambria Math"/>
              </a:rPr>
              <a:t>3∙7 + 9 + 3∙3 + 5 + 3∙7 + 3 + 3∙4 + 3 + 3∙1 + 0 + 3∙4 + </a:t>
            </a:r>
            <a:r>
              <a:rPr i="1" lang="en-US" sz="2300"/>
              <a:t>x</a:t>
            </a:r>
            <a:r>
              <a:rPr baseline="-25000" lang="en-US" sz="2300">
                <a:latin typeface="Cambria Math"/>
                <a:ea typeface="Cambria Math"/>
                <a:cs typeface="Cambria Math"/>
                <a:sym typeface="Cambria Math"/>
              </a:rPr>
              <a:t>12</a:t>
            </a:r>
            <a:r>
              <a:rPr baseline="-25000" i="1" lang="en-US" sz="2300">
                <a:latin typeface="Cambria Math"/>
                <a:ea typeface="Cambria Math"/>
                <a:cs typeface="Cambria Math"/>
                <a:sym typeface="Cambria Math"/>
              </a:rPr>
              <a:t> </a:t>
            </a:r>
            <a:r>
              <a:rPr lang="en-US" sz="2300">
                <a:latin typeface="Cambria Math"/>
                <a:ea typeface="Cambria Math"/>
                <a:cs typeface="Cambria Math"/>
                <a:sym typeface="Cambria Math"/>
              </a:rPr>
              <a:t>≡ 0 (</a:t>
            </a:r>
            <a:r>
              <a:rPr lang="en-US" sz="2300"/>
              <a:t>mod</a:t>
            </a:r>
            <a:r>
              <a:rPr b="1" lang="en-US" sz="2300"/>
              <a:t> </a:t>
            </a:r>
            <a:r>
              <a:rPr lang="en-US" sz="2300">
                <a:latin typeface="Cambria Math"/>
                <a:ea typeface="Cambria Math"/>
                <a:cs typeface="Cambria Math"/>
                <a:sym typeface="Cambria Math"/>
              </a:rPr>
              <a:t>10) </a:t>
            </a:r>
            <a:endParaRPr/>
          </a:p>
          <a:p>
            <a:pPr indent="-457200" lvl="3" marL="731520" rtl="0" algn="l">
              <a:spcBef>
                <a:spcPts val="356"/>
              </a:spcBef>
              <a:spcAft>
                <a:spcPts val="0"/>
              </a:spcAft>
              <a:buSzPct val="95000"/>
              <a:buNone/>
            </a:pPr>
            <a:r>
              <a:rPr lang="en-US" sz="2300">
                <a:latin typeface="Cambria Math"/>
                <a:ea typeface="Cambria Math"/>
                <a:cs typeface="Cambria Math"/>
                <a:sym typeface="Cambria Math"/>
              </a:rPr>
              <a:t>           21 + 9 + 9 + 5 + 21 + 3 + 12+ 3 + 3 + 0 + 12 + </a:t>
            </a:r>
            <a:r>
              <a:rPr i="1" lang="en-US" sz="2300"/>
              <a:t>x</a:t>
            </a:r>
            <a:r>
              <a:rPr baseline="-25000" lang="en-US" sz="2300">
                <a:latin typeface="Cambria Math"/>
                <a:ea typeface="Cambria Math"/>
                <a:cs typeface="Cambria Math"/>
                <a:sym typeface="Cambria Math"/>
              </a:rPr>
              <a:t>12</a:t>
            </a:r>
            <a:r>
              <a:rPr baseline="-25000" i="1" lang="en-US" sz="2300">
                <a:latin typeface="Cambria Math"/>
                <a:ea typeface="Cambria Math"/>
                <a:cs typeface="Cambria Math"/>
                <a:sym typeface="Cambria Math"/>
              </a:rPr>
              <a:t> </a:t>
            </a:r>
            <a:r>
              <a:rPr lang="en-US" sz="2300">
                <a:latin typeface="Cambria Math"/>
                <a:ea typeface="Cambria Math"/>
                <a:cs typeface="Cambria Math"/>
                <a:sym typeface="Cambria Math"/>
              </a:rPr>
              <a:t>≡ 0 (</a:t>
            </a:r>
            <a:r>
              <a:rPr lang="en-US" sz="2300"/>
              <a:t>mod</a:t>
            </a:r>
            <a:r>
              <a:rPr b="1" lang="en-US" sz="2300"/>
              <a:t> </a:t>
            </a:r>
            <a:r>
              <a:rPr lang="en-US" sz="2300">
                <a:latin typeface="Cambria Math"/>
                <a:ea typeface="Cambria Math"/>
                <a:cs typeface="Cambria Math"/>
                <a:sym typeface="Cambria Math"/>
              </a:rPr>
              <a:t>10)                </a:t>
            </a:r>
            <a:endParaRPr/>
          </a:p>
          <a:p>
            <a:pPr indent="-457200" lvl="3" marL="731520" rtl="0" algn="l">
              <a:spcBef>
                <a:spcPts val="356"/>
              </a:spcBef>
              <a:spcAft>
                <a:spcPts val="0"/>
              </a:spcAft>
              <a:buSzPct val="95000"/>
              <a:buNone/>
            </a:pPr>
            <a:r>
              <a:rPr lang="en-US" sz="2300">
                <a:latin typeface="Cambria Math"/>
                <a:ea typeface="Cambria Math"/>
                <a:cs typeface="Cambria Math"/>
                <a:sym typeface="Cambria Math"/>
              </a:rPr>
              <a:t>           98 + </a:t>
            </a:r>
            <a:r>
              <a:rPr i="1" lang="en-US" sz="2300"/>
              <a:t>x</a:t>
            </a:r>
            <a:r>
              <a:rPr baseline="-25000" lang="en-US" sz="2300">
                <a:latin typeface="Cambria Math"/>
                <a:ea typeface="Cambria Math"/>
                <a:cs typeface="Cambria Math"/>
                <a:sym typeface="Cambria Math"/>
              </a:rPr>
              <a:t>12</a:t>
            </a:r>
            <a:r>
              <a:rPr baseline="-25000" i="1" lang="en-US" sz="2300">
                <a:latin typeface="Cambria Math"/>
                <a:ea typeface="Cambria Math"/>
                <a:cs typeface="Cambria Math"/>
                <a:sym typeface="Cambria Math"/>
              </a:rPr>
              <a:t> </a:t>
            </a:r>
            <a:r>
              <a:rPr lang="en-US" sz="2300">
                <a:latin typeface="Cambria Math"/>
                <a:ea typeface="Cambria Math"/>
                <a:cs typeface="Cambria Math"/>
                <a:sym typeface="Cambria Math"/>
              </a:rPr>
              <a:t>≡ 0 (</a:t>
            </a:r>
            <a:r>
              <a:rPr lang="en-US" sz="2300"/>
              <a:t>mod</a:t>
            </a:r>
            <a:r>
              <a:rPr b="1" lang="en-US" sz="2300"/>
              <a:t> </a:t>
            </a:r>
            <a:r>
              <a:rPr lang="en-US" sz="2300">
                <a:latin typeface="Cambria Math"/>
                <a:ea typeface="Cambria Math"/>
                <a:cs typeface="Cambria Math"/>
                <a:sym typeface="Cambria Math"/>
              </a:rPr>
              <a:t>10) </a:t>
            </a:r>
            <a:endParaRPr/>
          </a:p>
          <a:p>
            <a:pPr indent="-457200" lvl="3" marL="731520" rtl="0" algn="l">
              <a:spcBef>
                <a:spcPts val="356"/>
              </a:spcBef>
              <a:spcAft>
                <a:spcPts val="0"/>
              </a:spcAft>
              <a:buSzPct val="95000"/>
              <a:buNone/>
            </a:pPr>
            <a:r>
              <a:rPr i="1" lang="en-US" sz="2300">
                <a:latin typeface="Cambria Math"/>
                <a:ea typeface="Cambria Math"/>
                <a:cs typeface="Cambria Math"/>
                <a:sym typeface="Cambria Math"/>
              </a:rPr>
              <a:t>           </a:t>
            </a:r>
            <a:r>
              <a:rPr i="1" lang="en-US" sz="2300"/>
              <a:t>x</a:t>
            </a:r>
            <a:r>
              <a:rPr baseline="-25000" lang="en-US" sz="2300">
                <a:latin typeface="Cambria Math"/>
                <a:ea typeface="Cambria Math"/>
                <a:cs typeface="Cambria Math"/>
                <a:sym typeface="Cambria Math"/>
              </a:rPr>
              <a:t>12</a:t>
            </a:r>
            <a:r>
              <a:rPr baseline="-25000" i="1" lang="en-US" sz="2300">
                <a:latin typeface="Cambria Math"/>
                <a:ea typeface="Cambria Math"/>
                <a:cs typeface="Cambria Math"/>
                <a:sym typeface="Cambria Math"/>
              </a:rPr>
              <a:t> </a:t>
            </a:r>
            <a:r>
              <a:rPr lang="en-US" sz="2300">
                <a:latin typeface="Cambria Math"/>
                <a:ea typeface="Cambria Math"/>
                <a:cs typeface="Cambria Math"/>
                <a:sym typeface="Cambria Math"/>
              </a:rPr>
              <a:t>≡ 2 (</a:t>
            </a:r>
            <a:r>
              <a:rPr lang="en-US" sz="2300"/>
              <a:t>mod</a:t>
            </a:r>
            <a:r>
              <a:rPr b="1" lang="en-US" sz="2300"/>
              <a:t> </a:t>
            </a:r>
            <a:r>
              <a:rPr lang="en-US" sz="2300">
                <a:latin typeface="Cambria Math"/>
                <a:ea typeface="Cambria Math"/>
                <a:cs typeface="Cambria Math"/>
                <a:sym typeface="Cambria Math"/>
              </a:rPr>
              <a:t>10)     So, the check digit is 2.</a:t>
            </a:r>
            <a:endParaRPr/>
          </a:p>
          <a:p>
            <a:pPr indent="-457230" lvl="3" marL="731520" rtl="0" algn="l">
              <a:spcBef>
                <a:spcPts val="356"/>
              </a:spcBef>
              <a:spcAft>
                <a:spcPts val="0"/>
              </a:spcAft>
              <a:buSzPct val="95000"/>
              <a:buFont typeface="Calibri"/>
              <a:buAutoNum type="alphaLcPeriod" startAt="2"/>
            </a:pPr>
            <a:r>
              <a:rPr lang="en-US" sz="2300">
                <a:latin typeface="Cambria Math"/>
                <a:ea typeface="Cambria Math"/>
                <a:cs typeface="Cambria Math"/>
                <a:sym typeface="Cambria Math"/>
              </a:rPr>
              <a:t>3∙0 + 4 + 3∙1 + 3 + 3∙3 + 1 + 3∙0 + 2 + 3∙1 + 6 + 3∙4 +  1</a:t>
            </a:r>
            <a:r>
              <a:rPr baseline="-25000" i="1" lang="en-US" sz="2300">
                <a:latin typeface="Cambria Math"/>
                <a:ea typeface="Cambria Math"/>
                <a:cs typeface="Cambria Math"/>
                <a:sym typeface="Cambria Math"/>
              </a:rPr>
              <a:t> </a:t>
            </a:r>
            <a:r>
              <a:rPr lang="en-US" sz="2300">
                <a:latin typeface="Cambria Math"/>
                <a:ea typeface="Cambria Math"/>
                <a:cs typeface="Cambria Math"/>
                <a:sym typeface="Cambria Math"/>
              </a:rPr>
              <a:t>≡ 0 (</a:t>
            </a:r>
            <a:r>
              <a:rPr lang="en-US" sz="2300"/>
              <a:t>mod</a:t>
            </a:r>
            <a:r>
              <a:rPr b="1" lang="en-US" sz="2300"/>
              <a:t> </a:t>
            </a:r>
            <a:r>
              <a:rPr lang="en-US" sz="2300">
                <a:latin typeface="Cambria Math"/>
                <a:ea typeface="Cambria Math"/>
                <a:cs typeface="Cambria Math"/>
                <a:sym typeface="Cambria Math"/>
              </a:rPr>
              <a:t>10) </a:t>
            </a:r>
            <a:endParaRPr/>
          </a:p>
          <a:p>
            <a:pPr indent="-457200" lvl="3" marL="731520" rtl="0" algn="l">
              <a:spcBef>
                <a:spcPts val="356"/>
              </a:spcBef>
              <a:spcAft>
                <a:spcPts val="0"/>
              </a:spcAft>
              <a:buSzPct val="95000"/>
              <a:buNone/>
            </a:pPr>
            <a:r>
              <a:rPr lang="en-US" sz="2300">
                <a:latin typeface="Cambria Math"/>
                <a:ea typeface="Cambria Math"/>
                <a:cs typeface="Cambria Math"/>
                <a:sym typeface="Cambria Math"/>
              </a:rPr>
              <a:t>           0 + 4 + 3 + 3 + 9 + 1 + 0+ 2 + 3 + 6 + 12 + 1 = 44 </a:t>
            </a:r>
            <a:r>
              <a:rPr baseline="-25000" i="1" lang="en-US" sz="2300">
                <a:latin typeface="Cambria Math"/>
                <a:ea typeface="Cambria Math"/>
                <a:cs typeface="Cambria Math"/>
                <a:sym typeface="Cambria Math"/>
              </a:rPr>
              <a:t> </a:t>
            </a:r>
            <a:r>
              <a:rPr lang="en-US" sz="2300">
                <a:latin typeface="Cambria Math"/>
                <a:ea typeface="Cambria Math"/>
                <a:cs typeface="Cambria Math"/>
                <a:sym typeface="Cambria Math"/>
              </a:rPr>
              <a:t>≡ 4 ≢ 0 (</a:t>
            </a:r>
            <a:r>
              <a:rPr lang="en-US" sz="2300"/>
              <a:t>mod</a:t>
            </a:r>
            <a:r>
              <a:rPr b="1" lang="en-US" sz="2300"/>
              <a:t> </a:t>
            </a:r>
            <a:r>
              <a:rPr lang="en-US" sz="2300">
                <a:latin typeface="Cambria Math"/>
                <a:ea typeface="Cambria Math"/>
                <a:cs typeface="Cambria Math"/>
                <a:sym typeface="Cambria Math"/>
              </a:rPr>
              <a:t>10)                </a:t>
            </a:r>
            <a:endParaRPr/>
          </a:p>
          <a:p>
            <a:pPr indent="-457200" lvl="3" marL="731520" rtl="0" algn="l">
              <a:spcBef>
                <a:spcPts val="356"/>
              </a:spcBef>
              <a:spcAft>
                <a:spcPts val="0"/>
              </a:spcAft>
              <a:buSzPct val="95000"/>
              <a:buNone/>
            </a:pPr>
            <a:r>
              <a:rPr lang="en-US" sz="2300">
                <a:latin typeface="Cambria Math"/>
                <a:ea typeface="Cambria Math"/>
                <a:cs typeface="Cambria Math"/>
                <a:sym typeface="Cambria Math"/>
              </a:rPr>
              <a:t>          Hence, 041331021641  is not a valid UPC.</a:t>
            </a:r>
            <a:endParaRPr/>
          </a:p>
          <a:p>
            <a:pPr indent="-457200" lvl="3" marL="731520" rtl="0" algn="l">
              <a:spcBef>
                <a:spcPts val="356"/>
              </a:spcBef>
              <a:spcAft>
                <a:spcPts val="0"/>
              </a:spcAft>
              <a:buSzPct val="95000"/>
              <a:buNone/>
            </a:pPr>
            <a:r>
              <a:t/>
            </a:r>
            <a:endParaRPr sz="2300">
              <a:latin typeface="Cambria Math"/>
              <a:ea typeface="Cambria Math"/>
              <a:cs typeface="Cambria Math"/>
              <a:sym typeface="Cambria Math"/>
            </a:endParaRPr>
          </a:p>
          <a:p>
            <a:pPr indent="-457200" lvl="3" marL="731520" rtl="0" algn="l">
              <a:spcBef>
                <a:spcPts val="356"/>
              </a:spcBef>
              <a:spcAft>
                <a:spcPts val="0"/>
              </a:spcAft>
              <a:buSzPct val="95000"/>
              <a:buNone/>
            </a:pPr>
            <a:r>
              <a:t/>
            </a:r>
            <a:endParaRPr sz="2300">
              <a:latin typeface="Cambria Math"/>
              <a:ea typeface="Cambria Math"/>
              <a:cs typeface="Cambria Math"/>
              <a:sym typeface="Cambria Math"/>
            </a:endParaRPr>
          </a:p>
          <a:p>
            <a:pPr indent="-349700" lvl="3" marL="731520" rtl="0" algn="l">
              <a:spcBef>
                <a:spcPts val="356"/>
              </a:spcBef>
              <a:spcAft>
                <a:spcPts val="0"/>
              </a:spcAft>
              <a:buSzPct val="95000"/>
              <a:buFont typeface="Calibri"/>
              <a:buNone/>
            </a:pPr>
            <a:r>
              <a:t/>
            </a:r>
            <a:endParaRPr sz="2300"/>
          </a:p>
          <a:p>
            <a:pPr indent="-152765" lvl="0" marL="274320" rtl="0" algn="l">
              <a:spcBef>
                <a:spcPts val="403"/>
              </a:spcBef>
              <a:spcAft>
                <a:spcPts val="0"/>
              </a:spcAft>
              <a:buSzPct val="95000"/>
              <a:buNone/>
            </a:pPr>
            <a:r>
              <a:t/>
            </a:r>
            <a:endParaRPr i="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762000" y="152997"/>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Check Digits:ISBNs</a:t>
            </a:r>
            <a:endParaRPr/>
          </a:p>
        </p:txBody>
      </p:sp>
      <p:sp>
        <p:nvSpPr>
          <p:cNvPr id="450" name="Google Shape;450;p49"/>
          <p:cNvSpPr txBox="1"/>
          <p:nvPr>
            <p:ph idx="1" type="body"/>
          </p:nvPr>
        </p:nvSpPr>
        <p:spPr>
          <a:xfrm>
            <a:off x="457200" y="1295997"/>
            <a:ext cx="8229600" cy="5409603"/>
          </a:xfrm>
          <a:prstGeom prst="rect">
            <a:avLst/>
          </a:prstGeom>
          <a:noFill/>
          <a:ln>
            <a:noFill/>
          </a:ln>
        </p:spPr>
        <p:txBody>
          <a:bodyPr anchorCtr="0" anchor="t" bIns="45700" lIns="91425" spcFirstLastPara="1" rIns="91425" wrap="square" tIns="45700">
            <a:normAutofit fontScale="40000" lnSpcReduction="20000"/>
          </a:bodyPr>
          <a:lstStyle/>
          <a:p>
            <a:pPr indent="-274320" lvl="0" marL="274320" rtl="0" algn="l">
              <a:spcBef>
                <a:spcPts val="0"/>
              </a:spcBef>
              <a:spcAft>
                <a:spcPts val="0"/>
              </a:spcAft>
              <a:buSzPct val="95000"/>
              <a:buNone/>
            </a:pPr>
            <a:r>
              <a:rPr b="1" lang="en-US" sz="4000"/>
              <a:t>         B</a:t>
            </a:r>
            <a:r>
              <a:rPr lang="en-US" sz="4000"/>
              <a:t>ooks are identified  by an </a:t>
            </a:r>
            <a:r>
              <a:rPr i="1" lang="en-US" sz="4000"/>
              <a:t>International Standard Book Number </a:t>
            </a:r>
            <a:r>
              <a:rPr lang="en-US" sz="4000"/>
              <a:t>(ISBN-</a:t>
            </a:r>
            <a:r>
              <a:rPr lang="en-US" sz="4000">
                <a:latin typeface="Cambria Math"/>
                <a:ea typeface="Cambria Math"/>
                <a:cs typeface="Cambria Math"/>
                <a:sym typeface="Cambria Math"/>
              </a:rPr>
              <a:t>10</a:t>
            </a:r>
            <a:r>
              <a:rPr lang="en-US" sz="4000"/>
              <a:t>), a </a:t>
            </a:r>
            <a:r>
              <a:rPr lang="en-US" sz="4000">
                <a:latin typeface="Cambria Math"/>
                <a:ea typeface="Cambria Math"/>
                <a:cs typeface="Cambria Math"/>
                <a:sym typeface="Cambria Math"/>
              </a:rPr>
              <a:t>10</a:t>
            </a:r>
            <a:r>
              <a:rPr lang="en-US" sz="4000"/>
              <a:t> digit code. The first 9 digits identify the language, the publisher, and the book. The tenth digit is a check digit, which is determined by the following congruence </a:t>
            </a:r>
            <a:endParaRPr/>
          </a:p>
          <a:p>
            <a:pPr indent="-274320" lvl="0" marL="274320" rtl="0" algn="l">
              <a:spcBef>
                <a:spcPts val="320"/>
              </a:spcBef>
              <a:spcAft>
                <a:spcPts val="0"/>
              </a:spcAft>
              <a:buSzPct val="95000"/>
              <a:buNone/>
            </a:pPr>
            <a:r>
              <a:t/>
            </a:r>
            <a:endParaRPr sz="4000"/>
          </a:p>
          <a:p>
            <a:pPr indent="-274320" lvl="0" marL="274320" rtl="0" algn="l">
              <a:spcBef>
                <a:spcPts val="320"/>
              </a:spcBef>
              <a:spcAft>
                <a:spcPts val="0"/>
              </a:spcAft>
              <a:buSzPct val="95000"/>
              <a:buNone/>
            </a:pPr>
            <a:r>
              <a:rPr lang="en-US" sz="4000"/>
              <a:t>                                                     </a:t>
            </a:r>
            <a:endParaRPr/>
          </a:p>
          <a:p>
            <a:pPr indent="-274320" lvl="0" marL="274320" rtl="0" algn="l">
              <a:spcBef>
                <a:spcPts val="320"/>
              </a:spcBef>
              <a:spcAft>
                <a:spcPts val="0"/>
              </a:spcAft>
              <a:buSzPct val="95000"/>
              <a:buNone/>
            </a:pPr>
            <a:r>
              <a:t/>
            </a:r>
            <a:endParaRPr sz="4000"/>
          </a:p>
          <a:p>
            <a:pPr indent="-274320" lvl="0" marL="274320" rtl="0" algn="l">
              <a:spcBef>
                <a:spcPts val="320"/>
              </a:spcBef>
              <a:spcAft>
                <a:spcPts val="0"/>
              </a:spcAft>
              <a:buSzPct val="95000"/>
              <a:buNone/>
            </a:pPr>
            <a:r>
              <a:rPr lang="en-US" sz="4000"/>
              <a:t>       The validity of an ISBN-10 number can be evaluated with the equivalent </a:t>
            </a:r>
            <a:endParaRPr/>
          </a:p>
          <a:p>
            <a:pPr indent="-274320" lvl="0" marL="274320" rtl="0" algn="l">
              <a:spcBef>
                <a:spcPts val="320"/>
              </a:spcBef>
              <a:spcAft>
                <a:spcPts val="0"/>
              </a:spcAft>
              <a:buSzPct val="95000"/>
              <a:buNone/>
            </a:pPr>
            <a:r>
              <a:t/>
            </a:r>
            <a:endParaRPr sz="4000"/>
          </a:p>
          <a:p>
            <a:pPr indent="-742950" lvl="1" marL="1108710" rtl="0" algn="l">
              <a:spcBef>
                <a:spcPts val="320"/>
              </a:spcBef>
              <a:spcAft>
                <a:spcPts val="0"/>
              </a:spcAft>
              <a:buSzPct val="85000"/>
              <a:buFont typeface="Calibri"/>
              <a:buAutoNum type="alphaLcPeriod"/>
            </a:pPr>
            <a:r>
              <a:rPr lang="en-US" sz="4000">
                <a:latin typeface="Cambria Math"/>
                <a:ea typeface="Cambria Math"/>
                <a:cs typeface="Cambria Math"/>
                <a:sym typeface="Cambria Math"/>
              </a:rPr>
              <a:t>Suppose that the first 9 digits of the ISBN-10 are 007288008. What is the check digit?     </a:t>
            </a:r>
            <a:endParaRPr/>
          </a:p>
          <a:p>
            <a:pPr indent="-742950" lvl="1" marL="1108710" rtl="0" algn="l">
              <a:spcBef>
                <a:spcPts val="320"/>
              </a:spcBef>
              <a:spcAft>
                <a:spcPts val="0"/>
              </a:spcAft>
              <a:buSzPct val="85000"/>
              <a:buFont typeface="Calibri"/>
              <a:buAutoNum type="alphaLcPeriod"/>
            </a:pPr>
            <a:r>
              <a:rPr lang="en-US" sz="4000">
                <a:latin typeface="Cambria Math"/>
                <a:ea typeface="Cambria Math"/>
                <a:cs typeface="Cambria Math"/>
                <a:sym typeface="Cambria Math"/>
              </a:rPr>
              <a:t>Is 084930149X  a valid ISBN10?</a:t>
            </a:r>
            <a:endParaRPr/>
          </a:p>
          <a:p>
            <a:pPr indent="-457200" lvl="3" marL="731520" rtl="0" algn="l">
              <a:spcBef>
                <a:spcPts val="320"/>
              </a:spcBef>
              <a:spcAft>
                <a:spcPts val="0"/>
              </a:spcAft>
              <a:buSzPct val="95000"/>
              <a:buNone/>
            </a:pPr>
            <a:r>
              <a:t/>
            </a:r>
            <a:endParaRPr sz="4000">
              <a:latin typeface="Cambria Math"/>
              <a:ea typeface="Cambria Math"/>
              <a:cs typeface="Cambria Math"/>
              <a:sym typeface="Cambria Math"/>
            </a:endParaRPr>
          </a:p>
          <a:p>
            <a:pPr indent="-457200" lvl="2" marL="457200" rtl="0" algn="l">
              <a:spcBef>
                <a:spcPts val="320"/>
              </a:spcBef>
              <a:spcAft>
                <a:spcPts val="0"/>
              </a:spcAft>
              <a:buSzPct val="95000"/>
              <a:buNone/>
            </a:pPr>
            <a:r>
              <a:rPr b="1" lang="en-US" sz="4000">
                <a:latin typeface="Cambria Math"/>
                <a:ea typeface="Cambria Math"/>
                <a:cs typeface="Cambria Math"/>
                <a:sym typeface="Cambria Math"/>
              </a:rPr>
              <a:t>       </a:t>
            </a:r>
            <a:r>
              <a:rPr b="1" lang="en-US" sz="4000"/>
              <a:t>Solution</a:t>
            </a:r>
            <a:r>
              <a:rPr lang="en-US" sz="4000"/>
              <a:t>: </a:t>
            </a:r>
            <a:endParaRPr/>
          </a:p>
          <a:p>
            <a:pPr indent="-514350" lvl="3" marL="788670" rtl="0" algn="l">
              <a:spcBef>
                <a:spcPts val="320"/>
              </a:spcBef>
              <a:spcAft>
                <a:spcPts val="0"/>
              </a:spcAft>
              <a:buClr>
                <a:schemeClr val="accent1"/>
              </a:buClr>
              <a:buSzPct val="95000"/>
              <a:buNone/>
            </a:pPr>
            <a:r>
              <a:rPr i="1" lang="en-US" sz="4000"/>
              <a:t>   </a:t>
            </a:r>
            <a:r>
              <a:rPr lang="en-US" sz="4000">
                <a:solidFill>
                  <a:schemeClr val="dk2"/>
                </a:solidFill>
              </a:rPr>
              <a:t>a</a:t>
            </a:r>
            <a:r>
              <a:rPr i="1" lang="en-US" sz="4000"/>
              <a:t>.         X</a:t>
            </a:r>
            <a:r>
              <a:rPr baseline="-25000" lang="en-US" sz="4000">
                <a:latin typeface="Cambria Math"/>
                <a:ea typeface="Cambria Math"/>
                <a:cs typeface="Cambria Math"/>
                <a:sym typeface="Cambria Math"/>
              </a:rPr>
              <a:t>10</a:t>
            </a:r>
            <a:r>
              <a:rPr lang="en-US" sz="4000">
                <a:latin typeface="Cambria Math"/>
                <a:ea typeface="Cambria Math"/>
                <a:cs typeface="Cambria Math"/>
                <a:sym typeface="Cambria Math"/>
              </a:rPr>
              <a:t> </a:t>
            </a:r>
            <a:r>
              <a:rPr baseline="-25000" i="1" lang="en-US" sz="4000">
                <a:latin typeface="Cambria Math"/>
                <a:ea typeface="Cambria Math"/>
                <a:cs typeface="Cambria Math"/>
                <a:sym typeface="Cambria Math"/>
              </a:rPr>
              <a:t> </a:t>
            </a:r>
            <a:r>
              <a:rPr lang="en-US" sz="4000">
                <a:latin typeface="Cambria Math"/>
                <a:ea typeface="Cambria Math"/>
                <a:cs typeface="Cambria Math"/>
                <a:sym typeface="Cambria Math"/>
              </a:rPr>
              <a:t>≡  1∙0 + 2∙0 + 3∙7 +  4∙2 +  5∙8 +  6∙8 + 7∙ 0 + 8∙0 + 9∙8 (</a:t>
            </a:r>
            <a:r>
              <a:rPr lang="en-US" sz="4000"/>
              <a:t>mod</a:t>
            </a:r>
            <a:r>
              <a:rPr b="1" lang="en-US" sz="4000"/>
              <a:t> </a:t>
            </a:r>
            <a:r>
              <a:rPr lang="en-US" sz="4000">
                <a:latin typeface="Cambria Math"/>
                <a:ea typeface="Cambria Math"/>
                <a:cs typeface="Cambria Math"/>
                <a:sym typeface="Cambria Math"/>
              </a:rPr>
              <a:t>11).</a:t>
            </a:r>
            <a:endParaRPr/>
          </a:p>
          <a:p>
            <a:pPr indent="-457200" lvl="3" marL="731520" rtl="0" algn="l">
              <a:spcBef>
                <a:spcPts val="320"/>
              </a:spcBef>
              <a:spcAft>
                <a:spcPts val="0"/>
              </a:spcAft>
              <a:buSzPct val="95000"/>
              <a:buNone/>
            </a:pPr>
            <a:r>
              <a:rPr lang="en-US" sz="4000">
                <a:latin typeface="Cambria Math"/>
                <a:ea typeface="Cambria Math"/>
                <a:cs typeface="Cambria Math"/>
                <a:sym typeface="Cambria Math"/>
              </a:rPr>
              <a:t>                </a:t>
            </a:r>
            <a:r>
              <a:rPr i="1" lang="en-US" sz="4000"/>
              <a:t>X</a:t>
            </a:r>
            <a:r>
              <a:rPr baseline="-25000" lang="en-US" sz="4000">
                <a:latin typeface="Cambria Math"/>
                <a:ea typeface="Cambria Math"/>
                <a:cs typeface="Cambria Math"/>
                <a:sym typeface="Cambria Math"/>
              </a:rPr>
              <a:t>10</a:t>
            </a:r>
            <a:r>
              <a:rPr lang="en-US" sz="4000">
                <a:latin typeface="Cambria Math"/>
                <a:ea typeface="Cambria Math"/>
                <a:cs typeface="Cambria Math"/>
                <a:sym typeface="Cambria Math"/>
              </a:rPr>
              <a:t> </a:t>
            </a:r>
            <a:r>
              <a:rPr baseline="-25000" i="1" lang="en-US" sz="4000">
                <a:latin typeface="Cambria Math"/>
                <a:ea typeface="Cambria Math"/>
                <a:cs typeface="Cambria Math"/>
                <a:sym typeface="Cambria Math"/>
              </a:rPr>
              <a:t> </a:t>
            </a:r>
            <a:r>
              <a:rPr lang="en-US" sz="4000">
                <a:latin typeface="Cambria Math"/>
                <a:ea typeface="Cambria Math"/>
                <a:cs typeface="Cambria Math"/>
                <a:sym typeface="Cambria Math"/>
              </a:rPr>
              <a:t>≡  0 + 0 + 21 +  8 +  40 +  48 +  0 + 0 + 72 (</a:t>
            </a:r>
            <a:r>
              <a:rPr lang="en-US" sz="4000"/>
              <a:t>mod</a:t>
            </a:r>
            <a:r>
              <a:rPr b="1" lang="en-US" sz="4000"/>
              <a:t> </a:t>
            </a:r>
            <a:r>
              <a:rPr lang="en-US" sz="4000">
                <a:latin typeface="Cambria Math"/>
                <a:ea typeface="Cambria Math"/>
                <a:cs typeface="Cambria Math"/>
                <a:sym typeface="Cambria Math"/>
              </a:rPr>
              <a:t>11). </a:t>
            </a:r>
            <a:endParaRPr/>
          </a:p>
          <a:p>
            <a:pPr indent="-457200" lvl="3" marL="731520" rtl="0" algn="l">
              <a:spcBef>
                <a:spcPts val="320"/>
              </a:spcBef>
              <a:spcAft>
                <a:spcPts val="0"/>
              </a:spcAft>
              <a:buSzPct val="95000"/>
              <a:buNone/>
            </a:pPr>
            <a:r>
              <a:rPr i="1" lang="en-US" sz="4000"/>
              <a:t>               X</a:t>
            </a:r>
            <a:r>
              <a:rPr baseline="-25000" lang="en-US" sz="4000">
                <a:latin typeface="Cambria Math"/>
                <a:ea typeface="Cambria Math"/>
                <a:cs typeface="Cambria Math"/>
                <a:sym typeface="Cambria Math"/>
              </a:rPr>
              <a:t>10</a:t>
            </a:r>
            <a:r>
              <a:rPr lang="en-US" sz="4000">
                <a:latin typeface="Cambria Math"/>
                <a:ea typeface="Cambria Math"/>
                <a:cs typeface="Cambria Math"/>
                <a:sym typeface="Cambria Math"/>
              </a:rPr>
              <a:t> </a:t>
            </a:r>
            <a:r>
              <a:rPr baseline="-25000" i="1" lang="en-US" sz="4000">
                <a:latin typeface="Cambria Math"/>
                <a:ea typeface="Cambria Math"/>
                <a:cs typeface="Cambria Math"/>
                <a:sym typeface="Cambria Math"/>
              </a:rPr>
              <a:t> </a:t>
            </a:r>
            <a:r>
              <a:rPr lang="en-US" sz="4000">
                <a:latin typeface="Cambria Math"/>
                <a:ea typeface="Cambria Math"/>
                <a:cs typeface="Cambria Math"/>
                <a:sym typeface="Cambria Math"/>
              </a:rPr>
              <a:t>≡  189 ≡  2  (</a:t>
            </a:r>
            <a:r>
              <a:rPr lang="en-US" sz="4000"/>
              <a:t>mod</a:t>
            </a:r>
            <a:r>
              <a:rPr b="1" lang="en-US" sz="4000"/>
              <a:t> </a:t>
            </a:r>
            <a:r>
              <a:rPr lang="en-US" sz="4000">
                <a:latin typeface="Cambria Math"/>
                <a:ea typeface="Cambria Math"/>
                <a:cs typeface="Cambria Math"/>
                <a:sym typeface="Cambria Math"/>
              </a:rPr>
              <a:t>11).  Hence, </a:t>
            </a:r>
            <a:r>
              <a:rPr i="1" lang="en-US" sz="4000"/>
              <a:t>X</a:t>
            </a:r>
            <a:r>
              <a:rPr baseline="-25000" lang="en-US" sz="4000">
                <a:latin typeface="Cambria Math"/>
                <a:ea typeface="Cambria Math"/>
                <a:cs typeface="Cambria Math"/>
                <a:sym typeface="Cambria Math"/>
              </a:rPr>
              <a:t>10</a:t>
            </a:r>
            <a:r>
              <a:rPr lang="en-US" sz="4000">
                <a:latin typeface="Cambria Math"/>
                <a:ea typeface="Cambria Math"/>
                <a:cs typeface="Cambria Math"/>
                <a:sym typeface="Cambria Math"/>
              </a:rPr>
              <a:t> </a:t>
            </a:r>
            <a:r>
              <a:rPr baseline="-25000" i="1" lang="en-US" sz="4000">
                <a:latin typeface="Cambria Math"/>
                <a:ea typeface="Cambria Math"/>
                <a:cs typeface="Cambria Math"/>
                <a:sym typeface="Cambria Math"/>
              </a:rPr>
              <a:t> </a:t>
            </a:r>
            <a:r>
              <a:rPr lang="en-US" sz="4000">
                <a:latin typeface="Cambria Math"/>
                <a:ea typeface="Cambria Math"/>
                <a:cs typeface="Cambria Math"/>
                <a:sym typeface="Cambria Math"/>
              </a:rPr>
              <a:t>= 2.</a:t>
            </a:r>
            <a:endParaRPr sz="4000">
              <a:latin typeface="Cambria Math"/>
              <a:ea typeface="Cambria Math"/>
              <a:cs typeface="Cambria Math"/>
              <a:sym typeface="Cambria Math"/>
            </a:endParaRPr>
          </a:p>
          <a:p>
            <a:pPr indent="-514350" lvl="3" marL="788670" rtl="0" algn="l">
              <a:spcBef>
                <a:spcPts val="320"/>
              </a:spcBef>
              <a:spcAft>
                <a:spcPts val="0"/>
              </a:spcAft>
              <a:buClr>
                <a:schemeClr val="dk2"/>
              </a:buClr>
              <a:buSzPct val="95000"/>
              <a:buNone/>
            </a:pPr>
            <a:r>
              <a:rPr lang="en-US" sz="4000">
                <a:solidFill>
                  <a:schemeClr val="accent1"/>
                </a:solidFill>
                <a:latin typeface="Cambria Math"/>
                <a:ea typeface="Cambria Math"/>
                <a:cs typeface="Cambria Math"/>
                <a:sym typeface="Cambria Math"/>
              </a:rPr>
              <a:t>   b.          </a:t>
            </a:r>
            <a:r>
              <a:rPr lang="en-US" sz="4000">
                <a:latin typeface="Cambria Math"/>
                <a:ea typeface="Cambria Math"/>
                <a:cs typeface="Cambria Math"/>
                <a:sym typeface="Cambria Math"/>
              </a:rPr>
              <a:t>1∙0 + 2∙8 + 3∙4 +  4∙9 +  5∙3 +  6∙0 + 7∙ 1 + 8∙4 + 9∙9 + 10∙10  =</a:t>
            </a:r>
            <a:endParaRPr/>
          </a:p>
          <a:p>
            <a:pPr indent="-457200" lvl="3" marL="731520" rtl="0" algn="l">
              <a:spcBef>
                <a:spcPts val="320"/>
              </a:spcBef>
              <a:spcAft>
                <a:spcPts val="0"/>
              </a:spcAft>
              <a:buSzPct val="95000"/>
              <a:buNone/>
            </a:pPr>
            <a:r>
              <a:rPr lang="en-US" sz="4000">
                <a:latin typeface="Cambria Math"/>
                <a:ea typeface="Cambria Math"/>
                <a:cs typeface="Cambria Math"/>
                <a:sym typeface="Cambria Math"/>
              </a:rPr>
              <a:t>                          0 + 16 + 12 +  36 +  15 +  0 + 7 + 32 + 81 + 100  = 299 ≡ 2 ≢  0 (</a:t>
            </a:r>
            <a:r>
              <a:rPr lang="en-US" sz="4000"/>
              <a:t>mod</a:t>
            </a:r>
            <a:r>
              <a:rPr b="1" lang="en-US" sz="4000"/>
              <a:t> </a:t>
            </a:r>
            <a:r>
              <a:rPr lang="en-US" sz="4000">
                <a:latin typeface="Cambria Math"/>
                <a:ea typeface="Cambria Math"/>
                <a:cs typeface="Cambria Math"/>
                <a:sym typeface="Cambria Math"/>
              </a:rPr>
              <a:t>11) </a:t>
            </a:r>
            <a:endParaRPr/>
          </a:p>
          <a:p>
            <a:pPr indent="-457200" lvl="3" marL="731520" rtl="0" algn="l">
              <a:spcBef>
                <a:spcPts val="320"/>
              </a:spcBef>
              <a:spcAft>
                <a:spcPts val="0"/>
              </a:spcAft>
              <a:buSzPct val="95000"/>
              <a:buNone/>
            </a:pPr>
            <a:r>
              <a:rPr lang="en-US" sz="4000">
                <a:latin typeface="Cambria Math"/>
                <a:ea typeface="Cambria Math"/>
                <a:cs typeface="Cambria Math"/>
                <a:sym typeface="Cambria Math"/>
              </a:rPr>
              <a:t>                 Hence, 084930149X  is not a valid ISBN-10.</a:t>
            </a:r>
            <a:endParaRPr/>
          </a:p>
          <a:p>
            <a:pPr indent="-457200" lvl="3" marL="731520" rtl="0" algn="l">
              <a:spcBef>
                <a:spcPts val="320"/>
              </a:spcBef>
              <a:spcAft>
                <a:spcPts val="0"/>
              </a:spcAft>
              <a:buSzPct val="95000"/>
              <a:buNone/>
            </a:pPr>
            <a:r>
              <a:t/>
            </a:r>
            <a:endParaRPr sz="4000">
              <a:latin typeface="Cambria Math"/>
              <a:ea typeface="Cambria Math"/>
              <a:cs typeface="Cambria Math"/>
              <a:sym typeface="Cambria Math"/>
            </a:endParaRPr>
          </a:p>
          <a:p>
            <a:pPr indent="-457200" lvl="2" marL="457200" rtl="0" algn="l">
              <a:spcBef>
                <a:spcPts val="320"/>
              </a:spcBef>
              <a:spcAft>
                <a:spcPts val="0"/>
              </a:spcAft>
              <a:buSzPct val="95000"/>
              <a:buChar char="⚫"/>
            </a:pPr>
            <a:r>
              <a:rPr lang="en-US" sz="4000"/>
              <a:t>A </a:t>
            </a:r>
            <a:r>
              <a:rPr i="1" lang="en-US" sz="4000"/>
              <a:t>single error</a:t>
            </a:r>
            <a:r>
              <a:rPr lang="en-US" sz="4000"/>
              <a:t> is an error in one digit of an identification number and  a </a:t>
            </a:r>
            <a:r>
              <a:rPr i="1" lang="en-US" sz="4000"/>
              <a:t>transposition error</a:t>
            </a:r>
            <a:r>
              <a:rPr lang="en-US" sz="4000"/>
              <a:t> is the  accidental interchanging of two digits.  Both of these kinds of errors can be detected by the check digit for  ISBN-</a:t>
            </a:r>
            <a:r>
              <a:rPr lang="en-US" sz="4000">
                <a:latin typeface="Cambria Math"/>
                <a:ea typeface="Cambria Math"/>
                <a:cs typeface="Cambria Math"/>
                <a:sym typeface="Cambria Math"/>
              </a:rPr>
              <a:t>10</a:t>
            </a:r>
            <a:r>
              <a:rPr lang="en-US" sz="4000"/>
              <a:t>. (</a:t>
            </a:r>
            <a:r>
              <a:rPr i="1" lang="en-US" sz="4000"/>
              <a:t>see text for more details</a:t>
            </a:r>
            <a:r>
              <a:rPr lang="en-US" sz="4000"/>
              <a:t>)</a:t>
            </a:r>
            <a:endParaRPr sz="4000">
              <a:latin typeface="Cambria Math"/>
              <a:ea typeface="Cambria Math"/>
              <a:cs typeface="Cambria Math"/>
              <a:sym typeface="Cambria Math"/>
            </a:endParaRPr>
          </a:p>
          <a:p>
            <a:pPr indent="-372744" lvl="3" marL="731520" rtl="0" algn="l">
              <a:spcBef>
                <a:spcPts val="280"/>
              </a:spcBef>
              <a:spcAft>
                <a:spcPts val="0"/>
              </a:spcAft>
              <a:buSzPct val="95000"/>
              <a:buFont typeface="Calibri"/>
              <a:buNone/>
            </a:pPr>
            <a:r>
              <a:t/>
            </a:r>
            <a:endParaRPr sz="3500"/>
          </a:p>
          <a:p>
            <a:pPr indent="-189865" lvl="0" marL="274320" rtl="0" algn="l">
              <a:spcBef>
                <a:spcPts val="280"/>
              </a:spcBef>
              <a:spcAft>
                <a:spcPts val="0"/>
              </a:spcAft>
              <a:buSzPct val="95000"/>
              <a:buNone/>
            </a:pPr>
            <a:r>
              <a:t/>
            </a:r>
            <a:endParaRPr i="1" sz="3500"/>
          </a:p>
        </p:txBody>
      </p:sp>
      <p:pic>
        <p:nvPicPr>
          <p:cNvPr descr="addin_tmp.png" id="451" name="Google Shape;451;p49"/>
          <p:cNvPicPr preferRelativeResize="0"/>
          <p:nvPr/>
        </p:nvPicPr>
        <p:blipFill rotWithShape="1">
          <a:blip r:embed="rId3">
            <a:alphaModFix/>
          </a:blip>
          <a:srcRect b="0" l="0" r="0" t="0"/>
          <a:stretch/>
        </p:blipFill>
        <p:spPr>
          <a:xfrm>
            <a:off x="1219200" y="1964446"/>
            <a:ext cx="1981200" cy="572183"/>
          </a:xfrm>
          <a:prstGeom prst="rect">
            <a:avLst/>
          </a:prstGeom>
          <a:noFill/>
          <a:ln>
            <a:noFill/>
          </a:ln>
        </p:spPr>
      </p:pic>
      <p:pic>
        <p:nvPicPr>
          <p:cNvPr descr="addin_tmp.png" id="452" name="Google Shape;452;p49"/>
          <p:cNvPicPr preferRelativeResize="0"/>
          <p:nvPr/>
        </p:nvPicPr>
        <p:blipFill rotWithShape="1">
          <a:blip r:embed="rId4">
            <a:alphaModFix/>
          </a:blip>
          <a:srcRect b="0" l="0" r="0" t="0"/>
          <a:stretch/>
        </p:blipFill>
        <p:spPr>
          <a:xfrm>
            <a:off x="7215122" y="2508630"/>
            <a:ext cx="1776478" cy="566307"/>
          </a:xfrm>
          <a:prstGeom prst="rect">
            <a:avLst/>
          </a:prstGeom>
          <a:noFill/>
          <a:ln>
            <a:noFill/>
          </a:ln>
        </p:spPr>
      </p:pic>
      <p:sp>
        <p:nvSpPr>
          <p:cNvPr id="453" name="Google Shape;453;p49"/>
          <p:cNvSpPr txBox="1"/>
          <p:nvPr/>
        </p:nvSpPr>
        <p:spPr>
          <a:xfrm>
            <a:off x="7772400" y="4191000"/>
            <a:ext cx="1066800" cy="73866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nstantia"/>
                <a:ea typeface="Constantia"/>
                <a:cs typeface="Constantia"/>
                <a:sym typeface="Constantia"/>
              </a:rPr>
              <a:t>X is used for the digit </a:t>
            </a:r>
            <a:r>
              <a:rPr lang="en-US" sz="1400">
                <a:solidFill>
                  <a:schemeClr val="dk1"/>
                </a:solidFill>
                <a:latin typeface="Cambria Math"/>
                <a:ea typeface="Cambria Math"/>
                <a:cs typeface="Cambria Math"/>
                <a:sym typeface="Cambria Math"/>
              </a:rPr>
              <a:t>10</a:t>
            </a:r>
            <a:r>
              <a:rPr lang="en-US" sz="1400">
                <a:solidFill>
                  <a:schemeClr val="dk1"/>
                </a:solidFill>
                <a:latin typeface="Constantia"/>
                <a:ea typeface="Constantia"/>
                <a:cs typeface="Constantia"/>
                <a:sym typeface="Constantia"/>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Division Algorithm</a:t>
            </a:r>
            <a:endParaRPr/>
          </a:p>
        </p:txBody>
      </p:sp>
      <p:sp>
        <p:nvSpPr>
          <p:cNvPr id="142" name="Google Shape;142;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When an integer is divided by a positive integer, there is a quotient and a remainder. This is traditionally called the “Division Algorithm,” but is really a theorem.</a:t>
            </a:r>
            <a:endParaRPr/>
          </a:p>
          <a:p>
            <a:pPr indent="-274320" lvl="0" marL="274320" rtl="0" algn="l">
              <a:spcBef>
                <a:spcPts val="403"/>
              </a:spcBef>
              <a:spcAft>
                <a:spcPts val="0"/>
              </a:spcAft>
              <a:buSzPct val="95000"/>
              <a:buNone/>
            </a:pPr>
            <a:r>
              <a:rPr b="1" lang="en-US"/>
              <a:t>   Division Algorithm</a:t>
            </a:r>
            <a:r>
              <a:rPr lang="en-US"/>
              <a:t>: If </a:t>
            </a:r>
            <a:r>
              <a:rPr i="1" lang="en-US"/>
              <a:t>a</a:t>
            </a:r>
            <a:r>
              <a:rPr lang="en-US"/>
              <a:t> is an integer and </a:t>
            </a:r>
            <a:r>
              <a:rPr i="1" lang="en-US"/>
              <a:t>d</a:t>
            </a:r>
            <a:r>
              <a:rPr lang="en-US"/>
              <a:t> a positive integer, then there are unique integers </a:t>
            </a:r>
            <a:r>
              <a:rPr i="1" lang="en-US"/>
              <a:t>q</a:t>
            </a:r>
            <a:r>
              <a:rPr lang="en-US"/>
              <a:t> and </a:t>
            </a:r>
            <a:r>
              <a:rPr i="1" lang="en-US"/>
              <a:t>r</a:t>
            </a:r>
            <a:r>
              <a:rPr lang="en-US"/>
              <a:t>, with </a:t>
            </a:r>
            <a:r>
              <a:rPr lang="en-US">
                <a:latin typeface="Cambria Math"/>
                <a:ea typeface="Cambria Math"/>
                <a:cs typeface="Cambria Math"/>
                <a:sym typeface="Cambria Math"/>
              </a:rPr>
              <a:t>0</a:t>
            </a:r>
            <a:r>
              <a:rPr i="1" lang="en-US"/>
              <a:t> ≤ </a:t>
            </a:r>
            <a:r>
              <a:rPr lang="en-US"/>
              <a:t>r</a:t>
            </a:r>
            <a:r>
              <a:rPr i="1" lang="en-US"/>
              <a:t> &lt; </a:t>
            </a:r>
            <a:r>
              <a:rPr i="1" lang="en-US">
                <a:latin typeface="Cambria Math"/>
                <a:ea typeface="Cambria Math"/>
                <a:cs typeface="Cambria Math"/>
                <a:sym typeface="Cambria Math"/>
              </a:rPr>
              <a:t>d</a:t>
            </a:r>
            <a:r>
              <a:rPr lang="en-US"/>
              <a:t>, such that  </a:t>
            </a:r>
            <a:r>
              <a:rPr i="1" lang="en-US"/>
              <a:t>a = dq + r</a:t>
            </a:r>
            <a:r>
              <a:rPr lang="en-US"/>
              <a:t> (</a:t>
            </a:r>
            <a:r>
              <a:rPr i="1" lang="en-US"/>
              <a:t>proved in Section</a:t>
            </a:r>
            <a:r>
              <a:rPr lang="en-US"/>
              <a:t> </a:t>
            </a:r>
            <a:r>
              <a:rPr lang="en-US">
                <a:latin typeface="Cambria Math"/>
                <a:ea typeface="Cambria Math"/>
                <a:cs typeface="Cambria Math"/>
                <a:sym typeface="Cambria Math"/>
              </a:rPr>
              <a:t>5.2</a:t>
            </a:r>
            <a:r>
              <a:rPr lang="en-US"/>
              <a:t>).</a:t>
            </a:r>
            <a:endParaRPr/>
          </a:p>
          <a:p>
            <a:pPr indent="-246910" lvl="2" marL="914400" rtl="0" algn="l">
              <a:spcBef>
                <a:spcPts val="325"/>
              </a:spcBef>
              <a:spcAft>
                <a:spcPts val="0"/>
              </a:spcAft>
              <a:buSzPct val="70000"/>
              <a:buChar char="⚫"/>
            </a:pPr>
            <a:r>
              <a:rPr i="1" lang="en-US"/>
              <a:t>d</a:t>
            </a:r>
            <a:r>
              <a:rPr lang="en-US"/>
              <a:t> is called the </a:t>
            </a:r>
            <a:r>
              <a:rPr i="1" lang="en-US"/>
              <a:t>divisor</a:t>
            </a:r>
            <a:r>
              <a:rPr lang="en-US"/>
              <a:t>.</a:t>
            </a:r>
            <a:endParaRPr/>
          </a:p>
          <a:p>
            <a:pPr indent="-246910" lvl="2" marL="914400" rtl="0" algn="l">
              <a:spcBef>
                <a:spcPts val="325"/>
              </a:spcBef>
              <a:spcAft>
                <a:spcPts val="0"/>
              </a:spcAft>
              <a:buSzPct val="70000"/>
              <a:buChar char="⚫"/>
            </a:pPr>
            <a:r>
              <a:rPr i="1" lang="en-US"/>
              <a:t>a</a:t>
            </a:r>
            <a:r>
              <a:rPr lang="en-US"/>
              <a:t> is called the </a:t>
            </a:r>
            <a:r>
              <a:rPr i="1" lang="en-US"/>
              <a:t>dividend</a:t>
            </a:r>
            <a:r>
              <a:rPr lang="en-US"/>
              <a:t>.</a:t>
            </a:r>
            <a:endParaRPr/>
          </a:p>
          <a:p>
            <a:pPr indent="-246910" lvl="2" marL="914400" rtl="0" algn="l">
              <a:spcBef>
                <a:spcPts val="325"/>
              </a:spcBef>
              <a:spcAft>
                <a:spcPts val="0"/>
              </a:spcAft>
              <a:buSzPct val="70000"/>
              <a:buChar char="⚫"/>
            </a:pPr>
            <a:r>
              <a:rPr i="1" lang="en-US"/>
              <a:t>q</a:t>
            </a:r>
            <a:r>
              <a:rPr lang="en-US"/>
              <a:t> is called the </a:t>
            </a:r>
            <a:r>
              <a:rPr i="1" lang="en-US"/>
              <a:t>quotient</a:t>
            </a:r>
            <a:r>
              <a:rPr lang="en-US"/>
              <a:t>.      </a:t>
            </a:r>
            <a:endParaRPr/>
          </a:p>
          <a:p>
            <a:pPr indent="-246910" lvl="2" marL="914400" rtl="0" algn="l">
              <a:spcBef>
                <a:spcPts val="325"/>
              </a:spcBef>
              <a:spcAft>
                <a:spcPts val="0"/>
              </a:spcAft>
              <a:buSzPct val="70000"/>
              <a:buChar char="⚫"/>
            </a:pPr>
            <a:r>
              <a:rPr i="1" lang="en-US"/>
              <a:t>r</a:t>
            </a:r>
            <a:r>
              <a:rPr lang="en-US"/>
              <a:t> is called the </a:t>
            </a:r>
            <a:r>
              <a:rPr i="1" lang="en-US"/>
              <a:t>remainder</a:t>
            </a:r>
            <a:r>
              <a:rPr lang="en-US"/>
              <a:t>.</a:t>
            </a:r>
            <a:endParaRPr/>
          </a:p>
          <a:p>
            <a:pPr indent="-274320" lvl="0" marL="274320" rtl="0" algn="l">
              <a:spcBef>
                <a:spcPts val="403"/>
              </a:spcBef>
              <a:spcAft>
                <a:spcPts val="0"/>
              </a:spcAft>
              <a:buSzPct val="95000"/>
              <a:buNone/>
            </a:pPr>
            <a:r>
              <a:rPr b="1" lang="en-US"/>
              <a:t>   Examples</a:t>
            </a:r>
            <a:r>
              <a:rPr lang="en-US"/>
              <a:t>:  </a:t>
            </a:r>
            <a:endParaRPr/>
          </a:p>
          <a:p>
            <a:pPr indent="-246910" lvl="2" marL="914400" rtl="0" algn="l">
              <a:spcBef>
                <a:spcPts val="325"/>
              </a:spcBef>
              <a:spcAft>
                <a:spcPts val="0"/>
              </a:spcAft>
              <a:buSzPct val="70000"/>
              <a:buChar char="⚫"/>
            </a:pPr>
            <a:r>
              <a:rPr lang="en-US"/>
              <a:t>What are the quotient and remainder when </a:t>
            </a:r>
            <a:r>
              <a:rPr lang="en-US">
                <a:latin typeface="Cambria Math"/>
                <a:ea typeface="Cambria Math"/>
                <a:cs typeface="Cambria Math"/>
                <a:sym typeface="Cambria Math"/>
              </a:rPr>
              <a:t>101 </a:t>
            </a:r>
            <a:r>
              <a:rPr lang="en-US"/>
              <a:t>is divided by </a:t>
            </a:r>
            <a:r>
              <a:rPr lang="en-US">
                <a:latin typeface="Cambria Math"/>
                <a:ea typeface="Cambria Math"/>
                <a:cs typeface="Cambria Math"/>
                <a:sym typeface="Cambria Math"/>
              </a:rPr>
              <a:t>11</a:t>
            </a:r>
            <a:r>
              <a:rPr lang="en-US"/>
              <a:t>?</a:t>
            </a:r>
            <a:endParaRPr/>
          </a:p>
          <a:p>
            <a:pPr indent="-246887" lvl="2" marL="914400" rtl="0" algn="l">
              <a:spcBef>
                <a:spcPts val="325"/>
              </a:spcBef>
              <a:spcAft>
                <a:spcPts val="0"/>
              </a:spcAft>
              <a:buSzPct val="70000"/>
              <a:buNone/>
            </a:pPr>
            <a:r>
              <a:rPr lang="en-US"/>
              <a:t>     </a:t>
            </a:r>
            <a:r>
              <a:rPr b="1" lang="en-US"/>
              <a:t>Solution</a:t>
            </a:r>
            <a:r>
              <a:rPr lang="en-US"/>
              <a:t>: The quotient when </a:t>
            </a:r>
            <a:r>
              <a:rPr lang="en-US">
                <a:latin typeface="Cambria Math"/>
                <a:ea typeface="Cambria Math"/>
                <a:cs typeface="Cambria Math"/>
                <a:sym typeface="Cambria Math"/>
              </a:rPr>
              <a:t>101</a:t>
            </a:r>
            <a:r>
              <a:rPr lang="en-US"/>
              <a:t> is divided by </a:t>
            </a:r>
            <a:r>
              <a:rPr lang="en-US">
                <a:latin typeface="Cambria Math"/>
                <a:ea typeface="Cambria Math"/>
                <a:cs typeface="Cambria Math"/>
                <a:sym typeface="Cambria Math"/>
              </a:rPr>
              <a:t>11</a:t>
            </a:r>
            <a:r>
              <a:rPr lang="en-US"/>
              <a:t> is </a:t>
            </a:r>
            <a:r>
              <a:rPr lang="en-US">
                <a:latin typeface="Cambria Math"/>
                <a:ea typeface="Cambria Math"/>
                <a:cs typeface="Cambria Math"/>
                <a:sym typeface="Cambria Math"/>
              </a:rPr>
              <a:t>9</a:t>
            </a:r>
            <a:r>
              <a:rPr lang="en-US"/>
              <a:t> = </a:t>
            </a:r>
            <a:r>
              <a:rPr lang="en-US">
                <a:latin typeface="Cambria Math"/>
                <a:ea typeface="Cambria Math"/>
                <a:cs typeface="Cambria Math"/>
                <a:sym typeface="Cambria Math"/>
              </a:rPr>
              <a:t>101 </a:t>
            </a:r>
            <a:r>
              <a:rPr b="1" lang="en-US"/>
              <a:t>div</a:t>
            </a:r>
            <a:r>
              <a:rPr lang="en-US"/>
              <a:t> </a:t>
            </a:r>
            <a:r>
              <a:rPr lang="en-US">
                <a:latin typeface="Cambria Math"/>
                <a:ea typeface="Cambria Math"/>
                <a:cs typeface="Cambria Math"/>
                <a:sym typeface="Cambria Math"/>
              </a:rPr>
              <a:t>11</a:t>
            </a:r>
            <a:r>
              <a:rPr lang="en-US"/>
              <a:t>,   and the remainder is </a:t>
            </a:r>
            <a:r>
              <a:rPr lang="en-US">
                <a:latin typeface="Cambria Math"/>
                <a:ea typeface="Cambria Math"/>
                <a:cs typeface="Cambria Math"/>
                <a:sym typeface="Cambria Math"/>
              </a:rPr>
              <a:t>2</a:t>
            </a:r>
            <a:r>
              <a:rPr lang="en-US"/>
              <a:t> = </a:t>
            </a:r>
            <a:r>
              <a:rPr lang="en-US">
                <a:latin typeface="Cambria Math"/>
                <a:ea typeface="Cambria Math"/>
                <a:cs typeface="Cambria Math"/>
                <a:sym typeface="Cambria Math"/>
              </a:rPr>
              <a:t>101</a:t>
            </a:r>
            <a:r>
              <a:rPr lang="en-US"/>
              <a:t> </a:t>
            </a:r>
            <a:r>
              <a:rPr b="1" lang="en-US"/>
              <a:t>mod</a:t>
            </a:r>
            <a:r>
              <a:rPr lang="en-US"/>
              <a:t> </a:t>
            </a:r>
            <a:r>
              <a:rPr lang="en-US">
                <a:latin typeface="Cambria Math"/>
                <a:ea typeface="Cambria Math"/>
                <a:cs typeface="Cambria Math"/>
                <a:sym typeface="Cambria Math"/>
              </a:rPr>
              <a:t>11</a:t>
            </a:r>
            <a:r>
              <a:rPr lang="en-US"/>
              <a:t>. </a:t>
            </a:r>
            <a:endParaRPr/>
          </a:p>
          <a:p>
            <a:pPr indent="-246910" lvl="2" marL="914400" rtl="0" algn="l">
              <a:spcBef>
                <a:spcPts val="325"/>
              </a:spcBef>
              <a:spcAft>
                <a:spcPts val="0"/>
              </a:spcAft>
              <a:buSzPct val="70000"/>
              <a:buChar char="⚫"/>
            </a:pPr>
            <a:r>
              <a:rPr lang="en-US"/>
              <a:t>What are the quotient and remainder when </a:t>
            </a:r>
            <a:r>
              <a:rPr lang="en-US">
                <a:latin typeface="Cambria Math"/>
                <a:ea typeface="Cambria Math"/>
                <a:cs typeface="Cambria Math"/>
                <a:sym typeface="Cambria Math"/>
              </a:rPr>
              <a:t>−11</a:t>
            </a:r>
            <a:r>
              <a:rPr lang="en-US"/>
              <a:t> is divided by </a:t>
            </a:r>
            <a:r>
              <a:rPr lang="en-US">
                <a:latin typeface="Cambria Math"/>
                <a:ea typeface="Cambria Math"/>
                <a:cs typeface="Cambria Math"/>
                <a:sym typeface="Cambria Math"/>
              </a:rPr>
              <a:t>3</a:t>
            </a:r>
            <a:r>
              <a:rPr lang="en-US"/>
              <a:t>?</a:t>
            </a:r>
            <a:endParaRPr/>
          </a:p>
          <a:p>
            <a:pPr indent="-246887" lvl="2" marL="914400" rtl="0" algn="l">
              <a:spcBef>
                <a:spcPts val="325"/>
              </a:spcBef>
              <a:spcAft>
                <a:spcPts val="0"/>
              </a:spcAft>
              <a:buSzPct val="70000"/>
              <a:buNone/>
            </a:pPr>
            <a:r>
              <a:rPr b="1" lang="en-US"/>
              <a:t>     Solution</a:t>
            </a:r>
            <a:r>
              <a:rPr lang="en-US"/>
              <a:t>: The quotient when </a:t>
            </a:r>
            <a:r>
              <a:rPr lang="en-US">
                <a:latin typeface="Cambria Math"/>
                <a:ea typeface="Cambria Math"/>
                <a:cs typeface="Cambria Math"/>
                <a:sym typeface="Cambria Math"/>
              </a:rPr>
              <a:t>−11</a:t>
            </a:r>
            <a:r>
              <a:rPr lang="en-US"/>
              <a:t> is divided by </a:t>
            </a:r>
            <a:r>
              <a:rPr lang="en-US">
                <a:latin typeface="Cambria Math"/>
                <a:ea typeface="Cambria Math"/>
                <a:cs typeface="Cambria Math"/>
                <a:sym typeface="Cambria Math"/>
              </a:rPr>
              <a:t>3</a:t>
            </a:r>
            <a:r>
              <a:rPr lang="en-US"/>
              <a:t> is </a:t>
            </a:r>
            <a:r>
              <a:rPr lang="en-US">
                <a:latin typeface="Cambria Math"/>
                <a:ea typeface="Cambria Math"/>
                <a:cs typeface="Cambria Math"/>
                <a:sym typeface="Cambria Math"/>
              </a:rPr>
              <a:t>−4</a:t>
            </a:r>
            <a:r>
              <a:rPr lang="en-US"/>
              <a:t> = </a:t>
            </a:r>
            <a:r>
              <a:rPr lang="en-US">
                <a:latin typeface="Cambria Math"/>
                <a:ea typeface="Cambria Math"/>
                <a:cs typeface="Cambria Math"/>
                <a:sym typeface="Cambria Math"/>
              </a:rPr>
              <a:t>−11 </a:t>
            </a:r>
            <a:r>
              <a:rPr b="1" lang="en-US"/>
              <a:t>div</a:t>
            </a:r>
            <a:r>
              <a:rPr lang="en-US"/>
              <a:t> </a:t>
            </a:r>
            <a:r>
              <a:rPr lang="en-US">
                <a:latin typeface="Cambria Math"/>
                <a:ea typeface="Cambria Math"/>
                <a:cs typeface="Cambria Math"/>
                <a:sym typeface="Cambria Math"/>
              </a:rPr>
              <a:t>3</a:t>
            </a:r>
            <a:r>
              <a:rPr lang="en-US"/>
              <a:t>,    and the remainder is </a:t>
            </a:r>
            <a:r>
              <a:rPr lang="en-US">
                <a:latin typeface="Cambria Math"/>
                <a:ea typeface="Cambria Math"/>
                <a:cs typeface="Cambria Math"/>
                <a:sym typeface="Cambria Math"/>
              </a:rPr>
              <a:t>1</a:t>
            </a:r>
            <a:r>
              <a:rPr lang="en-US"/>
              <a:t> = </a:t>
            </a:r>
            <a:r>
              <a:rPr lang="en-US">
                <a:latin typeface="Cambria Math"/>
                <a:ea typeface="Cambria Math"/>
                <a:cs typeface="Cambria Math"/>
                <a:sym typeface="Cambria Math"/>
              </a:rPr>
              <a:t>−11</a:t>
            </a:r>
            <a:r>
              <a:rPr lang="en-US"/>
              <a:t> </a:t>
            </a:r>
            <a:r>
              <a:rPr b="1" lang="en-US"/>
              <a:t>mod</a:t>
            </a:r>
            <a:r>
              <a:rPr lang="en-US"/>
              <a:t> </a:t>
            </a:r>
            <a:r>
              <a:rPr lang="en-US">
                <a:latin typeface="Cambria Math"/>
                <a:ea typeface="Cambria Math"/>
                <a:cs typeface="Cambria Math"/>
                <a:sym typeface="Cambria Math"/>
              </a:rPr>
              <a:t>3</a:t>
            </a:r>
            <a:r>
              <a:rPr lang="en-US"/>
              <a:t>.</a:t>
            </a:r>
            <a:endParaRPr/>
          </a:p>
          <a:p>
            <a:pPr indent="-152765" lvl="0" marL="274320" rtl="0" algn="l">
              <a:spcBef>
                <a:spcPts val="403"/>
              </a:spcBef>
              <a:spcAft>
                <a:spcPts val="0"/>
              </a:spcAft>
              <a:buSzPct val="95000"/>
              <a:buNone/>
            </a:pPr>
            <a:r>
              <a:t/>
            </a:r>
            <a:endParaRPr/>
          </a:p>
        </p:txBody>
      </p:sp>
      <p:sp>
        <p:nvSpPr>
          <p:cNvPr id="143" name="Google Shape;143;p5"/>
          <p:cNvSpPr txBox="1"/>
          <p:nvPr/>
        </p:nvSpPr>
        <p:spPr>
          <a:xfrm>
            <a:off x="5791200" y="3276600"/>
            <a:ext cx="2743200" cy="147732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Definitions of Functions  </a:t>
            </a:r>
            <a:r>
              <a:rPr b="1" lang="en-US" sz="1800">
                <a:solidFill>
                  <a:schemeClr val="dk1"/>
                </a:solidFill>
                <a:latin typeface="Constantia"/>
                <a:ea typeface="Constantia"/>
                <a:cs typeface="Constantia"/>
                <a:sym typeface="Constantia"/>
              </a:rPr>
              <a:t>div</a:t>
            </a:r>
            <a:r>
              <a:rPr lang="en-US" sz="1800">
                <a:solidFill>
                  <a:schemeClr val="dk1"/>
                </a:solidFill>
                <a:latin typeface="Constantia"/>
                <a:ea typeface="Constantia"/>
                <a:cs typeface="Constantia"/>
                <a:sym typeface="Constantia"/>
              </a:rPr>
              <a:t> and </a:t>
            </a:r>
            <a:r>
              <a:rPr b="1" lang="en-US" sz="1800">
                <a:solidFill>
                  <a:schemeClr val="dk1"/>
                </a:solidFill>
                <a:latin typeface="Constantia"/>
                <a:ea typeface="Constantia"/>
                <a:cs typeface="Constantia"/>
                <a:sym typeface="Constantia"/>
              </a:rPr>
              <a:t>mod</a:t>
            </a:r>
            <a:endParaRPr/>
          </a:p>
          <a:p>
            <a:pPr indent="0" lvl="0" marL="0" marR="0" rtl="0" algn="ctr">
              <a:spcBef>
                <a:spcPts val="0"/>
              </a:spcBef>
              <a:spcAft>
                <a:spcPts val="0"/>
              </a:spcAft>
              <a:buNone/>
            </a:pPr>
            <a:r>
              <a:t/>
            </a:r>
            <a:endParaRPr b="1" sz="1800">
              <a:solidFill>
                <a:schemeClr val="dk1"/>
              </a:solidFill>
              <a:latin typeface="Constantia"/>
              <a:ea typeface="Constantia"/>
              <a:cs typeface="Constantia"/>
              <a:sym typeface="Constantia"/>
            </a:endParaRPr>
          </a:p>
          <a:p>
            <a:pPr indent="0" lvl="1" marL="457200" marR="0" rtl="0" algn="l">
              <a:spcBef>
                <a:spcPts val="0"/>
              </a:spcBef>
              <a:spcAft>
                <a:spcPts val="0"/>
              </a:spcAft>
              <a:buNone/>
            </a:pPr>
            <a:r>
              <a:rPr b="0" i="1" lang="en-US" sz="1800" u="none" cap="none" strike="noStrike">
                <a:solidFill>
                  <a:schemeClr val="dk1"/>
                </a:solidFill>
                <a:latin typeface="Constantia"/>
                <a:ea typeface="Constantia"/>
                <a:cs typeface="Constantia"/>
                <a:sym typeface="Constantia"/>
              </a:rPr>
              <a:t>     q = a </a:t>
            </a:r>
            <a:r>
              <a:rPr b="1" i="0" lang="en-US" sz="1800" u="none" cap="none" strike="noStrike">
                <a:solidFill>
                  <a:schemeClr val="dk1"/>
                </a:solidFill>
                <a:latin typeface="Constantia"/>
                <a:ea typeface="Constantia"/>
                <a:cs typeface="Constantia"/>
                <a:sym typeface="Constantia"/>
              </a:rPr>
              <a:t>div</a:t>
            </a:r>
            <a:r>
              <a:rPr b="0" i="1" lang="en-US" sz="1800" u="none" cap="none" strike="noStrike">
                <a:solidFill>
                  <a:schemeClr val="dk1"/>
                </a:solidFill>
                <a:latin typeface="Constantia"/>
                <a:ea typeface="Constantia"/>
                <a:cs typeface="Constantia"/>
                <a:sym typeface="Constantia"/>
              </a:rPr>
              <a:t> d</a:t>
            </a:r>
            <a:endParaRPr/>
          </a:p>
          <a:p>
            <a:pPr indent="0" lvl="1" marL="457200" marR="0" rtl="0" algn="l">
              <a:spcBef>
                <a:spcPts val="0"/>
              </a:spcBef>
              <a:spcAft>
                <a:spcPts val="0"/>
              </a:spcAft>
              <a:buNone/>
            </a:pPr>
            <a:r>
              <a:rPr b="0" i="1" lang="en-US" sz="1800" u="none" cap="none" strike="noStrike">
                <a:solidFill>
                  <a:schemeClr val="dk1"/>
                </a:solidFill>
                <a:latin typeface="Constantia"/>
                <a:ea typeface="Constantia"/>
                <a:cs typeface="Constantia"/>
                <a:sym typeface="Constantia"/>
              </a:rPr>
              <a:t>     r = a </a:t>
            </a:r>
            <a:r>
              <a:rPr b="1" i="0" lang="en-US" sz="1800" u="none" cap="none" strike="noStrike">
                <a:solidFill>
                  <a:schemeClr val="dk1"/>
                </a:solidFill>
                <a:latin typeface="Constantia"/>
                <a:ea typeface="Constantia"/>
                <a:cs typeface="Constantia"/>
                <a:sym typeface="Constantia"/>
              </a:rPr>
              <a:t>mod</a:t>
            </a:r>
            <a:r>
              <a:rPr b="0" i="1" lang="en-US" sz="1800" u="none" cap="none" strike="noStrike">
                <a:solidFill>
                  <a:schemeClr val="dk1"/>
                </a:solidFill>
                <a:latin typeface="Constantia"/>
                <a:ea typeface="Constantia"/>
                <a:cs typeface="Constantia"/>
                <a:sym typeface="Constantia"/>
              </a:rPr>
              <a:t> 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rPr lang="en-US"/>
              <a:t>Cryptography</a:t>
            </a:r>
            <a:endParaRPr/>
          </a:p>
        </p:txBody>
      </p:sp>
      <p:sp>
        <p:nvSpPr>
          <p:cNvPr id="459" name="Google Shape;459;p5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Section 4.6</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Section Summary</a:t>
            </a:r>
            <a:endParaRPr/>
          </a:p>
        </p:txBody>
      </p:sp>
      <p:sp>
        <p:nvSpPr>
          <p:cNvPr id="465" name="Google Shape;465;p5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t/>
            </a:r>
            <a:endParaRPr/>
          </a:p>
          <a:p>
            <a:pPr indent="-274320" lvl="0" marL="274320" rtl="0" algn="l">
              <a:spcBef>
                <a:spcPts val="520"/>
              </a:spcBef>
              <a:spcAft>
                <a:spcPts val="0"/>
              </a:spcAft>
              <a:buSzPts val="2470"/>
              <a:buChar char="⚫"/>
            </a:pPr>
            <a:r>
              <a:rPr lang="en-US"/>
              <a:t>Classical Cryptography</a:t>
            </a:r>
            <a:endParaRPr/>
          </a:p>
          <a:p>
            <a:pPr indent="-274320" lvl="0" marL="274320" rtl="0" algn="l">
              <a:spcBef>
                <a:spcPts val="520"/>
              </a:spcBef>
              <a:spcAft>
                <a:spcPts val="0"/>
              </a:spcAft>
              <a:buSzPts val="2470"/>
              <a:buChar char="⚫"/>
            </a:pPr>
            <a:r>
              <a:rPr lang="en-US"/>
              <a:t>Cryptosystems</a:t>
            </a:r>
            <a:endParaRPr/>
          </a:p>
          <a:p>
            <a:pPr indent="-274320" lvl="0" marL="274320" rtl="0" algn="l">
              <a:spcBef>
                <a:spcPts val="520"/>
              </a:spcBef>
              <a:spcAft>
                <a:spcPts val="0"/>
              </a:spcAft>
              <a:buSzPts val="2470"/>
              <a:buChar char="⚫"/>
            </a:pPr>
            <a:r>
              <a:rPr lang="en-US"/>
              <a:t>Public Key Cryptography</a:t>
            </a:r>
            <a:endParaRPr/>
          </a:p>
          <a:p>
            <a:pPr indent="-274320" lvl="0" marL="274320" rtl="0" algn="l">
              <a:spcBef>
                <a:spcPts val="520"/>
              </a:spcBef>
              <a:spcAft>
                <a:spcPts val="0"/>
              </a:spcAft>
              <a:buSzPts val="2470"/>
              <a:buChar char="⚫"/>
            </a:pPr>
            <a:r>
              <a:rPr lang="en-US"/>
              <a:t>RSA Cryptosystem</a:t>
            </a:r>
            <a:endParaRPr/>
          </a:p>
          <a:p>
            <a:pPr indent="-274320" lvl="0" marL="274320" rtl="0" algn="l">
              <a:spcBef>
                <a:spcPts val="520"/>
              </a:spcBef>
              <a:spcAft>
                <a:spcPts val="0"/>
              </a:spcAft>
              <a:buSzPts val="2470"/>
              <a:buChar char="⚫"/>
            </a:pPr>
            <a:r>
              <a:rPr lang="en-US"/>
              <a:t>Crytographic Protocols</a:t>
            </a:r>
            <a:endParaRPr/>
          </a:p>
          <a:p>
            <a:pPr indent="-274320" lvl="0" marL="274320" rtl="0" algn="l">
              <a:spcBef>
                <a:spcPts val="520"/>
              </a:spcBef>
              <a:spcAft>
                <a:spcPts val="0"/>
              </a:spcAft>
              <a:buSzPts val="2470"/>
              <a:buChar char="⚫"/>
            </a:pPr>
            <a:r>
              <a:rPr lang="en-US"/>
              <a:t>Primitive Roots and Discrete Logarithms</a:t>
            </a:r>
            <a:endParaRPr/>
          </a:p>
          <a:p>
            <a:pPr indent="-274320" lvl="0" marL="274320" rtl="0" algn="l">
              <a:spcBef>
                <a:spcPts val="520"/>
              </a:spcBef>
              <a:spcAft>
                <a:spcPts val="0"/>
              </a:spcAft>
              <a:buSzPts val="2470"/>
              <a:buNone/>
            </a:pPr>
            <a:r>
              <a:t/>
            </a:r>
            <a:endParaRPr/>
          </a:p>
          <a:p>
            <a:pPr indent="-246888" lvl="1" marL="640080" rtl="0" algn="l">
              <a:spcBef>
                <a:spcPts val="480"/>
              </a:spcBef>
              <a:spcAft>
                <a:spcPts val="0"/>
              </a:spcAft>
              <a:buSzPts val="2040"/>
              <a:buNone/>
            </a:pPr>
            <a:r>
              <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Caesar Cipher</a:t>
            </a:r>
            <a:endParaRPr/>
          </a:p>
        </p:txBody>
      </p:sp>
      <p:sp>
        <p:nvSpPr>
          <p:cNvPr id="471" name="Google Shape;471;p5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0" lvl="0" marL="274320" rtl="0" algn="l">
              <a:spcBef>
                <a:spcPts val="0"/>
              </a:spcBef>
              <a:spcAft>
                <a:spcPts val="0"/>
              </a:spcAft>
              <a:buSzPct val="95000"/>
              <a:buNone/>
            </a:pPr>
            <a:r>
              <a:rPr lang="en-US"/>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i="1" lang="en-US"/>
              <a:t>encryption</a:t>
            </a:r>
            <a:r>
              <a:rPr lang="en-US"/>
              <a:t>.</a:t>
            </a:r>
            <a:endParaRPr/>
          </a:p>
          <a:p>
            <a:pPr indent="-274320" lvl="0" marL="274320" rtl="0" algn="l">
              <a:spcBef>
                <a:spcPts val="364"/>
              </a:spcBef>
              <a:spcAft>
                <a:spcPts val="0"/>
              </a:spcAft>
              <a:buSzPct val="95000"/>
              <a:buNone/>
            </a:pPr>
            <a:r>
              <a:rPr lang="en-US"/>
              <a:t>     Here is how the encryption process works:</a:t>
            </a:r>
            <a:endParaRPr/>
          </a:p>
          <a:p>
            <a:pPr indent="-246888" lvl="1" marL="640080" rtl="0" algn="l">
              <a:spcBef>
                <a:spcPts val="336"/>
              </a:spcBef>
              <a:spcAft>
                <a:spcPts val="0"/>
              </a:spcAft>
              <a:buSzPct val="85000"/>
              <a:buChar char="⚫"/>
            </a:pPr>
            <a:r>
              <a:rPr lang="en-US"/>
              <a:t>Replace each letter by an integer from </a:t>
            </a:r>
            <a:r>
              <a:rPr b="1" lang="en-US"/>
              <a:t>Z</a:t>
            </a:r>
            <a:r>
              <a:rPr baseline="-25000" lang="en-US">
                <a:latin typeface="Cambria Math"/>
                <a:ea typeface="Cambria Math"/>
                <a:cs typeface="Cambria Math"/>
                <a:sym typeface="Cambria Math"/>
              </a:rPr>
              <a:t>26</a:t>
            </a:r>
            <a:r>
              <a:rPr lang="en-US"/>
              <a:t>, that is an integer from </a:t>
            </a:r>
            <a:r>
              <a:rPr lang="en-US">
                <a:latin typeface="Cambria Math"/>
                <a:ea typeface="Cambria Math"/>
                <a:cs typeface="Cambria Math"/>
                <a:sym typeface="Cambria Math"/>
              </a:rPr>
              <a:t>0 </a:t>
            </a:r>
            <a:r>
              <a:rPr lang="en-US"/>
              <a:t>to </a:t>
            </a:r>
            <a:r>
              <a:rPr lang="en-US">
                <a:latin typeface="Cambria Math"/>
                <a:ea typeface="Cambria Math"/>
                <a:cs typeface="Cambria Math"/>
                <a:sym typeface="Cambria Math"/>
              </a:rPr>
              <a:t>25 </a:t>
            </a:r>
            <a:r>
              <a:rPr lang="en-US"/>
              <a:t>representing one less than its position in the alphabet.</a:t>
            </a:r>
            <a:endParaRPr/>
          </a:p>
          <a:p>
            <a:pPr indent="-246888" lvl="1" marL="640080" rtl="0" algn="l">
              <a:spcBef>
                <a:spcPts val="336"/>
              </a:spcBef>
              <a:spcAft>
                <a:spcPts val="0"/>
              </a:spcAft>
              <a:buSzPct val="85000"/>
              <a:buChar char="⚫"/>
            </a:pPr>
            <a:r>
              <a:rPr lang="en-US"/>
              <a:t>The encryption function is </a:t>
            </a:r>
            <a:r>
              <a:rPr i="1" lang="en-US"/>
              <a:t>f</a:t>
            </a:r>
            <a:r>
              <a:rPr lang="en-US"/>
              <a:t>(</a:t>
            </a:r>
            <a:r>
              <a:rPr i="1" lang="en-US"/>
              <a:t>p</a:t>
            </a:r>
            <a:r>
              <a:rPr lang="en-US"/>
              <a:t>)</a:t>
            </a:r>
            <a:r>
              <a:rPr i="1" lang="en-US"/>
              <a:t> = </a:t>
            </a:r>
            <a:r>
              <a:rPr lang="en-US"/>
              <a:t>(</a:t>
            </a:r>
            <a:r>
              <a:rPr i="1" lang="en-US"/>
              <a:t>p + </a:t>
            </a:r>
            <a:r>
              <a:rPr lang="en-US">
                <a:latin typeface="Cambria Math"/>
                <a:ea typeface="Cambria Math"/>
                <a:cs typeface="Cambria Math"/>
                <a:sym typeface="Cambria Math"/>
              </a:rPr>
              <a:t>3</a:t>
            </a:r>
            <a:r>
              <a:rPr lang="en-US"/>
              <a:t>)</a:t>
            </a:r>
            <a:r>
              <a:rPr i="1" lang="en-US"/>
              <a:t> </a:t>
            </a:r>
            <a:r>
              <a:rPr b="1" lang="en-US"/>
              <a:t>mod</a:t>
            </a:r>
            <a:r>
              <a:rPr lang="en-US"/>
              <a:t> </a:t>
            </a:r>
            <a:r>
              <a:rPr lang="en-US">
                <a:latin typeface="Cambria Math"/>
                <a:ea typeface="Cambria Math"/>
                <a:cs typeface="Cambria Math"/>
                <a:sym typeface="Cambria Math"/>
              </a:rPr>
              <a:t>26</a:t>
            </a:r>
            <a:r>
              <a:rPr lang="en-US"/>
              <a:t>. It replaces each integer </a:t>
            </a:r>
            <a:r>
              <a:rPr i="1" lang="en-US"/>
              <a:t>p </a:t>
            </a:r>
            <a:r>
              <a:rPr lang="en-US"/>
              <a:t>in the set {</a:t>
            </a:r>
            <a:r>
              <a:rPr lang="en-US">
                <a:latin typeface="Cambria Math"/>
                <a:ea typeface="Cambria Math"/>
                <a:cs typeface="Cambria Math"/>
                <a:sym typeface="Cambria Math"/>
              </a:rPr>
              <a:t>0,1,2,…,25</a:t>
            </a:r>
            <a:r>
              <a:rPr lang="en-US"/>
              <a:t>}</a:t>
            </a:r>
            <a:r>
              <a:rPr i="1" lang="en-US"/>
              <a:t> </a:t>
            </a:r>
            <a:r>
              <a:rPr lang="en-US"/>
              <a:t> by </a:t>
            </a:r>
            <a:r>
              <a:rPr i="1" lang="en-US"/>
              <a:t>f</a:t>
            </a:r>
            <a:r>
              <a:rPr lang="en-US"/>
              <a:t>(</a:t>
            </a:r>
            <a:r>
              <a:rPr i="1" lang="en-US"/>
              <a:t>p</a:t>
            </a:r>
            <a:r>
              <a:rPr lang="en-US"/>
              <a:t>)</a:t>
            </a:r>
            <a:r>
              <a:rPr i="1" lang="en-US"/>
              <a:t> </a:t>
            </a:r>
            <a:r>
              <a:rPr lang="en-US"/>
              <a:t>in the set {</a:t>
            </a:r>
            <a:r>
              <a:rPr lang="en-US">
                <a:latin typeface="Cambria Math"/>
                <a:ea typeface="Cambria Math"/>
                <a:cs typeface="Cambria Math"/>
                <a:sym typeface="Cambria Math"/>
              </a:rPr>
              <a:t>0,1,2,…,25</a:t>
            </a:r>
            <a:r>
              <a:rPr lang="en-US"/>
              <a:t>}</a:t>
            </a:r>
            <a:r>
              <a:rPr i="1" lang="en-US"/>
              <a:t> .</a:t>
            </a:r>
            <a:endParaRPr/>
          </a:p>
          <a:p>
            <a:pPr indent="-246888" lvl="1" marL="640080" rtl="0" algn="l">
              <a:spcBef>
                <a:spcPts val="336"/>
              </a:spcBef>
              <a:spcAft>
                <a:spcPts val="0"/>
              </a:spcAft>
              <a:buSzPct val="85000"/>
              <a:buChar char="⚫"/>
            </a:pPr>
            <a:r>
              <a:rPr lang="en-US"/>
              <a:t>Replace each integer </a:t>
            </a:r>
            <a:r>
              <a:rPr i="1" lang="en-US"/>
              <a:t>p</a:t>
            </a:r>
            <a:r>
              <a:rPr lang="en-US"/>
              <a:t> by the letter with the position </a:t>
            </a:r>
            <a:r>
              <a:rPr i="1" lang="en-US"/>
              <a:t>p</a:t>
            </a:r>
            <a:r>
              <a:rPr lang="en-US"/>
              <a:t> +</a:t>
            </a:r>
            <a:r>
              <a:rPr lang="en-US">
                <a:latin typeface="Cambria Math"/>
                <a:ea typeface="Cambria Math"/>
                <a:cs typeface="Cambria Math"/>
                <a:sym typeface="Cambria Math"/>
              </a:rPr>
              <a:t> 1 </a:t>
            </a:r>
            <a:r>
              <a:rPr lang="en-US"/>
              <a:t>in the alphabet.</a:t>
            </a:r>
            <a:endParaRPr/>
          </a:p>
          <a:p>
            <a:pPr indent="-274320" lvl="0" marL="274320" rtl="0" algn="l">
              <a:spcBef>
                <a:spcPts val="364"/>
              </a:spcBef>
              <a:spcAft>
                <a:spcPts val="0"/>
              </a:spcAft>
              <a:buSzPct val="95000"/>
              <a:buNone/>
            </a:pPr>
            <a:r>
              <a:rPr b="1" lang="en-US"/>
              <a:t>    Example</a:t>
            </a:r>
            <a:r>
              <a:rPr lang="en-US"/>
              <a:t>: Encrypt the message “MEET YOU IN THE PARK” using the Caesar cipher.</a:t>
            </a:r>
            <a:endParaRPr/>
          </a:p>
          <a:p>
            <a:pPr indent="-274320" lvl="0" marL="274320" rtl="0" algn="l">
              <a:spcBef>
                <a:spcPts val="364"/>
              </a:spcBef>
              <a:spcAft>
                <a:spcPts val="0"/>
              </a:spcAft>
              <a:buSzPct val="95000"/>
              <a:buNone/>
            </a:pPr>
            <a:r>
              <a:rPr lang="en-US"/>
              <a:t>    </a:t>
            </a:r>
            <a:r>
              <a:rPr b="1" lang="en-US"/>
              <a:t>Solution</a:t>
            </a:r>
            <a:r>
              <a:rPr lang="en-US"/>
              <a:t>: </a:t>
            </a:r>
            <a:r>
              <a:rPr lang="en-US">
                <a:latin typeface="Cambria Math"/>
                <a:ea typeface="Cambria Math"/>
                <a:cs typeface="Cambria Math"/>
                <a:sym typeface="Cambria Math"/>
              </a:rPr>
              <a:t>12 4 4 19    24 14 20    8 13    19 7 4    15 0 17 10</a:t>
            </a:r>
            <a:r>
              <a:rPr lang="en-US"/>
              <a:t>.</a:t>
            </a:r>
            <a:endParaRPr/>
          </a:p>
          <a:p>
            <a:pPr indent="-274320" lvl="0" marL="274320" rtl="0" algn="l">
              <a:spcBef>
                <a:spcPts val="364"/>
              </a:spcBef>
              <a:spcAft>
                <a:spcPts val="0"/>
              </a:spcAft>
              <a:buSzPct val="95000"/>
              <a:buNone/>
            </a:pPr>
            <a:r>
              <a:rPr lang="en-US"/>
              <a:t>    Now replace each of these numbers </a:t>
            </a:r>
            <a:r>
              <a:rPr i="1" lang="en-US"/>
              <a:t>p</a:t>
            </a:r>
            <a:r>
              <a:rPr lang="en-US"/>
              <a:t> by </a:t>
            </a:r>
            <a:r>
              <a:rPr i="1" lang="en-US"/>
              <a:t>f</a:t>
            </a:r>
            <a:r>
              <a:rPr lang="en-US"/>
              <a:t>(</a:t>
            </a:r>
            <a:r>
              <a:rPr i="1" lang="en-US"/>
              <a:t>p</a:t>
            </a:r>
            <a:r>
              <a:rPr lang="en-US"/>
              <a:t>)</a:t>
            </a:r>
            <a:r>
              <a:rPr i="1" lang="en-US"/>
              <a:t> = </a:t>
            </a:r>
            <a:r>
              <a:rPr lang="en-US"/>
              <a:t>(</a:t>
            </a:r>
            <a:r>
              <a:rPr i="1" lang="en-US"/>
              <a:t>p + </a:t>
            </a:r>
            <a:r>
              <a:rPr lang="en-US">
                <a:latin typeface="Cambria Math"/>
                <a:ea typeface="Cambria Math"/>
                <a:cs typeface="Cambria Math"/>
                <a:sym typeface="Cambria Math"/>
              </a:rPr>
              <a:t>3</a:t>
            </a:r>
            <a:r>
              <a:rPr lang="en-US"/>
              <a:t>)</a:t>
            </a:r>
            <a:r>
              <a:rPr i="1" lang="en-US"/>
              <a:t> </a:t>
            </a:r>
            <a:r>
              <a:rPr b="1" lang="en-US"/>
              <a:t>mod</a:t>
            </a:r>
            <a:r>
              <a:rPr lang="en-US"/>
              <a:t> </a:t>
            </a:r>
            <a:r>
              <a:rPr lang="en-US">
                <a:latin typeface="Cambria Math"/>
                <a:ea typeface="Cambria Math"/>
                <a:cs typeface="Cambria Math"/>
                <a:sym typeface="Cambria Math"/>
              </a:rPr>
              <a:t>26</a:t>
            </a:r>
            <a:r>
              <a:rPr lang="en-US"/>
              <a:t>.</a:t>
            </a:r>
            <a:endParaRPr/>
          </a:p>
          <a:p>
            <a:pPr indent="-274320" lvl="0" marL="274320" rtl="0" algn="l">
              <a:spcBef>
                <a:spcPts val="364"/>
              </a:spcBef>
              <a:spcAft>
                <a:spcPts val="0"/>
              </a:spcAft>
              <a:buSzPct val="95000"/>
              <a:buNone/>
            </a:pPr>
            <a:r>
              <a:rPr lang="en-US"/>
              <a:t>                      </a:t>
            </a:r>
            <a:r>
              <a:rPr lang="en-US">
                <a:latin typeface="Cambria Math"/>
                <a:ea typeface="Cambria Math"/>
                <a:cs typeface="Cambria Math"/>
                <a:sym typeface="Cambria Math"/>
              </a:rPr>
              <a:t>15 7 7 22    1 17 23    11 16    22 10 7    18 3 20 13</a:t>
            </a:r>
            <a:r>
              <a:rPr lang="en-US"/>
              <a:t>.</a:t>
            </a:r>
            <a:endParaRPr/>
          </a:p>
          <a:p>
            <a:pPr indent="-274320" lvl="0" marL="274320" rtl="0" algn="l">
              <a:spcBef>
                <a:spcPts val="364"/>
              </a:spcBef>
              <a:spcAft>
                <a:spcPts val="0"/>
              </a:spcAft>
              <a:buSzPct val="95000"/>
              <a:buNone/>
            </a:pPr>
            <a:r>
              <a:rPr lang="en-US"/>
              <a:t>     Translating the numbers back to letters produces the encrypted message</a:t>
            </a:r>
            <a:endParaRPr/>
          </a:p>
          <a:p>
            <a:pPr indent="-274320" lvl="0" marL="274320" rtl="0" algn="l">
              <a:spcBef>
                <a:spcPts val="364"/>
              </a:spcBef>
              <a:spcAft>
                <a:spcPts val="0"/>
              </a:spcAft>
              <a:buSzPct val="95000"/>
              <a:buNone/>
            </a:pPr>
            <a:r>
              <a:rPr lang="en-US"/>
              <a:t>           “PHHW  BRX LQ  WKH  SDUN.”</a:t>
            </a:r>
            <a:endParaRPr/>
          </a:p>
        </p:txBody>
      </p:sp>
      <p:pic>
        <p:nvPicPr>
          <p:cNvPr descr="C:\Documents and Settings\Richard Scherl\Local Settings\Temporary Internet Files\Content.IE5\00IWHKE8\MC900353617[1].wmf" id="472" name="Google Shape;472;p52"/>
          <p:cNvPicPr preferRelativeResize="0"/>
          <p:nvPr/>
        </p:nvPicPr>
        <p:blipFill rotWithShape="1">
          <a:blip r:embed="rId3">
            <a:alphaModFix/>
          </a:blip>
          <a:srcRect b="0" l="0" r="0" t="0"/>
          <a:stretch/>
        </p:blipFill>
        <p:spPr>
          <a:xfrm>
            <a:off x="7315200" y="152400"/>
            <a:ext cx="1159598" cy="172015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Caesar Cipher</a:t>
            </a:r>
            <a:endParaRPr/>
          </a:p>
        </p:txBody>
      </p:sp>
      <p:sp>
        <p:nvSpPr>
          <p:cNvPr id="478" name="Google Shape;478;p5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To recover the original message, use </a:t>
            </a:r>
            <a:r>
              <a:rPr i="1" lang="en-US"/>
              <a:t>f</a:t>
            </a:r>
            <a:r>
              <a:rPr baseline="30000" lang="en-US">
                <a:latin typeface="Cambria Math"/>
                <a:ea typeface="Cambria Math"/>
                <a:cs typeface="Cambria Math"/>
                <a:sym typeface="Cambria Math"/>
              </a:rPr>
              <a:t>−1</a:t>
            </a:r>
            <a:r>
              <a:rPr lang="en-US"/>
              <a:t>(</a:t>
            </a:r>
            <a:r>
              <a:rPr i="1" lang="en-US"/>
              <a:t>p</a:t>
            </a:r>
            <a:r>
              <a:rPr lang="en-US"/>
              <a:t>) = (</a:t>
            </a:r>
            <a:r>
              <a:rPr i="1" lang="en-US"/>
              <a:t>p</a:t>
            </a:r>
            <a:r>
              <a:rPr lang="en-US">
                <a:latin typeface="Cambria Math"/>
                <a:ea typeface="Cambria Math"/>
                <a:cs typeface="Cambria Math"/>
                <a:sym typeface="Cambria Math"/>
              </a:rPr>
              <a:t>−3) </a:t>
            </a:r>
            <a:r>
              <a:rPr b="1" lang="en-US">
                <a:latin typeface="Cambria Math"/>
                <a:ea typeface="Cambria Math"/>
                <a:cs typeface="Cambria Math"/>
                <a:sym typeface="Cambria Math"/>
              </a:rPr>
              <a:t>mod</a:t>
            </a:r>
            <a:r>
              <a:rPr lang="en-US">
                <a:latin typeface="Cambria Math"/>
                <a:ea typeface="Cambria Math"/>
                <a:cs typeface="Cambria Math"/>
                <a:sym typeface="Cambria Math"/>
              </a:rPr>
              <a:t> 26. So, each letter in the coded message is shifted back three letters in the alphabet, with the first three letters sent to the last three letters. This process of recovering the original message from the encrypted message is called </a:t>
            </a:r>
            <a:r>
              <a:rPr i="1" lang="en-US">
                <a:latin typeface="Cambria Math"/>
                <a:ea typeface="Cambria Math"/>
                <a:cs typeface="Cambria Math"/>
                <a:sym typeface="Cambria Math"/>
              </a:rPr>
              <a:t>decryption</a:t>
            </a:r>
            <a:r>
              <a:rPr lang="en-US">
                <a:latin typeface="Cambria Math"/>
                <a:ea typeface="Cambria Math"/>
                <a:cs typeface="Cambria Math"/>
                <a:sym typeface="Cambria Math"/>
              </a:rPr>
              <a:t>.</a:t>
            </a:r>
            <a:endParaRPr baseline="30000"/>
          </a:p>
          <a:p>
            <a:pPr indent="-274320" lvl="0" marL="274320" rtl="0" algn="l">
              <a:spcBef>
                <a:spcPts val="481"/>
              </a:spcBef>
              <a:spcAft>
                <a:spcPts val="0"/>
              </a:spcAft>
              <a:buSzPct val="95000"/>
              <a:buChar char="⚫"/>
            </a:pPr>
            <a:r>
              <a:rPr lang="en-US"/>
              <a:t>The Caesar cipher is one of a family of ciphers called </a:t>
            </a:r>
            <a:r>
              <a:rPr i="1" lang="en-US"/>
              <a:t>shift ciphers. </a:t>
            </a:r>
            <a:r>
              <a:rPr lang="en-US"/>
              <a:t>Letters can be shifted by an integer </a:t>
            </a:r>
            <a:r>
              <a:rPr i="1" lang="en-US"/>
              <a:t>k, </a:t>
            </a:r>
            <a:r>
              <a:rPr lang="en-US"/>
              <a:t>with </a:t>
            </a:r>
            <a:r>
              <a:rPr lang="en-US">
                <a:latin typeface="Cambria Math"/>
                <a:ea typeface="Cambria Math"/>
                <a:cs typeface="Cambria Math"/>
                <a:sym typeface="Cambria Math"/>
              </a:rPr>
              <a:t>3 being just one possibility</a:t>
            </a:r>
            <a:r>
              <a:rPr lang="en-US"/>
              <a:t>. The encryption function is</a:t>
            </a:r>
            <a:endParaRPr/>
          </a:p>
          <a:p>
            <a:pPr indent="-246888" lvl="1" marL="640080" rtl="0" algn="l">
              <a:spcBef>
                <a:spcPts val="444"/>
              </a:spcBef>
              <a:spcAft>
                <a:spcPts val="0"/>
              </a:spcAft>
              <a:buSzPct val="85000"/>
              <a:buNone/>
            </a:pPr>
            <a:r>
              <a:rPr i="1" lang="en-US"/>
              <a:t>       f</a:t>
            </a:r>
            <a:r>
              <a:rPr lang="en-US"/>
              <a:t>(</a:t>
            </a:r>
            <a:r>
              <a:rPr i="1" lang="en-US"/>
              <a:t>p) = </a:t>
            </a:r>
            <a:r>
              <a:rPr lang="en-US"/>
              <a:t>(</a:t>
            </a:r>
            <a:r>
              <a:rPr i="1" lang="en-US"/>
              <a:t>p + k</a:t>
            </a:r>
            <a:r>
              <a:rPr lang="en-US"/>
              <a:t>)</a:t>
            </a:r>
            <a:r>
              <a:rPr i="1" lang="en-US"/>
              <a:t> </a:t>
            </a:r>
            <a:r>
              <a:rPr b="1" lang="en-US"/>
              <a:t>mod</a:t>
            </a:r>
            <a:r>
              <a:rPr lang="en-US"/>
              <a:t> </a:t>
            </a:r>
            <a:r>
              <a:rPr lang="en-US">
                <a:latin typeface="Cambria Math"/>
                <a:ea typeface="Cambria Math"/>
                <a:cs typeface="Cambria Math"/>
                <a:sym typeface="Cambria Math"/>
              </a:rPr>
              <a:t>26</a:t>
            </a:r>
            <a:endParaRPr/>
          </a:p>
          <a:p>
            <a:pPr indent="-246888" lvl="1" marL="640080" rtl="0" algn="l">
              <a:spcBef>
                <a:spcPts val="444"/>
              </a:spcBef>
              <a:spcAft>
                <a:spcPts val="0"/>
              </a:spcAft>
              <a:buSzPct val="85000"/>
              <a:buNone/>
            </a:pPr>
            <a:r>
              <a:rPr lang="en-US">
                <a:latin typeface="Cambria Math"/>
                <a:ea typeface="Cambria Math"/>
                <a:cs typeface="Cambria Math"/>
                <a:sym typeface="Cambria Math"/>
              </a:rPr>
              <a:t>a</a:t>
            </a:r>
            <a:r>
              <a:rPr lang="en-US"/>
              <a:t>nd the decryption function is</a:t>
            </a:r>
            <a:endParaRPr/>
          </a:p>
          <a:p>
            <a:pPr indent="-246888" lvl="1" marL="640080" rtl="0" algn="l">
              <a:spcBef>
                <a:spcPts val="444"/>
              </a:spcBef>
              <a:spcAft>
                <a:spcPts val="0"/>
              </a:spcAft>
              <a:buSzPct val="85000"/>
              <a:buNone/>
            </a:pPr>
            <a:r>
              <a:rPr i="1" lang="en-US"/>
              <a:t>       f</a:t>
            </a:r>
            <a:r>
              <a:rPr baseline="30000" lang="en-US">
                <a:latin typeface="Cambria Math"/>
                <a:ea typeface="Cambria Math"/>
                <a:cs typeface="Cambria Math"/>
                <a:sym typeface="Cambria Math"/>
              </a:rPr>
              <a:t>−1</a:t>
            </a:r>
            <a:r>
              <a:rPr lang="en-US"/>
              <a:t>(</a:t>
            </a:r>
            <a:r>
              <a:rPr i="1" lang="en-US"/>
              <a:t>p</a:t>
            </a:r>
            <a:r>
              <a:rPr lang="en-US"/>
              <a:t>) = (</a:t>
            </a:r>
            <a:r>
              <a:rPr i="1" lang="en-US"/>
              <a:t>p</a:t>
            </a:r>
            <a:r>
              <a:rPr lang="en-US">
                <a:latin typeface="Cambria Math"/>
                <a:ea typeface="Cambria Math"/>
                <a:cs typeface="Cambria Math"/>
                <a:sym typeface="Cambria Math"/>
              </a:rPr>
              <a:t>−</a:t>
            </a:r>
            <a:r>
              <a:rPr i="1" lang="en-US"/>
              <a:t>k</a:t>
            </a:r>
            <a:r>
              <a:rPr lang="en-US">
                <a:latin typeface="Cambria Math"/>
                <a:ea typeface="Cambria Math"/>
                <a:cs typeface="Cambria Math"/>
                <a:sym typeface="Cambria Math"/>
              </a:rPr>
              <a:t>) </a:t>
            </a:r>
            <a:r>
              <a:rPr b="1" lang="en-US">
                <a:latin typeface="Cambria Math"/>
                <a:ea typeface="Cambria Math"/>
                <a:cs typeface="Cambria Math"/>
                <a:sym typeface="Cambria Math"/>
              </a:rPr>
              <a:t>mod</a:t>
            </a:r>
            <a:r>
              <a:rPr lang="en-US">
                <a:latin typeface="Cambria Math"/>
                <a:ea typeface="Cambria Math"/>
                <a:cs typeface="Cambria Math"/>
                <a:sym typeface="Cambria Math"/>
              </a:rPr>
              <a:t> 26</a:t>
            </a:r>
            <a:endParaRPr/>
          </a:p>
          <a:p>
            <a:pPr indent="-274320" lvl="0" marL="274320" rtl="0" algn="l">
              <a:spcBef>
                <a:spcPts val="481"/>
              </a:spcBef>
              <a:spcAft>
                <a:spcPts val="0"/>
              </a:spcAft>
              <a:buSzPct val="95000"/>
              <a:buNone/>
            </a:pPr>
            <a:r>
              <a:rPr lang="en-US">
                <a:latin typeface="Cambria Math"/>
                <a:ea typeface="Cambria Math"/>
                <a:cs typeface="Cambria Math"/>
                <a:sym typeface="Cambria Math"/>
              </a:rPr>
              <a:t>      The integer </a:t>
            </a:r>
            <a:r>
              <a:rPr i="1" lang="en-US">
                <a:latin typeface="Cambria Math"/>
                <a:ea typeface="Cambria Math"/>
                <a:cs typeface="Cambria Math"/>
                <a:sym typeface="Cambria Math"/>
              </a:rPr>
              <a:t>k</a:t>
            </a:r>
            <a:r>
              <a:rPr lang="en-US">
                <a:latin typeface="Cambria Math"/>
                <a:ea typeface="Cambria Math"/>
                <a:cs typeface="Cambria Math"/>
                <a:sym typeface="Cambria Math"/>
              </a:rPr>
              <a:t> is called a </a:t>
            </a:r>
            <a:r>
              <a:rPr i="1" lang="en-US">
                <a:latin typeface="Cambria Math"/>
                <a:ea typeface="Cambria Math"/>
                <a:cs typeface="Cambria Math"/>
                <a:sym typeface="Cambria Math"/>
              </a:rPr>
              <a:t>key</a:t>
            </a:r>
            <a:r>
              <a:rPr lang="en-US">
                <a:latin typeface="Cambria Math"/>
                <a:ea typeface="Cambria Math"/>
                <a:cs typeface="Cambria Math"/>
                <a:sym typeface="Cambria Math"/>
              </a:rPr>
              <a:t>.</a:t>
            </a:r>
            <a:endParaRPr/>
          </a:p>
          <a:p>
            <a:pPr indent="-129238" lvl="0" marL="274320" rtl="0" algn="l">
              <a:spcBef>
                <a:spcPts val="481"/>
              </a:spcBef>
              <a:spcAft>
                <a:spcPts val="0"/>
              </a:spcAft>
              <a:buSzPct val="95000"/>
              <a:buNone/>
            </a:pPr>
            <a:r>
              <a:t/>
            </a:r>
            <a:endParaRPr/>
          </a:p>
          <a:p>
            <a:pPr indent="-129238" lvl="0" marL="274320" rtl="0" algn="l">
              <a:spcBef>
                <a:spcPts val="481"/>
              </a:spcBef>
              <a:spcAft>
                <a:spcPts val="0"/>
              </a:spcAft>
              <a:buSzPct val="950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Shift Cipher</a:t>
            </a:r>
            <a:endParaRPr/>
          </a:p>
        </p:txBody>
      </p:sp>
      <p:sp>
        <p:nvSpPr>
          <p:cNvPr id="484" name="Google Shape;484;p5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274320" rtl="0" algn="l">
              <a:spcBef>
                <a:spcPts val="0"/>
              </a:spcBef>
              <a:spcAft>
                <a:spcPts val="0"/>
              </a:spcAft>
              <a:buSzPts val="2470"/>
              <a:buNone/>
            </a:pPr>
            <a:r>
              <a:rPr b="1" lang="en-US"/>
              <a:t>Example </a:t>
            </a:r>
            <a:r>
              <a:rPr b="1" lang="en-US">
                <a:latin typeface="Cambria Math"/>
                <a:ea typeface="Cambria Math"/>
                <a:cs typeface="Cambria Math"/>
                <a:sym typeface="Cambria Math"/>
              </a:rPr>
              <a:t>1</a:t>
            </a:r>
            <a:r>
              <a:rPr lang="en-US"/>
              <a:t>: Encrypt the message “STOP GLOBAL WARMING” using the shift cipher with </a:t>
            </a:r>
            <a:r>
              <a:rPr i="1" lang="en-US"/>
              <a:t>k</a:t>
            </a:r>
            <a:r>
              <a:rPr lang="en-US"/>
              <a:t> = </a:t>
            </a:r>
            <a:r>
              <a:rPr lang="en-US">
                <a:latin typeface="Cambria Math"/>
                <a:ea typeface="Cambria Math"/>
                <a:cs typeface="Cambria Math"/>
                <a:sym typeface="Cambria Math"/>
              </a:rPr>
              <a:t>11</a:t>
            </a:r>
            <a:r>
              <a:rPr lang="en-US"/>
              <a:t>.</a:t>
            </a:r>
            <a:endParaRPr/>
          </a:p>
          <a:p>
            <a:pPr indent="-274320" lvl="0" marL="274320" rtl="0" algn="l">
              <a:spcBef>
                <a:spcPts val="520"/>
              </a:spcBef>
              <a:spcAft>
                <a:spcPts val="0"/>
              </a:spcAft>
              <a:buSzPts val="2470"/>
              <a:buNone/>
            </a:pPr>
            <a:r>
              <a:rPr lang="en-US"/>
              <a:t>    </a:t>
            </a:r>
            <a:r>
              <a:rPr b="1" lang="en-US"/>
              <a:t>Solution</a:t>
            </a:r>
            <a:r>
              <a:rPr lang="en-US"/>
              <a:t>: Replace each letter with the corresponding element of </a:t>
            </a:r>
            <a:r>
              <a:rPr b="1" lang="en-US"/>
              <a:t>Z</a:t>
            </a:r>
            <a:r>
              <a:rPr baseline="-25000" lang="en-US">
                <a:latin typeface="Cambria Math"/>
                <a:ea typeface="Cambria Math"/>
                <a:cs typeface="Cambria Math"/>
                <a:sym typeface="Cambria Math"/>
              </a:rPr>
              <a:t>26</a:t>
            </a:r>
            <a:r>
              <a:rPr lang="en-US"/>
              <a:t>.</a:t>
            </a:r>
            <a:endParaRPr/>
          </a:p>
          <a:p>
            <a:pPr indent="-274320" lvl="0" marL="274320" rtl="0" algn="l">
              <a:spcBef>
                <a:spcPts val="520"/>
              </a:spcBef>
              <a:spcAft>
                <a:spcPts val="0"/>
              </a:spcAft>
              <a:buSzPts val="2470"/>
              <a:buNone/>
            </a:pPr>
            <a:r>
              <a:rPr lang="en-US">
                <a:latin typeface="Cambria Math"/>
                <a:ea typeface="Cambria Math"/>
                <a:cs typeface="Cambria Math"/>
                <a:sym typeface="Cambria Math"/>
              </a:rPr>
              <a:t>        18 19 14 15    6 11 14 1 0 11     22 0 17 12  8  13  6</a:t>
            </a:r>
            <a:r>
              <a:rPr lang="en-US"/>
              <a:t>.</a:t>
            </a:r>
            <a:endParaRPr/>
          </a:p>
          <a:p>
            <a:pPr indent="-274320" lvl="0" marL="274320" rtl="0" algn="l">
              <a:spcBef>
                <a:spcPts val="520"/>
              </a:spcBef>
              <a:spcAft>
                <a:spcPts val="0"/>
              </a:spcAft>
              <a:buSzPts val="2470"/>
              <a:buNone/>
            </a:pPr>
            <a:r>
              <a:rPr lang="en-US"/>
              <a:t>    Apply the shift  </a:t>
            </a:r>
            <a:r>
              <a:rPr i="1" lang="en-US"/>
              <a:t>f</a:t>
            </a:r>
            <a:r>
              <a:rPr lang="en-US"/>
              <a:t>(</a:t>
            </a:r>
            <a:r>
              <a:rPr i="1" lang="en-US"/>
              <a:t>p</a:t>
            </a:r>
            <a:r>
              <a:rPr lang="en-US"/>
              <a:t>)</a:t>
            </a:r>
            <a:r>
              <a:rPr i="1" lang="en-US"/>
              <a:t> = </a:t>
            </a:r>
            <a:r>
              <a:rPr lang="en-US"/>
              <a:t>(</a:t>
            </a:r>
            <a:r>
              <a:rPr i="1" lang="en-US"/>
              <a:t>p + </a:t>
            </a:r>
            <a:r>
              <a:rPr lang="en-US">
                <a:latin typeface="Cambria Math"/>
                <a:ea typeface="Cambria Math"/>
                <a:cs typeface="Cambria Math"/>
                <a:sym typeface="Cambria Math"/>
              </a:rPr>
              <a:t>11</a:t>
            </a:r>
            <a:r>
              <a:rPr lang="en-US"/>
              <a:t>)</a:t>
            </a:r>
            <a:r>
              <a:rPr i="1" lang="en-US"/>
              <a:t> </a:t>
            </a:r>
            <a:r>
              <a:rPr b="1" lang="en-US"/>
              <a:t>mod</a:t>
            </a:r>
            <a:r>
              <a:rPr lang="en-US"/>
              <a:t> </a:t>
            </a:r>
            <a:r>
              <a:rPr lang="en-US">
                <a:latin typeface="Cambria Math"/>
                <a:ea typeface="Cambria Math"/>
                <a:cs typeface="Cambria Math"/>
                <a:sym typeface="Cambria Math"/>
              </a:rPr>
              <a:t>26</a:t>
            </a:r>
            <a:r>
              <a:rPr lang="en-US"/>
              <a:t>, yielding</a:t>
            </a:r>
            <a:endParaRPr/>
          </a:p>
          <a:p>
            <a:pPr indent="-274320" lvl="0" marL="274320" rtl="0" algn="l">
              <a:spcBef>
                <a:spcPts val="520"/>
              </a:spcBef>
              <a:spcAft>
                <a:spcPts val="0"/>
              </a:spcAft>
              <a:buSzPts val="2470"/>
              <a:buNone/>
            </a:pPr>
            <a:r>
              <a:rPr lang="en-US"/>
              <a:t>       </a:t>
            </a:r>
            <a:r>
              <a:rPr lang="en-US">
                <a:latin typeface="Cambria Math"/>
                <a:ea typeface="Cambria Math"/>
                <a:cs typeface="Cambria Math"/>
                <a:sym typeface="Cambria Math"/>
              </a:rPr>
              <a:t>3 4 25 0    17 22 25 12 11 22     7 11 2 23  19  24  17</a:t>
            </a:r>
            <a:r>
              <a:rPr lang="en-US"/>
              <a:t>.            </a:t>
            </a:r>
            <a:endParaRPr/>
          </a:p>
          <a:p>
            <a:pPr indent="-274320" lvl="0" marL="274320" rtl="0" algn="l">
              <a:spcBef>
                <a:spcPts val="520"/>
              </a:spcBef>
              <a:spcAft>
                <a:spcPts val="0"/>
              </a:spcAft>
              <a:buSzPts val="2470"/>
              <a:buNone/>
            </a:pPr>
            <a:r>
              <a:rPr lang="en-US"/>
              <a:t>    Translating the numbers back to letters produces the ciphertext</a:t>
            </a:r>
            <a:endParaRPr/>
          </a:p>
          <a:p>
            <a:pPr indent="-274320" lvl="0" marL="274320" rtl="0" algn="l">
              <a:spcBef>
                <a:spcPts val="520"/>
              </a:spcBef>
              <a:spcAft>
                <a:spcPts val="0"/>
              </a:spcAft>
              <a:buSzPts val="2470"/>
              <a:buNone/>
            </a:pPr>
            <a:r>
              <a:rPr lang="en-US"/>
              <a:t>           “DEZA RWZMLW HLCXTYR.”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Shift Cipher</a:t>
            </a:r>
            <a:endParaRPr/>
          </a:p>
        </p:txBody>
      </p:sp>
      <p:sp>
        <p:nvSpPr>
          <p:cNvPr id="490" name="Google Shape;490;p5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0" lvl="0" marL="274320" rtl="0" algn="l">
              <a:spcBef>
                <a:spcPts val="0"/>
              </a:spcBef>
              <a:spcAft>
                <a:spcPts val="0"/>
              </a:spcAft>
              <a:buSzPct val="95000"/>
              <a:buNone/>
            </a:pPr>
            <a:r>
              <a:rPr b="1" lang="en-US"/>
              <a:t>Example </a:t>
            </a:r>
            <a:r>
              <a:rPr b="1" lang="en-US">
                <a:latin typeface="Cambria Math"/>
                <a:ea typeface="Cambria Math"/>
                <a:cs typeface="Cambria Math"/>
                <a:sym typeface="Cambria Math"/>
              </a:rPr>
              <a:t>2</a:t>
            </a:r>
            <a:r>
              <a:rPr lang="en-US"/>
              <a:t>: Decrypt the message “LEWLYPLUJL PZ H NYLHA  ALHJOLY” that was encrypted using the shift cipher with </a:t>
            </a:r>
            <a:r>
              <a:rPr i="1" lang="en-US"/>
              <a:t>k</a:t>
            </a:r>
            <a:r>
              <a:rPr lang="en-US"/>
              <a:t> = </a:t>
            </a:r>
            <a:r>
              <a:rPr lang="en-US">
                <a:latin typeface="Cambria Math"/>
                <a:ea typeface="Cambria Math"/>
                <a:cs typeface="Cambria Math"/>
                <a:sym typeface="Cambria Math"/>
              </a:rPr>
              <a:t>7</a:t>
            </a:r>
            <a:r>
              <a:rPr lang="en-US"/>
              <a:t>.</a:t>
            </a:r>
            <a:endParaRPr/>
          </a:p>
          <a:p>
            <a:pPr indent="-274320" lvl="0" marL="274320" rtl="0" algn="l">
              <a:spcBef>
                <a:spcPts val="481"/>
              </a:spcBef>
              <a:spcAft>
                <a:spcPts val="0"/>
              </a:spcAft>
              <a:buSzPct val="95000"/>
              <a:buNone/>
            </a:pPr>
            <a:r>
              <a:rPr lang="en-US"/>
              <a:t>    </a:t>
            </a:r>
            <a:r>
              <a:rPr b="1" lang="en-US"/>
              <a:t>Solution</a:t>
            </a:r>
            <a:r>
              <a:rPr lang="en-US"/>
              <a:t>: Replace each letter with the corresponding element of </a:t>
            </a:r>
            <a:r>
              <a:rPr b="1" lang="en-US"/>
              <a:t>Z</a:t>
            </a:r>
            <a:r>
              <a:rPr baseline="-25000" lang="en-US">
                <a:latin typeface="Cambria Math"/>
                <a:ea typeface="Cambria Math"/>
                <a:cs typeface="Cambria Math"/>
                <a:sym typeface="Cambria Math"/>
              </a:rPr>
              <a:t>26</a:t>
            </a:r>
            <a:r>
              <a:rPr lang="en-US"/>
              <a:t>.</a:t>
            </a:r>
            <a:endParaRPr/>
          </a:p>
          <a:p>
            <a:pPr indent="-274320" lvl="0" marL="274320" rtl="0" algn="l">
              <a:spcBef>
                <a:spcPts val="481"/>
              </a:spcBef>
              <a:spcAft>
                <a:spcPts val="0"/>
              </a:spcAft>
              <a:buSzPct val="95000"/>
              <a:buNone/>
            </a:pPr>
            <a:r>
              <a:rPr lang="en-US">
                <a:latin typeface="Cambria Math"/>
                <a:ea typeface="Cambria Math"/>
                <a:cs typeface="Cambria Math"/>
                <a:sym typeface="Cambria Math"/>
              </a:rPr>
              <a:t>    </a:t>
            </a:r>
            <a:r>
              <a:rPr lang="en-US" sz="1900">
                <a:latin typeface="Cambria Math"/>
                <a:ea typeface="Cambria Math"/>
                <a:cs typeface="Cambria Math"/>
                <a:sym typeface="Cambria Math"/>
              </a:rPr>
              <a:t>11 4 22 11 24 15 11 20 9 11   15 25   7   13 24 11 7  0    0 11 7  9  14  11  24</a:t>
            </a:r>
            <a:r>
              <a:rPr lang="en-US" sz="1900"/>
              <a:t>.</a:t>
            </a:r>
            <a:endParaRPr/>
          </a:p>
          <a:p>
            <a:pPr indent="-274320" lvl="0" marL="274320" rtl="0" algn="l">
              <a:spcBef>
                <a:spcPts val="481"/>
              </a:spcBef>
              <a:spcAft>
                <a:spcPts val="0"/>
              </a:spcAft>
              <a:buSzPct val="95000"/>
              <a:buNone/>
            </a:pPr>
            <a:r>
              <a:rPr lang="en-US"/>
              <a:t>    Shift each of the numbers by </a:t>
            </a:r>
            <a:r>
              <a:rPr lang="en-US">
                <a:latin typeface="Cambria Math"/>
                <a:ea typeface="Cambria Math"/>
                <a:cs typeface="Cambria Math"/>
                <a:sym typeface="Cambria Math"/>
              </a:rPr>
              <a:t>−</a:t>
            </a:r>
            <a:r>
              <a:rPr i="1" lang="en-US"/>
              <a:t>k</a:t>
            </a:r>
            <a:r>
              <a:rPr i="1" lang="en-US">
                <a:latin typeface="Cambria Math"/>
                <a:ea typeface="Cambria Math"/>
                <a:cs typeface="Cambria Math"/>
                <a:sym typeface="Cambria Math"/>
              </a:rPr>
              <a:t> </a:t>
            </a:r>
            <a:r>
              <a:rPr lang="en-US">
                <a:latin typeface="Cambria Math"/>
                <a:ea typeface="Cambria Math"/>
                <a:cs typeface="Cambria Math"/>
                <a:sym typeface="Cambria Math"/>
              </a:rPr>
              <a:t>=</a:t>
            </a:r>
            <a:r>
              <a:rPr i="1" lang="en-US">
                <a:latin typeface="Cambria Math"/>
                <a:ea typeface="Cambria Math"/>
                <a:cs typeface="Cambria Math"/>
                <a:sym typeface="Cambria Math"/>
              </a:rPr>
              <a:t> </a:t>
            </a:r>
            <a:r>
              <a:rPr lang="en-US">
                <a:latin typeface="Cambria Math"/>
                <a:ea typeface="Cambria Math"/>
                <a:cs typeface="Cambria Math"/>
                <a:sym typeface="Cambria Math"/>
              </a:rPr>
              <a:t>−7 modulo 26</a:t>
            </a:r>
            <a:r>
              <a:rPr lang="en-US"/>
              <a:t>, yielding</a:t>
            </a:r>
            <a:endParaRPr/>
          </a:p>
          <a:p>
            <a:pPr indent="-274320" lvl="0" marL="274320" rtl="0" algn="l">
              <a:spcBef>
                <a:spcPts val="481"/>
              </a:spcBef>
              <a:spcAft>
                <a:spcPts val="0"/>
              </a:spcAft>
              <a:buSzPct val="95000"/>
              <a:buNone/>
            </a:pPr>
            <a:r>
              <a:rPr lang="en-US"/>
              <a:t>    </a:t>
            </a:r>
            <a:r>
              <a:rPr lang="en-US" sz="1900">
                <a:latin typeface="Cambria Math"/>
                <a:ea typeface="Cambria Math"/>
                <a:cs typeface="Cambria Math"/>
                <a:sym typeface="Cambria Math"/>
              </a:rPr>
              <a:t>4 23 15 4 17 8 4 13 2 4   8 18    0    6 17 4  0  19     19  4  0  2  7  4  17</a:t>
            </a:r>
            <a:r>
              <a:rPr lang="en-US" sz="1900"/>
              <a:t>.</a:t>
            </a:r>
            <a:endParaRPr/>
          </a:p>
          <a:p>
            <a:pPr indent="-274320" lvl="0" marL="274320" rtl="0" algn="l">
              <a:spcBef>
                <a:spcPts val="481"/>
              </a:spcBef>
              <a:spcAft>
                <a:spcPts val="0"/>
              </a:spcAft>
              <a:buSzPct val="95000"/>
              <a:buNone/>
            </a:pPr>
            <a:r>
              <a:rPr lang="en-US"/>
              <a:t>    Translating the numbers back to letters produces the decrypted message</a:t>
            </a:r>
            <a:endParaRPr/>
          </a:p>
          <a:p>
            <a:pPr indent="-274320" lvl="0" marL="274320" rtl="0" algn="l">
              <a:spcBef>
                <a:spcPts val="481"/>
              </a:spcBef>
              <a:spcAft>
                <a:spcPts val="0"/>
              </a:spcAft>
              <a:buSzPct val="95000"/>
              <a:buNone/>
            </a:pPr>
            <a:r>
              <a:rPr lang="en-US"/>
              <a:t>           “EXPERIENCE IS A GREAT TEACHER.”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491319" y="1524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Affine Ciphers</a:t>
            </a:r>
            <a:endParaRPr/>
          </a:p>
        </p:txBody>
      </p:sp>
      <p:sp>
        <p:nvSpPr>
          <p:cNvPr id="496" name="Google Shape;496;p56"/>
          <p:cNvSpPr txBox="1"/>
          <p:nvPr>
            <p:ph idx="1" type="body"/>
          </p:nvPr>
        </p:nvSpPr>
        <p:spPr>
          <a:xfrm>
            <a:off x="491319" y="1295400"/>
            <a:ext cx="8229600" cy="54102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95000"/>
              <a:buChar char="⚫"/>
            </a:pPr>
            <a:r>
              <a:rPr lang="en-US"/>
              <a:t>Shift ciphers are a special case of </a:t>
            </a:r>
            <a:r>
              <a:rPr i="1" lang="en-US"/>
              <a:t>affine ciphers </a:t>
            </a:r>
            <a:r>
              <a:rPr lang="en-US"/>
              <a:t>which use functions of the form</a:t>
            </a:r>
            <a:endParaRPr/>
          </a:p>
          <a:p>
            <a:pPr indent="-246888" lvl="1" marL="640080" rtl="0" algn="l">
              <a:spcBef>
                <a:spcPts val="408"/>
              </a:spcBef>
              <a:spcAft>
                <a:spcPts val="0"/>
              </a:spcAft>
              <a:buSzPct val="85000"/>
              <a:buNone/>
            </a:pPr>
            <a:r>
              <a:rPr lang="en-US"/>
              <a:t> </a:t>
            </a:r>
            <a:r>
              <a:rPr i="1" lang="en-US"/>
              <a:t>f</a:t>
            </a:r>
            <a:r>
              <a:rPr lang="en-US"/>
              <a:t>(</a:t>
            </a:r>
            <a:r>
              <a:rPr i="1" lang="en-US"/>
              <a:t>p</a:t>
            </a:r>
            <a:r>
              <a:rPr lang="en-US"/>
              <a:t>)</a:t>
            </a:r>
            <a:r>
              <a:rPr i="1" lang="en-US"/>
              <a:t> = </a:t>
            </a:r>
            <a:r>
              <a:rPr lang="en-US"/>
              <a:t>(</a:t>
            </a:r>
            <a:r>
              <a:rPr i="1" lang="en-US"/>
              <a:t>ap + </a:t>
            </a:r>
            <a:r>
              <a:rPr i="1" lang="en-US">
                <a:latin typeface="Cambria Math"/>
                <a:ea typeface="Cambria Math"/>
                <a:cs typeface="Cambria Math"/>
                <a:sym typeface="Cambria Math"/>
              </a:rPr>
              <a:t>b</a:t>
            </a:r>
            <a:r>
              <a:rPr lang="en-US"/>
              <a:t>)</a:t>
            </a:r>
            <a:r>
              <a:rPr i="1" lang="en-US"/>
              <a:t> </a:t>
            </a:r>
            <a:r>
              <a:rPr b="1" lang="en-US"/>
              <a:t>mod</a:t>
            </a:r>
            <a:r>
              <a:rPr lang="en-US"/>
              <a:t> </a:t>
            </a:r>
            <a:r>
              <a:rPr lang="en-US">
                <a:latin typeface="Cambria Math"/>
                <a:ea typeface="Cambria Math"/>
                <a:cs typeface="Cambria Math"/>
                <a:sym typeface="Cambria Math"/>
              </a:rPr>
              <a:t>26,</a:t>
            </a:r>
            <a:endParaRPr/>
          </a:p>
          <a:p>
            <a:pPr indent="-274320" lvl="0" marL="274320" rtl="0" algn="l">
              <a:spcBef>
                <a:spcPts val="442"/>
              </a:spcBef>
              <a:spcAft>
                <a:spcPts val="0"/>
              </a:spcAft>
              <a:buSzPct val="95000"/>
              <a:buNone/>
            </a:pPr>
            <a:r>
              <a:rPr lang="en-US"/>
              <a:t>     where </a:t>
            </a:r>
            <a:r>
              <a:rPr i="1" lang="en-US"/>
              <a:t>a</a:t>
            </a:r>
            <a:r>
              <a:rPr lang="en-US"/>
              <a:t> and </a:t>
            </a:r>
            <a:r>
              <a:rPr i="1" lang="en-US"/>
              <a:t>b</a:t>
            </a:r>
            <a:r>
              <a:rPr lang="en-US"/>
              <a:t> are integers, chosen so that </a:t>
            </a:r>
            <a:r>
              <a:rPr i="1" lang="en-US"/>
              <a:t>f  </a:t>
            </a:r>
            <a:r>
              <a:rPr lang="en-US"/>
              <a:t>is a bijection</a:t>
            </a:r>
            <a:r>
              <a:rPr lang="en-US">
                <a:latin typeface="Cambria Math"/>
                <a:ea typeface="Cambria Math"/>
                <a:cs typeface="Cambria Math"/>
                <a:sym typeface="Cambria Math"/>
              </a:rPr>
              <a:t>.</a:t>
            </a:r>
            <a:endParaRPr/>
          </a:p>
          <a:p>
            <a:pPr indent="-274320" lvl="0" marL="274320" rtl="0" algn="l">
              <a:spcBef>
                <a:spcPts val="442"/>
              </a:spcBef>
              <a:spcAft>
                <a:spcPts val="0"/>
              </a:spcAft>
              <a:buSzPct val="95000"/>
              <a:buNone/>
            </a:pPr>
            <a:r>
              <a:rPr lang="en-US">
                <a:latin typeface="Cambria Math"/>
                <a:ea typeface="Cambria Math"/>
                <a:cs typeface="Cambria Math"/>
                <a:sym typeface="Cambria Math"/>
              </a:rPr>
              <a:t>     </a:t>
            </a:r>
            <a:r>
              <a:rPr lang="en-US"/>
              <a:t>The function is a bijection if and only if gcd</a:t>
            </a:r>
            <a:r>
              <a:rPr lang="en-US">
                <a:latin typeface="Cambria Math"/>
                <a:ea typeface="Cambria Math"/>
                <a:cs typeface="Cambria Math"/>
                <a:sym typeface="Cambria Math"/>
              </a:rPr>
              <a:t>(</a:t>
            </a:r>
            <a:r>
              <a:rPr i="1" lang="en-US"/>
              <a:t>a</a:t>
            </a:r>
            <a:r>
              <a:rPr lang="en-US">
                <a:latin typeface="Cambria Math"/>
                <a:ea typeface="Cambria Math"/>
                <a:cs typeface="Cambria Math"/>
                <a:sym typeface="Cambria Math"/>
              </a:rPr>
              <a:t>,26) = 1. </a:t>
            </a:r>
            <a:endParaRPr/>
          </a:p>
          <a:p>
            <a:pPr indent="-274320" lvl="0" marL="274320" rtl="0" algn="l">
              <a:spcBef>
                <a:spcPts val="442"/>
              </a:spcBef>
              <a:spcAft>
                <a:spcPts val="0"/>
              </a:spcAft>
              <a:buSzPct val="95000"/>
              <a:buChar char="⚫"/>
            </a:pPr>
            <a:r>
              <a:rPr b="1" lang="en-US"/>
              <a:t>Example</a:t>
            </a:r>
            <a:r>
              <a:rPr lang="en-US"/>
              <a:t>: What letter replaces the letter K when the  function  </a:t>
            </a:r>
            <a:r>
              <a:rPr i="1" lang="en-US"/>
              <a:t>f</a:t>
            </a:r>
            <a:r>
              <a:rPr lang="en-US"/>
              <a:t>(</a:t>
            </a:r>
            <a:r>
              <a:rPr i="1" lang="en-US"/>
              <a:t>p</a:t>
            </a:r>
            <a:r>
              <a:rPr lang="en-US"/>
              <a:t>)</a:t>
            </a:r>
            <a:r>
              <a:rPr i="1" lang="en-US"/>
              <a:t> = </a:t>
            </a:r>
            <a:r>
              <a:rPr lang="en-US"/>
              <a:t>(</a:t>
            </a:r>
            <a:r>
              <a:rPr lang="en-US">
                <a:latin typeface="Cambria Math"/>
                <a:ea typeface="Cambria Math"/>
                <a:cs typeface="Cambria Math"/>
                <a:sym typeface="Cambria Math"/>
              </a:rPr>
              <a:t>7</a:t>
            </a:r>
            <a:r>
              <a:rPr i="1" lang="en-US"/>
              <a:t>p + </a:t>
            </a:r>
            <a:r>
              <a:rPr lang="en-US">
                <a:latin typeface="Cambria Math"/>
                <a:ea typeface="Cambria Math"/>
                <a:cs typeface="Cambria Math"/>
                <a:sym typeface="Cambria Math"/>
              </a:rPr>
              <a:t>3</a:t>
            </a:r>
            <a:r>
              <a:rPr lang="en-US"/>
              <a:t>)</a:t>
            </a:r>
            <a:r>
              <a:rPr i="1" lang="en-US"/>
              <a:t> </a:t>
            </a:r>
            <a:r>
              <a:rPr b="1" lang="en-US"/>
              <a:t>mod</a:t>
            </a:r>
            <a:r>
              <a:rPr lang="en-US"/>
              <a:t> </a:t>
            </a:r>
            <a:r>
              <a:rPr lang="en-US">
                <a:latin typeface="Cambria Math"/>
                <a:ea typeface="Cambria Math"/>
                <a:cs typeface="Cambria Math"/>
                <a:sym typeface="Cambria Math"/>
              </a:rPr>
              <a:t>26 </a:t>
            </a:r>
            <a:r>
              <a:rPr lang="en-US"/>
              <a:t>is used for encryption.</a:t>
            </a:r>
            <a:endParaRPr/>
          </a:p>
          <a:p>
            <a:pPr indent="-274320" lvl="0" marL="274320" rtl="0" algn="l">
              <a:spcBef>
                <a:spcPts val="442"/>
              </a:spcBef>
              <a:spcAft>
                <a:spcPts val="0"/>
              </a:spcAft>
              <a:buSzPct val="95000"/>
              <a:buNone/>
            </a:pPr>
            <a:r>
              <a:rPr b="1" lang="en-US"/>
              <a:t>     Solution</a:t>
            </a:r>
            <a:r>
              <a:rPr lang="en-US"/>
              <a:t>: Since </a:t>
            </a:r>
            <a:r>
              <a:rPr lang="en-US">
                <a:latin typeface="Cambria Math"/>
                <a:ea typeface="Cambria Math"/>
                <a:cs typeface="Cambria Math"/>
                <a:sym typeface="Cambria Math"/>
              </a:rPr>
              <a:t>10</a:t>
            </a:r>
            <a:r>
              <a:rPr lang="en-US"/>
              <a:t> represents K, </a:t>
            </a:r>
            <a:r>
              <a:rPr i="1" lang="en-US"/>
              <a:t>f</a:t>
            </a:r>
            <a:r>
              <a:rPr lang="en-US"/>
              <a:t>(</a:t>
            </a:r>
            <a:r>
              <a:rPr lang="en-US">
                <a:latin typeface="Cambria Math"/>
                <a:ea typeface="Cambria Math"/>
                <a:cs typeface="Cambria Math"/>
                <a:sym typeface="Cambria Math"/>
              </a:rPr>
              <a:t>10</a:t>
            </a:r>
            <a:r>
              <a:rPr lang="en-US"/>
              <a:t>)</a:t>
            </a:r>
            <a:r>
              <a:rPr i="1" lang="en-US"/>
              <a:t> = </a:t>
            </a:r>
            <a:r>
              <a:rPr lang="en-US"/>
              <a:t>(</a:t>
            </a:r>
            <a:r>
              <a:rPr lang="en-US">
                <a:latin typeface="Cambria Math"/>
                <a:ea typeface="Cambria Math"/>
                <a:cs typeface="Cambria Math"/>
                <a:sym typeface="Cambria Math"/>
              </a:rPr>
              <a:t>7∙10</a:t>
            </a:r>
            <a:r>
              <a:rPr i="1" lang="en-US"/>
              <a:t> + </a:t>
            </a:r>
            <a:r>
              <a:rPr lang="en-US">
                <a:latin typeface="Cambria Math"/>
                <a:ea typeface="Cambria Math"/>
                <a:cs typeface="Cambria Math"/>
                <a:sym typeface="Cambria Math"/>
              </a:rPr>
              <a:t>3</a:t>
            </a:r>
            <a:r>
              <a:rPr lang="en-US"/>
              <a:t>)</a:t>
            </a:r>
            <a:r>
              <a:rPr i="1" lang="en-US"/>
              <a:t> </a:t>
            </a:r>
            <a:r>
              <a:rPr b="1" lang="en-US"/>
              <a:t>mod</a:t>
            </a:r>
            <a:r>
              <a:rPr lang="en-US"/>
              <a:t> </a:t>
            </a:r>
            <a:r>
              <a:rPr lang="en-US">
                <a:latin typeface="Cambria Math"/>
                <a:ea typeface="Cambria Math"/>
                <a:cs typeface="Cambria Math"/>
                <a:sym typeface="Cambria Math"/>
              </a:rPr>
              <a:t>26 =21, </a:t>
            </a:r>
            <a:r>
              <a:rPr lang="en-US"/>
              <a:t>which is then replaced by V.</a:t>
            </a:r>
            <a:endParaRPr/>
          </a:p>
          <a:p>
            <a:pPr indent="-274320" lvl="0" marL="274320" rtl="0" algn="l">
              <a:spcBef>
                <a:spcPts val="442"/>
              </a:spcBef>
              <a:spcAft>
                <a:spcPts val="0"/>
              </a:spcAft>
              <a:buSzPct val="95000"/>
              <a:buChar char="⚫"/>
            </a:pPr>
            <a:r>
              <a:rPr lang="en-US"/>
              <a:t>To decrypt a message encrypted by a shift cipher, the congruence  </a:t>
            </a:r>
            <a:r>
              <a:rPr i="1" lang="en-US"/>
              <a:t>c</a:t>
            </a:r>
            <a:r>
              <a:rPr lang="en-US"/>
              <a:t> </a:t>
            </a:r>
            <a:r>
              <a:rPr lang="en-US">
                <a:latin typeface="Cambria Math"/>
                <a:ea typeface="Cambria Math"/>
                <a:cs typeface="Cambria Math"/>
                <a:sym typeface="Cambria Math"/>
              </a:rPr>
              <a:t>≡</a:t>
            </a:r>
            <a:r>
              <a:rPr lang="en-US"/>
              <a:t> </a:t>
            </a:r>
            <a:r>
              <a:rPr i="1" lang="en-US"/>
              <a:t>ap</a:t>
            </a:r>
            <a:r>
              <a:rPr lang="en-US"/>
              <a:t> + </a:t>
            </a:r>
            <a:r>
              <a:rPr i="1" lang="en-US"/>
              <a:t>b</a:t>
            </a:r>
            <a:r>
              <a:rPr lang="en-US"/>
              <a:t> (mod </a:t>
            </a:r>
            <a:r>
              <a:rPr lang="en-US">
                <a:latin typeface="Cambria Math"/>
                <a:ea typeface="Cambria Math"/>
                <a:cs typeface="Cambria Math"/>
                <a:sym typeface="Cambria Math"/>
              </a:rPr>
              <a:t>26</a:t>
            </a:r>
            <a:r>
              <a:rPr lang="en-US"/>
              <a:t>) needs to be solved for </a:t>
            </a:r>
            <a:r>
              <a:rPr i="1" lang="en-US"/>
              <a:t>p</a:t>
            </a:r>
            <a:r>
              <a:rPr lang="en-US"/>
              <a:t>.</a:t>
            </a:r>
            <a:endParaRPr/>
          </a:p>
          <a:p>
            <a:pPr indent="-246888" lvl="1" marL="640080" rtl="0" algn="l">
              <a:spcBef>
                <a:spcPts val="408"/>
              </a:spcBef>
              <a:spcAft>
                <a:spcPts val="0"/>
              </a:spcAft>
              <a:buSzPct val="85000"/>
              <a:buChar char="⚫"/>
            </a:pPr>
            <a:r>
              <a:rPr lang="en-US"/>
              <a:t>Subtract </a:t>
            </a:r>
            <a:r>
              <a:rPr i="1" lang="en-US"/>
              <a:t>b</a:t>
            </a:r>
            <a:r>
              <a:rPr lang="en-US"/>
              <a:t> from both sides to obtain </a:t>
            </a:r>
            <a:r>
              <a:rPr i="1" lang="en-US"/>
              <a:t>c</a:t>
            </a:r>
            <a:r>
              <a:rPr i="1" lang="en-US">
                <a:latin typeface="Cambria Math"/>
                <a:ea typeface="Cambria Math"/>
                <a:cs typeface="Cambria Math"/>
                <a:sym typeface="Cambria Math"/>
              </a:rPr>
              <a:t>− b</a:t>
            </a:r>
            <a:r>
              <a:rPr lang="en-US"/>
              <a:t> </a:t>
            </a:r>
            <a:r>
              <a:rPr lang="en-US">
                <a:latin typeface="Cambria Math"/>
                <a:ea typeface="Cambria Math"/>
                <a:cs typeface="Cambria Math"/>
                <a:sym typeface="Cambria Math"/>
              </a:rPr>
              <a:t>≡</a:t>
            </a:r>
            <a:r>
              <a:rPr lang="en-US"/>
              <a:t> </a:t>
            </a:r>
            <a:r>
              <a:rPr i="1" lang="en-US"/>
              <a:t>ap</a:t>
            </a:r>
            <a:r>
              <a:rPr lang="en-US"/>
              <a:t>  (mod </a:t>
            </a:r>
            <a:r>
              <a:rPr lang="en-US">
                <a:latin typeface="Cambria Math"/>
                <a:ea typeface="Cambria Math"/>
                <a:cs typeface="Cambria Math"/>
                <a:sym typeface="Cambria Math"/>
              </a:rPr>
              <a:t>26</a:t>
            </a:r>
            <a:r>
              <a:rPr lang="en-US"/>
              <a:t>).</a:t>
            </a:r>
            <a:endParaRPr/>
          </a:p>
          <a:p>
            <a:pPr indent="-246888" lvl="1" marL="640080" rtl="0" algn="l">
              <a:spcBef>
                <a:spcPts val="408"/>
              </a:spcBef>
              <a:spcAft>
                <a:spcPts val="0"/>
              </a:spcAft>
              <a:buSzPct val="85000"/>
              <a:buChar char="⚫"/>
            </a:pPr>
            <a:r>
              <a:rPr lang="en-US"/>
              <a:t>Multiply both sides by  the inverse of a modulo </a:t>
            </a:r>
            <a:r>
              <a:rPr lang="en-US">
                <a:latin typeface="Cambria Math"/>
                <a:ea typeface="Cambria Math"/>
                <a:cs typeface="Cambria Math"/>
                <a:sym typeface="Cambria Math"/>
              </a:rPr>
              <a:t>26</a:t>
            </a:r>
            <a:r>
              <a:rPr lang="en-US"/>
              <a:t>, which exists since gcd(</a:t>
            </a:r>
            <a:r>
              <a:rPr i="1" lang="en-US"/>
              <a:t>a</a:t>
            </a:r>
            <a:r>
              <a:rPr lang="en-US"/>
              <a:t>,</a:t>
            </a:r>
            <a:r>
              <a:rPr lang="en-US">
                <a:latin typeface="Cambria Math"/>
                <a:ea typeface="Cambria Math"/>
                <a:cs typeface="Cambria Math"/>
                <a:sym typeface="Cambria Math"/>
              </a:rPr>
              <a:t>26</a:t>
            </a:r>
            <a:r>
              <a:rPr lang="en-US"/>
              <a:t>) = </a:t>
            </a:r>
            <a:r>
              <a:rPr lang="en-US">
                <a:latin typeface="Cambria Math"/>
                <a:ea typeface="Cambria Math"/>
                <a:cs typeface="Cambria Math"/>
                <a:sym typeface="Cambria Math"/>
              </a:rPr>
              <a:t>1</a:t>
            </a:r>
            <a:r>
              <a:rPr lang="en-US"/>
              <a:t>. </a:t>
            </a:r>
            <a:endParaRPr/>
          </a:p>
          <a:p>
            <a:pPr indent="-246888" lvl="1" marL="640080" rtl="0" algn="l">
              <a:spcBef>
                <a:spcPts val="408"/>
              </a:spcBef>
              <a:spcAft>
                <a:spcPts val="0"/>
              </a:spcAft>
              <a:buSzPct val="85000"/>
              <a:buChar char="⚫"/>
            </a:pPr>
            <a:r>
              <a:rPr i="1" lang="en-US"/>
              <a:t>ā(c− b</a:t>
            </a:r>
            <a:r>
              <a:rPr lang="en-US"/>
              <a:t>) </a:t>
            </a:r>
            <a:r>
              <a:rPr lang="en-US">
                <a:latin typeface="Cambria Math"/>
                <a:ea typeface="Cambria Math"/>
                <a:cs typeface="Cambria Math"/>
                <a:sym typeface="Cambria Math"/>
              </a:rPr>
              <a:t>≡</a:t>
            </a:r>
            <a:r>
              <a:rPr lang="en-US"/>
              <a:t> </a:t>
            </a:r>
            <a:r>
              <a:rPr i="1" lang="en-US"/>
              <a:t>āap</a:t>
            </a:r>
            <a:r>
              <a:rPr lang="en-US"/>
              <a:t>  (mod </a:t>
            </a:r>
            <a:r>
              <a:rPr lang="en-US">
                <a:latin typeface="Cambria Math"/>
                <a:ea typeface="Cambria Math"/>
                <a:cs typeface="Cambria Math"/>
                <a:sym typeface="Cambria Math"/>
              </a:rPr>
              <a:t>26</a:t>
            </a:r>
            <a:r>
              <a:rPr lang="en-US"/>
              <a:t>), which simplifies to </a:t>
            </a:r>
            <a:r>
              <a:rPr i="1" lang="en-US"/>
              <a:t>ā(c− b</a:t>
            </a:r>
            <a:r>
              <a:rPr lang="en-US"/>
              <a:t>) </a:t>
            </a:r>
            <a:r>
              <a:rPr lang="en-US">
                <a:latin typeface="Cambria Math"/>
                <a:ea typeface="Cambria Math"/>
                <a:cs typeface="Cambria Math"/>
                <a:sym typeface="Cambria Math"/>
              </a:rPr>
              <a:t>≡</a:t>
            </a:r>
            <a:r>
              <a:rPr lang="en-US"/>
              <a:t> </a:t>
            </a:r>
            <a:r>
              <a:rPr i="1" lang="en-US"/>
              <a:t>p</a:t>
            </a:r>
            <a:r>
              <a:rPr lang="en-US"/>
              <a:t>  (mod </a:t>
            </a:r>
            <a:r>
              <a:rPr lang="en-US">
                <a:latin typeface="Cambria Math"/>
                <a:ea typeface="Cambria Math"/>
                <a:cs typeface="Cambria Math"/>
                <a:sym typeface="Cambria Math"/>
              </a:rPr>
              <a:t>26</a:t>
            </a:r>
            <a:r>
              <a:rPr lang="en-US"/>
              <a:t>).</a:t>
            </a:r>
            <a:endParaRPr/>
          </a:p>
          <a:p>
            <a:pPr indent="-246888" lvl="1" marL="640080" rtl="0" algn="l">
              <a:spcBef>
                <a:spcPts val="408"/>
              </a:spcBef>
              <a:spcAft>
                <a:spcPts val="0"/>
              </a:spcAft>
              <a:buSzPct val="85000"/>
              <a:buChar char="⚫"/>
            </a:pPr>
            <a:r>
              <a:rPr i="1" lang="en-US"/>
              <a:t>p </a:t>
            </a:r>
            <a:r>
              <a:rPr lang="en-US">
                <a:latin typeface="Cambria Math"/>
                <a:ea typeface="Cambria Math"/>
                <a:cs typeface="Cambria Math"/>
                <a:sym typeface="Cambria Math"/>
              </a:rPr>
              <a:t>≡ </a:t>
            </a:r>
            <a:r>
              <a:rPr i="1" lang="en-US"/>
              <a:t>ā(c− b</a:t>
            </a:r>
            <a:r>
              <a:rPr lang="en-US"/>
              <a:t>) (mod </a:t>
            </a:r>
            <a:r>
              <a:rPr lang="en-US">
                <a:latin typeface="Cambria Math"/>
                <a:ea typeface="Cambria Math"/>
                <a:cs typeface="Cambria Math"/>
                <a:sym typeface="Cambria Math"/>
              </a:rPr>
              <a:t>26</a:t>
            </a:r>
            <a:r>
              <a:rPr lang="en-US"/>
              <a:t>) is used to determine </a:t>
            </a:r>
            <a:r>
              <a:rPr i="1" lang="en-US"/>
              <a:t>p </a:t>
            </a:r>
            <a:r>
              <a:rPr lang="en-US"/>
              <a:t>in</a:t>
            </a:r>
            <a:r>
              <a:rPr i="1" lang="en-US"/>
              <a:t> </a:t>
            </a:r>
            <a:r>
              <a:rPr b="1" lang="en-US"/>
              <a:t>Z</a:t>
            </a:r>
            <a:r>
              <a:rPr baseline="-25000" lang="en-US">
                <a:latin typeface="Cambria Math"/>
                <a:ea typeface="Cambria Math"/>
                <a:cs typeface="Cambria Math"/>
                <a:sym typeface="Cambria Math"/>
              </a:rPr>
              <a:t>26</a:t>
            </a:r>
            <a:r>
              <a:rPr lang="en-US"/>
              <a:t>.</a:t>
            </a:r>
            <a:endParaRPr baseline="-25000">
              <a:latin typeface="Cambria Math"/>
              <a:ea typeface="Cambria Math"/>
              <a:cs typeface="Cambria Math"/>
              <a:sym typeface="Cambria Math"/>
            </a:endParaRPr>
          </a:p>
          <a:p>
            <a:pPr indent="-274320" lvl="0" marL="274320" rtl="0" algn="l">
              <a:spcBef>
                <a:spcPts val="442"/>
              </a:spcBef>
              <a:spcAft>
                <a:spcPts val="0"/>
              </a:spcAft>
              <a:buSzPct val="950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457200" y="2286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Cryptanalysis of Affine Ciphers</a:t>
            </a:r>
            <a:endParaRPr/>
          </a:p>
        </p:txBody>
      </p:sp>
      <p:sp>
        <p:nvSpPr>
          <p:cNvPr id="502" name="Google Shape;502;p57"/>
          <p:cNvSpPr txBox="1"/>
          <p:nvPr>
            <p:ph idx="1" type="body"/>
          </p:nvPr>
        </p:nvSpPr>
        <p:spPr>
          <a:xfrm>
            <a:off x="457200" y="1365912"/>
            <a:ext cx="8229600" cy="5339687"/>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The process of recovering plaintext from ciphertext without knowledge both  of the encryption method and the key is known as </a:t>
            </a:r>
            <a:r>
              <a:rPr i="1" lang="en-US"/>
              <a:t>cryptanalysis</a:t>
            </a:r>
            <a:r>
              <a:rPr lang="en-US"/>
              <a:t> or </a:t>
            </a:r>
            <a:r>
              <a:rPr i="1" lang="en-US"/>
              <a:t>breaking codes</a:t>
            </a:r>
            <a:r>
              <a:rPr lang="en-US"/>
              <a:t>.</a:t>
            </a:r>
            <a:endParaRPr/>
          </a:p>
          <a:p>
            <a:pPr indent="-274320" lvl="0" marL="274320" rtl="0" algn="l">
              <a:spcBef>
                <a:spcPts val="403"/>
              </a:spcBef>
              <a:spcAft>
                <a:spcPts val="0"/>
              </a:spcAft>
              <a:buSzPct val="95000"/>
              <a:buChar char="⚫"/>
            </a:pPr>
            <a:r>
              <a:rPr lang="en-US"/>
              <a:t>An important tool for cryptanalyzing ciphertext produced with a affine ciphers is the relative frequencies of letters. The nine most common letters in the English texts are E </a:t>
            </a:r>
            <a:r>
              <a:rPr lang="en-US">
                <a:latin typeface="Cambria Math"/>
                <a:ea typeface="Cambria Math"/>
                <a:cs typeface="Cambria Math"/>
                <a:sym typeface="Cambria Math"/>
              </a:rPr>
              <a:t>13</a:t>
            </a:r>
            <a:r>
              <a:rPr lang="en-US"/>
              <a:t>%, T </a:t>
            </a:r>
            <a:r>
              <a:rPr lang="en-US">
                <a:latin typeface="Cambria Math"/>
                <a:ea typeface="Cambria Math"/>
                <a:cs typeface="Cambria Math"/>
                <a:sym typeface="Cambria Math"/>
              </a:rPr>
              <a:t>9</a:t>
            </a:r>
            <a:r>
              <a:rPr lang="en-US"/>
              <a:t>%, A </a:t>
            </a:r>
            <a:r>
              <a:rPr lang="en-US">
                <a:latin typeface="Cambria Math"/>
                <a:ea typeface="Cambria Math"/>
                <a:cs typeface="Cambria Math"/>
                <a:sym typeface="Cambria Math"/>
              </a:rPr>
              <a:t>8</a:t>
            </a:r>
            <a:r>
              <a:rPr lang="en-US"/>
              <a:t>%, O </a:t>
            </a:r>
            <a:r>
              <a:rPr lang="en-US">
                <a:latin typeface="Cambria Math"/>
                <a:ea typeface="Cambria Math"/>
                <a:cs typeface="Cambria Math"/>
                <a:sym typeface="Cambria Math"/>
              </a:rPr>
              <a:t>8</a:t>
            </a:r>
            <a:r>
              <a:rPr lang="en-US"/>
              <a:t>%, I </a:t>
            </a:r>
            <a:r>
              <a:rPr lang="en-US">
                <a:latin typeface="Cambria Math"/>
                <a:ea typeface="Cambria Math"/>
                <a:cs typeface="Cambria Math"/>
                <a:sym typeface="Cambria Math"/>
              </a:rPr>
              <a:t>7</a:t>
            </a:r>
            <a:r>
              <a:rPr lang="en-US"/>
              <a:t>%, N </a:t>
            </a:r>
            <a:r>
              <a:rPr lang="en-US">
                <a:latin typeface="Cambria Math"/>
                <a:ea typeface="Cambria Math"/>
                <a:cs typeface="Cambria Math"/>
                <a:sym typeface="Cambria Math"/>
              </a:rPr>
              <a:t>7</a:t>
            </a:r>
            <a:r>
              <a:rPr lang="en-US"/>
              <a:t>%, S </a:t>
            </a:r>
            <a:r>
              <a:rPr lang="en-US">
                <a:latin typeface="Cambria Math"/>
                <a:ea typeface="Cambria Math"/>
                <a:cs typeface="Cambria Math"/>
                <a:sym typeface="Cambria Math"/>
              </a:rPr>
              <a:t>7</a:t>
            </a:r>
            <a:r>
              <a:rPr lang="en-US"/>
              <a:t>%, H </a:t>
            </a:r>
            <a:r>
              <a:rPr lang="en-US">
                <a:latin typeface="Cambria Math"/>
                <a:ea typeface="Cambria Math"/>
                <a:cs typeface="Cambria Math"/>
                <a:sym typeface="Cambria Math"/>
              </a:rPr>
              <a:t>6</a:t>
            </a:r>
            <a:r>
              <a:rPr lang="en-US"/>
              <a:t>%, and R </a:t>
            </a:r>
            <a:r>
              <a:rPr lang="en-US">
                <a:latin typeface="Cambria Math"/>
                <a:ea typeface="Cambria Math"/>
                <a:cs typeface="Cambria Math"/>
                <a:sym typeface="Cambria Math"/>
              </a:rPr>
              <a:t>6</a:t>
            </a:r>
            <a:r>
              <a:rPr lang="en-US"/>
              <a:t>%.</a:t>
            </a:r>
            <a:endParaRPr/>
          </a:p>
          <a:p>
            <a:pPr indent="-274320" lvl="0" marL="274320" rtl="0" algn="l">
              <a:spcBef>
                <a:spcPts val="403"/>
              </a:spcBef>
              <a:spcAft>
                <a:spcPts val="0"/>
              </a:spcAft>
              <a:buSzPct val="95000"/>
              <a:buChar char="⚫"/>
            </a:pPr>
            <a:r>
              <a:rPr lang="en-US"/>
              <a:t>To analyze ciphertext:</a:t>
            </a:r>
            <a:endParaRPr/>
          </a:p>
          <a:p>
            <a:pPr indent="-246888" lvl="1" marL="640080" rtl="0" algn="l">
              <a:spcBef>
                <a:spcPts val="372"/>
              </a:spcBef>
              <a:spcAft>
                <a:spcPts val="0"/>
              </a:spcAft>
              <a:buSzPct val="85000"/>
              <a:buChar char="⚫"/>
            </a:pPr>
            <a:r>
              <a:rPr lang="en-US"/>
              <a:t>Find the frequency of the letters in the ciphertext.</a:t>
            </a:r>
            <a:endParaRPr/>
          </a:p>
          <a:p>
            <a:pPr indent="-246888" lvl="1" marL="640080" rtl="0" algn="l">
              <a:spcBef>
                <a:spcPts val="372"/>
              </a:spcBef>
              <a:spcAft>
                <a:spcPts val="0"/>
              </a:spcAft>
              <a:buSzPct val="85000"/>
              <a:buChar char="⚫"/>
            </a:pPr>
            <a:r>
              <a:rPr lang="en-US"/>
              <a:t>Hypothesize that the most frequent letter is produced by encrypting E. </a:t>
            </a:r>
            <a:endParaRPr/>
          </a:p>
          <a:p>
            <a:pPr indent="-246888" lvl="1" marL="640080" rtl="0" algn="l">
              <a:spcBef>
                <a:spcPts val="372"/>
              </a:spcBef>
              <a:spcAft>
                <a:spcPts val="0"/>
              </a:spcAft>
              <a:buSzPct val="85000"/>
              <a:buChar char="⚫"/>
            </a:pPr>
            <a:r>
              <a:rPr lang="en-US"/>
              <a:t>If the value of the shift from E to the most frequent letter is </a:t>
            </a:r>
            <a:r>
              <a:rPr i="1" lang="en-US"/>
              <a:t>k</a:t>
            </a:r>
            <a:r>
              <a:rPr lang="en-US"/>
              <a:t>, shift the ciphertext by </a:t>
            </a:r>
            <a:r>
              <a:rPr lang="en-US">
                <a:latin typeface="Cambria Math"/>
                <a:ea typeface="Cambria Math"/>
                <a:cs typeface="Cambria Math"/>
                <a:sym typeface="Cambria Math"/>
              </a:rPr>
              <a:t>−</a:t>
            </a:r>
            <a:r>
              <a:rPr i="1" lang="en-US"/>
              <a:t>k</a:t>
            </a:r>
            <a:r>
              <a:rPr lang="en-US"/>
              <a:t> and see if it makes sense.</a:t>
            </a:r>
            <a:endParaRPr/>
          </a:p>
          <a:p>
            <a:pPr indent="-246888" lvl="1" marL="640080" rtl="0" algn="l">
              <a:spcBef>
                <a:spcPts val="372"/>
              </a:spcBef>
              <a:spcAft>
                <a:spcPts val="0"/>
              </a:spcAft>
              <a:buSzPct val="85000"/>
              <a:buChar char="⚫"/>
            </a:pPr>
            <a:r>
              <a:rPr lang="en-US"/>
              <a:t>If not, try T as a hypothesis and continue. </a:t>
            </a:r>
            <a:endParaRPr/>
          </a:p>
          <a:p>
            <a:pPr indent="-274320" lvl="0" marL="274320" rtl="0" algn="l">
              <a:spcBef>
                <a:spcPts val="403"/>
              </a:spcBef>
              <a:spcAft>
                <a:spcPts val="0"/>
              </a:spcAft>
              <a:buSzPct val="95000"/>
              <a:buChar char="⚫"/>
            </a:pPr>
            <a:r>
              <a:rPr b="1" lang="en-US"/>
              <a:t>Example</a:t>
            </a:r>
            <a:r>
              <a:rPr lang="en-US"/>
              <a:t>: We intercepted the message “ZNK KGXRE HOXJ MKZY ZNK CUXS” that we know was produced by a shift cipher.  Let’s try to cryptanalyze.</a:t>
            </a:r>
            <a:endParaRPr/>
          </a:p>
          <a:p>
            <a:pPr indent="-274320" lvl="0" marL="274320" rtl="0" algn="l">
              <a:spcBef>
                <a:spcPts val="403"/>
              </a:spcBef>
              <a:spcAft>
                <a:spcPts val="0"/>
              </a:spcAft>
              <a:buSzPct val="95000"/>
              <a:buChar char="⚫"/>
            </a:pPr>
            <a:r>
              <a:rPr b="1" lang="en-US"/>
              <a:t>Solution</a:t>
            </a:r>
            <a:r>
              <a:rPr lang="en-US"/>
              <a:t>: The most common letter in the ciphertext is K. So perhaps the letters were shifted by 6 since this would then map E to K. Shifting the entire message by </a:t>
            </a:r>
            <a:r>
              <a:rPr lang="en-US">
                <a:latin typeface="Cambria Math"/>
                <a:ea typeface="Cambria Math"/>
                <a:cs typeface="Cambria Math"/>
                <a:sym typeface="Cambria Math"/>
              </a:rPr>
              <a:t>−6 gives us “THE EARLY BIRD GETS THE WORM.”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Block Ciphers</a:t>
            </a:r>
            <a:endParaRPr/>
          </a:p>
        </p:txBody>
      </p:sp>
      <p:sp>
        <p:nvSpPr>
          <p:cNvPr id="508" name="Google Shape;508;p5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95000"/>
              <a:buChar char="⚫"/>
            </a:pPr>
            <a:r>
              <a:rPr lang="en-US"/>
              <a:t> Ciphers that replace each letter of the alphabet by another letter are called </a:t>
            </a:r>
            <a:r>
              <a:rPr i="1" lang="en-US"/>
              <a:t>character</a:t>
            </a:r>
            <a:r>
              <a:rPr lang="en-US"/>
              <a:t> or </a:t>
            </a:r>
            <a:r>
              <a:rPr i="1" lang="en-US"/>
              <a:t>monoalphabetic</a:t>
            </a:r>
            <a:r>
              <a:rPr lang="en-US"/>
              <a:t> ciphers. </a:t>
            </a:r>
            <a:endParaRPr/>
          </a:p>
          <a:p>
            <a:pPr indent="-274320" lvl="0" marL="274320" rtl="0" algn="l">
              <a:spcBef>
                <a:spcPts val="442"/>
              </a:spcBef>
              <a:spcAft>
                <a:spcPts val="0"/>
              </a:spcAft>
              <a:buSzPct val="95000"/>
              <a:buChar char="⚫"/>
            </a:pPr>
            <a:r>
              <a:rPr lang="en-US"/>
              <a:t>They are vulnerable to cryptanalysis based on letter frequency. </a:t>
            </a:r>
            <a:r>
              <a:rPr i="1" lang="en-US"/>
              <a:t>Block ciphers</a:t>
            </a:r>
            <a:r>
              <a:rPr lang="en-US"/>
              <a:t> avoid this problem, by replacing blocks of letters with other blocks of letters.</a:t>
            </a:r>
            <a:endParaRPr/>
          </a:p>
          <a:p>
            <a:pPr indent="-274320" lvl="0" marL="274320" rtl="0" algn="l">
              <a:spcBef>
                <a:spcPts val="442"/>
              </a:spcBef>
              <a:spcAft>
                <a:spcPts val="0"/>
              </a:spcAft>
              <a:buSzPct val="95000"/>
              <a:buChar char="⚫"/>
            </a:pPr>
            <a:r>
              <a:rPr lang="en-US"/>
              <a:t>A simple type of block cipher is called the </a:t>
            </a:r>
            <a:r>
              <a:rPr i="1" lang="en-US"/>
              <a:t>transposition cipher</a:t>
            </a:r>
            <a:r>
              <a:rPr lang="en-US"/>
              <a:t>. The key is a permutation </a:t>
            </a:r>
            <a:r>
              <a:rPr lang="en-US">
                <a:latin typeface="Cambria Math"/>
                <a:ea typeface="Cambria Math"/>
                <a:cs typeface="Cambria Math"/>
                <a:sym typeface="Cambria Math"/>
              </a:rPr>
              <a:t>σ of the set {1,2,…,</a:t>
            </a:r>
            <a:r>
              <a:rPr i="1" lang="en-US"/>
              <a:t>m</a:t>
            </a:r>
            <a:r>
              <a:rPr lang="en-US">
                <a:latin typeface="Cambria Math"/>
                <a:ea typeface="Cambria Math"/>
                <a:cs typeface="Cambria Math"/>
                <a:sym typeface="Cambria Math"/>
              </a:rPr>
              <a:t>}, where </a:t>
            </a:r>
            <a:r>
              <a:rPr i="1" lang="en-US"/>
              <a:t>m</a:t>
            </a:r>
            <a:r>
              <a:rPr lang="en-US">
                <a:latin typeface="Cambria Math"/>
                <a:ea typeface="Cambria Math"/>
                <a:cs typeface="Cambria Math"/>
                <a:sym typeface="Cambria Math"/>
              </a:rPr>
              <a:t> is an integer, that is a one-to-one function from {1,2,…,</a:t>
            </a:r>
            <a:r>
              <a:rPr i="1" lang="en-US"/>
              <a:t>m</a:t>
            </a:r>
            <a:r>
              <a:rPr lang="en-US">
                <a:latin typeface="Cambria Math"/>
                <a:ea typeface="Cambria Math"/>
                <a:cs typeface="Cambria Math"/>
                <a:sym typeface="Cambria Math"/>
              </a:rPr>
              <a:t>} to itself. </a:t>
            </a:r>
            <a:endParaRPr/>
          </a:p>
          <a:p>
            <a:pPr indent="-274320" lvl="0" marL="274320" rtl="0" algn="l">
              <a:spcBef>
                <a:spcPts val="442"/>
              </a:spcBef>
              <a:spcAft>
                <a:spcPts val="0"/>
              </a:spcAft>
              <a:buSzPct val="95000"/>
              <a:buChar char="⚫"/>
            </a:pPr>
            <a:r>
              <a:rPr lang="en-US">
                <a:latin typeface="Cambria Math"/>
                <a:ea typeface="Cambria Math"/>
                <a:cs typeface="Cambria Math"/>
                <a:sym typeface="Cambria Math"/>
              </a:rPr>
              <a:t>To encrypt a message, split the letters into blocks of size </a:t>
            </a:r>
            <a:r>
              <a:rPr i="1" lang="en-US"/>
              <a:t>m, </a:t>
            </a:r>
            <a:r>
              <a:rPr lang="en-US"/>
              <a:t>adding additional letters to fill out the final block. We encrypt  </a:t>
            </a:r>
            <a:r>
              <a:rPr i="1" lang="en-US"/>
              <a:t>p</a:t>
            </a:r>
            <a:r>
              <a:rPr baseline="-25000" lang="en-US">
                <a:latin typeface="Cambria Math"/>
                <a:ea typeface="Cambria Math"/>
                <a:cs typeface="Cambria Math"/>
                <a:sym typeface="Cambria Math"/>
              </a:rPr>
              <a:t>1</a:t>
            </a:r>
            <a:r>
              <a:rPr lang="en-US"/>
              <a:t>,</a:t>
            </a:r>
            <a:r>
              <a:rPr i="1" lang="en-US"/>
              <a:t>p</a:t>
            </a:r>
            <a:r>
              <a:rPr baseline="-25000" lang="en-US">
                <a:latin typeface="Cambria Math"/>
                <a:ea typeface="Cambria Math"/>
                <a:cs typeface="Cambria Math"/>
                <a:sym typeface="Cambria Math"/>
              </a:rPr>
              <a:t>2</a:t>
            </a:r>
            <a:r>
              <a:rPr lang="en-US"/>
              <a:t>,…,</a:t>
            </a:r>
            <a:r>
              <a:rPr i="1" lang="en-US"/>
              <a:t>p</a:t>
            </a:r>
            <a:r>
              <a:rPr baseline="-25000" i="1" lang="en-US">
                <a:latin typeface="Cambria Math"/>
                <a:ea typeface="Cambria Math"/>
                <a:cs typeface="Cambria Math"/>
                <a:sym typeface="Cambria Math"/>
              </a:rPr>
              <a:t>m</a:t>
            </a:r>
            <a:r>
              <a:rPr lang="en-US"/>
              <a:t> as </a:t>
            </a:r>
            <a:r>
              <a:rPr i="1" lang="en-US"/>
              <a:t>c</a:t>
            </a:r>
            <a:r>
              <a:rPr baseline="-25000" lang="en-US">
                <a:latin typeface="Cambria Math"/>
                <a:ea typeface="Cambria Math"/>
                <a:cs typeface="Cambria Math"/>
                <a:sym typeface="Cambria Math"/>
              </a:rPr>
              <a:t>1</a:t>
            </a:r>
            <a:r>
              <a:rPr lang="en-US"/>
              <a:t>,</a:t>
            </a:r>
            <a:r>
              <a:rPr i="1" lang="en-US"/>
              <a:t>c</a:t>
            </a:r>
            <a:r>
              <a:rPr baseline="-25000" lang="en-US">
                <a:latin typeface="Cambria Math"/>
                <a:ea typeface="Cambria Math"/>
                <a:cs typeface="Cambria Math"/>
                <a:sym typeface="Cambria Math"/>
              </a:rPr>
              <a:t>2</a:t>
            </a:r>
            <a:r>
              <a:rPr lang="en-US"/>
              <a:t>,…,</a:t>
            </a:r>
            <a:r>
              <a:rPr i="1" lang="en-US"/>
              <a:t>c</a:t>
            </a:r>
            <a:r>
              <a:rPr baseline="-25000" i="1" lang="en-US">
                <a:latin typeface="Cambria Math"/>
                <a:ea typeface="Cambria Math"/>
                <a:cs typeface="Cambria Math"/>
                <a:sym typeface="Cambria Math"/>
              </a:rPr>
              <a:t>m</a:t>
            </a:r>
            <a:r>
              <a:rPr lang="en-US"/>
              <a:t> =</a:t>
            </a:r>
            <a:r>
              <a:rPr i="1" lang="en-US"/>
              <a:t> </a:t>
            </a:r>
            <a:r>
              <a:rPr lang="en-US"/>
              <a:t> </a:t>
            </a:r>
            <a:r>
              <a:rPr i="1" lang="en-US"/>
              <a:t>p</a:t>
            </a:r>
            <a:r>
              <a:rPr baseline="-25000" lang="en-US">
                <a:latin typeface="Cambria Math"/>
                <a:ea typeface="Cambria Math"/>
                <a:cs typeface="Cambria Math"/>
                <a:sym typeface="Cambria Math"/>
              </a:rPr>
              <a:t>σ(1)</a:t>
            </a:r>
            <a:r>
              <a:rPr lang="en-US"/>
              <a:t>,</a:t>
            </a:r>
            <a:r>
              <a:rPr i="1" lang="en-US"/>
              <a:t>p</a:t>
            </a:r>
            <a:r>
              <a:rPr baseline="-25000" lang="en-US">
                <a:latin typeface="Cambria Math"/>
                <a:ea typeface="Cambria Math"/>
                <a:cs typeface="Cambria Math"/>
                <a:sym typeface="Cambria Math"/>
              </a:rPr>
              <a:t>σ(2)</a:t>
            </a:r>
            <a:r>
              <a:rPr lang="en-US"/>
              <a:t>,…,</a:t>
            </a:r>
            <a:r>
              <a:rPr i="1" lang="en-US"/>
              <a:t>p</a:t>
            </a:r>
            <a:r>
              <a:rPr baseline="-25000" i="1" lang="en-US">
                <a:latin typeface="Cambria Math"/>
                <a:ea typeface="Cambria Math"/>
                <a:cs typeface="Cambria Math"/>
                <a:sym typeface="Cambria Math"/>
              </a:rPr>
              <a:t>σ</a:t>
            </a:r>
            <a:r>
              <a:rPr baseline="-25000" lang="en-US">
                <a:latin typeface="Cambria Math"/>
                <a:ea typeface="Cambria Math"/>
                <a:cs typeface="Cambria Math"/>
                <a:sym typeface="Cambria Math"/>
              </a:rPr>
              <a:t>(</a:t>
            </a:r>
            <a:r>
              <a:rPr baseline="-25000" i="1" lang="en-US">
                <a:latin typeface="Cambria Math"/>
                <a:ea typeface="Cambria Math"/>
                <a:cs typeface="Cambria Math"/>
                <a:sym typeface="Cambria Math"/>
              </a:rPr>
              <a:t>m</a:t>
            </a:r>
            <a:r>
              <a:rPr baseline="-25000" lang="en-US">
                <a:latin typeface="Cambria Math"/>
                <a:ea typeface="Cambria Math"/>
                <a:cs typeface="Cambria Math"/>
                <a:sym typeface="Cambria Math"/>
              </a:rPr>
              <a:t>)</a:t>
            </a:r>
            <a:r>
              <a:rPr lang="en-US"/>
              <a:t>.</a:t>
            </a:r>
            <a:endParaRPr/>
          </a:p>
          <a:p>
            <a:pPr indent="-274320" lvl="0" marL="274320" rtl="0" algn="l">
              <a:spcBef>
                <a:spcPts val="442"/>
              </a:spcBef>
              <a:spcAft>
                <a:spcPts val="0"/>
              </a:spcAft>
              <a:buSzPct val="95000"/>
              <a:buChar char="⚫"/>
            </a:pPr>
            <a:r>
              <a:rPr lang="en-US"/>
              <a:t>To decrypt the  </a:t>
            </a:r>
            <a:r>
              <a:rPr i="1" lang="en-US"/>
              <a:t>c</a:t>
            </a:r>
            <a:r>
              <a:rPr baseline="-25000" lang="en-US">
                <a:latin typeface="Cambria Math"/>
                <a:ea typeface="Cambria Math"/>
                <a:cs typeface="Cambria Math"/>
                <a:sym typeface="Cambria Math"/>
              </a:rPr>
              <a:t>1</a:t>
            </a:r>
            <a:r>
              <a:rPr lang="en-US"/>
              <a:t>,</a:t>
            </a:r>
            <a:r>
              <a:rPr i="1" lang="en-US"/>
              <a:t>c</a:t>
            </a:r>
            <a:r>
              <a:rPr baseline="-25000" lang="en-US">
                <a:latin typeface="Cambria Math"/>
                <a:ea typeface="Cambria Math"/>
                <a:cs typeface="Cambria Math"/>
                <a:sym typeface="Cambria Math"/>
              </a:rPr>
              <a:t>2</a:t>
            </a:r>
            <a:r>
              <a:rPr lang="en-US"/>
              <a:t>,…,</a:t>
            </a:r>
            <a:r>
              <a:rPr i="1" lang="en-US"/>
              <a:t>c</a:t>
            </a:r>
            <a:r>
              <a:rPr baseline="-25000" i="1" lang="en-US">
                <a:latin typeface="Cambria Math"/>
                <a:ea typeface="Cambria Math"/>
                <a:cs typeface="Cambria Math"/>
                <a:sym typeface="Cambria Math"/>
              </a:rPr>
              <a:t>m</a:t>
            </a:r>
            <a:r>
              <a:rPr lang="en-US"/>
              <a:t>  transpose the letters using the inverse permutation  </a:t>
            </a:r>
            <a:r>
              <a:rPr lang="en-US">
                <a:latin typeface="Cambria Math"/>
                <a:ea typeface="Cambria Math"/>
                <a:cs typeface="Cambria Math"/>
                <a:sym typeface="Cambria Math"/>
              </a:rPr>
              <a:t>σ</a:t>
            </a:r>
            <a:r>
              <a:rPr baseline="30000" lang="en-US">
                <a:latin typeface="Cambria Math"/>
                <a:ea typeface="Cambria Math"/>
                <a:cs typeface="Cambria Math"/>
                <a:sym typeface="Cambria Math"/>
              </a:rPr>
              <a:t>−1</a:t>
            </a:r>
            <a:r>
              <a:rPr lang="en-US"/>
              <a:t>.</a:t>
            </a:r>
            <a:endParaRPr/>
          </a:p>
          <a:p>
            <a:pPr indent="-141001" lvl="0" marL="274320" rtl="0" algn="l">
              <a:spcBef>
                <a:spcPts val="442"/>
              </a:spcBef>
              <a:spcAft>
                <a:spcPts val="0"/>
              </a:spcAft>
              <a:buSzPct val="95000"/>
              <a:buNone/>
            </a:pPr>
            <a:r>
              <a:t/>
            </a:r>
            <a:endParaRPr/>
          </a:p>
          <a:p>
            <a:pPr indent="-141001" lvl="0" marL="274320" rtl="0" algn="l">
              <a:spcBef>
                <a:spcPts val="442"/>
              </a:spcBef>
              <a:spcAft>
                <a:spcPts val="0"/>
              </a:spcAft>
              <a:buSzPct val="95000"/>
              <a:buNone/>
            </a:pPr>
            <a:r>
              <a:t/>
            </a:r>
            <a:endParaRPr/>
          </a:p>
          <a:p>
            <a:pPr indent="-274320" lvl="0" marL="274320" rtl="0" algn="l">
              <a:spcBef>
                <a:spcPts val="442"/>
              </a:spcBef>
              <a:spcAft>
                <a:spcPts val="0"/>
              </a:spcAft>
              <a:buSzPct val="950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Block Ciphers</a:t>
            </a:r>
            <a:endParaRPr/>
          </a:p>
        </p:txBody>
      </p:sp>
      <p:sp>
        <p:nvSpPr>
          <p:cNvPr id="514" name="Google Shape;514;p5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None/>
            </a:pPr>
            <a:r>
              <a:rPr lang="en-US"/>
              <a:t>    </a:t>
            </a:r>
            <a:r>
              <a:rPr b="1" lang="en-US"/>
              <a:t>Example</a:t>
            </a:r>
            <a:r>
              <a:rPr lang="en-US"/>
              <a:t>:  Using the transposition cipher based on the permutation </a:t>
            </a:r>
            <a:r>
              <a:rPr lang="en-US">
                <a:latin typeface="Cambria Math"/>
                <a:ea typeface="Cambria Math"/>
                <a:cs typeface="Cambria Math"/>
                <a:sym typeface="Cambria Math"/>
              </a:rPr>
              <a:t>σ of the set {1,2,3,4} with σ(1) = 3, σ(2) = 1, σ(3) = 4, σ(4) = 2,</a:t>
            </a:r>
            <a:endParaRPr/>
          </a:p>
          <a:p>
            <a:pPr indent="-514350" lvl="1" marL="880110" rtl="0" algn="l">
              <a:spcBef>
                <a:spcPts val="444"/>
              </a:spcBef>
              <a:spcAft>
                <a:spcPts val="0"/>
              </a:spcAft>
              <a:buSzPct val="85000"/>
              <a:buFont typeface="Calibri"/>
              <a:buAutoNum type="alphaLcPeriod"/>
            </a:pPr>
            <a:r>
              <a:rPr lang="en-US">
                <a:latin typeface="Cambria Math"/>
                <a:ea typeface="Cambria Math"/>
                <a:cs typeface="Cambria Math"/>
                <a:sym typeface="Cambria Math"/>
              </a:rPr>
              <a:t>Encrypt the plaintext PIRATE ATTACK</a:t>
            </a:r>
            <a:endParaRPr/>
          </a:p>
          <a:p>
            <a:pPr indent="-514350" lvl="1" marL="880110" rtl="0" algn="l">
              <a:spcBef>
                <a:spcPts val="444"/>
              </a:spcBef>
              <a:spcAft>
                <a:spcPts val="0"/>
              </a:spcAft>
              <a:buSzPct val="85000"/>
              <a:buFont typeface="Calibri"/>
              <a:buAutoNum type="alphaLcPeriod"/>
            </a:pPr>
            <a:r>
              <a:rPr lang="en-US">
                <a:latin typeface="Cambria Math"/>
                <a:ea typeface="Cambria Math"/>
                <a:cs typeface="Cambria Math"/>
                <a:sym typeface="Cambria Math"/>
              </a:rPr>
              <a:t>Decrypt the ciphertext message SWUE TRAEOEHS, which was encryted using the same cipher. </a:t>
            </a:r>
            <a:endParaRPr/>
          </a:p>
          <a:p>
            <a:pPr indent="-274320" lvl="0" marL="274320" rtl="0" algn="l">
              <a:spcBef>
                <a:spcPts val="481"/>
              </a:spcBef>
              <a:spcAft>
                <a:spcPts val="0"/>
              </a:spcAft>
              <a:buSzPct val="95000"/>
              <a:buNone/>
            </a:pPr>
            <a:r>
              <a:rPr b="1" lang="en-US">
                <a:latin typeface="Cambria Math"/>
                <a:ea typeface="Cambria Math"/>
                <a:cs typeface="Cambria Math"/>
                <a:sym typeface="Cambria Math"/>
              </a:rPr>
              <a:t>    Solution</a:t>
            </a:r>
            <a:r>
              <a:rPr lang="en-US">
                <a:latin typeface="Cambria Math"/>
                <a:ea typeface="Cambria Math"/>
                <a:cs typeface="Cambria Math"/>
                <a:sym typeface="Cambria Math"/>
              </a:rPr>
              <a:t>:</a:t>
            </a:r>
            <a:endParaRPr/>
          </a:p>
          <a:p>
            <a:pPr indent="-457200" lvl="1" marL="850392" rtl="0" algn="l">
              <a:spcBef>
                <a:spcPts val="444"/>
              </a:spcBef>
              <a:spcAft>
                <a:spcPts val="0"/>
              </a:spcAft>
              <a:buSzPct val="85000"/>
              <a:buFont typeface="Calibri"/>
              <a:buAutoNum type="alphaLcPeriod"/>
            </a:pPr>
            <a:r>
              <a:rPr lang="en-US">
                <a:latin typeface="Cambria Math"/>
                <a:ea typeface="Cambria Math"/>
                <a:cs typeface="Cambria Math"/>
                <a:sym typeface="Cambria Math"/>
              </a:rPr>
              <a:t> Split into four blocks  PIRA TEAT TACK.</a:t>
            </a:r>
            <a:endParaRPr/>
          </a:p>
          <a:p>
            <a:pPr indent="-274320" lvl="0" marL="274320" rtl="0" algn="l">
              <a:spcBef>
                <a:spcPts val="481"/>
              </a:spcBef>
              <a:spcAft>
                <a:spcPts val="0"/>
              </a:spcAft>
              <a:buSzPct val="95000"/>
              <a:buNone/>
            </a:pPr>
            <a:r>
              <a:rPr lang="en-US">
                <a:latin typeface="Cambria Math"/>
                <a:ea typeface="Cambria Math"/>
                <a:cs typeface="Cambria Math"/>
                <a:sym typeface="Cambria Math"/>
              </a:rPr>
              <a:t>              Apply the permutation σ giving IAPR ETTA AKTC.</a:t>
            </a:r>
            <a:endParaRPr/>
          </a:p>
          <a:p>
            <a:pPr indent="-457200" lvl="1" marL="850392" rtl="0" algn="l">
              <a:spcBef>
                <a:spcPts val="444"/>
              </a:spcBef>
              <a:spcAft>
                <a:spcPts val="0"/>
              </a:spcAft>
              <a:buSzPct val="85000"/>
              <a:buFont typeface="Calibri"/>
              <a:buAutoNum type="alphaLcPeriod"/>
            </a:pPr>
            <a:r>
              <a:rPr lang="en-US"/>
              <a:t> </a:t>
            </a:r>
            <a:r>
              <a:rPr lang="en-US">
                <a:latin typeface="Cambria Math"/>
                <a:ea typeface="Cambria Math"/>
                <a:cs typeface="Cambria Math"/>
                <a:sym typeface="Cambria Math"/>
              </a:rPr>
              <a:t>σ</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  σ</a:t>
            </a:r>
            <a:r>
              <a:rPr baseline="30000" lang="en-US">
                <a:latin typeface="Cambria Math"/>
                <a:ea typeface="Cambria Math"/>
                <a:cs typeface="Cambria Math"/>
                <a:sym typeface="Cambria Math"/>
              </a:rPr>
              <a:t> −1</a:t>
            </a:r>
            <a:r>
              <a:rPr lang="en-US">
                <a:latin typeface="Cambria Math"/>
                <a:ea typeface="Cambria Math"/>
                <a:cs typeface="Cambria Math"/>
                <a:sym typeface="Cambria Math"/>
              </a:rPr>
              <a:t>(1) = 2, σ</a:t>
            </a:r>
            <a:r>
              <a:rPr baseline="30000" lang="en-US">
                <a:latin typeface="Cambria Math"/>
                <a:ea typeface="Cambria Math"/>
                <a:cs typeface="Cambria Math"/>
                <a:sym typeface="Cambria Math"/>
              </a:rPr>
              <a:t> −1</a:t>
            </a:r>
            <a:r>
              <a:rPr lang="en-US">
                <a:latin typeface="Cambria Math"/>
                <a:ea typeface="Cambria Math"/>
                <a:cs typeface="Cambria Math"/>
                <a:sym typeface="Cambria Math"/>
              </a:rPr>
              <a:t>(2) = 4, σ</a:t>
            </a:r>
            <a:r>
              <a:rPr baseline="30000" lang="en-US">
                <a:latin typeface="Cambria Math"/>
                <a:ea typeface="Cambria Math"/>
                <a:cs typeface="Cambria Math"/>
                <a:sym typeface="Cambria Math"/>
              </a:rPr>
              <a:t> −1</a:t>
            </a:r>
            <a:r>
              <a:rPr lang="en-US">
                <a:latin typeface="Cambria Math"/>
                <a:ea typeface="Cambria Math"/>
                <a:cs typeface="Cambria Math"/>
                <a:sym typeface="Cambria Math"/>
              </a:rPr>
              <a:t>(3) = 1,  σ</a:t>
            </a:r>
            <a:r>
              <a:rPr baseline="30000" lang="en-US">
                <a:latin typeface="Cambria Math"/>
                <a:ea typeface="Cambria Math"/>
                <a:cs typeface="Cambria Math"/>
                <a:sym typeface="Cambria Math"/>
              </a:rPr>
              <a:t> −1</a:t>
            </a:r>
            <a:r>
              <a:rPr lang="en-US">
                <a:latin typeface="Cambria Math"/>
                <a:ea typeface="Cambria Math"/>
                <a:cs typeface="Cambria Math"/>
                <a:sym typeface="Cambria Math"/>
              </a:rPr>
              <a:t>(4) = 3.</a:t>
            </a:r>
            <a:endParaRPr/>
          </a:p>
          <a:p>
            <a:pPr indent="-457200" lvl="1" marL="850392" rtl="0" algn="l">
              <a:spcBef>
                <a:spcPts val="444"/>
              </a:spcBef>
              <a:spcAft>
                <a:spcPts val="0"/>
              </a:spcAft>
              <a:buSzPct val="85000"/>
              <a:buNone/>
            </a:pPr>
            <a:r>
              <a:rPr lang="en-US">
                <a:latin typeface="Cambria Math"/>
                <a:ea typeface="Cambria Math"/>
                <a:cs typeface="Cambria Math"/>
                <a:sym typeface="Cambria Math"/>
              </a:rPr>
              <a:t>        Apply the permutation σ</a:t>
            </a:r>
            <a:r>
              <a:rPr baseline="30000" lang="en-US">
                <a:latin typeface="Cambria Math"/>
                <a:ea typeface="Cambria Math"/>
                <a:cs typeface="Cambria Math"/>
                <a:sym typeface="Cambria Math"/>
              </a:rPr>
              <a:t>−1 </a:t>
            </a:r>
            <a:r>
              <a:rPr lang="en-US">
                <a:latin typeface="Cambria Math"/>
                <a:ea typeface="Cambria Math"/>
                <a:cs typeface="Cambria Math"/>
                <a:sym typeface="Cambria Math"/>
              </a:rPr>
              <a:t>giving   USEW ATER HOSE.</a:t>
            </a:r>
            <a:endParaRPr/>
          </a:p>
          <a:p>
            <a:pPr indent="-457200" lvl="1" marL="850392" rtl="0" algn="l">
              <a:spcBef>
                <a:spcPts val="444"/>
              </a:spcBef>
              <a:spcAft>
                <a:spcPts val="0"/>
              </a:spcAft>
              <a:buSzPct val="85000"/>
              <a:buNone/>
            </a:pPr>
            <a:r>
              <a:rPr lang="en-US">
                <a:latin typeface="Cambria Math"/>
                <a:ea typeface="Cambria Math"/>
                <a:cs typeface="Cambria Math"/>
                <a:sym typeface="Cambria Math"/>
              </a:rPr>
              <a:t>        Split into words  to obtain USE WATER HOSE.</a:t>
            </a:r>
            <a:endParaRPr/>
          </a:p>
          <a:p>
            <a:pPr indent="-129238" lvl="0" marL="274320" rtl="0" algn="l">
              <a:spcBef>
                <a:spcPts val="481"/>
              </a:spcBef>
              <a:spcAft>
                <a:spcPts val="0"/>
              </a:spcAft>
              <a:buSzPct val="95000"/>
              <a:buNone/>
            </a:pPr>
            <a:r>
              <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Congruence Relation</a:t>
            </a:r>
            <a:endParaRPr/>
          </a:p>
        </p:txBody>
      </p:sp>
      <p:sp>
        <p:nvSpPr>
          <p:cNvPr id="149" name="Google Shape;149;p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None/>
            </a:pPr>
            <a:r>
              <a:rPr b="1" lang="en-US"/>
              <a:t>   Definition</a:t>
            </a:r>
            <a:r>
              <a:rPr lang="en-US"/>
              <a:t>: If </a:t>
            </a:r>
            <a:r>
              <a:rPr i="1" lang="en-US"/>
              <a:t>a</a:t>
            </a:r>
            <a:r>
              <a:rPr lang="en-US"/>
              <a:t> and </a:t>
            </a:r>
            <a:r>
              <a:rPr i="1" lang="en-US"/>
              <a:t>b</a:t>
            </a:r>
            <a:r>
              <a:rPr lang="en-US"/>
              <a:t> are integers and </a:t>
            </a:r>
            <a:r>
              <a:rPr i="1" lang="en-US"/>
              <a:t>m</a:t>
            </a:r>
            <a:r>
              <a:rPr lang="en-US"/>
              <a:t> is a positive integer, then </a:t>
            </a:r>
            <a:r>
              <a:rPr i="1" lang="en-US"/>
              <a:t>a</a:t>
            </a:r>
            <a:r>
              <a:rPr lang="en-US"/>
              <a:t> is </a:t>
            </a:r>
            <a:r>
              <a:rPr i="1" lang="en-US"/>
              <a:t>congruent </a:t>
            </a:r>
            <a:r>
              <a:rPr lang="en-US"/>
              <a:t>to </a:t>
            </a:r>
            <a:r>
              <a:rPr i="1" lang="en-US"/>
              <a:t>b</a:t>
            </a:r>
            <a:r>
              <a:rPr lang="en-US"/>
              <a:t> </a:t>
            </a:r>
            <a:r>
              <a:rPr i="1" lang="en-US"/>
              <a:t>modulo m</a:t>
            </a:r>
            <a:r>
              <a:rPr lang="en-US"/>
              <a:t> if </a:t>
            </a:r>
            <a:r>
              <a:rPr i="1" lang="en-US"/>
              <a:t>m</a:t>
            </a:r>
            <a:r>
              <a:rPr lang="en-US"/>
              <a:t> divides    </a:t>
            </a:r>
            <a:r>
              <a:rPr i="1" lang="en-US"/>
              <a:t>a – b</a:t>
            </a:r>
            <a:r>
              <a:rPr lang="en-US"/>
              <a:t>.</a:t>
            </a:r>
            <a:endParaRPr/>
          </a:p>
          <a:p>
            <a:pPr indent="-246888" lvl="1" marL="640080" rtl="0" algn="l">
              <a:spcBef>
                <a:spcPts val="372"/>
              </a:spcBef>
              <a:spcAft>
                <a:spcPts val="0"/>
              </a:spcAft>
              <a:buSzPct val="85000"/>
              <a:buChar char="⚫"/>
            </a:pPr>
            <a:r>
              <a:rPr lang="en-US"/>
              <a:t>The notation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a:t>
            </a:r>
            <a:r>
              <a:rPr i="1" lang="en-US"/>
              <a:t> </a:t>
            </a:r>
            <a:r>
              <a:rPr lang="en-US"/>
              <a:t> says  that </a:t>
            </a:r>
            <a:r>
              <a:rPr i="1" lang="en-US"/>
              <a:t>a</a:t>
            </a:r>
            <a:r>
              <a:rPr lang="en-US"/>
              <a:t> is congruent to </a:t>
            </a:r>
            <a:r>
              <a:rPr i="1" lang="en-US"/>
              <a:t>b</a:t>
            </a:r>
            <a:r>
              <a:rPr lang="en-US"/>
              <a:t> modulo </a:t>
            </a:r>
            <a:r>
              <a:rPr i="1" lang="en-US"/>
              <a:t>m</a:t>
            </a:r>
            <a:r>
              <a:rPr lang="en-US"/>
              <a:t>.  </a:t>
            </a:r>
            <a:endParaRPr/>
          </a:p>
          <a:p>
            <a:pPr indent="-246888" lvl="1" marL="640080" rtl="0" algn="l">
              <a:spcBef>
                <a:spcPts val="372"/>
              </a:spcBef>
              <a:spcAft>
                <a:spcPts val="0"/>
              </a:spcAft>
              <a:buSzPct val="85000"/>
              <a:buChar char="⚫"/>
            </a:pPr>
            <a:r>
              <a:rPr lang="en-US"/>
              <a:t>We say that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a:t>
            </a:r>
            <a:r>
              <a:rPr i="1" lang="en-US"/>
              <a:t> </a:t>
            </a:r>
            <a:r>
              <a:rPr lang="en-US"/>
              <a:t>is a</a:t>
            </a:r>
            <a:r>
              <a:rPr i="1" lang="en-US"/>
              <a:t> congruence </a:t>
            </a:r>
            <a:r>
              <a:rPr lang="en-US"/>
              <a:t>and that </a:t>
            </a:r>
            <a:r>
              <a:rPr i="1" lang="en-US"/>
              <a:t>m </a:t>
            </a:r>
            <a:r>
              <a:rPr lang="en-US"/>
              <a:t>is its </a:t>
            </a:r>
            <a:r>
              <a:rPr i="1" lang="en-US"/>
              <a:t>modulus.</a:t>
            </a:r>
            <a:endParaRPr/>
          </a:p>
          <a:p>
            <a:pPr indent="-246888" lvl="1" marL="640080" rtl="0" algn="l">
              <a:spcBef>
                <a:spcPts val="372"/>
              </a:spcBef>
              <a:spcAft>
                <a:spcPts val="0"/>
              </a:spcAft>
              <a:buSzPct val="85000"/>
              <a:buChar char="⚫"/>
            </a:pPr>
            <a:r>
              <a:rPr lang="en-US"/>
              <a:t>Two integers are congruent mod </a:t>
            </a:r>
            <a:r>
              <a:rPr i="1" lang="en-US"/>
              <a:t>m</a:t>
            </a:r>
            <a:r>
              <a:rPr lang="en-US"/>
              <a:t>  if and only if they have the same remainder when divided by </a:t>
            </a:r>
            <a:r>
              <a:rPr i="1" lang="en-US"/>
              <a:t>m</a:t>
            </a:r>
            <a:r>
              <a:rPr lang="en-US"/>
              <a:t>.</a:t>
            </a:r>
            <a:endParaRPr/>
          </a:p>
          <a:p>
            <a:pPr indent="-246888" lvl="1" marL="640080" rtl="0" algn="l">
              <a:spcBef>
                <a:spcPts val="372"/>
              </a:spcBef>
              <a:spcAft>
                <a:spcPts val="0"/>
              </a:spcAft>
              <a:buSzPct val="85000"/>
              <a:buChar char="⚫"/>
            </a:pPr>
            <a:r>
              <a:rPr lang="en-US"/>
              <a:t>If </a:t>
            </a:r>
            <a:r>
              <a:rPr i="1" lang="en-US"/>
              <a:t>a</a:t>
            </a:r>
            <a:r>
              <a:rPr lang="en-US"/>
              <a:t> is not congruent to </a:t>
            </a:r>
            <a:r>
              <a:rPr i="1" lang="en-US"/>
              <a:t>b</a:t>
            </a:r>
            <a:r>
              <a:rPr lang="en-US"/>
              <a:t> modulo </a:t>
            </a:r>
            <a:r>
              <a:rPr i="1" lang="en-US"/>
              <a:t>m</a:t>
            </a:r>
            <a:r>
              <a:rPr lang="en-US"/>
              <a:t>, we write </a:t>
            </a:r>
            <a:endParaRPr/>
          </a:p>
          <a:p>
            <a:pPr indent="-246888" lvl="1" marL="640080" rtl="0" algn="l">
              <a:spcBef>
                <a:spcPts val="372"/>
              </a:spcBef>
              <a:spcAft>
                <a:spcPts val="0"/>
              </a:spcAft>
              <a:buSzPct val="85000"/>
              <a:buNone/>
            </a:pPr>
            <a:r>
              <a:rPr i="1" lang="en-US"/>
              <a:t>                  a</a:t>
            </a:r>
            <a:r>
              <a:rPr lang="en-US"/>
              <a:t> </a:t>
            </a:r>
            <a:r>
              <a:rPr lang="en-US">
                <a:latin typeface="Cambria Math"/>
                <a:ea typeface="Cambria Math"/>
                <a:cs typeface="Cambria Math"/>
                <a:sym typeface="Cambria Math"/>
              </a:rPr>
              <a:t>≢</a:t>
            </a:r>
            <a:r>
              <a:rPr lang="en-US"/>
              <a:t>  </a:t>
            </a:r>
            <a:r>
              <a:rPr i="1" lang="en-US"/>
              <a:t>b</a:t>
            </a:r>
            <a:r>
              <a:rPr lang="en-US"/>
              <a:t> (mod </a:t>
            </a:r>
            <a:r>
              <a:rPr i="1" lang="en-US"/>
              <a:t>m</a:t>
            </a:r>
            <a:r>
              <a:rPr lang="en-US"/>
              <a:t>)</a:t>
            </a:r>
            <a:endParaRPr/>
          </a:p>
          <a:p>
            <a:pPr indent="-274320" lvl="0" marL="274320" rtl="0" algn="l">
              <a:spcBef>
                <a:spcPts val="403"/>
              </a:spcBef>
              <a:spcAft>
                <a:spcPts val="0"/>
              </a:spcAft>
              <a:buSzPct val="95000"/>
              <a:buNone/>
            </a:pPr>
            <a:r>
              <a:rPr b="1" lang="en-US"/>
              <a:t>    Example</a:t>
            </a:r>
            <a:r>
              <a:rPr lang="en-US"/>
              <a:t>: Determine whether </a:t>
            </a:r>
            <a:r>
              <a:rPr lang="en-US">
                <a:latin typeface="Cambria Math"/>
                <a:ea typeface="Cambria Math"/>
                <a:cs typeface="Cambria Math"/>
                <a:sym typeface="Cambria Math"/>
              </a:rPr>
              <a:t>17</a:t>
            </a:r>
            <a:r>
              <a:rPr lang="en-US"/>
              <a:t> is congruent to </a:t>
            </a:r>
            <a:r>
              <a:rPr lang="en-US">
                <a:latin typeface="Cambria Math"/>
                <a:ea typeface="Cambria Math"/>
                <a:cs typeface="Cambria Math"/>
                <a:sym typeface="Cambria Math"/>
              </a:rPr>
              <a:t>5</a:t>
            </a:r>
            <a:r>
              <a:rPr lang="en-US"/>
              <a:t> modulo </a:t>
            </a:r>
            <a:r>
              <a:rPr lang="en-US">
                <a:latin typeface="Cambria Math"/>
                <a:ea typeface="Cambria Math"/>
                <a:cs typeface="Cambria Math"/>
                <a:sym typeface="Cambria Math"/>
              </a:rPr>
              <a:t>6</a:t>
            </a:r>
            <a:r>
              <a:rPr lang="en-US"/>
              <a:t> and whether </a:t>
            </a:r>
            <a:r>
              <a:rPr lang="en-US">
                <a:latin typeface="Cambria Math"/>
                <a:ea typeface="Cambria Math"/>
                <a:cs typeface="Cambria Math"/>
                <a:sym typeface="Cambria Math"/>
              </a:rPr>
              <a:t>24</a:t>
            </a:r>
            <a:r>
              <a:rPr lang="en-US"/>
              <a:t> and </a:t>
            </a:r>
            <a:r>
              <a:rPr lang="en-US">
                <a:latin typeface="Cambria Math"/>
                <a:ea typeface="Cambria Math"/>
                <a:cs typeface="Cambria Math"/>
                <a:sym typeface="Cambria Math"/>
              </a:rPr>
              <a:t>14</a:t>
            </a:r>
            <a:r>
              <a:rPr lang="en-US"/>
              <a:t> are congruent modulo 6.</a:t>
            </a:r>
            <a:endParaRPr/>
          </a:p>
          <a:p>
            <a:pPr indent="-274320" lvl="0" marL="274320" rtl="0" algn="l">
              <a:spcBef>
                <a:spcPts val="403"/>
              </a:spcBef>
              <a:spcAft>
                <a:spcPts val="0"/>
              </a:spcAft>
              <a:buSzPct val="95000"/>
              <a:buNone/>
            </a:pPr>
            <a:r>
              <a:rPr lang="en-US"/>
              <a:t> </a:t>
            </a:r>
            <a:endParaRPr/>
          </a:p>
          <a:p>
            <a:pPr indent="-274320" lvl="0" marL="274320" rtl="0" algn="l">
              <a:spcBef>
                <a:spcPts val="403"/>
              </a:spcBef>
              <a:spcAft>
                <a:spcPts val="0"/>
              </a:spcAft>
              <a:buSzPct val="95000"/>
              <a:buNone/>
            </a:pPr>
            <a:r>
              <a:rPr lang="en-US"/>
              <a:t>    </a:t>
            </a:r>
            <a:r>
              <a:rPr b="1" lang="en-US"/>
              <a:t>Solution</a:t>
            </a:r>
            <a:r>
              <a:rPr lang="en-US"/>
              <a:t>: </a:t>
            </a:r>
            <a:endParaRPr/>
          </a:p>
          <a:p>
            <a:pPr indent="-246910" lvl="2" marL="914400" rtl="0" algn="l">
              <a:spcBef>
                <a:spcPts val="325"/>
              </a:spcBef>
              <a:spcAft>
                <a:spcPts val="0"/>
              </a:spcAft>
              <a:buSzPct val="70000"/>
              <a:buChar char="⚫"/>
            </a:pPr>
            <a:r>
              <a:rPr lang="en-US">
                <a:latin typeface="Cambria Math"/>
                <a:ea typeface="Cambria Math"/>
                <a:cs typeface="Cambria Math"/>
                <a:sym typeface="Cambria Math"/>
              </a:rPr>
              <a:t>17</a:t>
            </a:r>
            <a:r>
              <a:rPr lang="en-US"/>
              <a:t>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5</a:t>
            </a:r>
            <a:r>
              <a:rPr lang="en-US"/>
              <a:t> (mod </a:t>
            </a:r>
            <a:r>
              <a:rPr lang="en-US">
                <a:latin typeface="Cambria Math"/>
                <a:ea typeface="Cambria Math"/>
                <a:cs typeface="Cambria Math"/>
                <a:sym typeface="Cambria Math"/>
              </a:rPr>
              <a:t>6)</a:t>
            </a:r>
            <a:r>
              <a:rPr lang="en-US"/>
              <a:t> because </a:t>
            </a:r>
            <a:r>
              <a:rPr lang="en-US">
                <a:latin typeface="Cambria Math"/>
                <a:ea typeface="Cambria Math"/>
                <a:cs typeface="Cambria Math"/>
                <a:sym typeface="Cambria Math"/>
              </a:rPr>
              <a:t>6</a:t>
            </a:r>
            <a:r>
              <a:rPr lang="en-US"/>
              <a:t> divides </a:t>
            </a:r>
            <a:r>
              <a:rPr lang="en-US">
                <a:latin typeface="Cambria Math"/>
                <a:ea typeface="Cambria Math"/>
                <a:cs typeface="Cambria Math"/>
                <a:sym typeface="Cambria Math"/>
              </a:rPr>
              <a:t>17</a:t>
            </a:r>
            <a:r>
              <a:rPr lang="en-US"/>
              <a:t>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5</a:t>
            </a:r>
            <a:r>
              <a:rPr lang="en-US"/>
              <a:t> = </a:t>
            </a:r>
            <a:r>
              <a:rPr lang="en-US">
                <a:latin typeface="Cambria Math"/>
                <a:ea typeface="Cambria Math"/>
                <a:cs typeface="Cambria Math"/>
                <a:sym typeface="Cambria Math"/>
              </a:rPr>
              <a:t>12. </a:t>
            </a:r>
            <a:endParaRPr/>
          </a:p>
          <a:p>
            <a:pPr indent="-246910" lvl="2" marL="914400" rtl="0" algn="l">
              <a:spcBef>
                <a:spcPts val="325"/>
              </a:spcBef>
              <a:spcAft>
                <a:spcPts val="0"/>
              </a:spcAft>
              <a:buSzPct val="70000"/>
              <a:buChar char="⚫"/>
            </a:pPr>
            <a:r>
              <a:rPr lang="en-US">
                <a:latin typeface="Cambria Math"/>
                <a:ea typeface="Cambria Math"/>
                <a:cs typeface="Cambria Math"/>
                <a:sym typeface="Cambria Math"/>
              </a:rPr>
              <a:t>24</a:t>
            </a:r>
            <a:r>
              <a:rPr lang="en-US"/>
              <a:t> </a:t>
            </a:r>
            <a:r>
              <a:rPr lang="en-US">
                <a:latin typeface="Cambria Math"/>
                <a:ea typeface="Cambria Math"/>
                <a:cs typeface="Cambria Math"/>
                <a:sym typeface="Cambria Math"/>
              </a:rPr>
              <a:t>≢ 14</a:t>
            </a:r>
            <a:r>
              <a:rPr lang="en-US"/>
              <a:t> (mod </a:t>
            </a:r>
            <a:r>
              <a:rPr lang="en-US">
                <a:latin typeface="Cambria Math"/>
                <a:ea typeface="Cambria Math"/>
                <a:cs typeface="Cambria Math"/>
                <a:sym typeface="Cambria Math"/>
              </a:rPr>
              <a:t>6)</a:t>
            </a:r>
            <a:r>
              <a:rPr lang="en-US"/>
              <a:t> since </a:t>
            </a:r>
            <a:r>
              <a:rPr lang="en-US">
                <a:latin typeface="Cambria Math"/>
                <a:ea typeface="Cambria Math"/>
                <a:cs typeface="Cambria Math"/>
                <a:sym typeface="Cambria Math"/>
              </a:rPr>
              <a:t>24</a:t>
            </a:r>
            <a:r>
              <a:rPr lang="en-US"/>
              <a:t> </a:t>
            </a:r>
            <a:r>
              <a:rPr lang="en-US">
                <a:latin typeface="Cambria Math"/>
                <a:ea typeface="Cambria Math"/>
                <a:cs typeface="Cambria Math"/>
                <a:sym typeface="Cambria Math"/>
              </a:rPr>
              <a:t>−</a:t>
            </a:r>
            <a:r>
              <a:rPr lang="en-US"/>
              <a:t> </a:t>
            </a:r>
            <a:r>
              <a:rPr lang="en-US">
                <a:latin typeface="Cambria Math"/>
                <a:ea typeface="Cambria Math"/>
                <a:cs typeface="Cambria Math"/>
                <a:sym typeface="Cambria Math"/>
              </a:rPr>
              <a:t>14</a:t>
            </a:r>
            <a:r>
              <a:rPr lang="en-US"/>
              <a:t> = </a:t>
            </a:r>
            <a:r>
              <a:rPr lang="en-US">
                <a:latin typeface="Cambria Math"/>
                <a:ea typeface="Cambria Math"/>
                <a:cs typeface="Cambria Math"/>
                <a:sym typeface="Cambria Math"/>
              </a:rPr>
              <a:t>10  is not divisible by 6.</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Cryptosystems</a:t>
            </a:r>
            <a:endParaRPr/>
          </a:p>
        </p:txBody>
      </p:sp>
      <p:sp>
        <p:nvSpPr>
          <p:cNvPr id="520" name="Google Shape;520;p6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None/>
            </a:pPr>
            <a:r>
              <a:rPr b="1" lang="en-US"/>
              <a:t>   Definition</a:t>
            </a:r>
            <a:r>
              <a:rPr lang="en-US"/>
              <a:t>: A </a:t>
            </a:r>
            <a:r>
              <a:rPr i="1" lang="en-US"/>
              <a:t>cryptosystem </a:t>
            </a:r>
            <a:r>
              <a:rPr lang="en-US"/>
              <a:t>is a five-tuple (</a:t>
            </a:r>
            <a:r>
              <a:rPr lang="en-US">
                <a:latin typeface="Quintessential"/>
                <a:ea typeface="Quintessential"/>
                <a:cs typeface="Quintessential"/>
                <a:sym typeface="Quintessential"/>
              </a:rPr>
              <a:t>P</a:t>
            </a:r>
            <a:r>
              <a:rPr lang="en-US"/>
              <a:t>,</a:t>
            </a:r>
            <a:r>
              <a:rPr lang="en-US">
                <a:latin typeface="Quintessential"/>
                <a:ea typeface="Quintessential"/>
                <a:cs typeface="Quintessential"/>
                <a:sym typeface="Quintessential"/>
              </a:rPr>
              <a:t>C</a:t>
            </a:r>
            <a:r>
              <a:rPr lang="en-US"/>
              <a:t>,</a:t>
            </a:r>
            <a:r>
              <a:rPr lang="en-US">
                <a:latin typeface="Quintessential"/>
                <a:ea typeface="Quintessential"/>
                <a:cs typeface="Quintessential"/>
                <a:sym typeface="Quintessential"/>
              </a:rPr>
              <a:t>K</a:t>
            </a:r>
            <a:r>
              <a:rPr lang="en-US"/>
              <a:t>,</a:t>
            </a:r>
            <a:r>
              <a:rPr lang="en-US">
                <a:latin typeface="Quintessential"/>
                <a:ea typeface="Quintessential"/>
                <a:cs typeface="Quintessential"/>
                <a:sym typeface="Quintessential"/>
              </a:rPr>
              <a:t>E</a:t>
            </a:r>
            <a:r>
              <a:rPr lang="en-US"/>
              <a:t>,</a:t>
            </a:r>
            <a:r>
              <a:rPr lang="en-US">
                <a:latin typeface="Quintessential"/>
                <a:ea typeface="Quintessential"/>
                <a:cs typeface="Quintessential"/>
                <a:sym typeface="Quintessential"/>
              </a:rPr>
              <a:t>D</a:t>
            </a:r>
            <a:r>
              <a:rPr lang="en-US"/>
              <a:t>), where</a:t>
            </a:r>
            <a:endParaRPr/>
          </a:p>
          <a:p>
            <a:pPr indent="-246888" lvl="1" marL="640080" rtl="0" algn="l">
              <a:spcBef>
                <a:spcPts val="444"/>
              </a:spcBef>
              <a:spcAft>
                <a:spcPts val="0"/>
              </a:spcAft>
              <a:buSzPct val="85000"/>
              <a:buChar char="⚫"/>
            </a:pPr>
            <a:r>
              <a:rPr lang="en-US">
                <a:latin typeface="Quintessential"/>
                <a:ea typeface="Quintessential"/>
                <a:cs typeface="Quintessential"/>
                <a:sym typeface="Quintessential"/>
              </a:rPr>
              <a:t>P</a:t>
            </a:r>
            <a:r>
              <a:rPr lang="en-US"/>
              <a:t> </a:t>
            </a:r>
            <a:r>
              <a:rPr i="1" lang="en-US"/>
              <a:t> </a:t>
            </a:r>
            <a:r>
              <a:rPr lang="en-US"/>
              <a:t>is the set of plainntext strings</a:t>
            </a:r>
            <a:r>
              <a:rPr i="1" lang="en-US"/>
              <a:t>,</a:t>
            </a:r>
            <a:endParaRPr/>
          </a:p>
          <a:p>
            <a:pPr indent="-246888" lvl="1" marL="640080" rtl="0" algn="l">
              <a:spcBef>
                <a:spcPts val="444"/>
              </a:spcBef>
              <a:spcAft>
                <a:spcPts val="0"/>
              </a:spcAft>
              <a:buSzPct val="85000"/>
              <a:buChar char="⚫"/>
            </a:pPr>
            <a:r>
              <a:rPr lang="en-US">
                <a:latin typeface="Quintessential"/>
                <a:ea typeface="Quintessential"/>
                <a:cs typeface="Quintessential"/>
                <a:sym typeface="Quintessential"/>
              </a:rPr>
              <a:t>C</a:t>
            </a:r>
            <a:r>
              <a:rPr i="1" lang="en-US"/>
              <a:t> </a:t>
            </a:r>
            <a:r>
              <a:rPr lang="en-US"/>
              <a:t>is the set of ciphertext strings</a:t>
            </a:r>
            <a:r>
              <a:rPr i="1" lang="en-US"/>
              <a:t>,</a:t>
            </a:r>
            <a:endParaRPr/>
          </a:p>
          <a:p>
            <a:pPr indent="-246888" lvl="1" marL="640080" rtl="0" algn="l">
              <a:spcBef>
                <a:spcPts val="444"/>
              </a:spcBef>
              <a:spcAft>
                <a:spcPts val="0"/>
              </a:spcAft>
              <a:buSzPct val="85000"/>
              <a:buChar char="⚫"/>
            </a:pPr>
            <a:r>
              <a:rPr lang="en-US">
                <a:latin typeface="Quintessential"/>
                <a:ea typeface="Quintessential"/>
                <a:cs typeface="Quintessential"/>
                <a:sym typeface="Quintessential"/>
              </a:rPr>
              <a:t>K</a:t>
            </a:r>
            <a:r>
              <a:rPr lang="en-US"/>
              <a:t> is the </a:t>
            </a:r>
            <a:r>
              <a:rPr i="1" lang="en-US"/>
              <a:t>keyspace</a:t>
            </a:r>
            <a:r>
              <a:rPr lang="en-US"/>
              <a:t> (set of all possible keys),</a:t>
            </a:r>
            <a:endParaRPr/>
          </a:p>
          <a:p>
            <a:pPr indent="-246888" lvl="1" marL="640080" rtl="0" algn="l">
              <a:spcBef>
                <a:spcPts val="444"/>
              </a:spcBef>
              <a:spcAft>
                <a:spcPts val="0"/>
              </a:spcAft>
              <a:buSzPct val="85000"/>
              <a:buChar char="⚫"/>
            </a:pPr>
            <a:r>
              <a:rPr lang="en-US">
                <a:latin typeface="Quintessential"/>
                <a:ea typeface="Quintessential"/>
                <a:cs typeface="Quintessential"/>
                <a:sym typeface="Quintessential"/>
              </a:rPr>
              <a:t>E</a:t>
            </a:r>
            <a:r>
              <a:rPr lang="en-US"/>
              <a:t> is the set of encription functions, and</a:t>
            </a:r>
            <a:endParaRPr/>
          </a:p>
          <a:p>
            <a:pPr indent="-246888" lvl="1" marL="640080" rtl="0" algn="l">
              <a:spcBef>
                <a:spcPts val="444"/>
              </a:spcBef>
              <a:spcAft>
                <a:spcPts val="0"/>
              </a:spcAft>
              <a:buSzPct val="85000"/>
              <a:buChar char="⚫"/>
            </a:pPr>
            <a:r>
              <a:rPr lang="en-US">
                <a:latin typeface="Quintessential"/>
                <a:ea typeface="Quintessential"/>
                <a:cs typeface="Quintessential"/>
                <a:sym typeface="Quintessential"/>
              </a:rPr>
              <a:t>D</a:t>
            </a:r>
            <a:r>
              <a:rPr lang="en-US"/>
              <a:t> is the set of decryption functions.</a:t>
            </a:r>
            <a:endParaRPr/>
          </a:p>
          <a:p>
            <a:pPr indent="-274320" lvl="0" marL="274320" rtl="0" algn="l">
              <a:spcBef>
                <a:spcPts val="481"/>
              </a:spcBef>
              <a:spcAft>
                <a:spcPts val="0"/>
              </a:spcAft>
              <a:buSzPct val="95000"/>
              <a:buChar char="⚫"/>
            </a:pPr>
            <a:r>
              <a:rPr lang="en-US"/>
              <a:t>The encryption function in </a:t>
            </a:r>
            <a:r>
              <a:rPr lang="en-US">
                <a:latin typeface="Quintessential"/>
                <a:ea typeface="Quintessential"/>
                <a:cs typeface="Quintessential"/>
                <a:sym typeface="Quintessential"/>
              </a:rPr>
              <a:t>E</a:t>
            </a:r>
            <a:r>
              <a:rPr lang="en-US"/>
              <a:t> corresponding to the key </a:t>
            </a:r>
            <a:r>
              <a:rPr i="1" lang="en-US"/>
              <a:t>k</a:t>
            </a:r>
            <a:r>
              <a:rPr lang="en-US"/>
              <a:t> is denoted by </a:t>
            </a:r>
            <a:r>
              <a:rPr i="1" lang="en-US"/>
              <a:t>E</a:t>
            </a:r>
            <a:r>
              <a:rPr baseline="-25000" i="1" lang="en-US"/>
              <a:t>k</a:t>
            </a:r>
            <a:r>
              <a:rPr lang="en-US"/>
              <a:t> and the decription function in </a:t>
            </a:r>
            <a:r>
              <a:rPr lang="en-US">
                <a:latin typeface="Quintessential"/>
                <a:ea typeface="Quintessential"/>
                <a:cs typeface="Quintessential"/>
                <a:sym typeface="Quintessential"/>
              </a:rPr>
              <a:t>D</a:t>
            </a:r>
            <a:r>
              <a:rPr lang="en-US"/>
              <a:t> that decrypts cipher text enrypted using </a:t>
            </a:r>
            <a:r>
              <a:rPr i="1" lang="en-US"/>
              <a:t>E</a:t>
            </a:r>
            <a:r>
              <a:rPr baseline="-25000" i="1" lang="en-US"/>
              <a:t>k</a:t>
            </a:r>
            <a:r>
              <a:rPr lang="en-US"/>
              <a:t> is denoted by </a:t>
            </a:r>
            <a:r>
              <a:rPr i="1" lang="en-US"/>
              <a:t>D</a:t>
            </a:r>
            <a:r>
              <a:rPr baseline="-25000" i="1" lang="en-US"/>
              <a:t>k</a:t>
            </a:r>
            <a:r>
              <a:rPr lang="en-US"/>
              <a:t>. Therefore:</a:t>
            </a:r>
            <a:endParaRPr/>
          </a:p>
          <a:p>
            <a:pPr indent="-274320" lvl="0" marL="274320" rtl="0" algn="l">
              <a:spcBef>
                <a:spcPts val="481"/>
              </a:spcBef>
              <a:spcAft>
                <a:spcPts val="0"/>
              </a:spcAft>
              <a:buSzPct val="95000"/>
              <a:buNone/>
            </a:pPr>
            <a:r>
              <a:rPr lang="en-US"/>
              <a:t>                                </a:t>
            </a:r>
            <a:r>
              <a:rPr i="1" lang="en-US"/>
              <a:t>D</a:t>
            </a:r>
            <a:r>
              <a:rPr baseline="-25000" i="1" lang="en-US"/>
              <a:t>k</a:t>
            </a:r>
            <a:r>
              <a:rPr lang="en-US"/>
              <a:t>(</a:t>
            </a:r>
            <a:r>
              <a:rPr i="1" lang="en-US"/>
              <a:t>E</a:t>
            </a:r>
            <a:r>
              <a:rPr baseline="-25000" i="1" lang="en-US"/>
              <a:t>k</a:t>
            </a:r>
            <a:r>
              <a:rPr lang="en-US"/>
              <a:t>(</a:t>
            </a:r>
            <a:r>
              <a:rPr i="1" lang="en-US"/>
              <a:t>p</a:t>
            </a:r>
            <a:r>
              <a:rPr lang="en-US"/>
              <a:t>)) = </a:t>
            </a:r>
            <a:r>
              <a:rPr i="1" lang="en-US"/>
              <a:t>p</a:t>
            </a:r>
            <a:r>
              <a:rPr lang="en-US"/>
              <a:t>, for all plaintext strings </a:t>
            </a:r>
            <a:r>
              <a:rPr i="1" lang="en-US"/>
              <a:t>p</a:t>
            </a:r>
            <a:r>
              <a:rPr lang="en-US"/>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Cryptosystems</a:t>
            </a:r>
            <a:endParaRPr/>
          </a:p>
        </p:txBody>
      </p:sp>
      <p:sp>
        <p:nvSpPr>
          <p:cNvPr id="526" name="Google Shape;526;p6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a:t>    Example</a:t>
            </a:r>
            <a:r>
              <a:rPr lang="en-US"/>
              <a:t>: Describe the family of shift ciphers as a cryptosystem.</a:t>
            </a:r>
            <a:endParaRPr/>
          </a:p>
          <a:p>
            <a:pPr indent="-274320" lvl="0" marL="274320" rtl="0" algn="l">
              <a:spcBef>
                <a:spcPts val="520"/>
              </a:spcBef>
              <a:spcAft>
                <a:spcPts val="0"/>
              </a:spcAft>
              <a:buSzPts val="2470"/>
              <a:buNone/>
            </a:pPr>
            <a:r>
              <a:rPr lang="en-US"/>
              <a:t>    </a:t>
            </a:r>
            <a:r>
              <a:rPr b="1" lang="en-US"/>
              <a:t>Solution</a:t>
            </a:r>
            <a:r>
              <a:rPr lang="en-US"/>
              <a:t>: Assume the messages are strings consisting of  elements in </a:t>
            </a:r>
            <a:r>
              <a:rPr b="1" lang="en-US"/>
              <a:t>Z</a:t>
            </a:r>
            <a:r>
              <a:rPr baseline="-25000" lang="en-US">
                <a:latin typeface="Cambria Math"/>
                <a:ea typeface="Cambria Math"/>
                <a:cs typeface="Cambria Math"/>
                <a:sym typeface="Cambria Math"/>
              </a:rPr>
              <a:t>26</a:t>
            </a:r>
            <a:r>
              <a:rPr lang="en-US"/>
              <a:t>. </a:t>
            </a:r>
            <a:endParaRPr/>
          </a:p>
          <a:p>
            <a:pPr indent="-246888" lvl="1" marL="640080" rtl="0" algn="l">
              <a:spcBef>
                <a:spcPts val="480"/>
              </a:spcBef>
              <a:spcAft>
                <a:spcPts val="0"/>
              </a:spcAft>
              <a:buSzPts val="2040"/>
              <a:buChar char="⚫"/>
            </a:pPr>
            <a:r>
              <a:rPr lang="en-US">
                <a:latin typeface="Quintessential"/>
                <a:ea typeface="Quintessential"/>
                <a:cs typeface="Quintessential"/>
                <a:sym typeface="Quintessential"/>
              </a:rPr>
              <a:t>P</a:t>
            </a:r>
            <a:r>
              <a:rPr lang="en-US"/>
              <a:t> </a:t>
            </a:r>
            <a:r>
              <a:rPr i="1" lang="en-US"/>
              <a:t> </a:t>
            </a:r>
            <a:r>
              <a:rPr lang="en-US"/>
              <a:t>is the set of strings of elements in  </a:t>
            </a:r>
            <a:r>
              <a:rPr b="1" lang="en-US"/>
              <a:t>Z</a:t>
            </a:r>
            <a:r>
              <a:rPr baseline="-25000" lang="en-US">
                <a:latin typeface="Cambria Math"/>
                <a:ea typeface="Cambria Math"/>
                <a:cs typeface="Cambria Math"/>
                <a:sym typeface="Cambria Math"/>
              </a:rPr>
              <a:t>26</a:t>
            </a:r>
            <a:r>
              <a:rPr i="1" lang="en-US"/>
              <a:t>,</a:t>
            </a:r>
            <a:endParaRPr/>
          </a:p>
          <a:p>
            <a:pPr indent="-246888" lvl="1" marL="640080" rtl="0" algn="l">
              <a:spcBef>
                <a:spcPts val="480"/>
              </a:spcBef>
              <a:spcAft>
                <a:spcPts val="0"/>
              </a:spcAft>
              <a:buSzPts val="2040"/>
              <a:buChar char="⚫"/>
            </a:pPr>
            <a:r>
              <a:rPr lang="en-US">
                <a:latin typeface="Quintessential"/>
                <a:ea typeface="Quintessential"/>
                <a:cs typeface="Quintessential"/>
                <a:sym typeface="Quintessential"/>
              </a:rPr>
              <a:t>C</a:t>
            </a:r>
            <a:r>
              <a:rPr i="1" lang="en-US"/>
              <a:t> </a:t>
            </a:r>
            <a:r>
              <a:rPr lang="en-US"/>
              <a:t>is the set of  strings of elements in  </a:t>
            </a:r>
            <a:r>
              <a:rPr b="1" lang="en-US"/>
              <a:t>Z</a:t>
            </a:r>
            <a:r>
              <a:rPr baseline="-25000" lang="en-US">
                <a:latin typeface="Cambria Math"/>
                <a:ea typeface="Cambria Math"/>
                <a:cs typeface="Cambria Math"/>
                <a:sym typeface="Cambria Math"/>
              </a:rPr>
              <a:t>26</a:t>
            </a:r>
            <a:r>
              <a:rPr i="1" lang="en-US"/>
              <a:t>,</a:t>
            </a:r>
            <a:endParaRPr/>
          </a:p>
          <a:p>
            <a:pPr indent="-246888" lvl="1" marL="640080" rtl="0" algn="l">
              <a:spcBef>
                <a:spcPts val="480"/>
              </a:spcBef>
              <a:spcAft>
                <a:spcPts val="0"/>
              </a:spcAft>
              <a:buSzPts val="2040"/>
              <a:buChar char="⚫"/>
            </a:pPr>
            <a:r>
              <a:rPr lang="en-US">
                <a:latin typeface="Quintessential"/>
                <a:ea typeface="Quintessential"/>
                <a:cs typeface="Quintessential"/>
                <a:sym typeface="Quintessential"/>
              </a:rPr>
              <a:t>K</a:t>
            </a:r>
            <a:r>
              <a:rPr lang="en-US"/>
              <a:t> = </a:t>
            </a:r>
            <a:r>
              <a:rPr b="1" lang="en-US"/>
              <a:t>Z</a:t>
            </a:r>
            <a:r>
              <a:rPr baseline="-25000" lang="en-US">
                <a:latin typeface="Cambria Math"/>
                <a:ea typeface="Cambria Math"/>
                <a:cs typeface="Cambria Math"/>
                <a:sym typeface="Cambria Math"/>
              </a:rPr>
              <a:t>26</a:t>
            </a:r>
            <a:r>
              <a:rPr lang="en-US"/>
              <a:t>,</a:t>
            </a:r>
            <a:endParaRPr/>
          </a:p>
          <a:p>
            <a:pPr indent="-246888" lvl="1" marL="640080" rtl="0" algn="l">
              <a:spcBef>
                <a:spcPts val="480"/>
              </a:spcBef>
              <a:spcAft>
                <a:spcPts val="0"/>
              </a:spcAft>
              <a:buSzPts val="2040"/>
              <a:buChar char="⚫"/>
            </a:pPr>
            <a:r>
              <a:rPr lang="en-US">
                <a:latin typeface="Quintessential"/>
                <a:ea typeface="Quintessential"/>
                <a:cs typeface="Quintessential"/>
                <a:sym typeface="Quintessential"/>
              </a:rPr>
              <a:t>E</a:t>
            </a:r>
            <a:r>
              <a:rPr lang="en-US"/>
              <a:t> consists of functions of the form                                          </a:t>
            </a:r>
            <a:r>
              <a:rPr i="1" lang="en-US"/>
              <a:t> E</a:t>
            </a:r>
            <a:r>
              <a:rPr baseline="-25000" i="1" lang="en-US"/>
              <a:t>k</a:t>
            </a:r>
            <a:r>
              <a:rPr lang="en-US"/>
              <a:t> (</a:t>
            </a:r>
            <a:r>
              <a:rPr i="1" lang="en-US"/>
              <a:t>p</a:t>
            </a:r>
            <a:r>
              <a:rPr lang="en-US"/>
              <a:t>) = (</a:t>
            </a:r>
            <a:r>
              <a:rPr i="1" lang="en-US"/>
              <a:t>p</a:t>
            </a:r>
            <a:r>
              <a:rPr lang="en-US"/>
              <a:t> + </a:t>
            </a:r>
            <a:r>
              <a:rPr i="1" lang="en-US"/>
              <a:t>k</a:t>
            </a:r>
            <a:r>
              <a:rPr lang="en-US"/>
              <a:t>) </a:t>
            </a:r>
            <a:r>
              <a:rPr b="1" lang="en-US"/>
              <a:t>mod</a:t>
            </a:r>
            <a:r>
              <a:rPr lang="en-US"/>
              <a:t> </a:t>
            </a:r>
            <a:r>
              <a:rPr lang="en-US">
                <a:latin typeface="Cambria Math"/>
                <a:ea typeface="Cambria Math"/>
                <a:cs typeface="Cambria Math"/>
                <a:sym typeface="Cambria Math"/>
              </a:rPr>
              <a:t>26</a:t>
            </a:r>
            <a:r>
              <a:rPr lang="en-US"/>
              <a:t> , and</a:t>
            </a:r>
            <a:endParaRPr/>
          </a:p>
          <a:p>
            <a:pPr indent="-246888" lvl="1" marL="640080" rtl="0" algn="l">
              <a:spcBef>
                <a:spcPts val="480"/>
              </a:spcBef>
              <a:spcAft>
                <a:spcPts val="0"/>
              </a:spcAft>
              <a:buSzPts val="2040"/>
              <a:buChar char="⚫"/>
            </a:pPr>
            <a:r>
              <a:rPr lang="en-US">
                <a:latin typeface="Quintessential"/>
                <a:ea typeface="Quintessential"/>
                <a:cs typeface="Quintessential"/>
                <a:sym typeface="Quintessential"/>
              </a:rPr>
              <a:t>D</a:t>
            </a:r>
            <a:r>
              <a:rPr lang="en-US"/>
              <a:t> is the same as </a:t>
            </a:r>
            <a:r>
              <a:rPr lang="en-US">
                <a:latin typeface="Quintessential"/>
                <a:ea typeface="Quintessential"/>
                <a:cs typeface="Quintessential"/>
                <a:sym typeface="Quintessential"/>
              </a:rPr>
              <a:t>E</a:t>
            </a:r>
            <a:r>
              <a:rPr lang="en-US"/>
              <a:t>  where </a:t>
            </a:r>
            <a:r>
              <a:rPr i="1" lang="en-US"/>
              <a:t>D</a:t>
            </a:r>
            <a:r>
              <a:rPr baseline="-25000" i="1" lang="en-US"/>
              <a:t>k</a:t>
            </a:r>
            <a:r>
              <a:rPr lang="en-US"/>
              <a:t> (</a:t>
            </a:r>
            <a:r>
              <a:rPr i="1" lang="en-US"/>
              <a:t>p</a:t>
            </a:r>
            <a:r>
              <a:rPr lang="en-US"/>
              <a:t>) = (</a:t>
            </a:r>
            <a:r>
              <a:rPr i="1" lang="en-US"/>
              <a:t>p</a:t>
            </a:r>
            <a:r>
              <a:rPr lang="en-US"/>
              <a:t> </a:t>
            </a:r>
            <a:r>
              <a:rPr lang="en-US">
                <a:latin typeface="Cambria Math"/>
                <a:ea typeface="Cambria Math"/>
                <a:cs typeface="Cambria Math"/>
                <a:sym typeface="Cambria Math"/>
              </a:rPr>
              <a:t>−</a:t>
            </a:r>
            <a:r>
              <a:rPr lang="en-US"/>
              <a:t> </a:t>
            </a:r>
            <a:r>
              <a:rPr i="1" lang="en-US"/>
              <a:t>k</a:t>
            </a:r>
            <a:r>
              <a:rPr lang="en-US"/>
              <a:t>) </a:t>
            </a:r>
            <a:r>
              <a:rPr b="1" lang="en-US"/>
              <a:t>mod</a:t>
            </a:r>
            <a:r>
              <a:rPr lang="en-US"/>
              <a:t> </a:t>
            </a:r>
            <a:r>
              <a:rPr lang="en-US">
                <a:latin typeface="Cambria Math"/>
                <a:ea typeface="Cambria Math"/>
                <a:cs typeface="Cambria Math"/>
                <a:sym typeface="Cambria Math"/>
              </a:rPr>
              <a:t>26</a:t>
            </a:r>
            <a:r>
              <a:rPr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Public Key Cryptography</a:t>
            </a:r>
            <a:endParaRPr/>
          </a:p>
        </p:txBody>
      </p:sp>
      <p:sp>
        <p:nvSpPr>
          <p:cNvPr id="532" name="Google Shape;532;p6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Char char="⚫"/>
            </a:pPr>
            <a:r>
              <a:rPr lang="en-US"/>
              <a:t>All classical ciphers, including shift and affine ciphers, are </a:t>
            </a:r>
            <a:r>
              <a:rPr i="1" lang="en-US"/>
              <a:t>private key cryptosystems</a:t>
            </a:r>
            <a:r>
              <a:rPr lang="en-US"/>
              <a:t>. Knowing the encryption key allows one to quickly determine the decryption key. </a:t>
            </a:r>
            <a:endParaRPr/>
          </a:p>
          <a:p>
            <a:pPr indent="-274320" lvl="0" marL="274320" rtl="0" algn="l">
              <a:spcBef>
                <a:spcPts val="481"/>
              </a:spcBef>
              <a:spcAft>
                <a:spcPts val="0"/>
              </a:spcAft>
              <a:buSzPct val="95000"/>
              <a:buChar char="⚫"/>
            </a:pPr>
            <a:r>
              <a:rPr lang="en-US"/>
              <a:t>All parties who wish to communicate using a private key cryptosystem must share the key and keep it a secret. </a:t>
            </a:r>
            <a:endParaRPr/>
          </a:p>
          <a:p>
            <a:pPr indent="-274320" lvl="0" marL="274320" rtl="0" algn="l">
              <a:spcBef>
                <a:spcPts val="481"/>
              </a:spcBef>
              <a:spcAft>
                <a:spcPts val="0"/>
              </a:spcAft>
              <a:buSzPct val="95000"/>
              <a:buChar char="⚫"/>
            </a:pPr>
            <a:r>
              <a:rPr lang="en-US"/>
              <a:t>In public key cryptosystems, first invented in the </a:t>
            </a:r>
            <a:r>
              <a:rPr lang="en-US">
                <a:latin typeface="Cambria Math"/>
                <a:ea typeface="Cambria Math"/>
                <a:cs typeface="Cambria Math"/>
                <a:sym typeface="Cambria Math"/>
              </a:rPr>
              <a:t>1970</a:t>
            </a:r>
            <a:r>
              <a:rPr lang="en-US"/>
              <a:t>s, knowing how to encrypt a message does not help one to decrypt the message. Therefore, everyone can have a publicly known encryption key. The only key that needs to be kept secret is the decryption key.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The RSA Cryptosystem</a:t>
            </a:r>
            <a:endParaRPr/>
          </a:p>
        </p:txBody>
      </p:sp>
      <p:sp>
        <p:nvSpPr>
          <p:cNvPr id="538" name="Google Shape;538;p6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Char char="⚫"/>
            </a:pPr>
            <a:r>
              <a:rPr lang="en-US"/>
              <a:t>A public key cryptosystem, now known  as the RSA system was introduced in </a:t>
            </a:r>
            <a:r>
              <a:rPr lang="en-US">
                <a:latin typeface="Cambria Math"/>
                <a:ea typeface="Cambria Math"/>
                <a:cs typeface="Cambria Math"/>
                <a:sym typeface="Cambria Math"/>
              </a:rPr>
              <a:t>1976</a:t>
            </a:r>
            <a:r>
              <a:rPr lang="en-US"/>
              <a:t> by three researchers at MIT.</a:t>
            </a:r>
            <a:endParaRPr/>
          </a:p>
          <a:p>
            <a:pPr indent="-274320" lvl="0" marL="274320" rtl="0" algn="l">
              <a:spcBef>
                <a:spcPts val="442"/>
              </a:spcBef>
              <a:spcAft>
                <a:spcPts val="0"/>
              </a:spcAft>
              <a:buSzPct val="95000"/>
              <a:buNone/>
            </a:pPr>
            <a:r>
              <a:t/>
            </a:r>
            <a:endParaRPr/>
          </a:p>
          <a:p>
            <a:pPr indent="-274320" lvl="0" marL="274320" rtl="0" algn="l">
              <a:spcBef>
                <a:spcPts val="442"/>
              </a:spcBef>
              <a:spcAft>
                <a:spcPts val="0"/>
              </a:spcAft>
              <a:buSzPct val="95000"/>
              <a:buNone/>
            </a:pPr>
            <a:r>
              <a:t/>
            </a:r>
            <a:endParaRPr/>
          </a:p>
          <a:p>
            <a:pPr indent="-274320" lvl="0" marL="274320" rtl="0" algn="l">
              <a:spcBef>
                <a:spcPts val="442"/>
              </a:spcBef>
              <a:spcAft>
                <a:spcPts val="0"/>
              </a:spcAft>
              <a:buSzPct val="95000"/>
              <a:buNone/>
            </a:pPr>
            <a:r>
              <a:t/>
            </a:r>
            <a:endParaRPr/>
          </a:p>
          <a:p>
            <a:pPr indent="-274320" lvl="0" marL="274320" rtl="0" algn="l">
              <a:spcBef>
                <a:spcPts val="442"/>
              </a:spcBef>
              <a:spcAft>
                <a:spcPts val="0"/>
              </a:spcAft>
              <a:buSzPct val="95000"/>
              <a:buNone/>
            </a:pPr>
            <a:r>
              <a:t/>
            </a:r>
            <a:endParaRPr/>
          </a:p>
          <a:p>
            <a:pPr indent="-274320" lvl="0" marL="274320" rtl="0" algn="l">
              <a:spcBef>
                <a:spcPts val="442"/>
              </a:spcBef>
              <a:spcAft>
                <a:spcPts val="0"/>
              </a:spcAft>
              <a:buSzPct val="95000"/>
              <a:buChar char="⚫"/>
            </a:pPr>
            <a:r>
              <a:rPr lang="en-US"/>
              <a:t>It is now known that the method was discovered earlier by Clifford Cocks, working secretly for the UK government. </a:t>
            </a:r>
            <a:endParaRPr/>
          </a:p>
          <a:p>
            <a:pPr indent="-274320" lvl="0" marL="274320" rtl="0" algn="l">
              <a:spcBef>
                <a:spcPts val="442"/>
              </a:spcBef>
              <a:spcAft>
                <a:spcPts val="0"/>
              </a:spcAft>
              <a:buSzPct val="95000"/>
              <a:buChar char="⚫"/>
            </a:pPr>
            <a:r>
              <a:rPr lang="en-US"/>
              <a:t>The public encryption key  is (</a:t>
            </a:r>
            <a:r>
              <a:rPr i="1" lang="en-US"/>
              <a:t>n,e</a:t>
            </a:r>
            <a:r>
              <a:rPr lang="en-US"/>
              <a:t>), where  </a:t>
            </a:r>
            <a:r>
              <a:rPr i="1" lang="en-US"/>
              <a:t>n</a:t>
            </a:r>
            <a:r>
              <a:rPr lang="en-US"/>
              <a:t> = </a:t>
            </a:r>
            <a:r>
              <a:rPr i="1" lang="en-US"/>
              <a:t>pq</a:t>
            </a:r>
            <a:r>
              <a:rPr lang="en-US"/>
              <a:t> (the modulus) is the product of two large (</a:t>
            </a:r>
            <a:r>
              <a:rPr lang="en-US">
                <a:latin typeface="Cambria Math"/>
                <a:ea typeface="Cambria Math"/>
                <a:cs typeface="Cambria Math"/>
                <a:sym typeface="Cambria Math"/>
              </a:rPr>
              <a:t>200</a:t>
            </a:r>
            <a:r>
              <a:rPr lang="en-US"/>
              <a:t> digits) primes </a:t>
            </a:r>
            <a:r>
              <a:rPr i="1" lang="en-US"/>
              <a:t>p  </a:t>
            </a:r>
            <a:r>
              <a:rPr lang="en-US"/>
              <a:t>and</a:t>
            </a:r>
            <a:r>
              <a:rPr i="1" lang="en-US"/>
              <a:t> q</a:t>
            </a:r>
            <a:r>
              <a:rPr lang="en-US"/>
              <a:t>, and an exponent </a:t>
            </a:r>
            <a:r>
              <a:rPr i="1" lang="en-US"/>
              <a:t>e</a:t>
            </a:r>
            <a:r>
              <a:rPr lang="en-US"/>
              <a:t> that is relatively prime to (</a:t>
            </a:r>
            <a:r>
              <a:rPr i="1" lang="en-US"/>
              <a:t>p</a:t>
            </a:r>
            <a:r>
              <a:rPr lang="en-US">
                <a:latin typeface="Cambria Math"/>
                <a:ea typeface="Cambria Math"/>
                <a:cs typeface="Cambria Math"/>
                <a:sym typeface="Cambria Math"/>
              </a:rPr>
              <a:t>−1)(</a:t>
            </a:r>
            <a:r>
              <a:rPr i="1" lang="en-US">
                <a:latin typeface="Cambria Math"/>
                <a:ea typeface="Cambria Math"/>
                <a:cs typeface="Cambria Math"/>
                <a:sym typeface="Cambria Math"/>
              </a:rPr>
              <a:t>q</a:t>
            </a:r>
            <a:r>
              <a:rPr lang="en-US"/>
              <a:t> </a:t>
            </a:r>
            <a:r>
              <a:rPr lang="en-US">
                <a:latin typeface="Cambria Math"/>
                <a:ea typeface="Cambria Math"/>
                <a:cs typeface="Cambria Math"/>
                <a:sym typeface="Cambria Math"/>
              </a:rPr>
              <a:t>−1). The two large primes can be quickly found using probabilistic primality tests, discussed earlier. But </a:t>
            </a:r>
            <a:r>
              <a:rPr i="1" lang="en-US"/>
              <a:t>n</a:t>
            </a:r>
            <a:r>
              <a:rPr lang="en-US"/>
              <a:t> = </a:t>
            </a:r>
            <a:r>
              <a:rPr i="1" lang="en-US"/>
              <a:t>pq</a:t>
            </a:r>
            <a:r>
              <a:rPr lang="en-US">
                <a:latin typeface="Cambria Math"/>
                <a:ea typeface="Cambria Math"/>
                <a:cs typeface="Cambria Math"/>
                <a:sym typeface="Cambria Math"/>
              </a:rPr>
              <a:t>,  with approximately 400 digits, cannot be factored in a reasonable length of time.</a:t>
            </a:r>
            <a:endParaRPr/>
          </a:p>
        </p:txBody>
      </p:sp>
      <p:pic>
        <p:nvPicPr>
          <p:cNvPr descr="0319.jpg" id="539" name="Google Shape;539;p63"/>
          <p:cNvPicPr preferRelativeResize="0"/>
          <p:nvPr/>
        </p:nvPicPr>
        <p:blipFill rotWithShape="1">
          <a:blip r:embed="rId3">
            <a:alphaModFix/>
          </a:blip>
          <a:srcRect b="0" l="0" r="0" t="0"/>
          <a:stretch/>
        </p:blipFill>
        <p:spPr>
          <a:xfrm>
            <a:off x="7924800" y="2819400"/>
            <a:ext cx="893064" cy="1034796"/>
          </a:xfrm>
          <a:prstGeom prst="rect">
            <a:avLst/>
          </a:prstGeom>
          <a:noFill/>
          <a:ln>
            <a:noFill/>
          </a:ln>
        </p:spPr>
      </p:pic>
      <p:pic>
        <p:nvPicPr>
          <p:cNvPr descr="0317.jpg" id="540" name="Google Shape;540;p63"/>
          <p:cNvPicPr preferRelativeResize="0"/>
          <p:nvPr/>
        </p:nvPicPr>
        <p:blipFill rotWithShape="1">
          <a:blip r:embed="rId4">
            <a:alphaModFix/>
          </a:blip>
          <a:srcRect b="0" l="0" r="0" t="0"/>
          <a:stretch/>
        </p:blipFill>
        <p:spPr>
          <a:xfrm>
            <a:off x="2362200" y="2895600"/>
            <a:ext cx="893826" cy="1034796"/>
          </a:xfrm>
          <a:prstGeom prst="rect">
            <a:avLst/>
          </a:prstGeom>
          <a:noFill/>
          <a:ln>
            <a:noFill/>
          </a:ln>
        </p:spPr>
      </p:pic>
      <p:pic>
        <p:nvPicPr>
          <p:cNvPr descr="0318.jpg" id="541" name="Google Shape;541;p63"/>
          <p:cNvPicPr preferRelativeResize="0"/>
          <p:nvPr/>
        </p:nvPicPr>
        <p:blipFill rotWithShape="1">
          <a:blip r:embed="rId5">
            <a:alphaModFix/>
          </a:blip>
          <a:srcRect b="0" l="0" r="0" t="0"/>
          <a:stretch/>
        </p:blipFill>
        <p:spPr>
          <a:xfrm>
            <a:off x="5181600" y="2819400"/>
            <a:ext cx="894588" cy="1036320"/>
          </a:xfrm>
          <a:prstGeom prst="rect">
            <a:avLst/>
          </a:prstGeom>
          <a:noFill/>
          <a:ln>
            <a:noFill/>
          </a:ln>
        </p:spPr>
      </p:pic>
      <p:sp>
        <p:nvSpPr>
          <p:cNvPr id="542" name="Google Shape;542;p63"/>
          <p:cNvSpPr txBox="1"/>
          <p:nvPr/>
        </p:nvSpPr>
        <p:spPr>
          <a:xfrm>
            <a:off x="990600" y="3200400"/>
            <a:ext cx="167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Ronald Rivest</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(Born </a:t>
            </a:r>
            <a:r>
              <a:rPr lang="en-US" sz="1600">
                <a:solidFill>
                  <a:schemeClr val="dk1"/>
                </a:solidFill>
                <a:latin typeface="Cambria Math"/>
                <a:ea typeface="Cambria Math"/>
                <a:cs typeface="Cambria Math"/>
                <a:sym typeface="Cambria Math"/>
              </a:rPr>
              <a:t>1948</a:t>
            </a:r>
            <a:r>
              <a:rPr lang="en-US" sz="1600">
                <a:solidFill>
                  <a:schemeClr val="dk1"/>
                </a:solidFill>
                <a:latin typeface="Constantia"/>
                <a:ea typeface="Constantia"/>
                <a:cs typeface="Constantia"/>
                <a:sym typeface="Constantia"/>
              </a:rPr>
              <a:t>)</a:t>
            </a:r>
            <a:endParaRPr/>
          </a:p>
        </p:txBody>
      </p:sp>
      <p:sp>
        <p:nvSpPr>
          <p:cNvPr id="543" name="Google Shape;543;p63"/>
          <p:cNvSpPr txBox="1"/>
          <p:nvPr/>
        </p:nvSpPr>
        <p:spPr>
          <a:xfrm>
            <a:off x="3810000" y="3124200"/>
            <a:ext cx="137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Adi Shamir</a:t>
            </a:r>
            <a:endParaRPr/>
          </a:p>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(Born </a:t>
            </a:r>
            <a:r>
              <a:rPr lang="en-US" sz="1600">
                <a:solidFill>
                  <a:schemeClr val="dk1"/>
                </a:solidFill>
                <a:latin typeface="Cambria Math"/>
                <a:ea typeface="Cambria Math"/>
                <a:cs typeface="Cambria Math"/>
                <a:sym typeface="Cambria Math"/>
              </a:rPr>
              <a:t>1952</a:t>
            </a:r>
            <a:r>
              <a:rPr lang="en-US" sz="1600">
                <a:solidFill>
                  <a:schemeClr val="dk1"/>
                </a:solidFill>
                <a:latin typeface="Constantia"/>
                <a:ea typeface="Constantia"/>
                <a:cs typeface="Constantia"/>
                <a:sym typeface="Constantia"/>
              </a:rPr>
              <a:t>)</a:t>
            </a:r>
            <a:endParaRPr/>
          </a:p>
        </p:txBody>
      </p:sp>
      <p:sp>
        <p:nvSpPr>
          <p:cNvPr id="544" name="Google Shape;544;p63"/>
          <p:cNvSpPr txBox="1"/>
          <p:nvPr/>
        </p:nvSpPr>
        <p:spPr>
          <a:xfrm>
            <a:off x="6553200" y="2971800"/>
            <a:ext cx="1371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Leonard </a:t>
            </a:r>
            <a:endParaRPr/>
          </a:p>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Adelman</a:t>
            </a:r>
            <a:endParaRPr/>
          </a:p>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(Born </a:t>
            </a:r>
            <a:r>
              <a:rPr lang="en-US" sz="1600">
                <a:solidFill>
                  <a:schemeClr val="dk1"/>
                </a:solidFill>
                <a:latin typeface="Cambria Math"/>
                <a:ea typeface="Cambria Math"/>
                <a:cs typeface="Cambria Math"/>
                <a:sym typeface="Cambria Math"/>
              </a:rPr>
              <a:t>1945</a:t>
            </a:r>
            <a:r>
              <a:rPr lang="en-US" sz="1600">
                <a:solidFill>
                  <a:schemeClr val="dk1"/>
                </a:solidFill>
                <a:latin typeface="Constantia"/>
                <a:ea typeface="Constantia"/>
                <a:cs typeface="Constantia"/>
                <a:sym typeface="Constantia"/>
              </a:rPr>
              <a:t>)</a:t>
            </a:r>
            <a:endParaRPr/>
          </a:p>
        </p:txBody>
      </p:sp>
      <p:pic>
        <p:nvPicPr>
          <p:cNvPr descr="clifford_cocks.jpg" id="545" name="Google Shape;545;p63"/>
          <p:cNvPicPr preferRelativeResize="0"/>
          <p:nvPr/>
        </p:nvPicPr>
        <p:blipFill rotWithShape="1">
          <a:blip r:embed="rId6">
            <a:alphaModFix/>
          </a:blip>
          <a:srcRect b="0" l="0" r="0" t="0"/>
          <a:stretch/>
        </p:blipFill>
        <p:spPr>
          <a:xfrm>
            <a:off x="4800600" y="152400"/>
            <a:ext cx="1023366" cy="1050036"/>
          </a:xfrm>
          <a:prstGeom prst="rect">
            <a:avLst/>
          </a:prstGeom>
          <a:noFill/>
          <a:ln>
            <a:noFill/>
          </a:ln>
        </p:spPr>
      </p:pic>
      <p:sp>
        <p:nvSpPr>
          <p:cNvPr id="546" name="Google Shape;546;p63"/>
          <p:cNvSpPr txBox="1"/>
          <p:nvPr/>
        </p:nvSpPr>
        <p:spPr>
          <a:xfrm>
            <a:off x="5943600" y="685800"/>
            <a:ext cx="1752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Clifford Cocks</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(Born </a:t>
            </a:r>
            <a:r>
              <a:rPr lang="en-US" sz="1800">
                <a:solidFill>
                  <a:schemeClr val="dk1"/>
                </a:solidFill>
                <a:latin typeface="Cambria Math"/>
                <a:ea typeface="Cambria Math"/>
                <a:cs typeface="Cambria Math"/>
                <a:sym typeface="Cambria Math"/>
              </a:rPr>
              <a:t>1950</a:t>
            </a:r>
            <a:r>
              <a:rPr lang="en-US" sz="1800">
                <a:solidFill>
                  <a:schemeClr val="dk1"/>
                </a:solidFill>
                <a:latin typeface="Constantia"/>
                <a:ea typeface="Constantia"/>
                <a:cs typeface="Constantia"/>
                <a:sym typeface="Constantia"/>
              </a:rPr>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4"/>
          <p:cNvSpPr txBox="1"/>
          <p:nvPr>
            <p:ph type="title"/>
          </p:nvPr>
        </p:nvSpPr>
        <p:spPr>
          <a:xfrm>
            <a:off x="457200" y="-23884"/>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RSA Encryption</a:t>
            </a:r>
            <a:endParaRPr/>
          </a:p>
        </p:txBody>
      </p:sp>
      <p:sp>
        <p:nvSpPr>
          <p:cNvPr id="552" name="Google Shape;552;p64"/>
          <p:cNvSpPr txBox="1"/>
          <p:nvPr>
            <p:ph idx="1" type="body"/>
          </p:nvPr>
        </p:nvSpPr>
        <p:spPr>
          <a:xfrm>
            <a:off x="457200" y="1119116"/>
            <a:ext cx="8229600" cy="5510284"/>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Char char="⚫"/>
            </a:pPr>
            <a:r>
              <a:rPr lang="en-US"/>
              <a:t>To encrypt a message using RSA using a key (</a:t>
            </a:r>
            <a:r>
              <a:rPr i="1" lang="en-US"/>
              <a:t>n</a:t>
            </a:r>
            <a:r>
              <a:rPr lang="en-US"/>
              <a:t>,</a:t>
            </a:r>
            <a:r>
              <a:rPr i="1" lang="en-US"/>
              <a:t>e</a:t>
            </a:r>
            <a:r>
              <a:rPr lang="en-US"/>
              <a:t>) :</a:t>
            </a:r>
            <a:endParaRPr/>
          </a:p>
          <a:p>
            <a:pPr indent="-514350" lvl="1" marL="880110" rtl="0" algn="l">
              <a:spcBef>
                <a:spcPts val="336"/>
              </a:spcBef>
              <a:spcAft>
                <a:spcPts val="0"/>
              </a:spcAft>
              <a:buSzPct val="85000"/>
              <a:buFont typeface="Calibri"/>
              <a:buAutoNum type="romanLcPeriod"/>
            </a:pPr>
            <a:r>
              <a:rPr lang="en-US"/>
              <a:t>Translate the plaintext message </a:t>
            </a:r>
            <a:r>
              <a:rPr i="1" lang="en-US"/>
              <a:t>M</a:t>
            </a:r>
            <a:r>
              <a:rPr lang="en-US"/>
              <a:t> into sequences of two digit integers representing the letters.  Use </a:t>
            </a:r>
            <a:r>
              <a:rPr lang="en-US">
                <a:latin typeface="Cambria Math"/>
                <a:ea typeface="Cambria Math"/>
                <a:cs typeface="Cambria Math"/>
                <a:sym typeface="Cambria Math"/>
              </a:rPr>
              <a:t>00</a:t>
            </a:r>
            <a:r>
              <a:rPr lang="en-US"/>
              <a:t> for A, </a:t>
            </a:r>
            <a:r>
              <a:rPr lang="en-US">
                <a:latin typeface="Cambria Math"/>
                <a:ea typeface="Cambria Math"/>
                <a:cs typeface="Cambria Math"/>
                <a:sym typeface="Cambria Math"/>
              </a:rPr>
              <a:t>01</a:t>
            </a:r>
            <a:r>
              <a:rPr lang="en-US"/>
              <a:t> for B, etc.</a:t>
            </a:r>
            <a:endParaRPr/>
          </a:p>
          <a:p>
            <a:pPr indent="-514350" lvl="1" marL="880110" rtl="0" algn="l">
              <a:spcBef>
                <a:spcPts val="336"/>
              </a:spcBef>
              <a:spcAft>
                <a:spcPts val="0"/>
              </a:spcAft>
              <a:buSzPct val="85000"/>
              <a:buFont typeface="Calibri"/>
              <a:buAutoNum type="romanLcPeriod"/>
            </a:pPr>
            <a:r>
              <a:rPr lang="en-US"/>
              <a:t>Concatenate the two digit integers into strings of digits. </a:t>
            </a:r>
            <a:endParaRPr/>
          </a:p>
          <a:p>
            <a:pPr indent="-514350" lvl="1" marL="880110" rtl="0" algn="l">
              <a:spcBef>
                <a:spcPts val="336"/>
              </a:spcBef>
              <a:spcAft>
                <a:spcPts val="0"/>
              </a:spcAft>
              <a:buSzPct val="85000"/>
              <a:buFont typeface="Calibri"/>
              <a:buAutoNum type="romanLcPeriod"/>
            </a:pPr>
            <a:r>
              <a:rPr lang="en-US"/>
              <a:t>Divide this string into equally sized blocks of </a:t>
            </a:r>
            <a:r>
              <a:rPr lang="en-US">
                <a:latin typeface="Cambria Math"/>
                <a:ea typeface="Cambria Math"/>
                <a:cs typeface="Cambria Math"/>
                <a:sym typeface="Cambria Math"/>
              </a:rPr>
              <a:t>2</a:t>
            </a:r>
            <a:r>
              <a:rPr i="1" lang="en-US"/>
              <a:t>N</a:t>
            </a:r>
            <a:r>
              <a:rPr lang="en-US"/>
              <a:t> digits where </a:t>
            </a:r>
            <a:r>
              <a:rPr lang="en-US">
                <a:latin typeface="Cambria Math"/>
                <a:ea typeface="Cambria Math"/>
                <a:cs typeface="Cambria Math"/>
                <a:sym typeface="Cambria Math"/>
              </a:rPr>
              <a:t>2</a:t>
            </a:r>
            <a:r>
              <a:rPr i="1" lang="en-US"/>
              <a:t>N</a:t>
            </a:r>
            <a:r>
              <a:rPr lang="en-US"/>
              <a:t> is the largest even number </a:t>
            </a:r>
            <a:r>
              <a:rPr lang="en-US">
                <a:latin typeface="Cambria Math"/>
                <a:ea typeface="Cambria Math"/>
                <a:cs typeface="Cambria Math"/>
                <a:sym typeface="Cambria Math"/>
              </a:rPr>
              <a:t>2525…25</a:t>
            </a:r>
            <a:r>
              <a:rPr lang="en-US"/>
              <a:t> with </a:t>
            </a:r>
            <a:r>
              <a:rPr lang="en-US">
                <a:latin typeface="Cambria Math"/>
                <a:ea typeface="Cambria Math"/>
                <a:cs typeface="Cambria Math"/>
                <a:sym typeface="Cambria Math"/>
              </a:rPr>
              <a:t>2</a:t>
            </a:r>
            <a:r>
              <a:rPr i="1" lang="en-US"/>
              <a:t>N</a:t>
            </a:r>
            <a:r>
              <a:rPr lang="en-US"/>
              <a:t> digits that does not exceed </a:t>
            </a:r>
            <a:r>
              <a:rPr i="1" lang="en-US"/>
              <a:t>n</a:t>
            </a:r>
            <a:r>
              <a:rPr lang="en-US"/>
              <a:t>. </a:t>
            </a:r>
            <a:endParaRPr/>
          </a:p>
          <a:p>
            <a:pPr indent="-514350" lvl="1" marL="880110" rtl="0" algn="l">
              <a:spcBef>
                <a:spcPts val="336"/>
              </a:spcBef>
              <a:spcAft>
                <a:spcPts val="0"/>
              </a:spcAft>
              <a:buSzPct val="85000"/>
              <a:buFont typeface="Calibri"/>
              <a:buAutoNum type="romanLcPeriod"/>
            </a:pPr>
            <a:r>
              <a:rPr lang="en-US"/>
              <a:t>The plaintext message M is now a sequence of  integers </a:t>
            </a:r>
            <a:r>
              <a:rPr i="1" lang="en-US"/>
              <a:t>m</a:t>
            </a:r>
            <a:r>
              <a:rPr baseline="-25000" lang="en-US"/>
              <a:t>1</a:t>
            </a:r>
            <a:r>
              <a:rPr lang="en-US"/>
              <a:t>,</a:t>
            </a:r>
            <a:r>
              <a:rPr i="1" lang="en-US"/>
              <a:t>m</a:t>
            </a:r>
            <a:r>
              <a:rPr baseline="-25000" lang="en-US"/>
              <a:t>2</a:t>
            </a:r>
            <a:r>
              <a:rPr lang="en-US"/>
              <a:t>,…,</a:t>
            </a:r>
            <a:r>
              <a:rPr i="1" lang="en-US"/>
              <a:t>m</a:t>
            </a:r>
            <a:r>
              <a:rPr baseline="-25000" i="1" lang="en-US"/>
              <a:t>k</a:t>
            </a:r>
            <a:r>
              <a:rPr lang="en-US"/>
              <a:t>.</a:t>
            </a:r>
            <a:endParaRPr/>
          </a:p>
          <a:p>
            <a:pPr indent="-514350" lvl="1" marL="880110" rtl="0" algn="l">
              <a:spcBef>
                <a:spcPts val="336"/>
              </a:spcBef>
              <a:spcAft>
                <a:spcPts val="0"/>
              </a:spcAft>
              <a:buSzPct val="85000"/>
              <a:buFont typeface="Calibri"/>
              <a:buAutoNum type="romanLcPeriod"/>
            </a:pPr>
            <a:r>
              <a:rPr lang="en-US"/>
              <a:t>Each block  (an integer) is encrypted using the function </a:t>
            </a:r>
            <a:r>
              <a:rPr i="1" lang="en-US"/>
              <a:t>C</a:t>
            </a:r>
            <a:r>
              <a:rPr lang="en-US">
                <a:latin typeface="Cambria Math"/>
                <a:ea typeface="Cambria Math"/>
                <a:cs typeface="Cambria Math"/>
                <a:sym typeface="Cambria Math"/>
              </a:rPr>
              <a:t> = </a:t>
            </a:r>
            <a:r>
              <a:rPr i="1" lang="en-US"/>
              <a:t>M</a:t>
            </a:r>
            <a:r>
              <a:rPr baseline="30000" i="1" lang="en-US"/>
              <a:t>e</a:t>
            </a:r>
            <a:r>
              <a:rPr lang="en-US">
                <a:latin typeface="Cambria Math"/>
                <a:ea typeface="Cambria Math"/>
                <a:cs typeface="Cambria Math"/>
                <a:sym typeface="Cambria Math"/>
              </a:rPr>
              <a:t> </a:t>
            </a:r>
            <a:r>
              <a:rPr b="1" lang="en-US">
                <a:latin typeface="Cambria Math"/>
                <a:ea typeface="Cambria Math"/>
                <a:cs typeface="Cambria Math"/>
                <a:sym typeface="Cambria Math"/>
              </a:rPr>
              <a:t>mod</a:t>
            </a:r>
            <a:r>
              <a:rPr lang="en-US">
                <a:latin typeface="Cambria Math"/>
                <a:ea typeface="Cambria Math"/>
                <a:cs typeface="Cambria Math"/>
                <a:sym typeface="Cambria Math"/>
              </a:rPr>
              <a:t> </a:t>
            </a:r>
            <a:r>
              <a:rPr i="1" lang="en-US"/>
              <a:t>n.</a:t>
            </a:r>
            <a:endParaRPr i="1"/>
          </a:p>
          <a:p>
            <a:pPr indent="-274320" lvl="0" marL="274320" rtl="0" algn="l">
              <a:spcBef>
                <a:spcPts val="364"/>
              </a:spcBef>
              <a:spcAft>
                <a:spcPts val="0"/>
              </a:spcAft>
              <a:buSzPct val="95000"/>
              <a:buNone/>
            </a:pPr>
            <a:r>
              <a:t/>
            </a:r>
            <a:endParaRPr/>
          </a:p>
          <a:p>
            <a:pPr indent="-274320" lvl="0" marL="274320" rtl="0" algn="l">
              <a:spcBef>
                <a:spcPts val="364"/>
              </a:spcBef>
              <a:spcAft>
                <a:spcPts val="0"/>
              </a:spcAft>
              <a:buSzPct val="95000"/>
              <a:buNone/>
            </a:pPr>
            <a:r>
              <a:rPr b="1" lang="en-US"/>
              <a:t>     Example</a:t>
            </a:r>
            <a:r>
              <a:rPr lang="en-US"/>
              <a:t>: Encrypt the message STOP using the RSA cryptosystem with key(</a:t>
            </a:r>
            <a:r>
              <a:rPr lang="en-US">
                <a:latin typeface="Cambria Math"/>
                <a:ea typeface="Cambria Math"/>
                <a:cs typeface="Cambria Math"/>
                <a:sym typeface="Cambria Math"/>
              </a:rPr>
              <a:t>2537</a:t>
            </a:r>
            <a:r>
              <a:rPr lang="en-US"/>
              <a:t>,</a:t>
            </a:r>
            <a:r>
              <a:rPr lang="en-US">
                <a:latin typeface="Cambria Math"/>
                <a:ea typeface="Cambria Math"/>
                <a:cs typeface="Cambria Math"/>
                <a:sym typeface="Cambria Math"/>
              </a:rPr>
              <a:t>13</a:t>
            </a:r>
            <a:r>
              <a:rPr lang="en-US"/>
              <a:t>). </a:t>
            </a:r>
            <a:endParaRPr/>
          </a:p>
          <a:p>
            <a:pPr indent="-246888" lvl="1" marL="640080" rtl="0" algn="l">
              <a:spcBef>
                <a:spcPts val="336"/>
              </a:spcBef>
              <a:spcAft>
                <a:spcPts val="0"/>
              </a:spcAft>
              <a:buSzPct val="85000"/>
              <a:buChar char="⚫"/>
            </a:pPr>
            <a:r>
              <a:rPr lang="en-US">
                <a:latin typeface="Cambria Math"/>
                <a:ea typeface="Cambria Math"/>
                <a:cs typeface="Cambria Math"/>
                <a:sym typeface="Cambria Math"/>
              </a:rPr>
              <a:t>2537</a:t>
            </a:r>
            <a:r>
              <a:rPr lang="en-US"/>
              <a:t> = </a:t>
            </a:r>
            <a:r>
              <a:rPr lang="en-US">
                <a:latin typeface="Cambria Math"/>
                <a:ea typeface="Cambria Math"/>
                <a:cs typeface="Cambria Math"/>
                <a:sym typeface="Cambria Math"/>
              </a:rPr>
              <a:t>43∙ 59</a:t>
            </a:r>
            <a:r>
              <a:rPr lang="en-US"/>
              <a:t>,</a:t>
            </a:r>
            <a:endParaRPr/>
          </a:p>
          <a:p>
            <a:pPr indent="-246888" lvl="1" marL="640080" rtl="0" algn="l">
              <a:spcBef>
                <a:spcPts val="336"/>
              </a:spcBef>
              <a:spcAft>
                <a:spcPts val="0"/>
              </a:spcAft>
              <a:buSzPct val="85000"/>
              <a:buChar char="⚫"/>
            </a:pPr>
            <a:r>
              <a:rPr lang="en-US"/>
              <a:t> </a:t>
            </a:r>
            <a:r>
              <a:rPr i="1" lang="en-US"/>
              <a:t>p</a:t>
            </a:r>
            <a:r>
              <a:rPr lang="en-US"/>
              <a:t> = </a:t>
            </a:r>
            <a:r>
              <a:rPr lang="en-US">
                <a:latin typeface="Cambria Math"/>
                <a:ea typeface="Cambria Math"/>
                <a:cs typeface="Cambria Math"/>
                <a:sym typeface="Cambria Math"/>
              </a:rPr>
              <a:t>43</a:t>
            </a:r>
            <a:r>
              <a:rPr lang="en-US"/>
              <a:t> and </a:t>
            </a:r>
            <a:r>
              <a:rPr i="1" lang="en-US"/>
              <a:t>q</a:t>
            </a:r>
            <a:r>
              <a:rPr lang="en-US"/>
              <a:t> = </a:t>
            </a:r>
            <a:r>
              <a:rPr lang="en-US">
                <a:latin typeface="Cambria Math"/>
                <a:ea typeface="Cambria Math"/>
                <a:cs typeface="Cambria Math"/>
                <a:sym typeface="Cambria Math"/>
              </a:rPr>
              <a:t>59</a:t>
            </a:r>
            <a:r>
              <a:rPr lang="en-US"/>
              <a:t> are primes and gcd(</a:t>
            </a:r>
            <a:r>
              <a:rPr i="1" lang="en-US"/>
              <a:t>e</a:t>
            </a:r>
            <a:r>
              <a:rPr lang="en-US"/>
              <a:t>,(</a:t>
            </a:r>
            <a:r>
              <a:rPr i="1" lang="en-US"/>
              <a:t>p</a:t>
            </a:r>
            <a:r>
              <a:rPr lang="en-US">
                <a:latin typeface="Cambria Math"/>
                <a:ea typeface="Cambria Math"/>
                <a:cs typeface="Cambria Math"/>
                <a:sym typeface="Cambria Math"/>
              </a:rPr>
              <a:t>−1)(</a:t>
            </a:r>
            <a:r>
              <a:rPr i="1" lang="en-US">
                <a:latin typeface="Cambria Math"/>
                <a:ea typeface="Cambria Math"/>
                <a:cs typeface="Cambria Math"/>
                <a:sym typeface="Cambria Math"/>
              </a:rPr>
              <a:t>q</a:t>
            </a:r>
            <a:r>
              <a:rPr lang="en-US"/>
              <a:t> </a:t>
            </a:r>
            <a:r>
              <a:rPr lang="en-US">
                <a:latin typeface="Cambria Math"/>
                <a:ea typeface="Cambria Math"/>
                <a:cs typeface="Cambria Math"/>
                <a:sym typeface="Cambria Math"/>
              </a:rPr>
              <a:t>−1)) =</a:t>
            </a:r>
            <a:r>
              <a:rPr lang="en-US"/>
              <a:t> gcd(</a:t>
            </a:r>
            <a:r>
              <a:rPr lang="en-US">
                <a:latin typeface="Cambria Math"/>
                <a:ea typeface="Cambria Math"/>
                <a:cs typeface="Cambria Math"/>
                <a:sym typeface="Cambria Math"/>
              </a:rPr>
              <a:t>13</a:t>
            </a:r>
            <a:r>
              <a:rPr lang="en-US"/>
              <a:t>,</a:t>
            </a:r>
            <a:r>
              <a:rPr lang="en-US">
                <a:latin typeface="Cambria Math"/>
                <a:ea typeface="Cambria Math"/>
                <a:cs typeface="Cambria Math"/>
                <a:sym typeface="Cambria Math"/>
              </a:rPr>
              <a:t> 42∙ 58) = 1. </a:t>
            </a:r>
            <a:endParaRPr/>
          </a:p>
          <a:p>
            <a:pPr indent="-274320" lvl="0" marL="274320" rtl="0" algn="l">
              <a:spcBef>
                <a:spcPts val="364"/>
              </a:spcBef>
              <a:spcAft>
                <a:spcPts val="0"/>
              </a:spcAft>
              <a:buSzPct val="95000"/>
              <a:buNone/>
            </a:pPr>
            <a:r>
              <a:rPr b="1" lang="en-US">
                <a:latin typeface="Cambria Math"/>
                <a:ea typeface="Cambria Math"/>
                <a:cs typeface="Cambria Math"/>
                <a:sym typeface="Cambria Math"/>
              </a:rPr>
              <a:t>      Solution</a:t>
            </a:r>
            <a:r>
              <a:rPr lang="en-US">
                <a:latin typeface="Cambria Math"/>
                <a:ea typeface="Cambria Math"/>
                <a:cs typeface="Cambria Math"/>
                <a:sym typeface="Cambria Math"/>
              </a:rPr>
              <a:t>: Translate the letters in STOP to their numerical equivalents 18 19  14 15.</a:t>
            </a:r>
            <a:endParaRPr/>
          </a:p>
          <a:p>
            <a:pPr indent="-246888" lvl="1" marL="640080" rtl="0" algn="l">
              <a:spcBef>
                <a:spcPts val="336"/>
              </a:spcBef>
              <a:spcAft>
                <a:spcPts val="0"/>
              </a:spcAft>
              <a:buSzPct val="85000"/>
              <a:buChar char="⚫"/>
            </a:pPr>
            <a:r>
              <a:rPr lang="en-US">
                <a:latin typeface="Cambria Math"/>
                <a:ea typeface="Cambria Math"/>
                <a:cs typeface="Cambria Math"/>
                <a:sym typeface="Cambria Math"/>
              </a:rPr>
              <a:t>Divide into blocks of four digits (because 2525 &lt; 2537 &lt; 252525) to obtain 1819 1415.</a:t>
            </a:r>
            <a:endParaRPr/>
          </a:p>
          <a:p>
            <a:pPr indent="-246888" lvl="1" marL="640080" rtl="0" algn="l">
              <a:spcBef>
                <a:spcPts val="336"/>
              </a:spcBef>
              <a:spcAft>
                <a:spcPts val="0"/>
              </a:spcAft>
              <a:buSzPct val="85000"/>
              <a:buChar char="⚫"/>
            </a:pPr>
            <a:r>
              <a:rPr lang="en-US">
                <a:latin typeface="Cambria Math"/>
                <a:ea typeface="Cambria Math"/>
                <a:cs typeface="Cambria Math"/>
                <a:sym typeface="Cambria Math"/>
              </a:rPr>
              <a:t>Encrypt each block using the mapping </a:t>
            </a:r>
            <a:r>
              <a:rPr i="1" lang="en-US"/>
              <a:t>C</a:t>
            </a:r>
            <a:r>
              <a:rPr lang="en-US">
                <a:latin typeface="Cambria Math"/>
                <a:ea typeface="Cambria Math"/>
                <a:cs typeface="Cambria Math"/>
                <a:sym typeface="Cambria Math"/>
              </a:rPr>
              <a:t> = </a:t>
            </a:r>
            <a:r>
              <a:rPr i="1" lang="en-US"/>
              <a:t>M</a:t>
            </a:r>
            <a:r>
              <a:rPr baseline="30000" lang="en-US">
                <a:latin typeface="Cambria Math"/>
                <a:ea typeface="Cambria Math"/>
                <a:cs typeface="Cambria Math"/>
                <a:sym typeface="Cambria Math"/>
              </a:rPr>
              <a:t>13</a:t>
            </a:r>
            <a:r>
              <a:rPr lang="en-US">
                <a:latin typeface="Cambria Math"/>
                <a:ea typeface="Cambria Math"/>
                <a:cs typeface="Cambria Math"/>
                <a:sym typeface="Cambria Math"/>
              </a:rPr>
              <a:t> </a:t>
            </a:r>
            <a:r>
              <a:rPr b="1" lang="en-US">
                <a:latin typeface="Cambria Math"/>
                <a:ea typeface="Cambria Math"/>
                <a:cs typeface="Cambria Math"/>
                <a:sym typeface="Cambria Math"/>
              </a:rPr>
              <a:t>mod</a:t>
            </a:r>
            <a:r>
              <a:rPr lang="en-US">
                <a:latin typeface="Cambria Math"/>
                <a:ea typeface="Cambria Math"/>
                <a:cs typeface="Cambria Math"/>
                <a:sym typeface="Cambria Math"/>
              </a:rPr>
              <a:t> 2537.</a:t>
            </a:r>
            <a:endParaRPr/>
          </a:p>
          <a:p>
            <a:pPr indent="-246888" lvl="1" marL="640080" rtl="0" algn="l">
              <a:spcBef>
                <a:spcPts val="336"/>
              </a:spcBef>
              <a:spcAft>
                <a:spcPts val="0"/>
              </a:spcAft>
              <a:buSzPct val="85000"/>
              <a:buChar char="⚫"/>
            </a:pPr>
            <a:r>
              <a:rPr lang="en-US">
                <a:latin typeface="Cambria Math"/>
                <a:ea typeface="Cambria Math"/>
                <a:cs typeface="Cambria Math"/>
                <a:sym typeface="Cambria Math"/>
              </a:rPr>
              <a:t>Since 1819</a:t>
            </a:r>
            <a:r>
              <a:rPr baseline="30000" lang="en-US">
                <a:latin typeface="Cambria Math"/>
                <a:ea typeface="Cambria Math"/>
                <a:cs typeface="Cambria Math"/>
                <a:sym typeface="Cambria Math"/>
              </a:rPr>
              <a:t>13</a:t>
            </a:r>
            <a:r>
              <a:rPr lang="en-US">
                <a:latin typeface="Cambria Math"/>
                <a:ea typeface="Cambria Math"/>
                <a:cs typeface="Cambria Math"/>
                <a:sym typeface="Cambria Math"/>
              </a:rPr>
              <a:t> mod 2537 = 2081 and 1415</a:t>
            </a:r>
            <a:r>
              <a:rPr baseline="30000" lang="en-US">
                <a:latin typeface="Cambria Math"/>
                <a:ea typeface="Cambria Math"/>
                <a:cs typeface="Cambria Math"/>
                <a:sym typeface="Cambria Math"/>
              </a:rPr>
              <a:t>13</a:t>
            </a:r>
            <a:r>
              <a:rPr lang="en-US">
                <a:latin typeface="Cambria Math"/>
                <a:ea typeface="Cambria Math"/>
                <a:cs typeface="Cambria Math"/>
                <a:sym typeface="Cambria Math"/>
              </a:rPr>
              <a:t> mod 2537 = 2182, the encrypted message is 2081 2182.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5"/>
          <p:cNvSpPr txBox="1"/>
          <p:nvPr>
            <p:ph type="title"/>
          </p:nvPr>
        </p:nvSpPr>
        <p:spPr>
          <a:xfrm>
            <a:off x="457200" y="-1023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RSA Decryption</a:t>
            </a:r>
            <a:endParaRPr/>
          </a:p>
        </p:txBody>
      </p:sp>
      <p:sp>
        <p:nvSpPr>
          <p:cNvPr id="558" name="Google Shape;558;p65"/>
          <p:cNvSpPr txBox="1"/>
          <p:nvPr>
            <p:ph idx="1" type="body"/>
          </p:nvPr>
        </p:nvSpPr>
        <p:spPr>
          <a:xfrm>
            <a:off x="457200" y="1132764"/>
            <a:ext cx="8229600" cy="53797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To decrypt a RSA ciphertext message, the decryption key </a:t>
            </a:r>
            <a:r>
              <a:rPr i="1" lang="en-US"/>
              <a:t>d</a:t>
            </a:r>
            <a:r>
              <a:rPr lang="en-US"/>
              <a:t>, an inverse of </a:t>
            </a:r>
            <a:r>
              <a:rPr i="1" lang="en-US"/>
              <a:t>e</a:t>
            </a:r>
            <a:r>
              <a:rPr lang="en-US"/>
              <a:t> modulo (</a:t>
            </a:r>
            <a:r>
              <a:rPr i="1" lang="en-US"/>
              <a:t>p</a:t>
            </a:r>
            <a:r>
              <a:rPr lang="en-US">
                <a:latin typeface="Cambria Math"/>
                <a:ea typeface="Cambria Math"/>
                <a:cs typeface="Cambria Math"/>
                <a:sym typeface="Cambria Math"/>
              </a:rPr>
              <a:t>−1)(</a:t>
            </a:r>
            <a:r>
              <a:rPr i="1" lang="en-US">
                <a:latin typeface="Cambria Math"/>
                <a:ea typeface="Cambria Math"/>
                <a:cs typeface="Cambria Math"/>
                <a:sym typeface="Cambria Math"/>
              </a:rPr>
              <a:t>q</a:t>
            </a:r>
            <a:r>
              <a:rPr lang="en-US"/>
              <a:t> </a:t>
            </a:r>
            <a:r>
              <a:rPr lang="en-US">
                <a:latin typeface="Cambria Math"/>
                <a:ea typeface="Cambria Math"/>
                <a:cs typeface="Cambria Math"/>
                <a:sym typeface="Cambria Math"/>
              </a:rPr>
              <a:t>−1) is needed. The inverse exists since </a:t>
            </a:r>
            <a:r>
              <a:rPr lang="en-US"/>
              <a:t>gcd(</a:t>
            </a:r>
            <a:r>
              <a:rPr i="1" lang="en-US"/>
              <a:t>e</a:t>
            </a:r>
            <a:r>
              <a:rPr lang="en-US"/>
              <a:t>,(</a:t>
            </a:r>
            <a:r>
              <a:rPr i="1" lang="en-US"/>
              <a:t>p</a:t>
            </a:r>
            <a:r>
              <a:rPr lang="en-US">
                <a:latin typeface="Cambria Math"/>
                <a:ea typeface="Cambria Math"/>
                <a:cs typeface="Cambria Math"/>
                <a:sym typeface="Cambria Math"/>
              </a:rPr>
              <a:t>−1)(</a:t>
            </a:r>
            <a:r>
              <a:rPr i="1" lang="en-US">
                <a:latin typeface="Cambria Math"/>
                <a:ea typeface="Cambria Math"/>
                <a:cs typeface="Cambria Math"/>
                <a:sym typeface="Cambria Math"/>
              </a:rPr>
              <a:t>q</a:t>
            </a:r>
            <a:r>
              <a:rPr lang="en-US"/>
              <a:t> </a:t>
            </a:r>
            <a:r>
              <a:rPr lang="en-US">
                <a:latin typeface="Cambria Math"/>
                <a:ea typeface="Cambria Math"/>
                <a:cs typeface="Cambria Math"/>
                <a:sym typeface="Cambria Math"/>
              </a:rPr>
              <a:t>−1)) =</a:t>
            </a:r>
            <a:r>
              <a:rPr lang="en-US"/>
              <a:t> gcd(</a:t>
            </a:r>
            <a:r>
              <a:rPr lang="en-US">
                <a:latin typeface="Cambria Math"/>
                <a:ea typeface="Cambria Math"/>
                <a:cs typeface="Cambria Math"/>
                <a:sym typeface="Cambria Math"/>
              </a:rPr>
              <a:t>13</a:t>
            </a:r>
            <a:r>
              <a:rPr lang="en-US"/>
              <a:t>,</a:t>
            </a:r>
            <a:r>
              <a:rPr lang="en-US">
                <a:latin typeface="Cambria Math"/>
                <a:ea typeface="Cambria Math"/>
                <a:cs typeface="Cambria Math"/>
                <a:sym typeface="Cambria Math"/>
              </a:rPr>
              <a:t> 42∙ 58) = 1.</a:t>
            </a:r>
            <a:endParaRPr/>
          </a:p>
          <a:p>
            <a:pPr indent="-274320" lvl="0" marL="274320" rtl="0" algn="l">
              <a:spcBef>
                <a:spcPts val="403"/>
              </a:spcBef>
              <a:spcAft>
                <a:spcPts val="0"/>
              </a:spcAft>
              <a:buSzPct val="95000"/>
              <a:buChar char="⚫"/>
            </a:pPr>
            <a:r>
              <a:rPr lang="en-US">
                <a:latin typeface="Cambria Math"/>
                <a:ea typeface="Cambria Math"/>
                <a:cs typeface="Cambria Math"/>
                <a:sym typeface="Cambria Math"/>
              </a:rPr>
              <a:t>With the decryption key </a:t>
            </a:r>
            <a:r>
              <a:rPr i="1" lang="en-US">
                <a:latin typeface="Cambria Math"/>
                <a:ea typeface="Cambria Math"/>
                <a:cs typeface="Cambria Math"/>
                <a:sym typeface="Cambria Math"/>
              </a:rPr>
              <a:t>d</a:t>
            </a:r>
            <a:r>
              <a:rPr lang="en-US">
                <a:latin typeface="Cambria Math"/>
                <a:ea typeface="Cambria Math"/>
                <a:cs typeface="Cambria Math"/>
                <a:sym typeface="Cambria Math"/>
              </a:rPr>
              <a:t>, we can decrypt each block  with the computation      </a:t>
            </a:r>
            <a:r>
              <a:rPr i="1" lang="en-US"/>
              <a:t>M</a:t>
            </a:r>
            <a:r>
              <a:rPr lang="en-US">
                <a:latin typeface="Cambria Math"/>
                <a:ea typeface="Cambria Math"/>
                <a:cs typeface="Cambria Math"/>
                <a:sym typeface="Cambria Math"/>
              </a:rPr>
              <a:t> = </a:t>
            </a:r>
            <a:r>
              <a:rPr i="1" lang="en-US"/>
              <a:t>C</a:t>
            </a:r>
            <a:r>
              <a:rPr baseline="30000" i="1" lang="en-US"/>
              <a:t>d</a:t>
            </a:r>
            <a:r>
              <a:rPr lang="en-US">
                <a:latin typeface="Cambria Math"/>
                <a:ea typeface="Cambria Math"/>
                <a:cs typeface="Cambria Math"/>
                <a:sym typeface="Cambria Math"/>
              </a:rPr>
              <a:t> </a:t>
            </a:r>
            <a:r>
              <a:rPr b="1" lang="en-US">
                <a:latin typeface="Cambria Math"/>
                <a:ea typeface="Cambria Math"/>
                <a:cs typeface="Cambria Math"/>
                <a:sym typeface="Cambria Math"/>
              </a:rPr>
              <a:t>mod</a:t>
            </a:r>
            <a:r>
              <a:rPr lang="en-US">
                <a:latin typeface="Cambria Math"/>
                <a:ea typeface="Cambria Math"/>
                <a:cs typeface="Cambria Math"/>
                <a:sym typeface="Cambria Math"/>
              </a:rPr>
              <a:t> </a:t>
            </a:r>
            <a:r>
              <a:rPr i="1" lang="en-US">
                <a:latin typeface="Cambria Math"/>
                <a:ea typeface="Cambria Math"/>
                <a:cs typeface="Cambria Math"/>
                <a:sym typeface="Cambria Math"/>
              </a:rPr>
              <a:t>p∙q. </a:t>
            </a:r>
            <a:r>
              <a:rPr lang="en-US"/>
              <a:t>(</a:t>
            </a:r>
            <a:r>
              <a:rPr i="1" lang="en-US"/>
              <a:t>see text for full derivation</a:t>
            </a:r>
            <a:r>
              <a:rPr lang="en-US"/>
              <a:t>)</a:t>
            </a:r>
            <a:endParaRPr/>
          </a:p>
          <a:p>
            <a:pPr indent="-274320" lvl="0" marL="274320" rtl="0" algn="l">
              <a:spcBef>
                <a:spcPts val="403"/>
              </a:spcBef>
              <a:spcAft>
                <a:spcPts val="0"/>
              </a:spcAft>
              <a:buSzPct val="95000"/>
              <a:buChar char="⚫"/>
            </a:pPr>
            <a:r>
              <a:rPr lang="en-US"/>
              <a:t>RSA works as a public key system since the only known method of finding </a:t>
            </a:r>
            <a:r>
              <a:rPr i="1" lang="en-US"/>
              <a:t>d</a:t>
            </a:r>
            <a:r>
              <a:rPr lang="en-US"/>
              <a:t> is based on a factorization of </a:t>
            </a:r>
            <a:r>
              <a:rPr i="1" lang="en-US"/>
              <a:t>n</a:t>
            </a:r>
            <a:r>
              <a:rPr lang="en-US"/>
              <a:t> into primes. There is currently no known feasible method for factoring large numbers into primes.</a:t>
            </a:r>
            <a:endParaRPr/>
          </a:p>
          <a:p>
            <a:pPr indent="-274320" lvl="0" marL="274320" rtl="0" algn="l">
              <a:spcBef>
                <a:spcPts val="403"/>
              </a:spcBef>
              <a:spcAft>
                <a:spcPts val="0"/>
              </a:spcAft>
              <a:buSzPct val="95000"/>
              <a:buNone/>
            </a:pPr>
            <a:r>
              <a:rPr b="1" lang="en-US"/>
              <a:t>     Example</a:t>
            </a:r>
            <a:r>
              <a:rPr lang="en-US"/>
              <a:t>: The message  </a:t>
            </a:r>
            <a:r>
              <a:rPr lang="en-US">
                <a:latin typeface="Cambria Math"/>
                <a:ea typeface="Cambria Math"/>
                <a:cs typeface="Cambria Math"/>
                <a:sym typeface="Cambria Math"/>
              </a:rPr>
              <a:t>0981 0461 </a:t>
            </a:r>
            <a:r>
              <a:rPr lang="en-US"/>
              <a:t>is received. What is the decrypted message if it was encrypted using the RSA cipher from the previous example. </a:t>
            </a:r>
            <a:endParaRPr/>
          </a:p>
          <a:p>
            <a:pPr indent="-274320" lvl="0" marL="274320" rtl="0" algn="l">
              <a:spcBef>
                <a:spcPts val="403"/>
              </a:spcBef>
              <a:spcAft>
                <a:spcPts val="0"/>
              </a:spcAft>
              <a:buSzPct val="95000"/>
              <a:buNone/>
            </a:pPr>
            <a:r>
              <a:rPr b="1" lang="en-US">
                <a:latin typeface="Cambria Math"/>
                <a:ea typeface="Cambria Math"/>
                <a:cs typeface="Cambria Math"/>
                <a:sym typeface="Cambria Math"/>
              </a:rPr>
              <a:t>      Solution</a:t>
            </a:r>
            <a:r>
              <a:rPr lang="en-US">
                <a:latin typeface="Cambria Math"/>
                <a:ea typeface="Cambria Math"/>
                <a:cs typeface="Cambria Math"/>
                <a:sym typeface="Cambria Math"/>
              </a:rPr>
              <a:t>: The message was encrypted with </a:t>
            </a:r>
            <a:r>
              <a:rPr i="1" lang="en-US"/>
              <a:t>n</a:t>
            </a:r>
            <a:r>
              <a:rPr lang="en-US"/>
              <a:t> = </a:t>
            </a:r>
            <a:r>
              <a:rPr lang="en-US">
                <a:latin typeface="Cambria Math"/>
                <a:ea typeface="Cambria Math"/>
                <a:cs typeface="Cambria Math"/>
                <a:sym typeface="Cambria Math"/>
              </a:rPr>
              <a:t>43∙ 59 and exponent 13. An inverse of   13 modulo 42∙ 58 = 2436 (</a:t>
            </a:r>
            <a:r>
              <a:rPr i="1" lang="en-US"/>
              <a:t>exercise</a:t>
            </a:r>
            <a:r>
              <a:rPr lang="en-US"/>
              <a:t> </a:t>
            </a:r>
            <a:r>
              <a:rPr lang="en-US">
                <a:latin typeface="Cambria Math"/>
                <a:ea typeface="Cambria Math"/>
                <a:cs typeface="Cambria Math"/>
                <a:sym typeface="Cambria Math"/>
              </a:rPr>
              <a:t>2 </a:t>
            </a:r>
            <a:r>
              <a:rPr i="1" lang="en-US"/>
              <a:t>in Section </a:t>
            </a:r>
            <a:r>
              <a:rPr lang="en-US">
                <a:latin typeface="Cambria Math"/>
                <a:ea typeface="Cambria Math"/>
                <a:cs typeface="Cambria Math"/>
                <a:sym typeface="Cambria Math"/>
              </a:rPr>
              <a:t>4.4) is </a:t>
            </a:r>
            <a:r>
              <a:rPr i="1" lang="en-US">
                <a:latin typeface="Cambria Math"/>
                <a:ea typeface="Cambria Math"/>
                <a:cs typeface="Cambria Math"/>
                <a:sym typeface="Cambria Math"/>
              </a:rPr>
              <a:t>d</a:t>
            </a:r>
            <a:r>
              <a:rPr lang="en-US">
                <a:latin typeface="Cambria Math"/>
                <a:ea typeface="Cambria Math"/>
                <a:cs typeface="Cambria Math"/>
                <a:sym typeface="Cambria Math"/>
              </a:rPr>
              <a:t> = 937.</a:t>
            </a:r>
            <a:endParaRPr>
              <a:latin typeface="Cambria Math"/>
              <a:ea typeface="Cambria Math"/>
              <a:cs typeface="Cambria Math"/>
              <a:sym typeface="Cambria Math"/>
            </a:endParaRPr>
          </a:p>
          <a:p>
            <a:pPr indent="-246888" lvl="1" marL="640080" rtl="0" algn="l">
              <a:spcBef>
                <a:spcPts val="372"/>
              </a:spcBef>
              <a:spcAft>
                <a:spcPts val="0"/>
              </a:spcAft>
              <a:buSzPct val="85000"/>
              <a:buChar char="⚫"/>
            </a:pPr>
            <a:r>
              <a:rPr lang="en-US">
                <a:latin typeface="Cambria Math"/>
                <a:ea typeface="Cambria Math"/>
                <a:cs typeface="Cambria Math"/>
                <a:sym typeface="Cambria Math"/>
              </a:rPr>
              <a:t>To decrypt a block </a:t>
            </a:r>
            <a:r>
              <a:rPr i="1" lang="en-US"/>
              <a:t>C</a:t>
            </a:r>
            <a:r>
              <a:rPr lang="en-US">
                <a:latin typeface="Cambria Math"/>
                <a:ea typeface="Cambria Math"/>
                <a:cs typeface="Cambria Math"/>
                <a:sym typeface="Cambria Math"/>
              </a:rPr>
              <a:t>, </a:t>
            </a:r>
            <a:r>
              <a:rPr i="1" lang="en-US"/>
              <a:t>M</a:t>
            </a:r>
            <a:r>
              <a:rPr lang="en-US">
                <a:latin typeface="Cambria Math"/>
                <a:ea typeface="Cambria Math"/>
                <a:cs typeface="Cambria Math"/>
                <a:sym typeface="Cambria Math"/>
              </a:rPr>
              <a:t> = </a:t>
            </a:r>
            <a:r>
              <a:rPr i="1" lang="en-US"/>
              <a:t>C</a:t>
            </a:r>
            <a:r>
              <a:rPr baseline="30000" lang="en-US">
                <a:latin typeface="Cambria Math"/>
                <a:ea typeface="Cambria Math"/>
                <a:cs typeface="Cambria Math"/>
                <a:sym typeface="Cambria Math"/>
              </a:rPr>
              <a:t>937</a:t>
            </a:r>
            <a:r>
              <a:rPr lang="en-US">
                <a:latin typeface="Cambria Math"/>
                <a:ea typeface="Cambria Math"/>
                <a:cs typeface="Cambria Math"/>
                <a:sym typeface="Cambria Math"/>
              </a:rPr>
              <a:t> </a:t>
            </a:r>
            <a:r>
              <a:rPr b="1" lang="en-US">
                <a:latin typeface="Cambria Math"/>
                <a:ea typeface="Cambria Math"/>
                <a:cs typeface="Cambria Math"/>
                <a:sym typeface="Cambria Math"/>
              </a:rPr>
              <a:t>mod</a:t>
            </a:r>
            <a:r>
              <a:rPr lang="en-US">
                <a:latin typeface="Cambria Math"/>
                <a:ea typeface="Cambria Math"/>
                <a:cs typeface="Cambria Math"/>
                <a:sym typeface="Cambria Math"/>
              </a:rPr>
              <a:t> 2537.</a:t>
            </a:r>
            <a:endParaRPr/>
          </a:p>
          <a:p>
            <a:pPr indent="-246888" lvl="1" marL="640080" rtl="0" algn="l">
              <a:spcBef>
                <a:spcPts val="372"/>
              </a:spcBef>
              <a:spcAft>
                <a:spcPts val="0"/>
              </a:spcAft>
              <a:buSzPct val="85000"/>
              <a:buChar char="⚫"/>
            </a:pPr>
            <a:r>
              <a:rPr lang="en-US">
                <a:latin typeface="Cambria Math"/>
                <a:ea typeface="Cambria Math"/>
                <a:cs typeface="Cambria Math"/>
                <a:sym typeface="Cambria Math"/>
              </a:rPr>
              <a:t>Since 0981</a:t>
            </a:r>
            <a:r>
              <a:rPr baseline="30000" lang="en-US">
                <a:latin typeface="Cambria Math"/>
                <a:ea typeface="Cambria Math"/>
                <a:cs typeface="Cambria Math"/>
                <a:sym typeface="Cambria Math"/>
              </a:rPr>
              <a:t>937</a:t>
            </a:r>
            <a:r>
              <a:rPr lang="en-US">
                <a:latin typeface="Cambria Math"/>
                <a:ea typeface="Cambria Math"/>
                <a:cs typeface="Cambria Math"/>
                <a:sym typeface="Cambria Math"/>
              </a:rPr>
              <a:t> </a:t>
            </a:r>
            <a:r>
              <a:rPr b="1" lang="en-US">
                <a:latin typeface="Cambria Math"/>
                <a:ea typeface="Cambria Math"/>
                <a:cs typeface="Cambria Math"/>
                <a:sym typeface="Cambria Math"/>
              </a:rPr>
              <a:t>mod</a:t>
            </a:r>
            <a:r>
              <a:rPr lang="en-US">
                <a:latin typeface="Cambria Math"/>
                <a:ea typeface="Cambria Math"/>
                <a:cs typeface="Cambria Math"/>
                <a:sym typeface="Cambria Math"/>
              </a:rPr>
              <a:t> 2537 = 0704 and 0461</a:t>
            </a:r>
            <a:r>
              <a:rPr baseline="30000" lang="en-US">
                <a:latin typeface="Cambria Math"/>
                <a:ea typeface="Cambria Math"/>
                <a:cs typeface="Cambria Math"/>
                <a:sym typeface="Cambria Math"/>
              </a:rPr>
              <a:t>937</a:t>
            </a:r>
            <a:r>
              <a:rPr lang="en-US">
                <a:latin typeface="Cambria Math"/>
                <a:ea typeface="Cambria Math"/>
                <a:cs typeface="Cambria Math"/>
                <a:sym typeface="Cambria Math"/>
              </a:rPr>
              <a:t> </a:t>
            </a:r>
            <a:r>
              <a:rPr b="1" lang="en-US">
                <a:latin typeface="Cambria Math"/>
                <a:ea typeface="Cambria Math"/>
                <a:cs typeface="Cambria Math"/>
                <a:sym typeface="Cambria Math"/>
              </a:rPr>
              <a:t>mod</a:t>
            </a:r>
            <a:r>
              <a:rPr lang="en-US">
                <a:latin typeface="Cambria Math"/>
                <a:ea typeface="Cambria Math"/>
                <a:cs typeface="Cambria Math"/>
                <a:sym typeface="Cambria Math"/>
              </a:rPr>
              <a:t> 2537 = 1115, the decrypted message is 0704 1115.  Translating back to English letters, the message is HELP.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6"/>
          <p:cNvSpPr txBox="1"/>
          <p:nvPr>
            <p:ph type="title"/>
          </p:nvPr>
        </p:nvSpPr>
        <p:spPr>
          <a:xfrm>
            <a:off x="492457" y="3412"/>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Cryptographic Protocols: Key Exchange</a:t>
            </a:r>
            <a:endParaRPr/>
          </a:p>
        </p:txBody>
      </p:sp>
      <p:sp>
        <p:nvSpPr>
          <p:cNvPr id="564" name="Google Shape;564;p66"/>
          <p:cNvSpPr txBox="1"/>
          <p:nvPr>
            <p:ph idx="1" type="body"/>
          </p:nvPr>
        </p:nvSpPr>
        <p:spPr>
          <a:xfrm>
            <a:off x="489045" y="1295400"/>
            <a:ext cx="8229600" cy="54102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Char char="⚫"/>
            </a:pPr>
            <a:r>
              <a:rPr i="1" lang="en-US"/>
              <a:t>Cryptographic protocols </a:t>
            </a:r>
            <a:r>
              <a:rPr lang="en-US"/>
              <a:t>are exchanges of messages carried out by two or more parties to achieve a particular security goal.</a:t>
            </a:r>
            <a:endParaRPr/>
          </a:p>
          <a:p>
            <a:pPr indent="-274320" lvl="0" marL="274320" rtl="0" algn="l">
              <a:spcBef>
                <a:spcPts val="364"/>
              </a:spcBef>
              <a:spcAft>
                <a:spcPts val="0"/>
              </a:spcAft>
              <a:buSzPct val="95000"/>
              <a:buChar char="⚫"/>
            </a:pPr>
            <a:r>
              <a:rPr i="1" lang="en-US"/>
              <a:t>Key exchange </a:t>
            </a:r>
            <a:r>
              <a:rPr lang="en-US"/>
              <a:t>is a protocol by which two parties can exchange a secret key over an insecure channel without having any past shared secret information. Here the             </a:t>
            </a:r>
            <a:r>
              <a:rPr i="1" lang="en-US"/>
              <a:t>Diffe-Hellman key agreement protcol </a:t>
            </a:r>
            <a:r>
              <a:rPr lang="en-US"/>
              <a:t>is described by example.</a:t>
            </a:r>
            <a:endParaRPr/>
          </a:p>
          <a:p>
            <a:pPr indent="-514350" lvl="1" marL="880110" rtl="0" algn="l">
              <a:spcBef>
                <a:spcPts val="336"/>
              </a:spcBef>
              <a:spcAft>
                <a:spcPts val="0"/>
              </a:spcAft>
              <a:buSzPct val="85000"/>
              <a:buFont typeface="Calibri"/>
              <a:buAutoNum type="romanLcPeriod"/>
            </a:pPr>
            <a:r>
              <a:rPr lang="en-US"/>
              <a:t>Suppose that Alice and Bob want to share a common key.</a:t>
            </a:r>
            <a:endParaRPr/>
          </a:p>
          <a:p>
            <a:pPr indent="-514350" lvl="1" marL="880110" rtl="0" algn="l">
              <a:spcBef>
                <a:spcPts val="336"/>
              </a:spcBef>
              <a:spcAft>
                <a:spcPts val="0"/>
              </a:spcAft>
              <a:buSzPct val="85000"/>
              <a:buFont typeface="Calibri"/>
              <a:buAutoNum type="romanLcPeriod"/>
            </a:pPr>
            <a:r>
              <a:rPr lang="en-US"/>
              <a:t>Alice and Bob agree to use a prime </a:t>
            </a:r>
            <a:r>
              <a:rPr i="1" lang="en-US"/>
              <a:t>p</a:t>
            </a:r>
            <a:r>
              <a:rPr lang="en-US"/>
              <a:t> and a primitive root </a:t>
            </a:r>
            <a:r>
              <a:rPr i="1" lang="en-US"/>
              <a:t>a</a:t>
            </a:r>
            <a:r>
              <a:rPr lang="en-US"/>
              <a:t> of </a:t>
            </a:r>
            <a:r>
              <a:rPr i="1" lang="en-US"/>
              <a:t>p</a:t>
            </a:r>
            <a:r>
              <a:rPr lang="en-US"/>
              <a:t>. </a:t>
            </a:r>
            <a:endParaRPr/>
          </a:p>
          <a:p>
            <a:pPr indent="-514350" lvl="1" marL="880110" rtl="0" algn="l">
              <a:spcBef>
                <a:spcPts val="336"/>
              </a:spcBef>
              <a:spcAft>
                <a:spcPts val="0"/>
              </a:spcAft>
              <a:buSzPct val="85000"/>
              <a:buFont typeface="Calibri"/>
              <a:buAutoNum type="romanLcPeriod"/>
            </a:pPr>
            <a:r>
              <a:rPr lang="en-US"/>
              <a:t>Alice chooses a secret integer </a:t>
            </a:r>
            <a:r>
              <a:rPr i="1" lang="en-US"/>
              <a:t>k</a:t>
            </a:r>
            <a:r>
              <a:rPr baseline="-25000" lang="en-US">
                <a:latin typeface="Cambria Math"/>
                <a:ea typeface="Cambria Math"/>
                <a:cs typeface="Cambria Math"/>
                <a:sym typeface="Cambria Math"/>
              </a:rPr>
              <a:t>1</a:t>
            </a:r>
            <a:r>
              <a:rPr lang="en-US"/>
              <a:t> and sends </a:t>
            </a:r>
            <a:r>
              <a:rPr i="1" lang="en-US"/>
              <a:t>a</a:t>
            </a:r>
            <a:r>
              <a:rPr baseline="30000" i="1" lang="en-US"/>
              <a:t>k</a:t>
            </a:r>
            <a:r>
              <a:rPr baseline="30000" lang="en-US" sz="2000">
                <a:latin typeface="Cambria Math"/>
                <a:ea typeface="Cambria Math"/>
                <a:cs typeface="Cambria Math"/>
                <a:sym typeface="Cambria Math"/>
              </a:rPr>
              <a:t>1</a:t>
            </a:r>
            <a:r>
              <a:rPr lang="en-US"/>
              <a:t> </a:t>
            </a:r>
            <a:r>
              <a:rPr b="1" lang="en-US"/>
              <a:t>mod</a:t>
            </a:r>
            <a:r>
              <a:rPr lang="en-US"/>
              <a:t> </a:t>
            </a:r>
            <a:r>
              <a:rPr i="1" lang="en-US"/>
              <a:t>p</a:t>
            </a:r>
            <a:r>
              <a:rPr lang="en-US"/>
              <a:t> to Bob.</a:t>
            </a:r>
            <a:endParaRPr/>
          </a:p>
          <a:p>
            <a:pPr indent="-514350" lvl="1" marL="880110" rtl="0" algn="l">
              <a:spcBef>
                <a:spcPts val="336"/>
              </a:spcBef>
              <a:spcAft>
                <a:spcPts val="0"/>
              </a:spcAft>
              <a:buSzPct val="85000"/>
              <a:buFont typeface="Calibri"/>
              <a:buAutoNum type="romanLcPeriod"/>
            </a:pPr>
            <a:r>
              <a:rPr lang="en-US"/>
              <a:t>Bob chooses a secret integer </a:t>
            </a:r>
            <a:r>
              <a:rPr i="1" lang="en-US"/>
              <a:t>k</a:t>
            </a:r>
            <a:r>
              <a:rPr baseline="-25000" lang="en-US">
                <a:latin typeface="Cambria Math"/>
                <a:ea typeface="Cambria Math"/>
                <a:cs typeface="Cambria Math"/>
                <a:sym typeface="Cambria Math"/>
              </a:rPr>
              <a:t>2</a:t>
            </a:r>
            <a:r>
              <a:rPr lang="en-US"/>
              <a:t> and sends </a:t>
            </a:r>
            <a:r>
              <a:rPr i="1" lang="en-US"/>
              <a:t>a</a:t>
            </a:r>
            <a:r>
              <a:rPr baseline="30000" i="1" lang="en-US"/>
              <a:t>k</a:t>
            </a:r>
            <a:r>
              <a:rPr baseline="30000" lang="en-US" sz="2000">
                <a:latin typeface="Cambria Math"/>
                <a:ea typeface="Cambria Math"/>
                <a:cs typeface="Cambria Math"/>
                <a:sym typeface="Cambria Math"/>
              </a:rPr>
              <a:t>2</a:t>
            </a:r>
            <a:r>
              <a:rPr lang="en-US"/>
              <a:t> </a:t>
            </a:r>
            <a:r>
              <a:rPr b="1" lang="en-US"/>
              <a:t>mod</a:t>
            </a:r>
            <a:r>
              <a:rPr lang="en-US"/>
              <a:t> </a:t>
            </a:r>
            <a:r>
              <a:rPr i="1" lang="en-US"/>
              <a:t>p</a:t>
            </a:r>
            <a:r>
              <a:rPr lang="en-US"/>
              <a:t> to Alice.</a:t>
            </a:r>
            <a:endParaRPr/>
          </a:p>
          <a:p>
            <a:pPr indent="-514350" lvl="1" marL="880110" rtl="0" algn="l">
              <a:spcBef>
                <a:spcPts val="336"/>
              </a:spcBef>
              <a:spcAft>
                <a:spcPts val="0"/>
              </a:spcAft>
              <a:buSzPct val="85000"/>
              <a:buFont typeface="Calibri"/>
              <a:buAutoNum type="romanLcPeriod"/>
            </a:pPr>
            <a:r>
              <a:rPr lang="en-US"/>
              <a:t>Alice computes (</a:t>
            </a:r>
            <a:r>
              <a:rPr i="1" lang="en-US"/>
              <a:t>a</a:t>
            </a:r>
            <a:r>
              <a:rPr baseline="30000" i="1" lang="en-US"/>
              <a:t>k</a:t>
            </a:r>
            <a:r>
              <a:rPr baseline="30000" lang="en-US" sz="2000">
                <a:latin typeface="Cambria Math"/>
                <a:ea typeface="Cambria Math"/>
                <a:cs typeface="Cambria Math"/>
                <a:sym typeface="Cambria Math"/>
              </a:rPr>
              <a:t>2</a:t>
            </a:r>
            <a:r>
              <a:rPr lang="en-US" sz="2000"/>
              <a:t>)</a:t>
            </a:r>
            <a:r>
              <a:rPr baseline="30000" i="1" lang="en-US"/>
              <a:t>k</a:t>
            </a:r>
            <a:r>
              <a:rPr baseline="30000" lang="en-US" sz="2000">
                <a:latin typeface="Cambria Math"/>
                <a:ea typeface="Cambria Math"/>
                <a:cs typeface="Cambria Math"/>
                <a:sym typeface="Cambria Math"/>
              </a:rPr>
              <a:t>1 </a:t>
            </a:r>
            <a:r>
              <a:rPr b="1" lang="en-US"/>
              <a:t>mod</a:t>
            </a:r>
            <a:r>
              <a:rPr lang="en-US"/>
              <a:t> </a:t>
            </a:r>
            <a:r>
              <a:rPr i="1" lang="en-US"/>
              <a:t>p.</a:t>
            </a:r>
            <a:endParaRPr/>
          </a:p>
          <a:p>
            <a:pPr indent="-514350" lvl="1" marL="880110" rtl="0" algn="l">
              <a:spcBef>
                <a:spcPts val="336"/>
              </a:spcBef>
              <a:spcAft>
                <a:spcPts val="0"/>
              </a:spcAft>
              <a:buSzPct val="85000"/>
              <a:buFont typeface="Calibri"/>
              <a:buAutoNum type="romanLcPeriod"/>
            </a:pPr>
            <a:r>
              <a:rPr lang="en-US"/>
              <a:t>Bob computes (</a:t>
            </a:r>
            <a:r>
              <a:rPr i="1" lang="en-US"/>
              <a:t>a</a:t>
            </a:r>
            <a:r>
              <a:rPr baseline="30000" i="1" lang="en-US"/>
              <a:t>k</a:t>
            </a:r>
            <a:r>
              <a:rPr baseline="30000" lang="en-US" sz="2000">
                <a:latin typeface="Cambria Math"/>
                <a:ea typeface="Cambria Math"/>
                <a:cs typeface="Cambria Math"/>
                <a:sym typeface="Cambria Math"/>
              </a:rPr>
              <a:t>1</a:t>
            </a:r>
            <a:r>
              <a:rPr lang="en-US" sz="2000"/>
              <a:t>)</a:t>
            </a:r>
            <a:r>
              <a:rPr baseline="30000" i="1" lang="en-US"/>
              <a:t>k</a:t>
            </a:r>
            <a:r>
              <a:rPr baseline="30000" lang="en-US" sz="2000">
                <a:latin typeface="Cambria Math"/>
                <a:ea typeface="Cambria Math"/>
                <a:cs typeface="Cambria Math"/>
                <a:sym typeface="Cambria Math"/>
              </a:rPr>
              <a:t>2 </a:t>
            </a:r>
            <a:r>
              <a:rPr b="1" lang="en-US"/>
              <a:t>mod</a:t>
            </a:r>
            <a:r>
              <a:rPr lang="en-US"/>
              <a:t> </a:t>
            </a:r>
            <a:r>
              <a:rPr i="1" lang="en-US"/>
              <a:t>p.</a:t>
            </a:r>
            <a:endParaRPr/>
          </a:p>
          <a:p>
            <a:pPr indent="-514350" lvl="1" marL="880110" rtl="0" algn="l">
              <a:spcBef>
                <a:spcPts val="336"/>
              </a:spcBef>
              <a:spcAft>
                <a:spcPts val="0"/>
              </a:spcAft>
              <a:buSzPct val="85000"/>
              <a:buNone/>
            </a:pPr>
            <a:r>
              <a:t/>
            </a:r>
            <a:endParaRPr i="1"/>
          </a:p>
          <a:p>
            <a:pPr indent="-274320" lvl="0" marL="274320" rtl="0" algn="l">
              <a:spcBef>
                <a:spcPts val="392"/>
              </a:spcBef>
              <a:spcAft>
                <a:spcPts val="0"/>
              </a:spcAft>
              <a:buSzPct val="95000"/>
              <a:buNone/>
            </a:pPr>
            <a:r>
              <a:rPr lang="en-US" sz="2800"/>
              <a:t>     </a:t>
            </a:r>
            <a:r>
              <a:rPr lang="en-US"/>
              <a:t>At the end of the protocol, Alice and Bob have their shared key</a:t>
            </a:r>
            <a:endParaRPr/>
          </a:p>
          <a:p>
            <a:pPr indent="-274320" lvl="0" marL="274320" rtl="0" algn="l">
              <a:spcBef>
                <a:spcPts val="434"/>
              </a:spcBef>
              <a:spcAft>
                <a:spcPts val="0"/>
              </a:spcAft>
              <a:buSzPct val="95000"/>
              <a:buNone/>
            </a:pPr>
            <a:r>
              <a:rPr lang="en-US" sz="2800"/>
              <a:t>                   </a:t>
            </a:r>
            <a:r>
              <a:rPr lang="en-US" sz="2400"/>
              <a:t>(</a:t>
            </a:r>
            <a:r>
              <a:rPr i="1" lang="en-US" sz="2400"/>
              <a:t>a</a:t>
            </a:r>
            <a:r>
              <a:rPr baseline="30000" i="1" lang="en-US" sz="2400"/>
              <a:t>k</a:t>
            </a:r>
            <a:r>
              <a:rPr baseline="30000" lang="en-US" sz="2200">
                <a:latin typeface="Cambria Math"/>
                <a:ea typeface="Cambria Math"/>
                <a:cs typeface="Cambria Math"/>
                <a:sym typeface="Cambria Math"/>
              </a:rPr>
              <a:t>2</a:t>
            </a:r>
            <a:r>
              <a:rPr lang="en-US" sz="2200"/>
              <a:t>)</a:t>
            </a:r>
            <a:r>
              <a:rPr baseline="30000" i="1" lang="en-US" sz="2400"/>
              <a:t>k</a:t>
            </a:r>
            <a:r>
              <a:rPr baseline="30000" lang="en-US" sz="2200">
                <a:latin typeface="Cambria Math"/>
                <a:ea typeface="Cambria Math"/>
                <a:cs typeface="Cambria Math"/>
                <a:sym typeface="Cambria Math"/>
              </a:rPr>
              <a:t>1 </a:t>
            </a:r>
            <a:r>
              <a:rPr b="1" lang="en-US" sz="2800"/>
              <a:t>mod</a:t>
            </a:r>
            <a:r>
              <a:rPr lang="en-US" sz="2800"/>
              <a:t> </a:t>
            </a:r>
            <a:r>
              <a:rPr i="1" lang="en-US" sz="2800"/>
              <a:t>p = </a:t>
            </a:r>
            <a:r>
              <a:rPr lang="en-US"/>
              <a:t>(</a:t>
            </a:r>
            <a:r>
              <a:rPr i="1" lang="en-US"/>
              <a:t>a</a:t>
            </a:r>
            <a:r>
              <a:rPr baseline="30000" i="1" lang="en-US"/>
              <a:t>k</a:t>
            </a:r>
            <a:r>
              <a:rPr baseline="30000" lang="en-US" sz="2000">
                <a:latin typeface="Cambria Math"/>
                <a:ea typeface="Cambria Math"/>
                <a:cs typeface="Cambria Math"/>
                <a:sym typeface="Cambria Math"/>
              </a:rPr>
              <a:t>1</a:t>
            </a:r>
            <a:r>
              <a:rPr lang="en-US" sz="2000"/>
              <a:t>)</a:t>
            </a:r>
            <a:r>
              <a:rPr baseline="30000" i="1" lang="en-US"/>
              <a:t>k</a:t>
            </a:r>
            <a:r>
              <a:rPr baseline="30000" lang="en-US" sz="2000">
                <a:latin typeface="Cambria Math"/>
                <a:ea typeface="Cambria Math"/>
                <a:cs typeface="Cambria Math"/>
                <a:sym typeface="Cambria Math"/>
              </a:rPr>
              <a:t>2 </a:t>
            </a:r>
            <a:r>
              <a:rPr b="1" lang="en-US" sz="3100"/>
              <a:t>mod</a:t>
            </a:r>
            <a:r>
              <a:rPr lang="en-US" sz="3100"/>
              <a:t> </a:t>
            </a:r>
            <a:r>
              <a:rPr i="1" lang="en-US" sz="3100"/>
              <a:t>p</a:t>
            </a:r>
            <a:r>
              <a:rPr i="1" lang="en-US" sz="2400"/>
              <a:t>.</a:t>
            </a:r>
            <a:endParaRPr/>
          </a:p>
          <a:p>
            <a:pPr indent="-274320" lvl="0" marL="274320" rtl="0" algn="l">
              <a:spcBef>
                <a:spcPts val="406"/>
              </a:spcBef>
              <a:spcAft>
                <a:spcPts val="0"/>
              </a:spcAft>
              <a:buSzPct val="95000"/>
              <a:buChar char="⚫"/>
            </a:pPr>
            <a:r>
              <a:rPr lang="en-US"/>
              <a:t>To find the secret information from the public information would require the adversary to  find </a:t>
            </a:r>
            <a:r>
              <a:rPr i="1" lang="en-US" sz="2900"/>
              <a:t>k</a:t>
            </a:r>
            <a:r>
              <a:rPr baseline="-25000" lang="en-US" sz="2900">
                <a:latin typeface="Cambria Math"/>
                <a:ea typeface="Cambria Math"/>
                <a:cs typeface="Cambria Math"/>
                <a:sym typeface="Cambria Math"/>
              </a:rPr>
              <a:t>1</a:t>
            </a:r>
            <a:r>
              <a:rPr lang="en-US" sz="2900"/>
              <a:t> and </a:t>
            </a:r>
            <a:r>
              <a:rPr i="1" lang="en-US" sz="2900"/>
              <a:t>k</a:t>
            </a:r>
            <a:r>
              <a:rPr baseline="-25000" lang="en-US" sz="2900">
                <a:latin typeface="Cambria Math"/>
                <a:ea typeface="Cambria Math"/>
                <a:cs typeface="Cambria Math"/>
                <a:sym typeface="Cambria Math"/>
              </a:rPr>
              <a:t>2</a:t>
            </a:r>
            <a:r>
              <a:rPr lang="en-US" sz="2900"/>
              <a:t> from </a:t>
            </a:r>
            <a:r>
              <a:rPr i="1" lang="en-US" sz="2900"/>
              <a:t>a</a:t>
            </a:r>
            <a:r>
              <a:rPr baseline="30000" i="1" lang="en-US" sz="2900"/>
              <a:t>k</a:t>
            </a:r>
            <a:r>
              <a:rPr baseline="30000" lang="en-US" sz="2300">
                <a:latin typeface="Cambria Math"/>
                <a:ea typeface="Cambria Math"/>
                <a:cs typeface="Cambria Math"/>
                <a:sym typeface="Cambria Math"/>
              </a:rPr>
              <a:t>1</a:t>
            </a:r>
            <a:r>
              <a:rPr lang="en-US" sz="2900"/>
              <a:t> </a:t>
            </a:r>
            <a:r>
              <a:rPr b="1" lang="en-US" sz="2900"/>
              <a:t>mod</a:t>
            </a:r>
            <a:r>
              <a:rPr lang="en-US" sz="2900"/>
              <a:t> </a:t>
            </a:r>
            <a:r>
              <a:rPr i="1" lang="en-US" sz="2900"/>
              <a:t>p</a:t>
            </a:r>
            <a:r>
              <a:rPr lang="en-US" sz="2900"/>
              <a:t> and </a:t>
            </a:r>
            <a:r>
              <a:rPr i="1" lang="en-US" sz="2900"/>
              <a:t>a</a:t>
            </a:r>
            <a:r>
              <a:rPr baseline="30000" i="1" lang="en-US" sz="2900"/>
              <a:t>k</a:t>
            </a:r>
            <a:r>
              <a:rPr baseline="30000" lang="en-US" sz="2300">
                <a:latin typeface="Cambria Math"/>
                <a:ea typeface="Cambria Math"/>
                <a:cs typeface="Cambria Math"/>
                <a:sym typeface="Cambria Math"/>
              </a:rPr>
              <a:t>2</a:t>
            </a:r>
            <a:r>
              <a:rPr lang="en-US" sz="2900"/>
              <a:t> </a:t>
            </a:r>
            <a:r>
              <a:rPr b="1" lang="en-US" sz="2900"/>
              <a:t>mod</a:t>
            </a:r>
            <a:r>
              <a:rPr lang="en-US" sz="2900"/>
              <a:t> </a:t>
            </a:r>
            <a:r>
              <a:rPr i="1" lang="en-US" sz="2900"/>
              <a:t>p</a:t>
            </a:r>
            <a:r>
              <a:rPr lang="en-US" sz="2900"/>
              <a:t> respectively. </a:t>
            </a:r>
            <a:r>
              <a:rPr lang="en-US"/>
              <a:t>This is an instance of the discrete logarithm problem, considered to be computationally infeasible when </a:t>
            </a:r>
            <a:r>
              <a:rPr i="1" lang="en-US"/>
              <a:t>p</a:t>
            </a:r>
            <a:r>
              <a:rPr lang="en-US"/>
              <a:t> and </a:t>
            </a:r>
            <a:r>
              <a:rPr i="1" lang="en-US"/>
              <a:t>a</a:t>
            </a:r>
            <a:r>
              <a:rPr lang="en-US"/>
              <a:t> are sufficiently large.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7"/>
          <p:cNvSpPr txBox="1"/>
          <p:nvPr>
            <p:ph type="title"/>
          </p:nvPr>
        </p:nvSpPr>
        <p:spPr>
          <a:xfrm>
            <a:off x="457200" y="1524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lang="en-US" sz="3600"/>
              <a:t>Cryptographic Protocols: Digital Signatures</a:t>
            </a:r>
            <a:endParaRPr/>
          </a:p>
        </p:txBody>
      </p:sp>
      <p:sp>
        <p:nvSpPr>
          <p:cNvPr id="570" name="Google Shape;570;p67"/>
          <p:cNvSpPr txBox="1"/>
          <p:nvPr>
            <p:ph idx="1" type="body"/>
          </p:nvPr>
        </p:nvSpPr>
        <p:spPr>
          <a:xfrm>
            <a:off x="462887" y="1371600"/>
            <a:ext cx="8229600" cy="52578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95000"/>
              <a:buNone/>
            </a:pPr>
            <a:r>
              <a:rPr lang="en-US"/>
              <a:t>   Adding a </a:t>
            </a:r>
            <a:r>
              <a:rPr i="1" lang="en-US"/>
              <a:t>digital signature </a:t>
            </a:r>
            <a:r>
              <a:rPr lang="en-US"/>
              <a:t>to a message is a way of ensuring the recipient that the message came from the purported sender.</a:t>
            </a:r>
            <a:endParaRPr/>
          </a:p>
          <a:p>
            <a:pPr indent="-274320" lvl="0" marL="274320" rtl="0" algn="l">
              <a:spcBef>
                <a:spcPts val="442"/>
              </a:spcBef>
              <a:spcAft>
                <a:spcPts val="0"/>
              </a:spcAft>
              <a:buSzPct val="95000"/>
              <a:buChar char="⚫"/>
            </a:pPr>
            <a:r>
              <a:rPr lang="en-US"/>
              <a:t>Suppose that Alice’s RSA public key is (</a:t>
            </a:r>
            <a:r>
              <a:rPr i="1" lang="en-US"/>
              <a:t>n,e</a:t>
            </a:r>
            <a:r>
              <a:rPr lang="en-US"/>
              <a:t>) and her private key is </a:t>
            </a:r>
            <a:r>
              <a:rPr i="1" lang="en-US"/>
              <a:t>d</a:t>
            </a:r>
            <a:r>
              <a:rPr lang="en-US"/>
              <a:t>. Alice encrypts a plain text message </a:t>
            </a:r>
            <a:r>
              <a:rPr i="1" lang="en-US"/>
              <a:t>x</a:t>
            </a:r>
            <a:r>
              <a:rPr lang="en-US"/>
              <a:t> using </a:t>
            </a:r>
            <a:r>
              <a:rPr i="1" lang="en-US"/>
              <a:t>E</a:t>
            </a:r>
            <a:r>
              <a:rPr baseline="-25000" lang="en-US"/>
              <a:t>(</a:t>
            </a:r>
            <a:r>
              <a:rPr baseline="-25000" i="1" lang="en-US"/>
              <a:t>n</a:t>
            </a:r>
            <a:r>
              <a:rPr baseline="-25000" lang="en-US"/>
              <a:t>,</a:t>
            </a:r>
            <a:r>
              <a:rPr baseline="-25000" i="1" lang="en-US"/>
              <a:t>e</a:t>
            </a:r>
            <a:r>
              <a:rPr baseline="-25000" lang="en-US"/>
              <a:t>)</a:t>
            </a:r>
            <a:r>
              <a:rPr lang="en-US"/>
              <a:t> (</a:t>
            </a:r>
            <a:r>
              <a:rPr i="1" lang="en-US"/>
              <a:t>x</a:t>
            </a:r>
            <a:r>
              <a:rPr lang="en-US"/>
              <a:t>)= </a:t>
            </a:r>
            <a:r>
              <a:rPr i="1" lang="en-US"/>
              <a:t>x</a:t>
            </a:r>
            <a:r>
              <a:rPr baseline="30000" i="1" lang="en-US"/>
              <a:t>d </a:t>
            </a:r>
            <a:r>
              <a:rPr b="1" lang="en-US"/>
              <a:t>mod</a:t>
            </a:r>
            <a:r>
              <a:rPr lang="en-US"/>
              <a:t> </a:t>
            </a:r>
            <a:r>
              <a:rPr i="1" lang="en-US"/>
              <a:t>n</a:t>
            </a:r>
            <a:r>
              <a:rPr lang="en-US"/>
              <a:t>. She decrypts a ciphertext message  </a:t>
            </a:r>
            <a:r>
              <a:rPr i="1" lang="en-US"/>
              <a:t>y</a:t>
            </a:r>
            <a:r>
              <a:rPr lang="en-US"/>
              <a:t> using</a:t>
            </a:r>
            <a:r>
              <a:rPr i="1" lang="en-US"/>
              <a:t> D</a:t>
            </a:r>
            <a:r>
              <a:rPr baseline="-25000" lang="en-US"/>
              <a:t>(</a:t>
            </a:r>
            <a:r>
              <a:rPr baseline="-25000" i="1" lang="en-US"/>
              <a:t>n</a:t>
            </a:r>
            <a:r>
              <a:rPr baseline="-25000" lang="en-US"/>
              <a:t>,</a:t>
            </a:r>
            <a:r>
              <a:rPr baseline="-25000" i="1" lang="en-US"/>
              <a:t>e</a:t>
            </a:r>
            <a:r>
              <a:rPr baseline="-25000" lang="en-US"/>
              <a:t>)</a:t>
            </a:r>
            <a:r>
              <a:rPr lang="en-US"/>
              <a:t> (</a:t>
            </a:r>
            <a:r>
              <a:rPr i="1" lang="en-US"/>
              <a:t>y</a:t>
            </a:r>
            <a:r>
              <a:rPr lang="en-US"/>
              <a:t>)= </a:t>
            </a:r>
            <a:r>
              <a:rPr i="1" lang="en-US"/>
              <a:t>y</a:t>
            </a:r>
            <a:r>
              <a:rPr baseline="30000" i="1" lang="en-US"/>
              <a:t>d </a:t>
            </a:r>
            <a:r>
              <a:rPr b="1" lang="en-US"/>
              <a:t>mod</a:t>
            </a:r>
            <a:r>
              <a:rPr lang="en-US"/>
              <a:t> </a:t>
            </a:r>
            <a:r>
              <a:rPr i="1" lang="en-US"/>
              <a:t>n</a:t>
            </a:r>
            <a:r>
              <a:rPr lang="en-US"/>
              <a:t>. </a:t>
            </a:r>
            <a:endParaRPr/>
          </a:p>
          <a:p>
            <a:pPr indent="-274320" lvl="0" marL="274320" rtl="0" algn="l">
              <a:spcBef>
                <a:spcPts val="442"/>
              </a:spcBef>
              <a:spcAft>
                <a:spcPts val="0"/>
              </a:spcAft>
              <a:buSzPct val="95000"/>
              <a:buChar char="⚫"/>
            </a:pPr>
            <a:r>
              <a:rPr lang="en-US"/>
              <a:t>Alice wants to send a message </a:t>
            </a:r>
            <a:r>
              <a:rPr i="1" lang="en-US"/>
              <a:t>M</a:t>
            </a:r>
            <a:r>
              <a:rPr lang="en-US"/>
              <a:t> so that everyone who receives the message knows that it came from her.</a:t>
            </a:r>
            <a:endParaRPr/>
          </a:p>
          <a:p>
            <a:pPr indent="-457200" lvl="1" marL="850392" rtl="0" algn="l">
              <a:spcBef>
                <a:spcPts val="408"/>
              </a:spcBef>
              <a:spcAft>
                <a:spcPts val="0"/>
              </a:spcAft>
              <a:buSzPct val="85000"/>
              <a:buFont typeface="Calibri"/>
              <a:buAutoNum type="arabicPeriod"/>
            </a:pPr>
            <a:r>
              <a:rPr lang="en-US"/>
              <a:t>She translates the message to numerical equivalents  and splits into blocks, just as in RSA encryption.</a:t>
            </a:r>
            <a:endParaRPr/>
          </a:p>
          <a:p>
            <a:pPr indent="-457200" lvl="1" marL="850392" rtl="0" algn="l">
              <a:spcBef>
                <a:spcPts val="408"/>
              </a:spcBef>
              <a:spcAft>
                <a:spcPts val="0"/>
              </a:spcAft>
              <a:buSzPct val="85000"/>
              <a:buFont typeface="Calibri"/>
              <a:buAutoNum type="arabicPeriod"/>
            </a:pPr>
            <a:r>
              <a:rPr lang="en-US"/>
              <a:t>She then applies her decryption function</a:t>
            </a:r>
            <a:r>
              <a:rPr i="1" lang="en-US"/>
              <a:t> D</a:t>
            </a:r>
            <a:r>
              <a:rPr baseline="-25000" lang="en-US"/>
              <a:t>(</a:t>
            </a:r>
            <a:r>
              <a:rPr baseline="-25000" i="1" lang="en-US"/>
              <a:t>n</a:t>
            </a:r>
            <a:r>
              <a:rPr baseline="-25000" lang="en-US"/>
              <a:t>,</a:t>
            </a:r>
            <a:r>
              <a:rPr baseline="-25000" i="1" lang="en-US"/>
              <a:t>e</a:t>
            </a:r>
            <a:r>
              <a:rPr baseline="-25000" lang="en-US"/>
              <a:t>)</a:t>
            </a:r>
            <a:r>
              <a:rPr lang="en-US"/>
              <a:t> to the blocks  and sends the results to all intended recipients.</a:t>
            </a:r>
            <a:endParaRPr/>
          </a:p>
          <a:p>
            <a:pPr indent="-457200" lvl="1" marL="850392" rtl="0" algn="l">
              <a:spcBef>
                <a:spcPts val="408"/>
              </a:spcBef>
              <a:spcAft>
                <a:spcPts val="0"/>
              </a:spcAft>
              <a:buSzPct val="85000"/>
              <a:buFont typeface="Calibri"/>
              <a:buAutoNum type="arabicPeriod"/>
            </a:pPr>
            <a:r>
              <a:rPr lang="en-US"/>
              <a:t>The recipients apply Alice’s encryption function and the result is the original plain text since</a:t>
            </a:r>
            <a:r>
              <a:rPr i="1" lang="en-US"/>
              <a:t> E</a:t>
            </a:r>
            <a:r>
              <a:rPr baseline="-25000" lang="en-US"/>
              <a:t>(</a:t>
            </a:r>
            <a:r>
              <a:rPr baseline="-25000" i="1" lang="en-US"/>
              <a:t>n</a:t>
            </a:r>
            <a:r>
              <a:rPr baseline="-25000" lang="en-US"/>
              <a:t>,</a:t>
            </a:r>
            <a:r>
              <a:rPr baseline="-25000" i="1" lang="en-US"/>
              <a:t>e</a:t>
            </a:r>
            <a:r>
              <a:rPr baseline="-25000" lang="en-US"/>
              <a:t>)</a:t>
            </a:r>
            <a:r>
              <a:rPr lang="en-US"/>
              <a:t> (</a:t>
            </a:r>
            <a:r>
              <a:rPr i="1" lang="en-US"/>
              <a:t>D</a:t>
            </a:r>
            <a:r>
              <a:rPr baseline="-25000" lang="en-US"/>
              <a:t>(</a:t>
            </a:r>
            <a:r>
              <a:rPr baseline="-25000" i="1" lang="en-US"/>
              <a:t>n</a:t>
            </a:r>
            <a:r>
              <a:rPr baseline="-25000" lang="en-US"/>
              <a:t>,</a:t>
            </a:r>
            <a:r>
              <a:rPr baseline="-25000" i="1" lang="en-US"/>
              <a:t>e</a:t>
            </a:r>
            <a:r>
              <a:rPr baseline="-25000" lang="en-US"/>
              <a:t>)</a:t>
            </a:r>
            <a:r>
              <a:rPr lang="en-US"/>
              <a:t> (</a:t>
            </a:r>
            <a:r>
              <a:rPr i="1" lang="en-US"/>
              <a:t>x</a:t>
            </a:r>
            <a:r>
              <a:rPr lang="en-US"/>
              <a:t>))= </a:t>
            </a:r>
            <a:r>
              <a:rPr i="1" lang="en-US"/>
              <a:t>x</a:t>
            </a:r>
            <a:r>
              <a:rPr lang="en-US"/>
              <a:t>. </a:t>
            </a:r>
            <a:endParaRPr/>
          </a:p>
          <a:p>
            <a:pPr indent="-274320" lvl="0" marL="274320" rtl="0" algn="l">
              <a:spcBef>
                <a:spcPts val="442"/>
              </a:spcBef>
              <a:spcAft>
                <a:spcPts val="0"/>
              </a:spcAft>
              <a:buSzPct val="95000"/>
              <a:buNone/>
            </a:pPr>
            <a:r>
              <a:rPr lang="en-US"/>
              <a:t>    Everyone who receives the message can then be certain that it came from Alice.</a:t>
            </a:r>
            <a:endParaRPr/>
          </a:p>
          <a:p>
            <a:pPr indent="-141001" lvl="0" marL="274320" rtl="0" algn="l">
              <a:spcBef>
                <a:spcPts val="442"/>
              </a:spcBef>
              <a:spcAft>
                <a:spcPts val="0"/>
              </a:spcAft>
              <a:buSzPct val="95000"/>
              <a:buNone/>
            </a:pPr>
            <a:r>
              <a:t/>
            </a:r>
            <a:endParaRPr/>
          </a:p>
          <a:p>
            <a:pPr indent="-141001" lvl="0" marL="274320" rtl="0" algn="l">
              <a:spcBef>
                <a:spcPts val="442"/>
              </a:spcBef>
              <a:spcAft>
                <a:spcPts val="0"/>
              </a:spcAft>
              <a:buSzPct val="950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8"/>
          <p:cNvSpPr txBox="1"/>
          <p:nvPr>
            <p:ph type="title"/>
          </p:nvPr>
        </p:nvSpPr>
        <p:spPr>
          <a:xfrm>
            <a:off x="457200" y="2286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lang="en-US" sz="3600"/>
              <a:t>Cryptographic Protocols: Digital Signatures</a:t>
            </a:r>
            <a:endParaRPr/>
          </a:p>
        </p:txBody>
      </p:sp>
      <p:sp>
        <p:nvSpPr>
          <p:cNvPr id="576" name="Google Shape;576;p68"/>
          <p:cNvSpPr txBox="1"/>
          <p:nvPr>
            <p:ph idx="1" type="body"/>
          </p:nvPr>
        </p:nvSpPr>
        <p:spPr>
          <a:xfrm>
            <a:off x="457200" y="1447800"/>
            <a:ext cx="8229600" cy="51054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None/>
            </a:pPr>
            <a:r>
              <a:rPr lang="en-US"/>
              <a:t>     </a:t>
            </a:r>
            <a:r>
              <a:rPr b="1" lang="en-US"/>
              <a:t>Example</a:t>
            </a:r>
            <a:r>
              <a:rPr lang="en-US"/>
              <a:t>: Suppose Alice’s RSA cryptosystem is the same as in the earlier example with  key(</a:t>
            </a:r>
            <a:r>
              <a:rPr lang="en-US">
                <a:latin typeface="Cambria Math"/>
                <a:ea typeface="Cambria Math"/>
                <a:cs typeface="Cambria Math"/>
                <a:sym typeface="Cambria Math"/>
              </a:rPr>
              <a:t>2537</a:t>
            </a:r>
            <a:r>
              <a:rPr lang="en-US"/>
              <a:t>,</a:t>
            </a:r>
            <a:r>
              <a:rPr lang="en-US">
                <a:latin typeface="Cambria Math"/>
                <a:ea typeface="Cambria Math"/>
                <a:cs typeface="Cambria Math"/>
                <a:sym typeface="Cambria Math"/>
              </a:rPr>
              <a:t>13</a:t>
            </a:r>
            <a:r>
              <a:rPr lang="en-US"/>
              <a:t>), </a:t>
            </a:r>
            <a:r>
              <a:rPr lang="en-US">
                <a:latin typeface="Cambria Math"/>
                <a:ea typeface="Cambria Math"/>
                <a:cs typeface="Cambria Math"/>
                <a:sym typeface="Cambria Math"/>
              </a:rPr>
              <a:t>2537</a:t>
            </a:r>
            <a:r>
              <a:rPr lang="en-US"/>
              <a:t> = </a:t>
            </a:r>
            <a:r>
              <a:rPr lang="en-US">
                <a:latin typeface="Cambria Math"/>
                <a:ea typeface="Cambria Math"/>
                <a:cs typeface="Cambria Math"/>
                <a:sym typeface="Cambria Math"/>
              </a:rPr>
              <a:t>43∙ 59</a:t>
            </a:r>
            <a:r>
              <a:rPr lang="en-US"/>
              <a:t>, </a:t>
            </a:r>
            <a:r>
              <a:rPr i="1" lang="en-US"/>
              <a:t>p</a:t>
            </a:r>
            <a:r>
              <a:rPr lang="en-US"/>
              <a:t> = </a:t>
            </a:r>
            <a:r>
              <a:rPr lang="en-US">
                <a:latin typeface="Cambria Math"/>
                <a:ea typeface="Cambria Math"/>
                <a:cs typeface="Cambria Math"/>
                <a:sym typeface="Cambria Math"/>
              </a:rPr>
              <a:t>43</a:t>
            </a:r>
            <a:r>
              <a:rPr lang="en-US"/>
              <a:t> and </a:t>
            </a:r>
            <a:r>
              <a:rPr i="1" lang="en-US"/>
              <a:t>q</a:t>
            </a:r>
            <a:r>
              <a:rPr lang="en-US"/>
              <a:t> = </a:t>
            </a:r>
            <a:r>
              <a:rPr lang="en-US">
                <a:latin typeface="Cambria Math"/>
                <a:ea typeface="Cambria Math"/>
                <a:cs typeface="Cambria Math"/>
                <a:sym typeface="Cambria Math"/>
              </a:rPr>
              <a:t>59</a:t>
            </a:r>
            <a:r>
              <a:rPr lang="en-US"/>
              <a:t> are primes and                                                 gcd(</a:t>
            </a:r>
            <a:r>
              <a:rPr i="1" lang="en-US"/>
              <a:t>e</a:t>
            </a:r>
            <a:r>
              <a:rPr lang="en-US"/>
              <a:t>,(</a:t>
            </a:r>
            <a:r>
              <a:rPr i="1" lang="en-US"/>
              <a:t>p</a:t>
            </a:r>
            <a:r>
              <a:rPr lang="en-US">
                <a:latin typeface="Cambria Math"/>
                <a:ea typeface="Cambria Math"/>
                <a:cs typeface="Cambria Math"/>
                <a:sym typeface="Cambria Math"/>
              </a:rPr>
              <a:t>−1)(</a:t>
            </a:r>
            <a:r>
              <a:rPr i="1" lang="en-US">
                <a:latin typeface="Cambria Math"/>
                <a:ea typeface="Cambria Math"/>
                <a:cs typeface="Cambria Math"/>
                <a:sym typeface="Cambria Math"/>
              </a:rPr>
              <a:t>q</a:t>
            </a:r>
            <a:r>
              <a:rPr lang="en-US"/>
              <a:t> </a:t>
            </a:r>
            <a:r>
              <a:rPr lang="en-US">
                <a:latin typeface="Cambria Math"/>
                <a:ea typeface="Cambria Math"/>
                <a:cs typeface="Cambria Math"/>
                <a:sym typeface="Cambria Math"/>
              </a:rPr>
              <a:t>−1)) =</a:t>
            </a:r>
            <a:r>
              <a:rPr lang="en-US"/>
              <a:t> gcd(</a:t>
            </a:r>
            <a:r>
              <a:rPr lang="en-US">
                <a:latin typeface="Cambria Math"/>
                <a:ea typeface="Cambria Math"/>
                <a:cs typeface="Cambria Math"/>
                <a:sym typeface="Cambria Math"/>
              </a:rPr>
              <a:t>13</a:t>
            </a:r>
            <a:r>
              <a:rPr lang="en-US"/>
              <a:t>,</a:t>
            </a:r>
            <a:r>
              <a:rPr lang="en-US">
                <a:latin typeface="Cambria Math"/>
                <a:ea typeface="Cambria Math"/>
                <a:cs typeface="Cambria Math"/>
                <a:sym typeface="Cambria Math"/>
              </a:rPr>
              <a:t> 42∙ 58) = 1. </a:t>
            </a:r>
            <a:endParaRPr/>
          </a:p>
          <a:p>
            <a:pPr indent="-274320" lvl="0" marL="274320" rtl="0" algn="l">
              <a:spcBef>
                <a:spcPts val="403"/>
              </a:spcBef>
              <a:spcAft>
                <a:spcPts val="0"/>
              </a:spcAft>
              <a:buSzPct val="95000"/>
              <a:buNone/>
            </a:pPr>
            <a:r>
              <a:rPr lang="en-US"/>
              <a:t>      Her decryption key is d = </a:t>
            </a:r>
            <a:r>
              <a:rPr lang="en-US">
                <a:latin typeface="Cambria Math"/>
                <a:ea typeface="Cambria Math"/>
                <a:cs typeface="Cambria Math"/>
                <a:sym typeface="Cambria Math"/>
              </a:rPr>
              <a:t>937</a:t>
            </a:r>
            <a:r>
              <a:rPr lang="en-US"/>
              <a:t>.</a:t>
            </a:r>
            <a:endParaRPr/>
          </a:p>
          <a:p>
            <a:pPr indent="-274320" lvl="0" marL="274320" rtl="0" algn="l">
              <a:spcBef>
                <a:spcPts val="403"/>
              </a:spcBef>
              <a:spcAft>
                <a:spcPts val="0"/>
              </a:spcAft>
              <a:buSzPct val="95000"/>
              <a:buNone/>
            </a:pPr>
            <a:r>
              <a:rPr lang="en-US"/>
              <a:t>      She wants to send the message “MEET AT NOON” to her friends so that they can be certain that the message is from her.</a:t>
            </a:r>
            <a:endParaRPr/>
          </a:p>
          <a:p>
            <a:pPr indent="-274320" lvl="0" marL="274320" rtl="0" algn="l">
              <a:spcBef>
                <a:spcPts val="403"/>
              </a:spcBef>
              <a:spcAft>
                <a:spcPts val="0"/>
              </a:spcAft>
              <a:buSzPct val="95000"/>
              <a:buNone/>
            </a:pPr>
            <a:r>
              <a:rPr b="1" lang="en-US"/>
              <a:t>     Solution</a:t>
            </a:r>
            <a:r>
              <a:rPr lang="en-US"/>
              <a:t>: Alice translates the message into blocks of digits </a:t>
            </a:r>
            <a:r>
              <a:rPr lang="en-US">
                <a:latin typeface="Cambria Math"/>
                <a:ea typeface="Cambria Math"/>
                <a:cs typeface="Cambria Math"/>
                <a:sym typeface="Cambria Math"/>
              </a:rPr>
              <a:t>1204 0419 0019 1314 1413</a:t>
            </a:r>
            <a:r>
              <a:rPr lang="en-US"/>
              <a:t>.</a:t>
            </a:r>
            <a:endParaRPr/>
          </a:p>
          <a:p>
            <a:pPr indent="-457200" lvl="1" marL="850392" rtl="0" algn="l">
              <a:spcBef>
                <a:spcPts val="372"/>
              </a:spcBef>
              <a:spcAft>
                <a:spcPts val="0"/>
              </a:spcAft>
              <a:buSzPct val="85000"/>
              <a:buFont typeface="Calibri"/>
              <a:buAutoNum type="arabicPeriod"/>
            </a:pPr>
            <a:r>
              <a:rPr lang="en-US"/>
              <a:t>She then applies her decryption transformation </a:t>
            </a:r>
            <a:r>
              <a:rPr i="1" lang="en-US"/>
              <a:t>D</a:t>
            </a:r>
            <a:r>
              <a:rPr baseline="-25000" lang="en-US"/>
              <a:t>(</a:t>
            </a:r>
            <a:r>
              <a:rPr baseline="-25000" lang="en-US">
                <a:latin typeface="Cambria Math"/>
                <a:ea typeface="Cambria Math"/>
                <a:cs typeface="Cambria Math"/>
                <a:sym typeface="Cambria Math"/>
              </a:rPr>
              <a:t>2537,13</a:t>
            </a:r>
            <a:r>
              <a:rPr baseline="-25000" lang="en-US"/>
              <a:t>)</a:t>
            </a:r>
            <a:r>
              <a:rPr lang="en-US"/>
              <a:t> (</a:t>
            </a:r>
            <a:r>
              <a:rPr i="1" lang="en-US"/>
              <a:t>x</a:t>
            </a:r>
            <a:r>
              <a:rPr lang="en-US"/>
              <a:t>)= </a:t>
            </a:r>
            <a:r>
              <a:rPr i="1" lang="en-US"/>
              <a:t>x</a:t>
            </a:r>
            <a:r>
              <a:rPr baseline="30000" lang="en-US">
                <a:latin typeface="Cambria Math"/>
                <a:ea typeface="Cambria Math"/>
                <a:cs typeface="Cambria Math"/>
                <a:sym typeface="Cambria Math"/>
              </a:rPr>
              <a:t>937</a:t>
            </a:r>
            <a:r>
              <a:rPr baseline="30000" i="1" lang="en-US"/>
              <a:t> </a:t>
            </a:r>
            <a:r>
              <a:rPr b="1" lang="en-US"/>
              <a:t>mod</a:t>
            </a:r>
            <a:r>
              <a:rPr lang="en-US"/>
              <a:t> </a:t>
            </a:r>
            <a:r>
              <a:rPr lang="en-US">
                <a:latin typeface="Cambria Math"/>
                <a:ea typeface="Cambria Math"/>
                <a:cs typeface="Cambria Math"/>
                <a:sym typeface="Cambria Math"/>
              </a:rPr>
              <a:t>2537</a:t>
            </a:r>
            <a:r>
              <a:rPr lang="en-US"/>
              <a:t> to each block. </a:t>
            </a:r>
            <a:endParaRPr/>
          </a:p>
          <a:p>
            <a:pPr indent="-457200" lvl="1" marL="850392" rtl="0" algn="l">
              <a:spcBef>
                <a:spcPts val="372"/>
              </a:spcBef>
              <a:spcAft>
                <a:spcPts val="0"/>
              </a:spcAft>
              <a:buSzPct val="85000"/>
              <a:buFont typeface="Calibri"/>
              <a:buAutoNum type="arabicPeriod"/>
            </a:pPr>
            <a:r>
              <a:rPr lang="en-US"/>
              <a:t>She finds (using her laptop, programming skills, and knowledge of discrete mathematics) that </a:t>
            </a:r>
            <a:r>
              <a:rPr lang="en-US">
                <a:latin typeface="Cambria Math"/>
                <a:ea typeface="Cambria Math"/>
                <a:cs typeface="Cambria Math"/>
                <a:sym typeface="Cambria Math"/>
              </a:rPr>
              <a:t>1204</a:t>
            </a:r>
            <a:r>
              <a:rPr baseline="30000" lang="en-US">
                <a:latin typeface="Cambria Math"/>
                <a:ea typeface="Cambria Math"/>
                <a:cs typeface="Cambria Math"/>
                <a:sym typeface="Cambria Math"/>
              </a:rPr>
              <a:t>937 </a:t>
            </a:r>
            <a:r>
              <a:rPr b="1" lang="en-US"/>
              <a:t>mod</a:t>
            </a:r>
            <a:r>
              <a:rPr lang="en-US"/>
              <a:t> </a:t>
            </a:r>
            <a:r>
              <a:rPr lang="en-US">
                <a:latin typeface="Cambria Math"/>
                <a:ea typeface="Cambria Math"/>
                <a:cs typeface="Cambria Math"/>
                <a:sym typeface="Cambria Math"/>
              </a:rPr>
              <a:t>2537 = 817, 419</a:t>
            </a:r>
            <a:r>
              <a:rPr baseline="30000" lang="en-US">
                <a:latin typeface="Cambria Math"/>
                <a:ea typeface="Cambria Math"/>
                <a:cs typeface="Cambria Math"/>
                <a:sym typeface="Cambria Math"/>
              </a:rPr>
              <a:t>937 </a:t>
            </a:r>
            <a:r>
              <a:rPr b="1" lang="en-US"/>
              <a:t>mod</a:t>
            </a:r>
            <a:r>
              <a:rPr lang="en-US"/>
              <a:t> </a:t>
            </a:r>
            <a:r>
              <a:rPr lang="en-US">
                <a:latin typeface="Cambria Math"/>
                <a:ea typeface="Cambria Math"/>
                <a:cs typeface="Cambria Math"/>
                <a:sym typeface="Cambria Math"/>
              </a:rPr>
              <a:t>2537 = 555 ,  19</a:t>
            </a:r>
            <a:r>
              <a:rPr baseline="30000" lang="en-US">
                <a:latin typeface="Cambria Math"/>
                <a:ea typeface="Cambria Math"/>
                <a:cs typeface="Cambria Math"/>
                <a:sym typeface="Cambria Math"/>
              </a:rPr>
              <a:t>937 </a:t>
            </a:r>
            <a:r>
              <a:rPr b="1" lang="en-US"/>
              <a:t>mod</a:t>
            </a:r>
            <a:r>
              <a:rPr lang="en-US"/>
              <a:t> </a:t>
            </a:r>
            <a:r>
              <a:rPr lang="en-US">
                <a:latin typeface="Cambria Math"/>
                <a:ea typeface="Cambria Math"/>
                <a:cs typeface="Cambria Math"/>
                <a:sym typeface="Cambria Math"/>
              </a:rPr>
              <a:t>2537 = 1310, 1314</a:t>
            </a:r>
            <a:r>
              <a:rPr baseline="30000" lang="en-US">
                <a:latin typeface="Cambria Math"/>
                <a:ea typeface="Cambria Math"/>
                <a:cs typeface="Cambria Math"/>
                <a:sym typeface="Cambria Math"/>
              </a:rPr>
              <a:t>937 </a:t>
            </a:r>
            <a:r>
              <a:rPr b="1" lang="en-US"/>
              <a:t>mod</a:t>
            </a:r>
            <a:r>
              <a:rPr lang="en-US"/>
              <a:t> </a:t>
            </a:r>
            <a:r>
              <a:rPr lang="en-US">
                <a:latin typeface="Cambria Math"/>
                <a:ea typeface="Cambria Math"/>
                <a:cs typeface="Cambria Math"/>
                <a:sym typeface="Cambria Math"/>
              </a:rPr>
              <a:t>2537 = 2173, and 1413</a:t>
            </a:r>
            <a:r>
              <a:rPr baseline="30000" lang="en-US">
                <a:latin typeface="Cambria Math"/>
                <a:ea typeface="Cambria Math"/>
                <a:cs typeface="Cambria Math"/>
                <a:sym typeface="Cambria Math"/>
              </a:rPr>
              <a:t>937 </a:t>
            </a:r>
            <a:r>
              <a:rPr b="1" lang="en-US"/>
              <a:t>mod</a:t>
            </a:r>
            <a:r>
              <a:rPr lang="en-US"/>
              <a:t> </a:t>
            </a:r>
            <a:r>
              <a:rPr lang="en-US">
                <a:latin typeface="Cambria Math"/>
                <a:ea typeface="Cambria Math"/>
                <a:cs typeface="Cambria Math"/>
                <a:sym typeface="Cambria Math"/>
              </a:rPr>
              <a:t>2537 = 1026.</a:t>
            </a:r>
            <a:endParaRPr baseline="30000">
              <a:latin typeface="Cambria Math"/>
              <a:ea typeface="Cambria Math"/>
              <a:cs typeface="Cambria Math"/>
              <a:sym typeface="Cambria Math"/>
            </a:endParaRPr>
          </a:p>
          <a:p>
            <a:pPr indent="-457200" lvl="1" marL="850392" rtl="0" algn="l">
              <a:spcBef>
                <a:spcPts val="372"/>
              </a:spcBef>
              <a:spcAft>
                <a:spcPts val="0"/>
              </a:spcAft>
              <a:buSzPct val="85000"/>
              <a:buFont typeface="Calibri"/>
              <a:buAutoNum type="arabicPeriod"/>
            </a:pPr>
            <a:r>
              <a:rPr lang="en-US"/>
              <a:t>She sends  </a:t>
            </a:r>
            <a:r>
              <a:rPr lang="en-US">
                <a:latin typeface="Cambria Math"/>
                <a:ea typeface="Cambria Math"/>
                <a:cs typeface="Cambria Math"/>
                <a:sym typeface="Cambria Math"/>
              </a:rPr>
              <a:t>0817 0555 1310 2173 1026</a:t>
            </a:r>
            <a:r>
              <a:rPr lang="en-US"/>
              <a:t>.</a:t>
            </a:r>
            <a:endParaRPr/>
          </a:p>
          <a:p>
            <a:pPr indent="-274320" lvl="0" marL="274320" rtl="0" algn="l">
              <a:spcBef>
                <a:spcPts val="403"/>
              </a:spcBef>
              <a:spcAft>
                <a:spcPts val="0"/>
              </a:spcAft>
              <a:buSzPct val="95000"/>
              <a:buNone/>
            </a:pPr>
            <a:r>
              <a:rPr lang="en-US"/>
              <a:t>    When one of her friends receive the message, they apply Alice’s encryption transformation </a:t>
            </a:r>
            <a:r>
              <a:rPr i="1" lang="en-US"/>
              <a:t>E</a:t>
            </a:r>
            <a:r>
              <a:rPr baseline="-25000" lang="en-US"/>
              <a:t>(</a:t>
            </a:r>
            <a:r>
              <a:rPr baseline="-25000" lang="en-US">
                <a:latin typeface="Cambria Math"/>
                <a:ea typeface="Cambria Math"/>
                <a:cs typeface="Cambria Math"/>
                <a:sym typeface="Cambria Math"/>
              </a:rPr>
              <a:t>2537,13</a:t>
            </a:r>
            <a:r>
              <a:rPr baseline="-25000" lang="en-US"/>
              <a:t>)</a:t>
            </a:r>
            <a:r>
              <a:rPr lang="en-US"/>
              <a:t> to each block. They then obtain the original message which they translate back to English letters.</a:t>
            </a:r>
            <a:endParaRPr/>
          </a:p>
          <a:p>
            <a:pPr indent="-152765" lvl="0" marL="274320" rtl="0" algn="l">
              <a:spcBef>
                <a:spcPts val="403"/>
              </a:spcBef>
              <a:spcAft>
                <a:spcPts val="0"/>
              </a:spcAft>
              <a:buSzPct val="95000"/>
              <a:buNone/>
            </a:pPr>
            <a:r>
              <a:t/>
            </a:r>
            <a:endParaRPr/>
          </a:p>
          <a:p>
            <a:pPr indent="-152765" lvl="0" marL="274320" rtl="0" algn="l">
              <a:spcBef>
                <a:spcPts val="403"/>
              </a:spcBef>
              <a:spcAft>
                <a:spcPts val="0"/>
              </a:spcAft>
              <a:buSzPct val="95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More on Congruences</a:t>
            </a:r>
            <a:endParaRPr/>
          </a:p>
        </p:txBody>
      </p:sp>
      <p:sp>
        <p:nvSpPr>
          <p:cNvPr id="155" name="Google Shape;155;p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a:t>   Theorem </a:t>
            </a:r>
            <a:r>
              <a:rPr b="1" lang="en-US">
                <a:latin typeface="Cambria Math"/>
                <a:ea typeface="Cambria Math"/>
                <a:cs typeface="Cambria Math"/>
                <a:sym typeface="Cambria Math"/>
              </a:rPr>
              <a:t>4</a:t>
            </a:r>
            <a:r>
              <a:rPr lang="en-US"/>
              <a:t>: Let m be a positive integer. The integers </a:t>
            </a:r>
            <a:r>
              <a:rPr i="1" lang="en-US"/>
              <a:t>a</a:t>
            </a:r>
            <a:r>
              <a:rPr lang="en-US"/>
              <a:t> and </a:t>
            </a:r>
            <a:r>
              <a:rPr i="1" lang="en-US"/>
              <a:t>b</a:t>
            </a:r>
            <a:r>
              <a:rPr lang="en-US"/>
              <a:t> are congruent modulo </a:t>
            </a:r>
            <a:r>
              <a:rPr i="1" lang="en-US"/>
              <a:t>m</a:t>
            </a:r>
            <a:r>
              <a:rPr lang="en-US"/>
              <a:t> if and only if there is an integer </a:t>
            </a:r>
            <a:r>
              <a:rPr i="1" lang="en-US"/>
              <a:t>k</a:t>
            </a:r>
            <a:r>
              <a:rPr lang="en-US"/>
              <a:t> such that </a:t>
            </a:r>
            <a:r>
              <a:rPr i="1" lang="en-US"/>
              <a:t>a</a:t>
            </a:r>
            <a:r>
              <a:rPr lang="en-US"/>
              <a:t> = </a:t>
            </a:r>
            <a:r>
              <a:rPr i="1" lang="en-US"/>
              <a:t>b</a:t>
            </a:r>
            <a:r>
              <a:rPr lang="en-US"/>
              <a:t> + </a:t>
            </a:r>
            <a:r>
              <a:rPr i="1" lang="en-US"/>
              <a:t>km</a:t>
            </a:r>
            <a:r>
              <a:rPr lang="en-US"/>
              <a:t>.</a:t>
            </a:r>
            <a:endParaRPr/>
          </a:p>
          <a:p>
            <a:pPr indent="-274320" lvl="0" marL="274320" rtl="0" algn="l">
              <a:spcBef>
                <a:spcPts val="520"/>
              </a:spcBef>
              <a:spcAft>
                <a:spcPts val="0"/>
              </a:spcAft>
              <a:buSzPts val="2470"/>
              <a:buNone/>
            </a:pPr>
            <a:r>
              <a:rPr lang="en-US"/>
              <a:t>    </a:t>
            </a:r>
            <a:r>
              <a:rPr b="1" lang="en-US"/>
              <a:t>Proof</a:t>
            </a:r>
            <a:r>
              <a:rPr lang="en-US"/>
              <a:t>: </a:t>
            </a:r>
            <a:endParaRPr/>
          </a:p>
          <a:p>
            <a:pPr indent="-246888" lvl="1" marL="640080" rtl="0" algn="l">
              <a:spcBef>
                <a:spcPts val="480"/>
              </a:spcBef>
              <a:spcAft>
                <a:spcPts val="0"/>
              </a:spcAft>
              <a:buSzPts val="2040"/>
              <a:buChar char="⚫"/>
            </a:pPr>
            <a:r>
              <a:rPr lang="en-US"/>
              <a:t>If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 then (by the definition of congruence)  </a:t>
            </a:r>
            <a:r>
              <a:rPr i="1" lang="en-US"/>
              <a:t>m</a:t>
            </a:r>
            <a:r>
              <a:rPr lang="en-US"/>
              <a:t> | </a:t>
            </a:r>
            <a:r>
              <a:rPr i="1" lang="en-US"/>
              <a:t>a – b</a:t>
            </a:r>
            <a:r>
              <a:rPr lang="en-US"/>
              <a:t>. Hence, there is an integer </a:t>
            </a:r>
            <a:r>
              <a:rPr i="1" lang="en-US"/>
              <a:t>k</a:t>
            </a:r>
            <a:r>
              <a:rPr lang="en-US"/>
              <a:t> such that </a:t>
            </a:r>
            <a:r>
              <a:rPr i="1" lang="en-US"/>
              <a:t>a – b = km </a:t>
            </a:r>
            <a:r>
              <a:rPr lang="en-US"/>
              <a:t>and equivalently </a:t>
            </a:r>
            <a:r>
              <a:rPr i="1" lang="en-US"/>
              <a:t>a = b + km.</a:t>
            </a:r>
            <a:endParaRPr/>
          </a:p>
          <a:p>
            <a:pPr indent="-246888" lvl="1" marL="640080" rtl="0" algn="l">
              <a:spcBef>
                <a:spcPts val="480"/>
              </a:spcBef>
              <a:spcAft>
                <a:spcPts val="0"/>
              </a:spcAft>
              <a:buSzPts val="2040"/>
              <a:buChar char="⚫"/>
            </a:pPr>
            <a:r>
              <a:rPr lang="en-US"/>
              <a:t>Conversely, if there is an integer </a:t>
            </a:r>
            <a:r>
              <a:rPr i="1" lang="en-US"/>
              <a:t>k</a:t>
            </a:r>
            <a:r>
              <a:rPr lang="en-US"/>
              <a:t> such that </a:t>
            </a:r>
            <a:r>
              <a:rPr i="1" lang="en-US"/>
              <a:t>a = b + km, </a:t>
            </a:r>
            <a:r>
              <a:rPr lang="en-US"/>
              <a:t>then</a:t>
            </a:r>
            <a:r>
              <a:rPr i="1" lang="en-US"/>
              <a:t> km = a – b. </a:t>
            </a:r>
            <a:r>
              <a:rPr lang="en-US"/>
              <a:t>Hence</a:t>
            </a:r>
            <a:r>
              <a:rPr i="1" lang="en-US"/>
              <a:t>, m</a:t>
            </a:r>
            <a:r>
              <a:rPr lang="en-US"/>
              <a:t> | </a:t>
            </a:r>
            <a:r>
              <a:rPr i="1" lang="en-US"/>
              <a:t>a – b </a:t>
            </a:r>
            <a:r>
              <a:rPr lang="en-US"/>
              <a:t>and</a:t>
            </a:r>
            <a:r>
              <a:rPr i="1" lang="en-US"/>
              <a:t> 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a:t>
            </a:r>
            <a:endParaRPr/>
          </a:p>
        </p:txBody>
      </p:sp>
      <p:sp>
        <p:nvSpPr>
          <p:cNvPr id="156" name="Google Shape;156;p7"/>
          <p:cNvSpPr/>
          <p:nvPr/>
        </p:nvSpPr>
        <p:spPr>
          <a:xfrm flipH="1" rot="-5400000">
            <a:off x="8458200" y="54102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The Relationship between         (mod </a:t>
            </a:r>
            <a:r>
              <a:rPr i="1" lang="en-US"/>
              <a:t>m</a:t>
            </a:r>
            <a:r>
              <a:rPr lang="en-US"/>
              <a:t>) and </a:t>
            </a:r>
            <a:r>
              <a:rPr b="1" lang="en-US"/>
              <a:t>mod</a:t>
            </a:r>
            <a:r>
              <a:rPr lang="en-US"/>
              <a:t> </a:t>
            </a:r>
            <a:r>
              <a:rPr i="1" lang="en-US"/>
              <a:t>m </a:t>
            </a:r>
            <a:r>
              <a:rPr lang="en-US"/>
              <a:t>Notations</a:t>
            </a:r>
            <a:endParaRPr/>
          </a:p>
        </p:txBody>
      </p:sp>
      <p:sp>
        <p:nvSpPr>
          <p:cNvPr id="162" name="Google Shape;162;p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t> </a:t>
            </a:r>
            <a:r>
              <a:rPr lang="en-US"/>
              <a:t>The use of “mod” in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a:t>
            </a:r>
            <a:r>
              <a:rPr i="1" lang="en-US"/>
              <a:t> </a:t>
            </a:r>
            <a:r>
              <a:rPr lang="en-US"/>
              <a:t>and</a:t>
            </a:r>
            <a:r>
              <a:rPr i="1" lang="en-US"/>
              <a:t> a </a:t>
            </a:r>
            <a:r>
              <a:rPr b="1" lang="en-US"/>
              <a:t>mod</a:t>
            </a:r>
            <a:r>
              <a:rPr i="1" lang="en-US"/>
              <a:t> m = b </a:t>
            </a:r>
            <a:r>
              <a:rPr lang="en-US"/>
              <a:t>are different</a:t>
            </a:r>
            <a:r>
              <a:rPr i="1" lang="en-US"/>
              <a:t>.</a:t>
            </a:r>
            <a:endParaRPr/>
          </a:p>
          <a:p>
            <a:pPr indent="-246888" lvl="1" marL="640080" rtl="0" algn="l">
              <a:spcBef>
                <a:spcPts val="480"/>
              </a:spcBef>
              <a:spcAft>
                <a:spcPts val="0"/>
              </a:spcAft>
              <a:buSzPts val="2040"/>
              <a:buChar char="⚫"/>
            </a:pP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 is a relation on the set of integers.</a:t>
            </a:r>
            <a:endParaRPr/>
          </a:p>
          <a:p>
            <a:pPr indent="-246888" lvl="1" marL="640080" rtl="0" algn="l">
              <a:spcBef>
                <a:spcPts val="480"/>
              </a:spcBef>
              <a:spcAft>
                <a:spcPts val="0"/>
              </a:spcAft>
              <a:buSzPts val="2040"/>
              <a:buChar char="⚫"/>
            </a:pPr>
            <a:r>
              <a:rPr lang="en-US"/>
              <a:t>In</a:t>
            </a:r>
            <a:r>
              <a:rPr i="1" lang="en-US"/>
              <a:t> a </a:t>
            </a:r>
            <a:r>
              <a:rPr b="1" lang="en-US"/>
              <a:t>mod</a:t>
            </a:r>
            <a:r>
              <a:rPr i="1" lang="en-US"/>
              <a:t> m = b,  </a:t>
            </a:r>
            <a:r>
              <a:rPr lang="en-US"/>
              <a:t>the notation </a:t>
            </a:r>
            <a:r>
              <a:rPr b="1" lang="en-US"/>
              <a:t>mod</a:t>
            </a:r>
            <a:r>
              <a:rPr lang="en-US"/>
              <a:t> denotes a function</a:t>
            </a:r>
            <a:r>
              <a:rPr i="1" lang="en-US"/>
              <a:t>.</a:t>
            </a:r>
            <a:endParaRPr/>
          </a:p>
          <a:p>
            <a:pPr indent="-274320" lvl="0" marL="274320" rtl="0" algn="l">
              <a:spcBef>
                <a:spcPts val="520"/>
              </a:spcBef>
              <a:spcAft>
                <a:spcPts val="0"/>
              </a:spcAft>
              <a:buSzPts val="2470"/>
              <a:buChar char="⚫"/>
            </a:pPr>
            <a:r>
              <a:rPr lang="en-US"/>
              <a:t>The relationship between these notations is made clear in this theorem.</a:t>
            </a:r>
            <a:endParaRPr/>
          </a:p>
          <a:p>
            <a:pPr indent="-274320" lvl="0" marL="274320" rtl="0" algn="l">
              <a:spcBef>
                <a:spcPts val="520"/>
              </a:spcBef>
              <a:spcAft>
                <a:spcPts val="0"/>
              </a:spcAft>
              <a:buSzPts val="2470"/>
              <a:buChar char="⚫"/>
            </a:pPr>
            <a:r>
              <a:rPr b="1" lang="en-US"/>
              <a:t>Theorem </a:t>
            </a:r>
            <a:r>
              <a:rPr b="1" lang="en-US">
                <a:latin typeface="Cambria Math"/>
                <a:ea typeface="Cambria Math"/>
                <a:cs typeface="Cambria Math"/>
                <a:sym typeface="Cambria Math"/>
              </a:rPr>
              <a:t>3</a:t>
            </a:r>
            <a:r>
              <a:rPr lang="en-US"/>
              <a:t>: Let </a:t>
            </a:r>
            <a:r>
              <a:rPr i="1" lang="en-US"/>
              <a:t>a</a:t>
            </a:r>
            <a:r>
              <a:rPr lang="en-US"/>
              <a:t> and </a:t>
            </a:r>
            <a:r>
              <a:rPr i="1" lang="en-US"/>
              <a:t>b</a:t>
            </a:r>
            <a:r>
              <a:rPr lang="en-US"/>
              <a:t> be integers, and let </a:t>
            </a:r>
            <a:r>
              <a:rPr i="1" lang="en-US"/>
              <a:t>m</a:t>
            </a:r>
            <a:r>
              <a:rPr lang="en-US"/>
              <a:t> be a positive integer. Then </a:t>
            </a:r>
            <a:r>
              <a:rPr i="1" lang="en-US"/>
              <a:t>a </a:t>
            </a:r>
            <a:r>
              <a:rPr b="1" lang="en-US">
                <a:latin typeface="Cambria Math"/>
                <a:ea typeface="Cambria Math"/>
                <a:cs typeface="Cambria Math"/>
                <a:sym typeface="Cambria Math"/>
              </a:rPr>
              <a:t>≡</a:t>
            </a:r>
            <a:r>
              <a:rPr i="1" lang="en-US"/>
              <a:t> b </a:t>
            </a:r>
            <a:r>
              <a:rPr lang="en-US"/>
              <a:t>(mod</a:t>
            </a:r>
            <a:r>
              <a:rPr i="1" lang="en-US"/>
              <a:t> m</a:t>
            </a:r>
            <a:r>
              <a:rPr lang="en-US"/>
              <a:t>)  if and only if       </a:t>
            </a:r>
            <a:r>
              <a:rPr i="1" lang="en-US"/>
              <a:t>a </a:t>
            </a:r>
            <a:r>
              <a:rPr b="1" lang="en-US"/>
              <a:t>mod</a:t>
            </a:r>
            <a:r>
              <a:rPr i="1" lang="en-US"/>
              <a:t> m = b </a:t>
            </a:r>
            <a:r>
              <a:rPr b="1" lang="en-US"/>
              <a:t>mod</a:t>
            </a:r>
            <a:r>
              <a:rPr i="1" lang="en-US"/>
              <a:t> 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Congruences of Sums and Products</a:t>
            </a:r>
            <a:endParaRPr/>
          </a:p>
        </p:txBody>
      </p:sp>
      <p:sp>
        <p:nvSpPr>
          <p:cNvPr id="168" name="Google Shape;168;p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None/>
            </a:pPr>
            <a:r>
              <a:rPr b="1" lang="en-US"/>
              <a:t>   Theorem </a:t>
            </a:r>
            <a:r>
              <a:rPr b="1" lang="en-US">
                <a:latin typeface="Cambria Math"/>
                <a:ea typeface="Cambria Math"/>
                <a:cs typeface="Cambria Math"/>
                <a:sym typeface="Cambria Math"/>
              </a:rPr>
              <a:t>5</a:t>
            </a:r>
            <a:r>
              <a:rPr lang="en-US"/>
              <a:t>: Let m be a positive integer. If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 and  </a:t>
            </a:r>
            <a:r>
              <a:rPr i="1" lang="en-US"/>
              <a:t>c  </a:t>
            </a:r>
            <a:r>
              <a:rPr b="1" lang="en-US">
                <a:latin typeface="Cambria Math"/>
                <a:ea typeface="Cambria Math"/>
                <a:cs typeface="Cambria Math"/>
                <a:sym typeface="Cambria Math"/>
              </a:rPr>
              <a:t>≡</a:t>
            </a:r>
            <a:r>
              <a:rPr b="1" lang="en-US"/>
              <a:t>  </a:t>
            </a:r>
            <a:r>
              <a:rPr i="1" lang="en-US"/>
              <a:t>d </a:t>
            </a:r>
            <a:r>
              <a:rPr lang="en-US"/>
              <a:t>(mod</a:t>
            </a:r>
            <a:r>
              <a:rPr i="1" lang="en-US"/>
              <a:t> m</a:t>
            </a:r>
            <a:r>
              <a:rPr lang="en-US"/>
              <a:t>), then</a:t>
            </a:r>
            <a:endParaRPr/>
          </a:p>
          <a:p>
            <a:pPr indent="-274320" lvl="0" marL="274320" rtl="0" algn="l">
              <a:spcBef>
                <a:spcPts val="442"/>
              </a:spcBef>
              <a:spcAft>
                <a:spcPts val="0"/>
              </a:spcAft>
              <a:buSzPct val="95000"/>
              <a:buNone/>
            </a:pPr>
            <a:r>
              <a:rPr lang="en-US"/>
              <a:t>      </a:t>
            </a:r>
            <a:r>
              <a:rPr i="1" lang="en-US"/>
              <a:t>a + c  </a:t>
            </a:r>
            <a:r>
              <a:rPr b="1" lang="en-US">
                <a:latin typeface="Cambria Math"/>
                <a:ea typeface="Cambria Math"/>
                <a:cs typeface="Cambria Math"/>
                <a:sym typeface="Cambria Math"/>
              </a:rPr>
              <a:t>≡</a:t>
            </a:r>
            <a:r>
              <a:rPr b="1" lang="en-US"/>
              <a:t>  </a:t>
            </a:r>
            <a:r>
              <a:rPr i="1" lang="en-US"/>
              <a:t>b + d </a:t>
            </a:r>
            <a:r>
              <a:rPr lang="en-US"/>
              <a:t>(mod</a:t>
            </a:r>
            <a:r>
              <a:rPr i="1" lang="en-US"/>
              <a:t> m</a:t>
            </a:r>
            <a:r>
              <a:rPr lang="en-US"/>
              <a:t>) and </a:t>
            </a:r>
            <a:r>
              <a:rPr i="1" lang="en-US"/>
              <a:t>ac  </a:t>
            </a:r>
            <a:r>
              <a:rPr b="1" lang="en-US">
                <a:latin typeface="Cambria Math"/>
                <a:ea typeface="Cambria Math"/>
                <a:cs typeface="Cambria Math"/>
                <a:sym typeface="Cambria Math"/>
              </a:rPr>
              <a:t>≡</a:t>
            </a:r>
            <a:r>
              <a:rPr b="1" lang="en-US"/>
              <a:t>  </a:t>
            </a:r>
            <a:r>
              <a:rPr i="1" lang="en-US"/>
              <a:t>bd </a:t>
            </a:r>
            <a:r>
              <a:rPr lang="en-US"/>
              <a:t>(mod</a:t>
            </a:r>
            <a:r>
              <a:rPr i="1" lang="en-US"/>
              <a:t> m</a:t>
            </a:r>
            <a:r>
              <a:rPr lang="en-US"/>
              <a:t>) </a:t>
            </a:r>
            <a:endParaRPr/>
          </a:p>
          <a:p>
            <a:pPr indent="-274320" lvl="0" marL="274320" rtl="0" algn="l">
              <a:spcBef>
                <a:spcPts val="442"/>
              </a:spcBef>
              <a:spcAft>
                <a:spcPts val="0"/>
              </a:spcAft>
              <a:buSzPct val="95000"/>
              <a:buNone/>
            </a:pPr>
            <a:r>
              <a:rPr lang="en-US"/>
              <a:t>    </a:t>
            </a:r>
            <a:r>
              <a:rPr b="1" lang="en-US"/>
              <a:t>Proof</a:t>
            </a:r>
            <a:r>
              <a:rPr lang="en-US"/>
              <a:t>: </a:t>
            </a:r>
            <a:endParaRPr/>
          </a:p>
          <a:p>
            <a:pPr indent="-246888" lvl="1" marL="640080" rtl="0" algn="l">
              <a:spcBef>
                <a:spcPts val="408"/>
              </a:spcBef>
              <a:spcAft>
                <a:spcPts val="0"/>
              </a:spcAft>
              <a:buSzPct val="85000"/>
              <a:buChar char="⚫"/>
            </a:pPr>
            <a:r>
              <a:rPr lang="en-US"/>
              <a:t>Because </a:t>
            </a:r>
            <a:r>
              <a:rPr i="1" lang="en-US"/>
              <a:t>a  </a:t>
            </a:r>
            <a:r>
              <a:rPr b="1" lang="en-US">
                <a:latin typeface="Cambria Math"/>
                <a:ea typeface="Cambria Math"/>
                <a:cs typeface="Cambria Math"/>
                <a:sym typeface="Cambria Math"/>
              </a:rPr>
              <a:t>≡</a:t>
            </a:r>
            <a:r>
              <a:rPr b="1" lang="en-US"/>
              <a:t>  </a:t>
            </a:r>
            <a:r>
              <a:rPr i="1" lang="en-US"/>
              <a:t>b </a:t>
            </a:r>
            <a:r>
              <a:rPr lang="en-US"/>
              <a:t>(mod</a:t>
            </a:r>
            <a:r>
              <a:rPr i="1" lang="en-US"/>
              <a:t> m</a:t>
            </a:r>
            <a:r>
              <a:rPr lang="en-US"/>
              <a:t>)  and </a:t>
            </a:r>
            <a:r>
              <a:rPr i="1" lang="en-US"/>
              <a:t>c  </a:t>
            </a:r>
            <a:r>
              <a:rPr b="1" lang="en-US">
                <a:latin typeface="Cambria Math"/>
                <a:ea typeface="Cambria Math"/>
                <a:cs typeface="Cambria Math"/>
                <a:sym typeface="Cambria Math"/>
              </a:rPr>
              <a:t>≡</a:t>
            </a:r>
            <a:r>
              <a:rPr b="1" lang="en-US"/>
              <a:t>  </a:t>
            </a:r>
            <a:r>
              <a:rPr i="1" lang="en-US"/>
              <a:t>d </a:t>
            </a:r>
            <a:r>
              <a:rPr lang="en-US"/>
              <a:t>(mod</a:t>
            </a:r>
            <a:r>
              <a:rPr i="1" lang="en-US"/>
              <a:t> m</a:t>
            </a:r>
            <a:r>
              <a:rPr lang="en-US"/>
              <a:t>), by Theorem </a:t>
            </a:r>
            <a:r>
              <a:rPr lang="en-US">
                <a:latin typeface="Cambria Math"/>
                <a:ea typeface="Cambria Math"/>
                <a:cs typeface="Cambria Math"/>
                <a:sym typeface="Cambria Math"/>
              </a:rPr>
              <a:t>4</a:t>
            </a:r>
            <a:r>
              <a:rPr lang="en-US"/>
              <a:t> there are integers </a:t>
            </a:r>
            <a:r>
              <a:rPr i="1" lang="en-US"/>
              <a:t>s</a:t>
            </a:r>
            <a:r>
              <a:rPr lang="en-US"/>
              <a:t> and </a:t>
            </a:r>
            <a:r>
              <a:rPr i="1" lang="en-US"/>
              <a:t>t</a:t>
            </a:r>
            <a:r>
              <a:rPr lang="en-US"/>
              <a:t> with </a:t>
            </a:r>
            <a:r>
              <a:rPr i="1" lang="en-US"/>
              <a:t>b</a:t>
            </a:r>
            <a:r>
              <a:rPr lang="en-US"/>
              <a:t> = </a:t>
            </a:r>
            <a:r>
              <a:rPr i="1" lang="en-US"/>
              <a:t>a</a:t>
            </a:r>
            <a:r>
              <a:rPr lang="en-US"/>
              <a:t> + </a:t>
            </a:r>
            <a:r>
              <a:rPr i="1" lang="en-US"/>
              <a:t>sm</a:t>
            </a:r>
            <a:r>
              <a:rPr lang="en-US"/>
              <a:t> and </a:t>
            </a:r>
            <a:r>
              <a:rPr i="1" lang="en-US"/>
              <a:t>d</a:t>
            </a:r>
            <a:r>
              <a:rPr lang="en-US"/>
              <a:t> = </a:t>
            </a:r>
            <a:r>
              <a:rPr i="1" lang="en-US"/>
              <a:t>c </a:t>
            </a:r>
            <a:r>
              <a:rPr lang="en-US"/>
              <a:t>+ </a:t>
            </a:r>
            <a:r>
              <a:rPr i="1" lang="en-US"/>
              <a:t>tm</a:t>
            </a:r>
            <a:r>
              <a:rPr lang="en-US"/>
              <a:t>.</a:t>
            </a:r>
            <a:endParaRPr/>
          </a:p>
          <a:p>
            <a:pPr indent="-246888" lvl="1" marL="640080" rtl="0" algn="l">
              <a:spcBef>
                <a:spcPts val="408"/>
              </a:spcBef>
              <a:spcAft>
                <a:spcPts val="0"/>
              </a:spcAft>
              <a:buSzPct val="85000"/>
              <a:buChar char="⚫"/>
            </a:pPr>
            <a:r>
              <a:rPr lang="en-US"/>
              <a:t>Therefore,  </a:t>
            </a:r>
            <a:endParaRPr/>
          </a:p>
          <a:p>
            <a:pPr indent="-246887" lvl="2" marL="914400" rtl="0" algn="l">
              <a:spcBef>
                <a:spcPts val="357"/>
              </a:spcBef>
              <a:spcAft>
                <a:spcPts val="0"/>
              </a:spcAft>
              <a:buSzPct val="70000"/>
              <a:buChar char="⚫"/>
            </a:pPr>
            <a:r>
              <a:rPr i="1" lang="en-US"/>
              <a:t>b + d = </a:t>
            </a:r>
            <a:r>
              <a:rPr lang="en-US"/>
              <a:t>(</a:t>
            </a:r>
            <a:r>
              <a:rPr i="1" lang="en-US"/>
              <a:t>a  </a:t>
            </a:r>
            <a:r>
              <a:rPr lang="en-US"/>
              <a:t>+</a:t>
            </a:r>
            <a:r>
              <a:rPr i="1" lang="en-US"/>
              <a:t> sm</a:t>
            </a:r>
            <a:r>
              <a:rPr lang="en-US"/>
              <a:t>)</a:t>
            </a:r>
            <a:r>
              <a:rPr i="1" lang="en-US"/>
              <a:t> + </a:t>
            </a:r>
            <a:r>
              <a:rPr lang="en-US"/>
              <a:t>(</a:t>
            </a:r>
            <a:r>
              <a:rPr i="1" lang="en-US"/>
              <a:t>c + tm</a:t>
            </a:r>
            <a:r>
              <a:rPr lang="en-US"/>
              <a:t>)</a:t>
            </a:r>
            <a:r>
              <a:rPr i="1" lang="en-US"/>
              <a:t> </a:t>
            </a:r>
            <a:r>
              <a:rPr lang="en-US"/>
              <a:t>=</a:t>
            </a:r>
            <a:r>
              <a:rPr i="1" lang="en-US"/>
              <a:t> </a:t>
            </a:r>
            <a:r>
              <a:rPr lang="en-US"/>
              <a:t>(</a:t>
            </a:r>
            <a:r>
              <a:rPr i="1" lang="en-US"/>
              <a:t>a + c</a:t>
            </a:r>
            <a:r>
              <a:rPr lang="en-US"/>
              <a:t>)</a:t>
            </a:r>
            <a:r>
              <a:rPr i="1" lang="en-US"/>
              <a:t> + m</a:t>
            </a:r>
            <a:r>
              <a:rPr lang="en-US"/>
              <a:t>(</a:t>
            </a:r>
            <a:r>
              <a:rPr i="1" lang="en-US"/>
              <a:t>s + t</a:t>
            </a:r>
            <a:r>
              <a:rPr lang="en-US"/>
              <a:t>) and</a:t>
            </a:r>
            <a:endParaRPr/>
          </a:p>
          <a:p>
            <a:pPr indent="-246887" lvl="2" marL="914400" rtl="0" algn="l">
              <a:spcBef>
                <a:spcPts val="357"/>
              </a:spcBef>
              <a:spcAft>
                <a:spcPts val="0"/>
              </a:spcAft>
              <a:buSzPct val="70000"/>
              <a:buChar char="⚫"/>
            </a:pPr>
            <a:r>
              <a:rPr i="1" lang="en-US"/>
              <a:t>b d = </a:t>
            </a:r>
            <a:r>
              <a:rPr lang="en-US"/>
              <a:t>(</a:t>
            </a:r>
            <a:r>
              <a:rPr i="1" lang="en-US"/>
              <a:t>a  </a:t>
            </a:r>
            <a:r>
              <a:rPr lang="en-US"/>
              <a:t>+</a:t>
            </a:r>
            <a:r>
              <a:rPr i="1" lang="en-US"/>
              <a:t> sm</a:t>
            </a:r>
            <a:r>
              <a:rPr lang="en-US"/>
              <a:t>)</a:t>
            </a:r>
            <a:r>
              <a:rPr i="1" lang="en-US"/>
              <a:t> </a:t>
            </a:r>
            <a:r>
              <a:rPr lang="en-US"/>
              <a:t>(</a:t>
            </a:r>
            <a:r>
              <a:rPr i="1" lang="en-US"/>
              <a:t>c + tm</a:t>
            </a:r>
            <a:r>
              <a:rPr lang="en-US"/>
              <a:t>)</a:t>
            </a:r>
            <a:r>
              <a:rPr i="1" lang="en-US"/>
              <a:t> </a:t>
            </a:r>
            <a:r>
              <a:rPr lang="en-US"/>
              <a:t>=</a:t>
            </a:r>
            <a:r>
              <a:rPr i="1" lang="en-US"/>
              <a:t> ac + m</a:t>
            </a:r>
            <a:r>
              <a:rPr lang="en-US"/>
              <a:t>(</a:t>
            </a:r>
            <a:r>
              <a:rPr i="1" lang="en-US"/>
              <a:t>at + cs + stm</a:t>
            </a:r>
            <a:r>
              <a:rPr lang="en-US"/>
              <a:t>).</a:t>
            </a:r>
            <a:endParaRPr/>
          </a:p>
          <a:p>
            <a:pPr indent="-246888" lvl="1" marL="640080" rtl="0" algn="l">
              <a:spcBef>
                <a:spcPts val="408"/>
              </a:spcBef>
              <a:spcAft>
                <a:spcPts val="0"/>
              </a:spcAft>
              <a:buSzPct val="85000"/>
              <a:buChar char="⚫"/>
            </a:pPr>
            <a:r>
              <a:rPr lang="en-US"/>
              <a:t>Hence, </a:t>
            </a:r>
            <a:r>
              <a:rPr i="1" lang="en-US"/>
              <a:t>a + c  </a:t>
            </a:r>
            <a:r>
              <a:rPr b="1" lang="en-US">
                <a:latin typeface="Cambria Math"/>
                <a:ea typeface="Cambria Math"/>
                <a:cs typeface="Cambria Math"/>
                <a:sym typeface="Cambria Math"/>
              </a:rPr>
              <a:t>≡</a:t>
            </a:r>
            <a:r>
              <a:rPr b="1" lang="en-US"/>
              <a:t>  </a:t>
            </a:r>
            <a:r>
              <a:rPr i="1" lang="en-US"/>
              <a:t>b + d </a:t>
            </a:r>
            <a:r>
              <a:rPr lang="en-US"/>
              <a:t>(mod</a:t>
            </a:r>
            <a:r>
              <a:rPr i="1" lang="en-US"/>
              <a:t> m</a:t>
            </a:r>
            <a:r>
              <a:rPr lang="en-US"/>
              <a:t>) and </a:t>
            </a:r>
            <a:r>
              <a:rPr i="1" lang="en-US"/>
              <a:t>ac  </a:t>
            </a:r>
            <a:r>
              <a:rPr b="1" lang="en-US">
                <a:latin typeface="Cambria Math"/>
                <a:ea typeface="Cambria Math"/>
                <a:cs typeface="Cambria Math"/>
                <a:sym typeface="Cambria Math"/>
              </a:rPr>
              <a:t>≡</a:t>
            </a:r>
            <a:r>
              <a:rPr b="1" lang="en-US"/>
              <a:t>  </a:t>
            </a:r>
            <a:r>
              <a:rPr i="1" lang="en-US"/>
              <a:t>bd </a:t>
            </a:r>
            <a:r>
              <a:rPr lang="en-US"/>
              <a:t>(mod</a:t>
            </a:r>
            <a:r>
              <a:rPr i="1" lang="en-US"/>
              <a:t> m</a:t>
            </a:r>
            <a:r>
              <a:rPr lang="en-US"/>
              <a:t>). </a:t>
            </a:r>
            <a:endParaRPr/>
          </a:p>
          <a:p>
            <a:pPr indent="-274320" lvl="0" marL="274320" rtl="0" algn="l">
              <a:spcBef>
                <a:spcPts val="442"/>
              </a:spcBef>
              <a:spcAft>
                <a:spcPts val="0"/>
              </a:spcAft>
              <a:buSzPct val="95000"/>
              <a:buNone/>
            </a:pPr>
            <a:r>
              <a:rPr b="1" lang="en-US"/>
              <a:t>   Example</a:t>
            </a:r>
            <a:r>
              <a:rPr lang="en-US"/>
              <a:t>: Because </a:t>
            </a:r>
            <a:r>
              <a:rPr lang="en-US">
                <a:latin typeface="Cambria Math"/>
                <a:ea typeface="Cambria Math"/>
                <a:cs typeface="Cambria Math"/>
                <a:sym typeface="Cambria Math"/>
              </a:rPr>
              <a:t>7</a:t>
            </a:r>
            <a:r>
              <a:rPr i="1" lang="en-US"/>
              <a:t>  </a:t>
            </a:r>
            <a:r>
              <a:rPr b="1" lang="en-US">
                <a:latin typeface="Cambria Math"/>
                <a:ea typeface="Cambria Math"/>
                <a:cs typeface="Cambria Math"/>
                <a:sym typeface="Cambria Math"/>
              </a:rPr>
              <a:t>≡</a:t>
            </a:r>
            <a:r>
              <a:rPr b="1" lang="en-US"/>
              <a:t>  </a:t>
            </a:r>
            <a:r>
              <a:rPr lang="en-US">
                <a:latin typeface="Cambria Math"/>
                <a:ea typeface="Cambria Math"/>
                <a:cs typeface="Cambria Math"/>
                <a:sym typeface="Cambria Math"/>
              </a:rPr>
              <a:t>2</a:t>
            </a:r>
            <a:r>
              <a:rPr i="1" lang="en-US"/>
              <a:t> </a:t>
            </a:r>
            <a:r>
              <a:rPr lang="en-US"/>
              <a:t>(mod</a:t>
            </a:r>
            <a:r>
              <a:rPr i="1" lang="en-US"/>
              <a:t> </a:t>
            </a:r>
            <a:r>
              <a:rPr lang="en-US">
                <a:latin typeface="Cambria Math"/>
                <a:ea typeface="Cambria Math"/>
                <a:cs typeface="Cambria Math"/>
                <a:sym typeface="Cambria Math"/>
              </a:rPr>
              <a:t>5</a:t>
            </a:r>
            <a:r>
              <a:rPr lang="en-US"/>
              <a:t>) and  </a:t>
            </a:r>
            <a:r>
              <a:rPr lang="en-US">
                <a:latin typeface="Cambria Math"/>
                <a:ea typeface="Cambria Math"/>
                <a:cs typeface="Cambria Math"/>
                <a:sym typeface="Cambria Math"/>
              </a:rPr>
              <a:t>11</a:t>
            </a:r>
            <a:r>
              <a:rPr i="1" lang="en-US"/>
              <a:t>  </a:t>
            </a:r>
            <a:r>
              <a:rPr b="1" lang="en-US">
                <a:latin typeface="Cambria Math"/>
                <a:ea typeface="Cambria Math"/>
                <a:cs typeface="Cambria Math"/>
                <a:sym typeface="Cambria Math"/>
              </a:rPr>
              <a:t>≡</a:t>
            </a:r>
            <a:r>
              <a:rPr b="1" lang="en-US"/>
              <a:t>  </a:t>
            </a:r>
            <a:r>
              <a:rPr lang="en-US">
                <a:latin typeface="Cambria Math"/>
                <a:ea typeface="Cambria Math"/>
                <a:cs typeface="Cambria Math"/>
                <a:sym typeface="Cambria Math"/>
              </a:rPr>
              <a:t>1</a:t>
            </a:r>
            <a:r>
              <a:rPr i="1" lang="en-US"/>
              <a:t> </a:t>
            </a:r>
            <a:r>
              <a:rPr lang="en-US"/>
              <a:t>(mod</a:t>
            </a:r>
            <a:r>
              <a:rPr i="1" lang="en-US"/>
              <a:t> </a:t>
            </a:r>
            <a:r>
              <a:rPr lang="en-US">
                <a:latin typeface="Cambria Math"/>
                <a:ea typeface="Cambria Math"/>
                <a:cs typeface="Cambria Math"/>
                <a:sym typeface="Cambria Math"/>
              </a:rPr>
              <a:t>5</a:t>
            </a:r>
            <a:r>
              <a:rPr lang="en-US"/>
              <a:t>) , it follows from Theorem </a:t>
            </a:r>
            <a:r>
              <a:rPr lang="en-US">
                <a:latin typeface="Cambria Math"/>
                <a:ea typeface="Cambria Math"/>
                <a:cs typeface="Cambria Math"/>
                <a:sym typeface="Cambria Math"/>
              </a:rPr>
              <a:t>5</a:t>
            </a:r>
            <a:r>
              <a:rPr lang="en-US"/>
              <a:t> that</a:t>
            </a:r>
            <a:endParaRPr/>
          </a:p>
          <a:p>
            <a:pPr indent="-246887" lvl="2" marL="914400" rtl="0" algn="l">
              <a:spcBef>
                <a:spcPts val="357"/>
              </a:spcBef>
              <a:spcAft>
                <a:spcPts val="0"/>
              </a:spcAft>
              <a:buSzPct val="70000"/>
              <a:buNone/>
            </a:pPr>
            <a:r>
              <a:rPr lang="en-US"/>
              <a:t> </a:t>
            </a:r>
            <a:r>
              <a:rPr lang="en-US">
                <a:latin typeface="Cambria Math"/>
                <a:ea typeface="Cambria Math"/>
                <a:cs typeface="Cambria Math"/>
                <a:sym typeface="Cambria Math"/>
              </a:rPr>
              <a:t>18 = 7 + 11</a:t>
            </a:r>
            <a:r>
              <a:rPr i="1" lang="en-US"/>
              <a:t>  </a:t>
            </a:r>
            <a:r>
              <a:rPr b="1" lang="en-US">
                <a:latin typeface="Cambria Math"/>
                <a:ea typeface="Cambria Math"/>
                <a:cs typeface="Cambria Math"/>
                <a:sym typeface="Cambria Math"/>
              </a:rPr>
              <a:t>≡</a:t>
            </a:r>
            <a:r>
              <a:rPr b="1" lang="en-US"/>
              <a:t>  </a:t>
            </a:r>
            <a:r>
              <a:rPr lang="en-US">
                <a:latin typeface="Cambria Math"/>
                <a:ea typeface="Cambria Math"/>
                <a:cs typeface="Cambria Math"/>
                <a:sym typeface="Cambria Math"/>
              </a:rPr>
              <a:t>2 + 1 = 3</a:t>
            </a:r>
            <a:r>
              <a:rPr i="1" lang="en-US"/>
              <a:t> </a:t>
            </a:r>
            <a:r>
              <a:rPr lang="en-US"/>
              <a:t>(mod</a:t>
            </a:r>
            <a:r>
              <a:rPr i="1" lang="en-US"/>
              <a:t> </a:t>
            </a:r>
            <a:r>
              <a:rPr lang="en-US">
                <a:latin typeface="Cambria Math"/>
                <a:ea typeface="Cambria Math"/>
                <a:cs typeface="Cambria Math"/>
                <a:sym typeface="Cambria Math"/>
              </a:rPr>
              <a:t>5</a:t>
            </a:r>
            <a:r>
              <a:rPr lang="en-US"/>
              <a:t>)  </a:t>
            </a:r>
            <a:endParaRPr/>
          </a:p>
          <a:p>
            <a:pPr indent="-246887" lvl="2" marL="914400" rtl="0" algn="l">
              <a:spcBef>
                <a:spcPts val="357"/>
              </a:spcBef>
              <a:spcAft>
                <a:spcPts val="0"/>
              </a:spcAft>
              <a:buSzPct val="70000"/>
              <a:buNone/>
            </a:pPr>
            <a:r>
              <a:rPr lang="en-US"/>
              <a:t> </a:t>
            </a:r>
            <a:r>
              <a:rPr lang="en-US">
                <a:latin typeface="Cambria Math"/>
                <a:ea typeface="Cambria Math"/>
                <a:cs typeface="Cambria Math"/>
                <a:sym typeface="Cambria Math"/>
              </a:rPr>
              <a:t>77 = 7 ∙ 11</a:t>
            </a:r>
            <a:r>
              <a:rPr i="1" lang="en-US"/>
              <a:t>  </a:t>
            </a:r>
            <a:r>
              <a:rPr b="1" lang="en-US">
                <a:latin typeface="Cambria Math"/>
                <a:ea typeface="Cambria Math"/>
                <a:cs typeface="Cambria Math"/>
                <a:sym typeface="Cambria Math"/>
              </a:rPr>
              <a:t>≡</a:t>
            </a:r>
            <a:r>
              <a:rPr b="1" lang="en-US"/>
              <a:t>  </a:t>
            </a:r>
            <a:r>
              <a:rPr lang="en-US">
                <a:latin typeface="Cambria Math"/>
                <a:ea typeface="Cambria Math"/>
                <a:cs typeface="Cambria Math"/>
                <a:sym typeface="Cambria Math"/>
              </a:rPr>
              <a:t>2 ∙ 1 = 2</a:t>
            </a:r>
            <a:r>
              <a:rPr i="1" lang="en-US"/>
              <a:t> </a:t>
            </a:r>
            <a:r>
              <a:rPr lang="en-US"/>
              <a:t>(mod</a:t>
            </a:r>
            <a:r>
              <a:rPr i="1" lang="en-US"/>
              <a:t> </a:t>
            </a:r>
            <a:r>
              <a:rPr lang="en-US">
                <a:latin typeface="Cambria Math"/>
                <a:ea typeface="Cambria Math"/>
                <a:cs typeface="Cambria Math"/>
                <a:sym typeface="Cambria Math"/>
              </a:rPr>
              <a:t>5</a:t>
            </a:r>
            <a:r>
              <a:rPr lang="en-US"/>
              <a:t>)</a:t>
            </a:r>
            <a:endParaRPr/>
          </a:p>
          <a:p>
            <a:pPr indent="-246888" lvl="1" marL="640080" rtl="0" algn="l">
              <a:spcBef>
                <a:spcPts val="408"/>
              </a:spcBef>
              <a:spcAft>
                <a:spcPts val="0"/>
              </a:spcAft>
              <a:buSzPct val="85000"/>
              <a:buNone/>
            </a:pPr>
            <a:r>
              <a:t/>
            </a:r>
            <a:endParaRPr/>
          </a:p>
        </p:txBody>
      </p:sp>
      <p:sp>
        <p:nvSpPr>
          <p:cNvPr id="169" name="Google Shape;169;p9"/>
          <p:cNvSpPr/>
          <p:nvPr/>
        </p:nvSpPr>
        <p:spPr>
          <a:xfrm flipH="1" rot="-5400000">
            <a:off x="8305800" y="48768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2014-01-07T19:45:03Z</dcterms:created>
  <dc:creator>Richard Scherl</dc:creator>
</cp:coreProperties>
</file>