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96"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7" r:id="rId19"/>
    <p:sldId id="278" r:id="rId20"/>
    <p:sldId id="270" r:id="rId21"/>
    <p:sldId id="271" r:id="rId22"/>
    <p:sldId id="272" r:id="rId23"/>
    <p:sldId id="279" r:id="rId24"/>
    <p:sldId id="273"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id TABLIEH" initials="WT" lastIdx="4" clrIdx="0">
    <p:extLst>
      <p:ext uri="{19B8F6BF-5375-455C-9EA6-DF929625EA0E}">
        <p15:presenceInfo xmlns:p15="http://schemas.microsoft.com/office/powerpoint/2012/main" userId="Walid TABLI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64030" autoAdjust="0"/>
  </p:normalViewPr>
  <p:slideViewPr>
    <p:cSldViewPr snapToGrid="0">
      <p:cViewPr varScale="1">
        <p:scale>
          <a:sx n="57" d="100"/>
          <a:sy n="57" d="100"/>
        </p:scale>
        <p:origin x="18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20T15:36:53.341" idx="1">
    <p:pos x="7739" y="17"/>
    <p:text>Html C'est un langage de balisage permettant d'écrire de l'hypertexte,</p:text>
    <p:extLst>
      <p:ext uri="{C676402C-5697-4E1C-873F-D02D1690AC5C}">
        <p15:threadingInfo xmlns:p15="http://schemas.microsoft.com/office/powerpoint/2012/main" timeZoneBias="-120"/>
      </p:ext>
    </p:extLst>
  </p:cm>
  <p:cm authorId="1" dt="2021-08-20T15:45:27.206" idx="2">
    <p:pos x="7763" y="287"/>
    <p:text>elfent = laragon &amp; gray elfent=mamp</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8FE12-365B-47BF-B278-3F5FA3B3C7BE}" type="datetimeFigureOut">
              <a:rPr lang="de-DE" smtClean="0"/>
              <a:t>02.09.2021</a:t>
            </a:fld>
            <a:endParaRPr lang="de-D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32928-C008-4D13-9D0C-52AD70E1A822}" type="slidenum">
              <a:rPr lang="de-DE" smtClean="0"/>
              <a:t>‹N°›</a:t>
            </a:fld>
            <a:endParaRPr lang="de-DE"/>
          </a:p>
        </p:txBody>
      </p:sp>
    </p:spTree>
    <p:extLst>
      <p:ext uri="{BB962C8B-B14F-4D97-AF65-F5344CB8AC3E}">
        <p14:creationId xmlns:p14="http://schemas.microsoft.com/office/powerpoint/2010/main" val="138962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Dire </a:t>
            </a:r>
            <a:r>
              <a:rPr lang="de-DE" dirty="0" err="1"/>
              <a:t>bonjour</a:t>
            </a:r>
            <a:endParaRPr lang="de-DE" dirty="0"/>
          </a:p>
          <a:p>
            <a:r>
              <a:rPr lang="de-DE" dirty="0"/>
              <a:t>Se </a:t>
            </a:r>
            <a:r>
              <a:rPr lang="de-DE" dirty="0" err="1"/>
              <a:t>présenter</a:t>
            </a:r>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a:t>
            </a:fld>
            <a:endParaRPr lang="de-DE"/>
          </a:p>
        </p:txBody>
      </p:sp>
    </p:spTree>
    <p:extLst>
      <p:ext uri="{BB962C8B-B14F-4D97-AF65-F5344CB8AC3E}">
        <p14:creationId xmlns:p14="http://schemas.microsoft.com/office/powerpoint/2010/main" val="16764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Systeme de </a:t>
            </a:r>
            <a:r>
              <a:rPr lang="de-DE" dirty="0" err="1"/>
              <a:t>gesion</a:t>
            </a:r>
            <a:r>
              <a:rPr lang="de-DE" dirty="0"/>
              <a:t> de </a:t>
            </a:r>
            <a:r>
              <a:rPr lang="de-DE" dirty="0" err="1"/>
              <a:t>base</a:t>
            </a:r>
            <a:r>
              <a:rPr lang="de-DE" dirty="0"/>
              <a:t> des </a:t>
            </a:r>
            <a:r>
              <a:rPr lang="de-DE" dirty="0" err="1"/>
              <a:t>donnes</a:t>
            </a:r>
            <a:r>
              <a:rPr lang="de-DE" dirty="0"/>
              <a:t> -&gt; </a:t>
            </a:r>
            <a:r>
              <a:rPr lang="de-DE" dirty="0" err="1"/>
              <a:t>sql</a:t>
            </a:r>
            <a:endParaRPr lang="de-DE" dirty="0"/>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4</a:t>
            </a:fld>
            <a:endParaRPr lang="de-DE"/>
          </a:p>
        </p:txBody>
      </p:sp>
    </p:spTree>
    <p:extLst>
      <p:ext uri="{BB962C8B-B14F-4D97-AF65-F5344CB8AC3E}">
        <p14:creationId xmlns:p14="http://schemas.microsoft.com/office/powerpoint/2010/main" val="187688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dirty="0">
                <a:solidFill>
                  <a:schemeClr val="tx1"/>
                </a:solidFill>
                <a:effectLst/>
                <a:latin typeface="Times New Roman" panose="02020603050405020304" pitchFamily="18" charset="0"/>
                <a:ea typeface="Times New Roman" panose="02020603050405020304" pitchFamily="18" charset="0"/>
              </a:rPr>
              <a:t>Modèle-vue-contrôleur ou MVC est un motif d'architecture logicielle destiné aux interfaces graphiques lancé en 1978 et très populaire pour les applications web.</a:t>
            </a:r>
          </a:p>
          <a:p>
            <a:r>
              <a:rPr lang="fr-FR" sz="1200" b="1" dirty="0">
                <a:solidFill>
                  <a:schemeClr val="tx1"/>
                </a:solidFill>
                <a:effectLst/>
                <a:latin typeface="Times New Roman" panose="02020603050405020304" pitchFamily="18" charset="0"/>
                <a:ea typeface="Times New Roman" panose="02020603050405020304" pitchFamily="18" charset="0"/>
              </a:rPr>
              <a:t> Le motif est composé de trois types de modules ayant trois responsabilités différentes : les modèles, les vues et les contrôleurs. </a:t>
            </a:r>
            <a:endParaRPr lang="de-DE" sz="1200" b="1" dirty="0">
              <a:solidFill>
                <a:schemeClr val="tx1"/>
              </a:solidFill>
              <a:effectLst/>
              <a:latin typeface="Times New Roman" panose="02020603050405020304" pitchFamily="18" charset="0"/>
              <a:ea typeface="Times New Roman" panose="02020603050405020304" pitchFamily="18" charset="0"/>
            </a:endParaRPr>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9</a:t>
            </a:fld>
            <a:endParaRPr lang="de-DE"/>
          </a:p>
        </p:txBody>
      </p:sp>
    </p:spTree>
    <p:extLst>
      <p:ext uri="{BB962C8B-B14F-4D97-AF65-F5344CB8AC3E}">
        <p14:creationId xmlns:p14="http://schemas.microsoft.com/office/powerpoint/2010/main" val="273223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Segoe UI" panose="020B0502040204020203" pitchFamily="34" charset="0"/>
              </a:rPr>
              <a:t>•De  Ligne 60 au 62 : on ajoute le nouveau Marque en manipulation de doctrine alors </a:t>
            </a:r>
            <a:r>
              <a:rPr lang="fr-FR" sz="1800" dirty="0" err="1">
                <a:effectLst/>
                <a:latin typeface="Segoe UI" panose="020B0502040204020203" pitchFamily="34" charset="0"/>
              </a:rPr>
              <a:t>getDoctrine</a:t>
            </a:r>
            <a:r>
              <a:rPr lang="fr-FR" sz="1800" dirty="0">
                <a:effectLst/>
                <a:latin typeface="Segoe UI" panose="020B0502040204020203" pitchFamily="34" charset="0"/>
              </a:rPr>
              <a:t>() un fonction qui permet faire un </a:t>
            </a:r>
            <a:r>
              <a:rPr lang="fr-FR" sz="1800" dirty="0" err="1">
                <a:effectLst/>
                <a:latin typeface="Segoe UI" panose="020B0502040204020203" pitchFamily="34" charset="0"/>
              </a:rPr>
              <a:t>shortcuts</a:t>
            </a:r>
            <a:r>
              <a:rPr lang="fr-FR" sz="1800" dirty="0">
                <a:effectLst/>
                <a:latin typeface="Segoe UI" panose="020B0502040204020203" pitchFamily="34" charset="0"/>
              </a:rPr>
              <a:t> (chemin </a:t>
            </a:r>
            <a:r>
              <a:rPr lang="fr-FR" sz="1800" dirty="0" err="1">
                <a:effectLst/>
                <a:latin typeface="Segoe UI" panose="020B0502040204020203" pitchFamily="34" charset="0"/>
              </a:rPr>
              <a:t>d’access</a:t>
            </a:r>
            <a:r>
              <a:rPr lang="fr-FR" sz="1800" dirty="0">
                <a:effectLst/>
                <a:latin typeface="Segoe UI" panose="020B0502040204020203" pitchFamily="34" charset="0"/>
              </a:rPr>
              <a:t> court) au service de régénération doctrine et </a:t>
            </a:r>
            <a:r>
              <a:rPr lang="fr-FR" sz="1800" dirty="0" err="1">
                <a:effectLst/>
                <a:latin typeface="Segoe UI" panose="020B0502040204020203" pitchFamily="34" charset="0"/>
              </a:rPr>
              <a:t>getManager</a:t>
            </a:r>
            <a:r>
              <a:rPr lang="fr-FR" sz="1800" dirty="0">
                <a:effectLst/>
                <a:latin typeface="Segoe UI" panose="020B0502040204020203" pitchFamily="34" charset="0"/>
              </a:rPr>
              <a:t>() permet de prends un doctrine</a:t>
            </a:r>
            <a:endParaRPr lang="fr-FR" sz="1800" dirty="0">
              <a:effectLst/>
              <a:latin typeface="Arial" panose="020B0604020202020204" pitchFamily="34" charset="0"/>
            </a:endParaRPr>
          </a:p>
          <a:p>
            <a:r>
              <a:rPr lang="fr-FR" sz="1800" dirty="0">
                <a:effectLst/>
                <a:latin typeface="Segoe UI" panose="020B0502040204020203" pitchFamily="34" charset="0"/>
              </a:rPr>
              <a:t>Et après </a:t>
            </a:r>
            <a:r>
              <a:rPr lang="fr-FR" sz="1800" dirty="0" err="1">
                <a:effectLst/>
                <a:latin typeface="Segoe UI" panose="020B0502040204020203" pitchFamily="34" charset="0"/>
              </a:rPr>
              <a:t>persist</a:t>
            </a:r>
            <a:r>
              <a:rPr lang="fr-FR" sz="1800" dirty="0">
                <a:effectLst/>
                <a:latin typeface="Segoe UI" panose="020B0502040204020203" pitchFamily="34" charset="0"/>
              </a:rPr>
              <a:t> permet crée un objet </a:t>
            </a:r>
            <a:endParaRPr lang="fr-FR" sz="1800" dirty="0">
              <a:effectLst/>
              <a:latin typeface="Arial" panose="020B0604020202020204" pitchFamily="34" charset="0"/>
            </a:endParaRPr>
          </a:p>
          <a:p>
            <a:r>
              <a:rPr lang="fr-FR" sz="1800" dirty="0">
                <a:effectLst/>
                <a:latin typeface="Segoe UI" panose="020B0502040204020203" pitchFamily="34" charset="0"/>
              </a:rPr>
              <a:t>Depuis </a:t>
            </a:r>
            <a:r>
              <a:rPr lang="fr-FR" sz="1800" dirty="0" err="1">
                <a:effectLst/>
                <a:latin typeface="Segoe UI" panose="020B0502040204020203" pitchFamily="34" charset="0"/>
              </a:rPr>
              <a:t>fluch</a:t>
            </a:r>
            <a:r>
              <a:rPr lang="fr-FR" sz="1800" dirty="0">
                <a:effectLst/>
                <a:latin typeface="Segoe UI" panose="020B0502040204020203" pitchFamily="34" charset="0"/>
              </a:rPr>
              <a:t> permet envoie l’objet en base de donnes.</a:t>
            </a:r>
          </a:p>
          <a:p>
            <a:endParaRPr lang="fr-FR" sz="1800" dirty="0">
              <a:effectLst/>
              <a:latin typeface="Segoe UI" panose="020B0502040204020203" pitchFamily="34" charset="0"/>
            </a:endParaRPr>
          </a:p>
          <a:p>
            <a:r>
              <a:rPr lang="fr-FR" sz="1800" dirty="0">
                <a:effectLst/>
                <a:latin typeface="Segoe UI" panose="020B0502040204020203" pitchFamily="34" charset="0"/>
              </a:rPr>
              <a:t>Parler de SQL : </a:t>
            </a:r>
            <a:r>
              <a:rPr lang="fr-FR" sz="1800" dirty="0" err="1">
                <a:effectLst/>
                <a:latin typeface="Segoe UI" panose="020B0502040204020203" pitchFamily="34" charset="0"/>
              </a:rPr>
              <a:t>find</a:t>
            </a:r>
            <a:r>
              <a:rPr lang="fr-FR" sz="1800" dirty="0">
                <a:effectLst/>
                <a:latin typeface="Segoe UI" panose="020B0502040204020203" pitchFamily="34" charset="0"/>
              </a:rPr>
              <a:t> all </a:t>
            </a:r>
          </a:p>
          <a:p>
            <a:r>
              <a:rPr lang="fr-FR" sz="1800" dirty="0" err="1">
                <a:effectLst/>
                <a:latin typeface="Segoe UI" panose="020B0502040204020203" pitchFamily="34" charset="0"/>
              </a:rPr>
              <a:t>Find</a:t>
            </a:r>
            <a:r>
              <a:rPr lang="fr-FR" sz="1800" dirty="0">
                <a:effectLst/>
                <a:latin typeface="Segoe UI" panose="020B0502040204020203" pitchFamily="34" charset="0"/>
              </a:rPr>
              <a:t> by</a:t>
            </a:r>
            <a:endParaRPr lang="fr-FR" sz="1800" dirty="0">
              <a:effectLst/>
              <a:latin typeface="Arial" panose="020B0604020202020204" pitchFamily="34" charset="0"/>
            </a:endParaRPr>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12</a:t>
            </a:fld>
            <a:endParaRPr lang="de-DE"/>
          </a:p>
        </p:txBody>
      </p:sp>
    </p:spTree>
    <p:extLst>
      <p:ext uri="{BB962C8B-B14F-4D97-AF65-F5344CB8AC3E}">
        <p14:creationId xmlns:p14="http://schemas.microsoft.com/office/powerpoint/2010/main" val="55885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Find </a:t>
            </a:r>
            <a:r>
              <a:rPr lang="de-DE" dirty="0" err="1"/>
              <a:t>id</a:t>
            </a:r>
            <a:r>
              <a:rPr lang="de-DE" dirty="0"/>
              <a:t> : </a:t>
            </a:r>
            <a:r>
              <a:rPr lang="de-DE" dirty="0" err="1"/>
              <a:t>cest</a:t>
            </a:r>
            <a:r>
              <a:rPr lang="de-DE" dirty="0"/>
              <a:t> le modele par </a:t>
            </a:r>
            <a:r>
              <a:rPr lang="de-DE" dirty="0" err="1"/>
              <a:t>id</a:t>
            </a:r>
            <a:r>
              <a:rPr lang="de-DE" dirty="0"/>
              <a:t> de </a:t>
            </a:r>
            <a:r>
              <a:rPr lang="de-DE" dirty="0" err="1"/>
              <a:t>avis_show</a:t>
            </a:r>
            <a:endParaRPr lang="de-DE" dirty="0"/>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13</a:t>
            </a:fld>
            <a:endParaRPr lang="de-DE"/>
          </a:p>
        </p:txBody>
      </p:sp>
    </p:spTree>
    <p:extLst>
      <p:ext uri="{BB962C8B-B14F-4D97-AF65-F5344CB8AC3E}">
        <p14:creationId xmlns:p14="http://schemas.microsoft.com/office/powerpoint/2010/main" val="186820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14</a:t>
            </a:fld>
            <a:endParaRPr lang="de-DE"/>
          </a:p>
        </p:txBody>
      </p:sp>
    </p:spTree>
    <p:extLst>
      <p:ext uri="{BB962C8B-B14F-4D97-AF65-F5344CB8AC3E}">
        <p14:creationId xmlns:p14="http://schemas.microsoft.com/office/powerpoint/2010/main" val="401526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15</a:t>
            </a:fld>
            <a:endParaRPr lang="de-DE"/>
          </a:p>
        </p:txBody>
      </p:sp>
    </p:spTree>
    <p:extLst>
      <p:ext uri="{BB962C8B-B14F-4D97-AF65-F5344CB8AC3E}">
        <p14:creationId xmlns:p14="http://schemas.microsoft.com/office/powerpoint/2010/main" val="182936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16</a:t>
            </a:fld>
            <a:endParaRPr lang="de-DE"/>
          </a:p>
        </p:txBody>
      </p:sp>
    </p:spTree>
    <p:extLst>
      <p:ext uri="{BB962C8B-B14F-4D97-AF65-F5344CB8AC3E}">
        <p14:creationId xmlns:p14="http://schemas.microsoft.com/office/powerpoint/2010/main" val="14982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19</a:t>
            </a:fld>
            <a:endParaRPr lang="de-DE"/>
          </a:p>
        </p:txBody>
      </p:sp>
    </p:spTree>
    <p:extLst>
      <p:ext uri="{BB962C8B-B14F-4D97-AF65-F5344CB8AC3E}">
        <p14:creationId xmlns:p14="http://schemas.microsoft.com/office/powerpoint/2010/main" val="40725037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293552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1785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7340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39455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3496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9/2/2021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280417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426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247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3385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9639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9/2/2021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115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3976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9/2/2021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1546184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omments" Target="../comments/comment1.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22F3D-D808-4160-819E-DD66A2F1242B}"/>
              </a:ext>
            </a:extLst>
          </p:cNvPr>
          <p:cNvSpPr>
            <a:spLocks noGrp="1"/>
          </p:cNvSpPr>
          <p:nvPr>
            <p:ph type="ctrTitle"/>
          </p:nvPr>
        </p:nvSpPr>
        <p:spPr/>
        <p:txBody>
          <a:bodyPr>
            <a:normAutofit/>
          </a:bodyPr>
          <a:lstStyle/>
          <a:p>
            <a: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t>Mon PROJET APPLICATION WEB</a:t>
            </a:r>
            <a:b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br>
            <a: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t> en Symfony</a:t>
            </a:r>
            <a:br>
              <a:rPr lang="de-DE" sz="1800" dirty="0">
                <a:solidFill>
                  <a:srgbClr val="000000"/>
                </a:solidFill>
                <a:effectLst/>
                <a:latin typeface="Calibri" panose="020F0502020204030204" pitchFamily="34" charset="0"/>
                <a:ea typeface="Calibri" panose="020F0502020204030204" pitchFamily="34" charset="0"/>
              </a:rPr>
            </a:br>
            <a:endParaRPr lang="de-DE" dirty="0"/>
          </a:p>
        </p:txBody>
      </p:sp>
      <p:sp>
        <p:nvSpPr>
          <p:cNvPr id="3" name="Sous-titre 2">
            <a:extLst>
              <a:ext uri="{FF2B5EF4-FFF2-40B4-BE49-F238E27FC236}">
                <a16:creationId xmlns:a16="http://schemas.microsoft.com/office/drawing/2014/main" id="{09B0BD29-B21B-4B4B-A432-95E5A15687CA}"/>
              </a:ext>
            </a:extLst>
          </p:cNvPr>
          <p:cNvSpPr>
            <a:spLocks noGrp="1"/>
          </p:cNvSpPr>
          <p:nvPr>
            <p:ph type="subTitle" idx="1"/>
          </p:nvPr>
        </p:nvSpPr>
        <p:spPr>
          <a:xfrm>
            <a:off x="4338084" y="5068189"/>
            <a:ext cx="2998381" cy="1704751"/>
          </a:xfrm>
        </p:spPr>
        <p:txBody>
          <a:bodyPr>
            <a:normAutofit fontScale="25000" lnSpcReduction="20000"/>
          </a:bodyPr>
          <a:lstStyle/>
          <a:p>
            <a:pPr marL="6350" marR="213360" indent="-6350" algn="ctr">
              <a:lnSpc>
                <a:spcPct val="107000"/>
              </a:lnSpc>
              <a:spcAft>
                <a:spcPts val="1190"/>
              </a:spcAft>
            </a:pPr>
            <a:r>
              <a:rPr lang="fr-FR" sz="4400" b="1" i="1" dirty="0">
                <a:solidFill>
                  <a:srgbClr val="000000"/>
                </a:solidFill>
                <a:effectLst/>
                <a:latin typeface="Calibri" panose="020F0502020204030204" pitchFamily="34" charset="0"/>
                <a:ea typeface="Calibri" panose="020F0502020204030204" pitchFamily="34" charset="0"/>
              </a:rPr>
              <a:t>TABLIEH Walid</a:t>
            </a:r>
            <a:endParaRPr lang="de-DE" sz="4400" b="1"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07000"/>
              </a:lnSpc>
              <a:spcAft>
                <a:spcPts val="1190"/>
              </a:spcAft>
            </a:pPr>
            <a:r>
              <a:rPr lang="fr-FR" sz="4400" b="1" dirty="0">
                <a:solidFill>
                  <a:srgbClr val="000000"/>
                </a:solidFill>
                <a:effectLst/>
                <a:latin typeface="Calibri" panose="020F0502020204030204" pitchFamily="34" charset="0"/>
                <a:ea typeface="Calibri" panose="020F0502020204030204" pitchFamily="34" charset="0"/>
              </a:rPr>
              <a:t>15 rue </a:t>
            </a:r>
            <a:r>
              <a:rPr lang="fr-FR" sz="4400" b="1" dirty="0" err="1">
                <a:solidFill>
                  <a:srgbClr val="000000"/>
                </a:solidFill>
                <a:effectLst/>
                <a:latin typeface="Calibri" panose="020F0502020204030204" pitchFamily="34" charset="0"/>
                <a:ea typeface="Calibri" panose="020F0502020204030204" pitchFamily="34" charset="0"/>
              </a:rPr>
              <a:t>Wattu</a:t>
            </a:r>
            <a:r>
              <a:rPr lang="fr-FR" sz="4400" b="1" dirty="0">
                <a:solidFill>
                  <a:srgbClr val="000000"/>
                </a:solidFill>
                <a:effectLst/>
                <a:latin typeface="Calibri" panose="020F0502020204030204" pitchFamily="34" charset="0"/>
                <a:ea typeface="Calibri" panose="020F0502020204030204" pitchFamily="34" charset="0"/>
              </a:rPr>
              <a:t> - 6700 STRASBOURG </a:t>
            </a:r>
            <a:endParaRPr lang="de-DE" sz="4400" b="1" dirty="0">
              <a:solidFill>
                <a:srgbClr val="000000"/>
              </a:solidFill>
              <a:effectLst/>
              <a:latin typeface="Calibri" panose="020F0502020204030204" pitchFamily="34" charset="0"/>
              <a:ea typeface="Calibri" panose="020F0502020204030204" pitchFamily="34" charset="0"/>
            </a:endParaRPr>
          </a:p>
          <a:p>
            <a:pPr marL="6350" marR="214630" indent="-6350" algn="ctr">
              <a:lnSpc>
                <a:spcPct val="107000"/>
              </a:lnSpc>
              <a:spcAft>
                <a:spcPts val="1190"/>
              </a:spcAft>
            </a:pPr>
            <a:r>
              <a:rPr lang="de-DE" sz="4400" b="1"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r>
              <a:rPr lang="fr-FR" sz="4400" b="1" dirty="0">
                <a:solidFill>
                  <a:srgbClr val="000000"/>
                </a:solidFill>
                <a:effectLst/>
                <a:latin typeface="Calibri" panose="020F0502020204030204" pitchFamily="34" charset="0"/>
                <a:ea typeface="Calibri" panose="020F0502020204030204" pitchFamily="34" charset="0"/>
              </a:rPr>
              <a:t> 07 69 34 40 70  </a:t>
            </a:r>
            <a:r>
              <a:rPr lang="de-DE" sz="4400" b="1" dirty="0">
                <a:solidFill>
                  <a:srgbClr val="000000"/>
                </a:solidFill>
                <a:effectLst/>
                <a:latin typeface="Webdings" panose="05030102010509060703" pitchFamily="18" charset="2"/>
                <a:ea typeface="Webdings" panose="05030102010509060703" pitchFamily="18" charset="2"/>
                <a:cs typeface="Webdings" panose="05030102010509060703" pitchFamily="18" charset="2"/>
              </a:rPr>
              <a:t> </a:t>
            </a:r>
            <a:r>
              <a:rPr lang="de-DE" sz="4400" b="1" dirty="0">
                <a:solidFill>
                  <a:srgbClr val="000000"/>
                </a:solidFill>
                <a:effectLst/>
                <a:latin typeface="Calibri" panose="020F0502020204030204" pitchFamily="34" charset="0"/>
                <a:ea typeface="Calibri" panose="020F0502020204030204" pitchFamily="34" charset="0"/>
              </a:rPr>
              <a:t> </a:t>
            </a:r>
            <a:r>
              <a:rPr lang="fr-FR" sz="4400" b="1" dirty="0">
                <a:solidFill>
                  <a:srgbClr val="000000"/>
                </a:solidFill>
                <a:effectLst/>
                <a:latin typeface="Calibri" panose="020F0502020204030204" pitchFamily="34" charset="0"/>
                <a:ea typeface="Calibri" panose="020F0502020204030204" pitchFamily="34" charset="0"/>
              </a:rPr>
              <a:t>waledo.1997@hotmail.com </a:t>
            </a:r>
            <a:endParaRPr lang="de-DE" sz="4400" b="1"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07000"/>
              </a:lnSpc>
              <a:spcAft>
                <a:spcPts val="1190"/>
              </a:spcAft>
            </a:pPr>
            <a:r>
              <a:rPr lang="fr-FR" sz="4400" b="1" dirty="0">
                <a:solidFill>
                  <a:srgbClr val="000000"/>
                </a:solidFill>
                <a:effectLst/>
                <a:latin typeface="Calibri" panose="020F0502020204030204" pitchFamily="34" charset="0"/>
                <a:ea typeface="Calibri" panose="020F0502020204030204" pitchFamily="34" charset="0"/>
              </a:rPr>
              <a:t>www.elan-formation.fr </a:t>
            </a:r>
            <a:endParaRPr lang="de-DE" sz="4400" b="1" dirty="0">
              <a:solidFill>
                <a:srgbClr val="000000"/>
              </a:solidFill>
              <a:effectLst/>
              <a:latin typeface="Calibri" panose="020F0502020204030204" pitchFamily="34" charset="0"/>
              <a:ea typeface="Calibri" panose="020F0502020204030204" pitchFamily="34" charset="0"/>
            </a:endParaRPr>
          </a:p>
          <a:p>
            <a:endParaRPr lang="de-DE" dirty="0"/>
          </a:p>
        </p:txBody>
      </p:sp>
    </p:spTree>
    <p:extLst>
      <p:ext uri="{BB962C8B-B14F-4D97-AF65-F5344CB8AC3E}">
        <p14:creationId xmlns:p14="http://schemas.microsoft.com/office/powerpoint/2010/main" val="16533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FE7EC68-DD02-44DB-AD48-57E2C9225B99}"/>
              </a:ext>
            </a:extLst>
          </p:cNvPr>
          <p:cNvSpPr txBox="1"/>
          <p:nvPr/>
        </p:nvSpPr>
        <p:spPr>
          <a:xfrm>
            <a:off x="646953" y="250728"/>
            <a:ext cx="4868342" cy="1760482"/>
          </a:xfrm>
          <a:prstGeom prst="rect">
            <a:avLst/>
          </a:prstGeom>
          <a:noFill/>
        </p:spPr>
        <p:txBody>
          <a:bodyPr wrap="square" rtlCol="0">
            <a:spAutoFit/>
          </a:bodyPr>
          <a:lstStyle/>
          <a:p>
            <a:pPr marL="6350" marR="213995" indent="-6350" algn="just">
              <a:lnSpc>
                <a:spcPct val="110000"/>
              </a:lnSpc>
              <a:spcAft>
                <a:spcPts val="1190"/>
              </a:spcAft>
            </a:pPr>
            <a:r>
              <a:rPr lang="fr-FR" sz="1600" b="1" dirty="0">
                <a:solidFill>
                  <a:srgbClr val="000000"/>
                </a:solidFill>
                <a:effectLst/>
                <a:latin typeface="Calibri" panose="020F0502020204030204" pitchFamily="34" charset="0"/>
                <a:ea typeface="Calibri" panose="020F0502020204030204" pitchFamily="34" charset="0"/>
              </a:rPr>
              <a:t>Symfony utilise la méthode de </a:t>
            </a:r>
            <a:r>
              <a:rPr lang="fr-FR" sz="1600" b="1" dirty="0">
                <a:solidFill>
                  <a:srgbClr val="FF0000"/>
                </a:solidFill>
                <a:effectLst/>
                <a:latin typeface="Calibri" panose="020F0502020204030204" pitchFamily="34" charset="0"/>
                <a:ea typeface="Calibri" panose="020F0502020204030204" pitchFamily="34" charset="0"/>
              </a:rPr>
              <a:t>MVP (MVC mais pas de échange entre le modelé et vu)</a:t>
            </a:r>
            <a:r>
              <a:rPr lang="fr-FR" sz="1600" b="1" dirty="0">
                <a:solidFill>
                  <a:srgbClr val="000000"/>
                </a:solidFill>
                <a:effectLst/>
                <a:latin typeface="Calibri" panose="020F0502020204030204" pitchFamily="34" charset="0"/>
                <a:ea typeface="Calibri" panose="020F0502020204030204" pitchFamily="34" charset="0"/>
              </a:rPr>
              <a:t> pour crée le projet alors</a:t>
            </a:r>
            <a:endParaRPr lang="de-DE" sz="1600" b="1"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600" b="1" dirty="0">
                <a:solidFill>
                  <a:srgbClr val="000000"/>
                </a:solidFill>
                <a:effectLst/>
                <a:latin typeface="Calibri" panose="020F0502020204030204" pitchFamily="34" charset="0"/>
                <a:ea typeface="Calibri" panose="020F0502020204030204" pitchFamily="34" charset="0"/>
              </a:rPr>
              <a:t>Voici un Autre Example qui est plus détaillé : </a:t>
            </a:r>
            <a:endParaRPr lang="de-DE" sz="1600" b="1" dirty="0">
              <a:solidFill>
                <a:srgbClr val="000000"/>
              </a:solidFill>
              <a:effectLst/>
              <a:latin typeface="Calibri" panose="020F0502020204030204" pitchFamily="34" charset="0"/>
              <a:ea typeface="Calibri" panose="020F0502020204030204" pitchFamily="34" charset="0"/>
            </a:endParaRPr>
          </a:p>
          <a:p>
            <a:endParaRPr lang="de-DE" dirty="0"/>
          </a:p>
        </p:txBody>
      </p:sp>
      <p:sp>
        <p:nvSpPr>
          <p:cNvPr id="3" name="Rectangle 2">
            <a:extLst>
              <a:ext uri="{FF2B5EF4-FFF2-40B4-BE49-F238E27FC236}">
                <a16:creationId xmlns:a16="http://schemas.microsoft.com/office/drawing/2014/main" id="{FD0CBE85-9BDF-4C6C-AC56-D56DE3A7DBED}"/>
              </a:ext>
            </a:extLst>
          </p:cNvPr>
          <p:cNvSpPr>
            <a:spLocks noChangeArrowheads="1"/>
          </p:cNvSpPr>
          <p:nvPr/>
        </p:nvSpPr>
        <p:spPr bwMode="auto">
          <a:xfrm>
            <a:off x="0" y="1359290"/>
            <a:ext cx="10766186" cy="37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pic>
        <p:nvPicPr>
          <p:cNvPr id="2049" name="Image 71">
            <a:extLst>
              <a:ext uri="{FF2B5EF4-FFF2-40B4-BE49-F238E27FC236}">
                <a16:creationId xmlns:a16="http://schemas.microsoft.com/office/drawing/2014/main" id="{709DB23A-A5AD-43B1-8382-175518853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735" y="872575"/>
            <a:ext cx="7832223" cy="52916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42E97F-F56B-47A7-B7A6-AD5D141BD2BA}"/>
              </a:ext>
            </a:extLst>
          </p:cNvPr>
          <p:cNvSpPr>
            <a:spLocks noChangeArrowheads="1"/>
          </p:cNvSpPr>
          <p:nvPr/>
        </p:nvSpPr>
        <p:spPr bwMode="auto">
          <a:xfrm rot="10800000" flipV="1">
            <a:off x="646953" y="1886155"/>
            <a:ext cx="410561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On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Commance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L’User demande une marque de voiture pour Example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L’user demande qqc à la Controller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Controller envoie une liste de voitures à</a:t>
            </a:r>
            <a:r>
              <a:rPr kumimoji="0" lang="fr-FR" altLang="de-DE" sz="1600" b="0" i="0" u="none" strike="noStrike" cap="none" normalizeH="0" baseline="0" dirty="0" bmk="">
                <a:ln>
                  <a:noFill/>
                </a:ln>
                <a:solidFill>
                  <a:srgbClr val="000000"/>
                </a:solidFill>
                <a:effectLst/>
                <a:latin typeface="Arial" panose="020B0604020202020204" pitchFamily="34" charset="0"/>
                <a:ea typeface="Calibri" panose="020F0502020204030204" pitchFamily="34" charset="0"/>
              </a:rPr>
              <a:t> </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Modèle</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Modèle demande aller voir toute la voiture pour Example en BDD Table de base de donnes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Array</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de Table transforme en collection des objets</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Le Repository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recup</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la collection</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Modele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envoie le à Controller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Le Controller envoie le à vu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Twig</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en fait un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foreach</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pour voitures pour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recuper</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voiture.marque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 le marque demandée )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La vue affiche le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resultat</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à USER.</a:t>
            </a:r>
            <a:endParaRPr kumimoji="0" lang="fr-FR"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15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7CF782C-B728-480E-85FA-8F6DE689D300}"/>
              </a:ext>
            </a:extLst>
          </p:cNvPr>
          <p:cNvSpPr txBox="1"/>
          <p:nvPr/>
        </p:nvSpPr>
        <p:spPr>
          <a:xfrm>
            <a:off x="358849" y="214055"/>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Relation (ASSO) de table</a:t>
            </a:r>
            <a:endParaRPr lang="de-DE" dirty="0"/>
          </a:p>
        </p:txBody>
      </p:sp>
      <p:sp>
        <p:nvSpPr>
          <p:cNvPr id="5" name="ZoneTexte 4">
            <a:extLst>
              <a:ext uri="{FF2B5EF4-FFF2-40B4-BE49-F238E27FC236}">
                <a16:creationId xmlns:a16="http://schemas.microsoft.com/office/drawing/2014/main" id="{FAA4D82D-3796-40DA-9EB4-1B2FF18F7874}"/>
              </a:ext>
            </a:extLst>
          </p:cNvPr>
          <p:cNvSpPr txBox="1"/>
          <p:nvPr/>
        </p:nvSpPr>
        <p:spPr>
          <a:xfrm>
            <a:off x="763771" y="583387"/>
            <a:ext cx="5969295"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a:t>
            </a:r>
            <a:r>
              <a:rPr lang="fr-FR" sz="1800" b="1" dirty="0" err="1">
                <a:solidFill>
                  <a:srgbClr val="000000"/>
                </a:solidFill>
                <a:effectLst/>
                <a:latin typeface="Calibri" panose="020F0502020204030204" pitchFamily="34" charset="0"/>
                <a:ea typeface="Calibri" panose="020F0502020204030204" pitchFamily="34" charset="0"/>
              </a:rPr>
              <a:t>Modele</a:t>
            </a:r>
            <a:r>
              <a:rPr lang="fr-FR" sz="1800" b="1" dirty="0">
                <a:solidFill>
                  <a:srgbClr val="000000"/>
                </a:solidFill>
                <a:effectLst/>
                <a:latin typeface="Calibri" panose="020F0502020204030204" pitchFamily="34" charset="0"/>
                <a:ea typeface="Calibri" panose="020F0502020204030204" pitchFamily="34" charset="0"/>
              </a:rPr>
              <a:t> il y a </a:t>
            </a:r>
            <a:r>
              <a:rPr lang="fr-FR" sz="1800" b="1" dirty="0" err="1">
                <a:solidFill>
                  <a:srgbClr val="000000"/>
                </a:solidFill>
                <a:effectLst/>
                <a:latin typeface="Calibri" panose="020F0502020204030204" pitchFamily="34" charset="0"/>
                <a:ea typeface="Calibri" panose="020F0502020204030204" pitchFamily="34" charset="0"/>
              </a:rPr>
              <a:t>ManyToOne</a:t>
            </a:r>
            <a:r>
              <a:rPr lang="fr-FR" sz="1800" b="1" dirty="0">
                <a:solidFill>
                  <a:srgbClr val="000000"/>
                </a:solidFill>
                <a:effectLst/>
                <a:latin typeface="Calibri" panose="020F0502020204030204" pitchFamily="34" charset="0"/>
                <a:ea typeface="Calibri" panose="020F0502020204030204" pitchFamily="34" charset="0"/>
              </a:rPr>
              <a:t> $marque</a:t>
            </a:r>
            <a:endParaRPr lang="de-DE" dirty="0"/>
          </a:p>
        </p:txBody>
      </p:sp>
      <p:pic>
        <p:nvPicPr>
          <p:cNvPr id="6" name="Image 5">
            <a:extLst>
              <a:ext uri="{FF2B5EF4-FFF2-40B4-BE49-F238E27FC236}">
                <a16:creationId xmlns:a16="http://schemas.microsoft.com/office/drawing/2014/main" id="{3F9EA128-3E3F-4373-8F25-9B7858BF23B3}"/>
              </a:ext>
            </a:extLst>
          </p:cNvPr>
          <p:cNvPicPr/>
          <p:nvPr/>
        </p:nvPicPr>
        <p:blipFill>
          <a:blip r:embed="rId2"/>
          <a:stretch>
            <a:fillRect/>
          </a:stretch>
        </p:blipFill>
        <p:spPr>
          <a:xfrm>
            <a:off x="763772" y="1036341"/>
            <a:ext cx="4956544" cy="1068906"/>
          </a:xfrm>
          <a:prstGeom prst="rect">
            <a:avLst/>
          </a:prstGeom>
        </p:spPr>
      </p:pic>
      <p:sp>
        <p:nvSpPr>
          <p:cNvPr id="8" name="ZoneTexte 7">
            <a:extLst>
              <a:ext uri="{FF2B5EF4-FFF2-40B4-BE49-F238E27FC236}">
                <a16:creationId xmlns:a16="http://schemas.microsoft.com/office/drawing/2014/main" id="{F6EBFA6C-662A-4119-B9BF-B99380FBC2D7}"/>
              </a:ext>
            </a:extLst>
          </p:cNvPr>
          <p:cNvSpPr txBox="1"/>
          <p:nvPr/>
        </p:nvSpPr>
        <p:spPr>
          <a:xfrm>
            <a:off x="699532" y="2252823"/>
            <a:ext cx="6097772"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Voiteur il y a </a:t>
            </a:r>
            <a:r>
              <a:rPr lang="fr-FR" sz="1800" b="1" dirty="0" err="1">
                <a:solidFill>
                  <a:srgbClr val="000000"/>
                </a:solidFill>
                <a:effectLst/>
                <a:latin typeface="Calibri" panose="020F0502020204030204" pitchFamily="34" charset="0"/>
                <a:ea typeface="Calibri" panose="020F0502020204030204" pitchFamily="34" charset="0"/>
              </a:rPr>
              <a:t>ManyToOne</a:t>
            </a:r>
            <a:r>
              <a:rPr lang="fr-FR" sz="1800" b="1" dirty="0">
                <a:solidFill>
                  <a:srgbClr val="000000"/>
                </a:solidFill>
                <a:effectLst/>
                <a:latin typeface="Calibri" panose="020F0502020204030204" pitchFamily="34" charset="0"/>
                <a:ea typeface="Calibri" panose="020F0502020204030204" pitchFamily="34" charset="0"/>
              </a:rPr>
              <a:t> $</a:t>
            </a:r>
            <a:r>
              <a:rPr lang="fr-FR" sz="1800" b="1" dirty="0" err="1">
                <a:solidFill>
                  <a:srgbClr val="000000"/>
                </a:solidFill>
                <a:effectLst/>
                <a:latin typeface="Calibri" panose="020F0502020204030204" pitchFamily="34" charset="0"/>
                <a:ea typeface="Calibri" panose="020F0502020204030204" pitchFamily="34" charset="0"/>
              </a:rPr>
              <a:t>modele</a:t>
            </a:r>
            <a:endParaRPr lang="de-DE" dirty="0"/>
          </a:p>
        </p:txBody>
      </p:sp>
      <p:pic>
        <p:nvPicPr>
          <p:cNvPr id="9" name="Image 8">
            <a:extLst>
              <a:ext uri="{FF2B5EF4-FFF2-40B4-BE49-F238E27FC236}">
                <a16:creationId xmlns:a16="http://schemas.microsoft.com/office/drawing/2014/main" id="{B3266E66-1A7B-4AB1-B9F0-C623CA3312D2}"/>
              </a:ext>
            </a:extLst>
          </p:cNvPr>
          <p:cNvPicPr/>
          <p:nvPr/>
        </p:nvPicPr>
        <p:blipFill>
          <a:blip r:embed="rId3"/>
          <a:stretch>
            <a:fillRect/>
          </a:stretch>
        </p:blipFill>
        <p:spPr>
          <a:xfrm>
            <a:off x="766681" y="2769731"/>
            <a:ext cx="4953635" cy="953034"/>
          </a:xfrm>
          <a:prstGeom prst="rect">
            <a:avLst/>
          </a:prstGeom>
        </p:spPr>
      </p:pic>
      <p:sp>
        <p:nvSpPr>
          <p:cNvPr id="14" name="ZoneTexte 13">
            <a:extLst>
              <a:ext uri="{FF2B5EF4-FFF2-40B4-BE49-F238E27FC236}">
                <a16:creationId xmlns:a16="http://schemas.microsoft.com/office/drawing/2014/main" id="{134B4B68-ADF0-4F63-987A-238A4800088F}"/>
              </a:ext>
            </a:extLst>
          </p:cNvPr>
          <p:cNvSpPr txBox="1"/>
          <p:nvPr/>
        </p:nvSpPr>
        <p:spPr>
          <a:xfrm>
            <a:off x="635294" y="4003089"/>
            <a:ext cx="6097772"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Voiture il y a </a:t>
            </a:r>
            <a:r>
              <a:rPr lang="fr-FR" sz="1800" b="1" dirty="0" err="1">
                <a:solidFill>
                  <a:srgbClr val="000000"/>
                </a:solidFill>
                <a:effectLst/>
                <a:latin typeface="Calibri" panose="020F0502020204030204" pitchFamily="34" charset="0"/>
                <a:ea typeface="Calibri" panose="020F0502020204030204" pitchFamily="34" charset="0"/>
              </a:rPr>
              <a:t>ManyToMany</a:t>
            </a:r>
            <a:r>
              <a:rPr lang="fr-FR" sz="1800" b="1" dirty="0">
                <a:solidFill>
                  <a:srgbClr val="000000"/>
                </a:solidFill>
                <a:effectLst/>
                <a:latin typeface="Calibri" panose="020F0502020204030204" pitchFamily="34" charset="0"/>
                <a:ea typeface="Calibri" panose="020F0502020204030204" pitchFamily="34" charset="0"/>
              </a:rPr>
              <a:t> $</a:t>
            </a:r>
            <a:r>
              <a:rPr lang="fr-FR" sz="1800" b="1" dirty="0" err="1">
                <a:solidFill>
                  <a:srgbClr val="000000"/>
                </a:solidFill>
                <a:effectLst/>
                <a:latin typeface="Calibri" panose="020F0502020204030204" pitchFamily="34" charset="0"/>
                <a:ea typeface="Calibri" panose="020F0502020204030204" pitchFamily="34" charset="0"/>
              </a:rPr>
              <a:t>users</a:t>
            </a:r>
            <a:endParaRPr lang="de-DE" dirty="0"/>
          </a:p>
        </p:txBody>
      </p:sp>
      <p:pic>
        <p:nvPicPr>
          <p:cNvPr id="15" name="Image 14">
            <a:extLst>
              <a:ext uri="{FF2B5EF4-FFF2-40B4-BE49-F238E27FC236}">
                <a16:creationId xmlns:a16="http://schemas.microsoft.com/office/drawing/2014/main" id="{263BA033-FD88-47B9-920F-4A5F411AB5BB}"/>
              </a:ext>
            </a:extLst>
          </p:cNvPr>
          <p:cNvPicPr/>
          <p:nvPr/>
        </p:nvPicPr>
        <p:blipFill>
          <a:blip r:embed="rId4"/>
          <a:stretch>
            <a:fillRect/>
          </a:stretch>
        </p:blipFill>
        <p:spPr>
          <a:xfrm>
            <a:off x="699532" y="4626968"/>
            <a:ext cx="5687060" cy="894573"/>
          </a:xfrm>
          <a:prstGeom prst="rect">
            <a:avLst/>
          </a:prstGeom>
        </p:spPr>
      </p:pic>
    </p:spTree>
    <p:extLst>
      <p:ext uri="{BB962C8B-B14F-4D97-AF65-F5344CB8AC3E}">
        <p14:creationId xmlns:p14="http://schemas.microsoft.com/office/powerpoint/2010/main" val="14978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A7BC1EF-264D-4E45-AB13-FE9E031A6173}"/>
              </a:ext>
            </a:extLst>
          </p:cNvPr>
          <p:cNvSpPr txBox="1"/>
          <p:nvPr/>
        </p:nvSpPr>
        <p:spPr>
          <a:xfrm>
            <a:off x="629977" y="224135"/>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Controller </a:t>
            </a:r>
            <a:endParaRPr lang="de-DE" dirty="0"/>
          </a:p>
        </p:txBody>
      </p:sp>
      <p:pic>
        <p:nvPicPr>
          <p:cNvPr id="8" name="Image 7" descr="Une image contenant texte&#10;&#10;Description générée automatiquement">
            <a:extLst>
              <a:ext uri="{FF2B5EF4-FFF2-40B4-BE49-F238E27FC236}">
                <a16:creationId xmlns:a16="http://schemas.microsoft.com/office/drawing/2014/main" id="{A65E0E64-93B2-4A26-BC53-7B2485711190}"/>
              </a:ext>
            </a:extLst>
          </p:cNvPr>
          <p:cNvPicPr>
            <a:picLocks noChangeAspect="1"/>
          </p:cNvPicPr>
          <p:nvPr/>
        </p:nvPicPr>
        <p:blipFill>
          <a:blip r:embed="rId3"/>
          <a:stretch>
            <a:fillRect/>
          </a:stretch>
        </p:blipFill>
        <p:spPr>
          <a:xfrm>
            <a:off x="1924185" y="729498"/>
            <a:ext cx="7287547" cy="5904367"/>
          </a:xfrm>
          <a:prstGeom prst="rect">
            <a:avLst/>
          </a:prstGeom>
        </p:spPr>
      </p:pic>
    </p:spTree>
    <p:extLst>
      <p:ext uri="{BB962C8B-B14F-4D97-AF65-F5344CB8AC3E}">
        <p14:creationId xmlns:p14="http://schemas.microsoft.com/office/powerpoint/2010/main" val="31406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2B0C0D5-28C1-416C-A81C-FDCD195AF1E4}"/>
              </a:ext>
            </a:extLst>
          </p:cNvPr>
          <p:cNvPicPr>
            <a:picLocks noChangeAspect="1"/>
          </p:cNvPicPr>
          <p:nvPr/>
        </p:nvPicPr>
        <p:blipFill>
          <a:blip r:embed="rId3"/>
          <a:stretch>
            <a:fillRect/>
          </a:stretch>
        </p:blipFill>
        <p:spPr>
          <a:xfrm>
            <a:off x="654769" y="1485648"/>
            <a:ext cx="10695221" cy="4869684"/>
          </a:xfrm>
          <a:prstGeom prst="rect">
            <a:avLst/>
          </a:prstGeom>
        </p:spPr>
      </p:pic>
      <p:sp>
        <p:nvSpPr>
          <p:cNvPr id="6" name="ZoneTexte 5">
            <a:extLst>
              <a:ext uri="{FF2B5EF4-FFF2-40B4-BE49-F238E27FC236}">
                <a16:creationId xmlns:a16="http://schemas.microsoft.com/office/drawing/2014/main" id="{6B67728B-C453-4FCB-9D88-DF9678BC1CAD}"/>
              </a:ext>
            </a:extLst>
          </p:cNvPr>
          <p:cNvSpPr txBox="1"/>
          <p:nvPr/>
        </p:nvSpPr>
        <p:spPr>
          <a:xfrm>
            <a:off x="654769" y="502668"/>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Controller </a:t>
            </a:r>
            <a:endParaRPr lang="de-DE" dirty="0"/>
          </a:p>
        </p:txBody>
      </p:sp>
    </p:spTree>
    <p:extLst>
      <p:ext uri="{BB962C8B-B14F-4D97-AF65-F5344CB8AC3E}">
        <p14:creationId xmlns:p14="http://schemas.microsoft.com/office/powerpoint/2010/main" val="71488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F7C2875-02B9-4B8F-8EF1-AC4ED30E4D4B}"/>
              </a:ext>
            </a:extLst>
          </p:cNvPr>
          <p:cNvSpPr txBox="1"/>
          <p:nvPr/>
        </p:nvSpPr>
        <p:spPr>
          <a:xfrm>
            <a:off x="465773" y="223704"/>
            <a:ext cx="6097904"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pic>
        <p:nvPicPr>
          <p:cNvPr id="9" name="Image 8">
            <a:extLst>
              <a:ext uri="{FF2B5EF4-FFF2-40B4-BE49-F238E27FC236}">
                <a16:creationId xmlns:a16="http://schemas.microsoft.com/office/drawing/2014/main" id="{2DAE291D-AD30-4340-8B33-C8DA1798F037}"/>
              </a:ext>
            </a:extLst>
          </p:cNvPr>
          <p:cNvPicPr>
            <a:picLocks noChangeAspect="1"/>
          </p:cNvPicPr>
          <p:nvPr/>
        </p:nvPicPr>
        <p:blipFill>
          <a:blip r:embed="rId3"/>
          <a:stretch>
            <a:fillRect/>
          </a:stretch>
        </p:blipFill>
        <p:spPr>
          <a:xfrm>
            <a:off x="694266" y="1778000"/>
            <a:ext cx="11177567" cy="4419599"/>
          </a:xfrm>
          <a:prstGeom prst="rect">
            <a:avLst/>
          </a:prstGeom>
        </p:spPr>
      </p:pic>
      <p:sp>
        <p:nvSpPr>
          <p:cNvPr id="4" name="ZoneTexte 3">
            <a:extLst>
              <a:ext uri="{FF2B5EF4-FFF2-40B4-BE49-F238E27FC236}">
                <a16:creationId xmlns:a16="http://schemas.microsoft.com/office/drawing/2014/main" id="{48A4211E-16A7-49CB-92DB-A37694C257F4}"/>
              </a:ext>
            </a:extLst>
          </p:cNvPr>
          <p:cNvSpPr txBox="1"/>
          <p:nvPr/>
        </p:nvSpPr>
        <p:spPr>
          <a:xfrm>
            <a:off x="975359" y="1137677"/>
            <a:ext cx="8234690" cy="369332"/>
          </a:xfrm>
          <a:prstGeom prst="rect">
            <a:avLst/>
          </a:prstGeom>
          <a:noFill/>
        </p:spPr>
        <p:txBody>
          <a:bodyPr wrap="none" rtlCol="0">
            <a:spAutoFit/>
          </a:bodyPr>
          <a:lstStyle/>
          <a:p>
            <a:r>
              <a:rPr lang="de-DE" dirty="0" err="1"/>
              <a:t>Chaque</a:t>
            </a:r>
            <a:r>
              <a:rPr lang="de-DE" dirty="0"/>
              <a:t> </a:t>
            </a:r>
            <a:r>
              <a:rPr lang="de-DE" dirty="0" err="1"/>
              <a:t>index</a:t>
            </a:r>
            <a:r>
              <a:rPr lang="de-DE" dirty="0"/>
              <a:t> </a:t>
            </a:r>
            <a:r>
              <a:rPr lang="de-DE" dirty="0" err="1"/>
              <a:t>ou</a:t>
            </a:r>
            <a:r>
              <a:rPr lang="de-DE" dirty="0"/>
              <a:t> </a:t>
            </a:r>
            <a:r>
              <a:rPr lang="de-DE" dirty="0" err="1"/>
              <a:t>template</a:t>
            </a:r>
            <a:r>
              <a:rPr lang="de-DE" dirty="0"/>
              <a:t> c</a:t>
            </a:r>
            <a:r>
              <a:rPr lang="fr-FR" dirty="0"/>
              <a:t>’</a:t>
            </a:r>
            <a:r>
              <a:rPr lang="de-DE" dirty="0" err="1"/>
              <a:t>est</a:t>
            </a:r>
            <a:r>
              <a:rPr lang="de-DE" dirty="0"/>
              <a:t> en </a:t>
            </a:r>
            <a:r>
              <a:rPr lang="de-DE" dirty="0" err="1"/>
              <a:t>extands</a:t>
            </a:r>
            <a:r>
              <a:rPr lang="de-DE" dirty="0"/>
              <a:t> de la </a:t>
            </a:r>
            <a:r>
              <a:rPr lang="de-DE" dirty="0" err="1"/>
              <a:t>page</a:t>
            </a:r>
            <a:r>
              <a:rPr lang="de-DE" dirty="0"/>
              <a:t> </a:t>
            </a:r>
            <a:r>
              <a:rPr lang="de-DE" dirty="0" err="1"/>
              <a:t>parant</a:t>
            </a:r>
            <a:r>
              <a:rPr lang="de-DE" dirty="0"/>
              <a:t> </a:t>
            </a:r>
            <a:r>
              <a:rPr lang="de-DE" dirty="0" err="1"/>
              <a:t>base.html.twig</a:t>
            </a:r>
            <a:endParaRPr lang="de-DE" dirty="0"/>
          </a:p>
        </p:txBody>
      </p:sp>
    </p:spTree>
    <p:extLst>
      <p:ext uri="{BB962C8B-B14F-4D97-AF65-F5344CB8AC3E}">
        <p14:creationId xmlns:p14="http://schemas.microsoft.com/office/powerpoint/2010/main" val="263864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A60DBD-C5CD-4A8E-893C-76E228A6214E}"/>
              </a:ext>
            </a:extLst>
          </p:cNvPr>
          <p:cNvPicPr>
            <a:picLocks noChangeAspect="1"/>
          </p:cNvPicPr>
          <p:nvPr/>
        </p:nvPicPr>
        <p:blipFill>
          <a:blip r:embed="rId3"/>
          <a:stretch>
            <a:fillRect/>
          </a:stretch>
        </p:blipFill>
        <p:spPr>
          <a:xfrm>
            <a:off x="643466" y="1441033"/>
            <a:ext cx="11346781" cy="4619399"/>
          </a:xfrm>
          <a:prstGeom prst="rect">
            <a:avLst/>
          </a:prstGeom>
        </p:spPr>
      </p:pic>
      <p:sp>
        <p:nvSpPr>
          <p:cNvPr id="5" name="ZoneTexte 4">
            <a:extLst>
              <a:ext uri="{FF2B5EF4-FFF2-40B4-BE49-F238E27FC236}">
                <a16:creationId xmlns:a16="http://schemas.microsoft.com/office/drawing/2014/main" id="{5FFE6138-C6FE-4F29-B50F-E36CE59E1794}"/>
              </a:ext>
            </a:extLst>
          </p:cNvPr>
          <p:cNvSpPr txBox="1"/>
          <p:nvPr/>
        </p:nvSpPr>
        <p:spPr>
          <a:xfrm>
            <a:off x="135466" y="379490"/>
            <a:ext cx="6096000"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sp>
        <p:nvSpPr>
          <p:cNvPr id="6" name="ZoneTexte 5">
            <a:extLst>
              <a:ext uri="{FF2B5EF4-FFF2-40B4-BE49-F238E27FC236}">
                <a16:creationId xmlns:a16="http://schemas.microsoft.com/office/drawing/2014/main" id="{000AF582-03D9-4ECF-9E89-C78646F6927B}"/>
              </a:ext>
            </a:extLst>
          </p:cNvPr>
          <p:cNvSpPr txBox="1"/>
          <p:nvPr/>
        </p:nvSpPr>
        <p:spPr>
          <a:xfrm>
            <a:off x="643467" y="913371"/>
            <a:ext cx="6096000" cy="369332"/>
          </a:xfrm>
          <a:prstGeom prst="rect">
            <a:avLst/>
          </a:prstGeom>
          <a:noFill/>
        </p:spPr>
        <p:txBody>
          <a:bodyPr wrap="square">
            <a:spAutoFit/>
          </a:bodyPr>
          <a:lstStyle/>
          <a:p>
            <a:r>
              <a:rPr lang="de-DE" dirty="0" err="1"/>
              <a:t>base.html.twig</a:t>
            </a:r>
            <a:endParaRPr lang="de-DE" dirty="0"/>
          </a:p>
        </p:txBody>
      </p:sp>
    </p:spTree>
    <p:extLst>
      <p:ext uri="{BB962C8B-B14F-4D97-AF65-F5344CB8AC3E}">
        <p14:creationId xmlns:p14="http://schemas.microsoft.com/office/powerpoint/2010/main" val="35807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A3305F5-1894-44E2-BFF6-702BA01C2401}"/>
              </a:ext>
            </a:extLst>
          </p:cNvPr>
          <p:cNvPicPr>
            <a:picLocks noChangeAspect="1"/>
          </p:cNvPicPr>
          <p:nvPr/>
        </p:nvPicPr>
        <p:blipFill>
          <a:blip r:embed="rId3"/>
          <a:stretch>
            <a:fillRect/>
          </a:stretch>
        </p:blipFill>
        <p:spPr>
          <a:xfrm>
            <a:off x="541867" y="1177199"/>
            <a:ext cx="11650133" cy="5003467"/>
          </a:xfrm>
          <a:prstGeom prst="rect">
            <a:avLst/>
          </a:prstGeom>
        </p:spPr>
      </p:pic>
      <p:sp>
        <p:nvSpPr>
          <p:cNvPr id="5" name="ZoneTexte 4">
            <a:extLst>
              <a:ext uri="{FF2B5EF4-FFF2-40B4-BE49-F238E27FC236}">
                <a16:creationId xmlns:a16="http://schemas.microsoft.com/office/drawing/2014/main" id="{358980B4-2579-405F-8192-87B061AFC0E5}"/>
              </a:ext>
            </a:extLst>
          </p:cNvPr>
          <p:cNvSpPr txBox="1"/>
          <p:nvPr/>
        </p:nvSpPr>
        <p:spPr>
          <a:xfrm>
            <a:off x="169333" y="284848"/>
            <a:ext cx="6096000"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sp>
        <p:nvSpPr>
          <p:cNvPr id="6" name="ZoneTexte 5">
            <a:extLst>
              <a:ext uri="{FF2B5EF4-FFF2-40B4-BE49-F238E27FC236}">
                <a16:creationId xmlns:a16="http://schemas.microsoft.com/office/drawing/2014/main" id="{561FBC0B-CB46-4CC5-BC61-D544404FBAB1}"/>
              </a:ext>
            </a:extLst>
          </p:cNvPr>
          <p:cNvSpPr txBox="1"/>
          <p:nvPr/>
        </p:nvSpPr>
        <p:spPr>
          <a:xfrm>
            <a:off x="541867" y="685801"/>
            <a:ext cx="6096000" cy="369332"/>
          </a:xfrm>
          <a:prstGeom prst="rect">
            <a:avLst/>
          </a:prstGeom>
          <a:noFill/>
        </p:spPr>
        <p:txBody>
          <a:bodyPr wrap="square">
            <a:spAutoFit/>
          </a:bodyPr>
          <a:lstStyle/>
          <a:p>
            <a:r>
              <a:rPr lang="de-DE" dirty="0" err="1"/>
              <a:t>base.html.twig</a:t>
            </a:r>
            <a:endParaRPr lang="de-DE" dirty="0"/>
          </a:p>
        </p:txBody>
      </p:sp>
    </p:spTree>
    <p:extLst>
      <p:ext uri="{BB962C8B-B14F-4D97-AF65-F5344CB8AC3E}">
        <p14:creationId xmlns:p14="http://schemas.microsoft.com/office/powerpoint/2010/main" val="371000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04E398-80D1-42A0-A09D-DEA816F227A6}"/>
              </a:ext>
            </a:extLst>
          </p:cNvPr>
          <p:cNvSpPr txBox="1"/>
          <p:nvPr/>
        </p:nvSpPr>
        <p:spPr>
          <a:xfrm>
            <a:off x="822959" y="584567"/>
            <a:ext cx="6097904"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pic>
        <p:nvPicPr>
          <p:cNvPr id="10" name="Image 9" descr="Une image contenant texte&#10;&#10;Description générée automatiquement">
            <a:extLst>
              <a:ext uri="{FF2B5EF4-FFF2-40B4-BE49-F238E27FC236}">
                <a16:creationId xmlns:a16="http://schemas.microsoft.com/office/drawing/2014/main" id="{C854072A-E94C-422B-80C6-AF6610656E9E}"/>
              </a:ext>
            </a:extLst>
          </p:cNvPr>
          <p:cNvPicPr>
            <a:picLocks noChangeAspect="1"/>
          </p:cNvPicPr>
          <p:nvPr/>
        </p:nvPicPr>
        <p:blipFill>
          <a:blip r:embed="rId2"/>
          <a:stretch>
            <a:fillRect/>
          </a:stretch>
        </p:blipFill>
        <p:spPr>
          <a:xfrm>
            <a:off x="1253067" y="1773843"/>
            <a:ext cx="10490157" cy="3244466"/>
          </a:xfrm>
          <a:prstGeom prst="rect">
            <a:avLst/>
          </a:prstGeom>
        </p:spPr>
      </p:pic>
      <p:sp>
        <p:nvSpPr>
          <p:cNvPr id="2" name="ZoneTexte 1">
            <a:extLst>
              <a:ext uri="{FF2B5EF4-FFF2-40B4-BE49-F238E27FC236}">
                <a16:creationId xmlns:a16="http://schemas.microsoft.com/office/drawing/2014/main" id="{872DD8C3-2E26-4B96-AE90-9C2142AECDE5}"/>
              </a:ext>
            </a:extLst>
          </p:cNvPr>
          <p:cNvSpPr txBox="1"/>
          <p:nvPr/>
        </p:nvSpPr>
        <p:spPr>
          <a:xfrm>
            <a:off x="1083733" y="1182315"/>
            <a:ext cx="1557799" cy="369332"/>
          </a:xfrm>
          <a:prstGeom prst="rect">
            <a:avLst/>
          </a:prstGeom>
          <a:noFill/>
        </p:spPr>
        <p:txBody>
          <a:bodyPr wrap="none" rtlCol="0">
            <a:spAutoFit/>
          </a:bodyPr>
          <a:lstStyle/>
          <a:p>
            <a:pPr marL="285750" indent="-285750">
              <a:buFont typeface="Arial" panose="020B0604020202020204" pitchFamily="34" charset="0"/>
              <a:buChar char="•"/>
            </a:pPr>
            <a:r>
              <a:rPr lang="de-DE" dirty="0"/>
              <a:t>Page Avis </a:t>
            </a:r>
          </a:p>
        </p:txBody>
      </p:sp>
    </p:spTree>
    <p:extLst>
      <p:ext uri="{BB962C8B-B14F-4D97-AF65-F5344CB8AC3E}">
        <p14:creationId xmlns:p14="http://schemas.microsoft.com/office/powerpoint/2010/main" val="176205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10;&#10;Description générée automatiquement">
            <a:extLst>
              <a:ext uri="{FF2B5EF4-FFF2-40B4-BE49-F238E27FC236}">
                <a16:creationId xmlns:a16="http://schemas.microsoft.com/office/drawing/2014/main" id="{C4738758-62A8-4279-A3C3-4F9DC76D7630}"/>
              </a:ext>
            </a:extLst>
          </p:cNvPr>
          <p:cNvPicPr>
            <a:picLocks noChangeAspect="1"/>
          </p:cNvPicPr>
          <p:nvPr/>
        </p:nvPicPr>
        <p:blipFill>
          <a:blip r:embed="rId2"/>
          <a:stretch>
            <a:fillRect/>
          </a:stretch>
        </p:blipFill>
        <p:spPr>
          <a:xfrm>
            <a:off x="750934" y="1236133"/>
            <a:ext cx="9410336" cy="5044652"/>
          </a:xfrm>
          <a:prstGeom prst="rect">
            <a:avLst/>
          </a:prstGeom>
        </p:spPr>
      </p:pic>
      <p:sp>
        <p:nvSpPr>
          <p:cNvPr id="3" name="ZoneTexte 2">
            <a:extLst>
              <a:ext uri="{FF2B5EF4-FFF2-40B4-BE49-F238E27FC236}">
                <a16:creationId xmlns:a16="http://schemas.microsoft.com/office/drawing/2014/main" id="{6F997768-866A-45E9-B5F7-5DEA7F570147}"/>
              </a:ext>
            </a:extLst>
          </p:cNvPr>
          <p:cNvSpPr txBox="1"/>
          <p:nvPr/>
        </p:nvSpPr>
        <p:spPr>
          <a:xfrm>
            <a:off x="880533" y="526415"/>
            <a:ext cx="1557799" cy="369332"/>
          </a:xfrm>
          <a:prstGeom prst="rect">
            <a:avLst/>
          </a:prstGeom>
          <a:noFill/>
        </p:spPr>
        <p:txBody>
          <a:bodyPr wrap="none" rtlCol="0">
            <a:spAutoFit/>
          </a:bodyPr>
          <a:lstStyle/>
          <a:p>
            <a:pPr marL="285750" indent="-285750">
              <a:buFont typeface="Arial" panose="020B0604020202020204" pitchFamily="34" charset="0"/>
              <a:buChar char="•"/>
            </a:pPr>
            <a:r>
              <a:rPr lang="de-DE" dirty="0"/>
              <a:t>Page Avis </a:t>
            </a:r>
          </a:p>
        </p:txBody>
      </p:sp>
    </p:spTree>
    <p:extLst>
      <p:ext uri="{BB962C8B-B14F-4D97-AF65-F5344CB8AC3E}">
        <p14:creationId xmlns:p14="http://schemas.microsoft.com/office/powerpoint/2010/main" val="412512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1E8CD8-4E23-40DA-B762-B421EA733268}"/>
              </a:ext>
            </a:extLst>
          </p:cNvPr>
          <p:cNvSpPr txBox="1"/>
          <p:nvPr/>
        </p:nvSpPr>
        <p:spPr>
          <a:xfrm>
            <a:off x="671513" y="361287"/>
            <a:ext cx="6097904" cy="375552"/>
          </a:xfrm>
          <a:prstGeom prst="rect">
            <a:avLst/>
          </a:prstGeom>
          <a:noFill/>
        </p:spPr>
        <p:txBody>
          <a:bodyPr wrap="square">
            <a:spAutoFit/>
          </a:bodyPr>
          <a:lstStyle/>
          <a:p>
            <a:pPr marL="342900" lvl="0" indent="-34290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Security Par Symfony</a:t>
            </a:r>
            <a:endParaRPr lang="de-DE" sz="1800" b="1" kern="0" dirty="0">
              <a:solidFill>
                <a:srgbClr val="000000"/>
              </a:solidFill>
              <a:effectLst/>
              <a:latin typeface="Calibri" panose="020F0502020204030204" pitchFamily="34" charset="0"/>
              <a:ea typeface="Calibri" panose="020F0502020204030204" pitchFamily="34" charset="0"/>
            </a:endParaRPr>
          </a:p>
        </p:txBody>
      </p:sp>
      <p:sp>
        <p:nvSpPr>
          <p:cNvPr id="5" name="ZoneTexte 4">
            <a:extLst>
              <a:ext uri="{FF2B5EF4-FFF2-40B4-BE49-F238E27FC236}">
                <a16:creationId xmlns:a16="http://schemas.microsoft.com/office/drawing/2014/main" id="{B1F840F2-9009-4DD5-A1D6-63E4DBE0E419}"/>
              </a:ext>
            </a:extLst>
          </p:cNvPr>
          <p:cNvSpPr txBox="1"/>
          <p:nvPr/>
        </p:nvSpPr>
        <p:spPr>
          <a:xfrm>
            <a:off x="854392" y="975126"/>
            <a:ext cx="8712517" cy="686470"/>
          </a:xfrm>
          <a:prstGeom prst="rect">
            <a:avLst/>
          </a:prstGeom>
          <a:noFill/>
        </p:spPr>
        <p:txBody>
          <a:bodyPr wrap="square">
            <a:spAutoFit/>
          </a:bodyPr>
          <a:lstStyle/>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Comme on a expliqué au parti de Controller   Symfony permet nous faire une sécurité par défaut avec l’utilisation de la classe   </a:t>
            </a:r>
            <a:r>
              <a:rPr lang="fr-FR" sz="1800" dirty="0" err="1">
                <a:solidFill>
                  <a:srgbClr val="000000"/>
                </a:solidFill>
                <a:effectLst/>
                <a:latin typeface="Calibri" panose="020F0502020204030204" pitchFamily="34" charset="0"/>
                <a:ea typeface="Calibri" panose="020F0502020204030204" pitchFamily="34" charset="0"/>
              </a:rPr>
              <a:t>UserInterface</a:t>
            </a:r>
            <a:r>
              <a:rPr lang="fr-FR" sz="1800" dirty="0">
                <a:solidFill>
                  <a:srgbClr val="000000"/>
                </a:solidFill>
                <a:effectLst/>
                <a:latin typeface="Calibri" panose="020F0502020204030204" pitchFamily="34" charset="0"/>
                <a:ea typeface="Calibri" panose="020F0502020204030204" pitchFamily="34" charset="0"/>
              </a:rPr>
              <a:t> qui avait de fonction par exemple :</a:t>
            </a:r>
            <a:endParaRPr lang="de-DE" sz="1800" dirty="0">
              <a:solidFill>
                <a:srgbClr val="000000"/>
              </a:solidFill>
              <a:effectLst/>
              <a:latin typeface="Calibri" panose="020F0502020204030204" pitchFamily="34" charset="0"/>
              <a:ea typeface="Calibri" panose="020F0502020204030204" pitchFamily="34" charset="0"/>
            </a:endParaRPr>
          </a:p>
        </p:txBody>
      </p:sp>
      <p:sp>
        <p:nvSpPr>
          <p:cNvPr id="7" name="ZoneTexte 6">
            <a:extLst>
              <a:ext uri="{FF2B5EF4-FFF2-40B4-BE49-F238E27FC236}">
                <a16:creationId xmlns:a16="http://schemas.microsoft.com/office/drawing/2014/main" id="{EF9302D8-C4AA-4322-9EBE-0AA4362A1354}"/>
              </a:ext>
            </a:extLst>
          </p:cNvPr>
          <p:cNvSpPr txBox="1"/>
          <p:nvPr/>
        </p:nvSpPr>
        <p:spPr>
          <a:xfrm>
            <a:off x="854392" y="1674674"/>
            <a:ext cx="6097904" cy="1169551"/>
          </a:xfrm>
          <a:prstGeom prst="rect">
            <a:avLst/>
          </a:prstGeom>
          <a:noFill/>
        </p:spPr>
        <p:txBody>
          <a:bodyPr wrap="square">
            <a:spAutoFit/>
          </a:bodyPr>
          <a:lstStyle/>
          <a:p>
            <a:pPr marL="285750" indent="-285750">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GetPassword</a:t>
            </a:r>
            <a:r>
              <a:rPr lang="fr-FR" sz="1400" b="1" dirty="0">
                <a:solidFill>
                  <a:srgbClr val="000000"/>
                </a:solidFill>
                <a:effectLst/>
                <a:latin typeface="Calibri" panose="020F0502020204030204" pitchFamily="34" charset="0"/>
                <a:ea typeface="Calibri" panose="020F0502020204030204" pitchFamily="34" charset="0"/>
              </a:rPr>
              <a:t> () </a:t>
            </a:r>
            <a:r>
              <a:rPr lang="fr-FR" sz="1400" dirty="0">
                <a:solidFill>
                  <a:srgbClr val="000000"/>
                </a:solidFill>
                <a:effectLst/>
                <a:latin typeface="Calibri" panose="020F0502020204030204" pitchFamily="34" charset="0"/>
                <a:ea typeface="Calibri" panose="020F0502020204030204" pitchFamily="34" charset="0"/>
              </a:rPr>
              <a:t>: Ce fonction permet de authenticité la utilisateur et la mot de passe dois être hachée et en </a:t>
            </a:r>
            <a:r>
              <a:rPr lang="fr-FR" sz="1400" dirty="0" err="1">
                <a:solidFill>
                  <a:srgbClr val="000000"/>
                </a:solidFill>
                <a:effectLst/>
                <a:latin typeface="Calibri" panose="020F0502020204030204" pitchFamily="34" charset="0"/>
                <a:ea typeface="Calibri" panose="020F0502020204030204" pitchFamily="34" charset="0"/>
              </a:rPr>
              <a:t>authenticit</a:t>
            </a:r>
            <a:r>
              <a:rPr lang="fr-FR" sz="1400" dirty="0">
                <a:solidFill>
                  <a:srgbClr val="000000"/>
                </a:solidFill>
                <a:effectLst/>
                <a:latin typeface="Calibri" panose="020F0502020204030204" pitchFamily="34" charset="0"/>
                <a:ea typeface="Calibri" panose="020F0502020204030204" pitchFamily="34" charset="0"/>
              </a:rPr>
              <a:t> la mot de passe, la mot de passe va être comparé entre le valeur qui est prise avant le hachage et le valeur d’après le hachage et ce méthode existe depuis Symfony 5,3 et on peut le implémenté de </a:t>
            </a:r>
            <a:r>
              <a:rPr lang="fr-FR" sz="1400" dirty="0" err="1">
                <a:solidFill>
                  <a:srgbClr val="000000"/>
                </a:solidFill>
                <a:effectLst/>
                <a:latin typeface="Calibri" panose="020F0502020204030204" pitchFamily="34" charset="0"/>
                <a:ea typeface="Calibri" panose="020F0502020204030204" pitchFamily="34" charset="0"/>
              </a:rPr>
              <a:t>PasswordAuthenticatedUserInterface</a:t>
            </a:r>
            <a:endParaRPr lang="de-DE" sz="1400" dirty="0"/>
          </a:p>
        </p:txBody>
      </p:sp>
      <p:sp>
        <p:nvSpPr>
          <p:cNvPr id="9" name="ZoneTexte 8">
            <a:extLst>
              <a:ext uri="{FF2B5EF4-FFF2-40B4-BE49-F238E27FC236}">
                <a16:creationId xmlns:a16="http://schemas.microsoft.com/office/drawing/2014/main" id="{84A8721C-35C7-4F71-8D58-44A11D66EB0C}"/>
              </a:ext>
            </a:extLst>
          </p:cNvPr>
          <p:cNvSpPr txBox="1"/>
          <p:nvPr/>
        </p:nvSpPr>
        <p:spPr>
          <a:xfrm>
            <a:off x="854392" y="2857303"/>
            <a:ext cx="6097904" cy="708335"/>
          </a:xfrm>
          <a:prstGeom prst="rect">
            <a:avLst/>
          </a:prstGeom>
          <a:noFill/>
        </p:spPr>
        <p:txBody>
          <a:bodyPr wrap="square">
            <a:spAutoFit/>
          </a:bodyPr>
          <a:lstStyle/>
          <a:p>
            <a:pPr marL="285750" marR="213995" indent="-285750" algn="just">
              <a:lnSpc>
                <a:spcPct val="110000"/>
              </a:lnSpc>
              <a:spcAft>
                <a:spcPts val="1190"/>
              </a:spcAft>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getUsername</a:t>
            </a:r>
            <a:r>
              <a:rPr lang="fr-FR" sz="1400" b="1" dirty="0">
                <a:solidFill>
                  <a:srgbClr val="000000"/>
                </a:solidFill>
                <a:effectLst/>
                <a:latin typeface="Calibri" panose="020F0502020204030204" pitchFamily="34" charset="0"/>
                <a:ea typeface="Calibri" panose="020F0502020204030204" pitchFamily="34" charset="0"/>
              </a:rPr>
              <a:t>() </a:t>
            </a:r>
            <a:r>
              <a:rPr lang="fr-FR" sz="1400" dirty="0">
                <a:solidFill>
                  <a:srgbClr val="000000"/>
                </a:solidFill>
                <a:effectLst/>
                <a:latin typeface="Calibri" panose="020F0502020204030204" pitchFamily="34" charset="0"/>
                <a:ea typeface="Calibri" panose="020F0502020204030204" pitchFamily="34" charset="0"/>
              </a:rPr>
              <a:t>: Qui permet vérifie le </a:t>
            </a:r>
            <a:r>
              <a:rPr lang="fr-FR" sz="1400" dirty="0" err="1">
                <a:solidFill>
                  <a:srgbClr val="000000"/>
                </a:solidFill>
                <a:effectLst/>
                <a:latin typeface="Calibri" panose="020F0502020204030204" pitchFamily="34" charset="0"/>
                <a:ea typeface="Calibri" panose="020F0502020204030204" pitchFamily="34" charset="0"/>
              </a:rPr>
              <a:t>username</a:t>
            </a:r>
            <a:r>
              <a:rPr lang="fr-FR" sz="1400" dirty="0">
                <a:solidFill>
                  <a:srgbClr val="000000"/>
                </a:solidFill>
                <a:effectLst/>
                <a:latin typeface="Calibri" panose="020F0502020204030204" pitchFamily="34" charset="0"/>
                <a:ea typeface="Calibri" panose="020F0502020204030204" pitchFamily="34" charset="0"/>
              </a:rPr>
              <a:t> est-il valide ou pas !</a:t>
            </a:r>
            <a:endParaRPr lang="de-DE" sz="1400" dirty="0">
              <a:solidFill>
                <a:srgbClr val="000000"/>
              </a:solidFill>
              <a:effectLst/>
              <a:latin typeface="Calibri" panose="020F0502020204030204" pitchFamily="34" charset="0"/>
              <a:ea typeface="Calibri" panose="020F0502020204030204" pitchFamily="34" charset="0"/>
            </a:endParaRPr>
          </a:p>
          <a:p>
            <a:pPr marL="285750" marR="213995" indent="-285750" algn="just">
              <a:lnSpc>
                <a:spcPct val="110000"/>
              </a:lnSpc>
              <a:spcAft>
                <a:spcPts val="1190"/>
              </a:spcAft>
              <a:buFont typeface="Arial" panose="020B0604020202020204" pitchFamily="34" charset="0"/>
              <a:buChar char="•"/>
            </a:pPr>
            <a:endParaRPr lang="de-DE" sz="1400" dirty="0">
              <a:solidFill>
                <a:srgbClr val="000000"/>
              </a:solidFill>
              <a:effectLst/>
              <a:latin typeface="Calibri" panose="020F0502020204030204" pitchFamily="34" charset="0"/>
              <a:ea typeface="Calibri" panose="020F0502020204030204" pitchFamily="34" charset="0"/>
            </a:endParaRPr>
          </a:p>
        </p:txBody>
      </p:sp>
      <p:sp>
        <p:nvSpPr>
          <p:cNvPr id="11" name="ZoneTexte 10">
            <a:extLst>
              <a:ext uri="{FF2B5EF4-FFF2-40B4-BE49-F238E27FC236}">
                <a16:creationId xmlns:a16="http://schemas.microsoft.com/office/drawing/2014/main" id="{C68D9C94-7F40-468B-AF02-01655FE4A636}"/>
              </a:ext>
            </a:extLst>
          </p:cNvPr>
          <p:cNvSpPr txBox="1"/>
          <p:nvPr/>
        </p:nvSpPr>
        <p:spPr>
          <a:xfrm>
            <a:off x="854392" y="3211470"/>
            <a:ext cx="6097904" cy="1009635"/>
          </a:xfrm>
          <a:prstGeom prst="rect">
            <a:avLst/>
          </a:prstGeom>
          <a:noFill/>
        </p:spPr>
        <p:txBody>
          <a:bodyPr wrap="square">
            <a:spAutoFit/>
          </a:bodyPr>
          <a:lstStyle/>
          <a:p>
            <a:pPr marL="285750" marR="213995" indent="-285750" algn="just">
              <a:lnSpc>
                <a:spcPct val="110000"/>
              </a:lnSpc>
              <a:spcAft>
                <a:spcPts val="1190"/>
              </a:spcAft>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getRoles</a:t>
            </a:r>
            <a:r>
              <a:rPr lang="fr-FR" sz="1400" b="1" dirty="0">
                <a:solidFill>
                  <a:srgbClr val="000000"/>
                </a:solidFill>
                <a:effectLst/>
                <a:latin typeface="Calibri" panose="020F0502020204030204" pitchFamily="34" charset="0"/>
                <a:ea typeface="Calibri" panose="020F0502020204030204" pitchFamily="34" charset="0"/>
              </a:rPr>
              <a:t>() :  </a:t>
            </a:r>
            <a:r>
              <a:rPr lang="fr-FR" sz="1400" dirty="0">
                <a:solidFill>
                  <a:srgbClr val="000000"/>
                </a:solidFill>
                <a:effectLst/>
                <a:latin typeface="Calibri" panose="020F0502020204030204" pitchFamily="34" charset="0"/>
                <a:ea typeface="Calibri" panose="020F0502020204030204" pitchFamily="34" charset="0"/>
              </a:rPr>
              <a:t>Cette une fonction qui permet de vérifie si le rôle est le même rôle qui est stocke dans la base de donnes quand on a créé le objet. </a:t>
            </a:r>
            <a:endParaRPr lang="de-DE" sz="14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endParaRPr lang="de-DE" sz="1800" b="1" dirty="0">
              <a:solidFill>
                <a:srgbClr val="000000"/>
              </a:solidFill>
              <a:effectLst/>
              <a:latin typeface="Calibri" panose="020F0502020204030204" pitchFamily="34" charset="0"/>
              <a:ea typeface="Calibri" panose="020F0502020204030204" pitchFamily="34" charset="0"/>
            </a:endParaRPr>
          </a:p>
        </p:txBody>
      </p:sp>
      <p:sp>
        <p:nvSpPr>
          <p:cNvPr id="24" name="ZoneTexte 23">
            <a:extLst>
              <a:ext uri="{FF2B5EF4-FFF2-40B4-BE49-F238E27FC236}">
                <a16:creationId xmlns:a16="http://schemas.microsoft.com/office/drawing/2014/main" id="{51579C8B-0643-4CD9-8213-CFA992013010}"/>
              </a:ext>
            </a:extLst>
          </p:cNvPr>
          <p:cNvSpPr txBox="1"/>
          <p:nvPr/>
        </p:nvSpPr>
        <p:spPr>
          <a:xfrm>
            <a:off x="423087" y="3919805"/>
            <a:ext cx="3815981" cy="307777"/>
          </a:xfrm>
          <a:prstGeom prst="rect">
            <a:avLst/>
          </a:prstGeom>
          <a:noFill/>
        </p:spPr>
        <p:txBody>
          <a:bodyPr wrap="none" rtlCol="0">
            <a:spAutoFit/>
          </a:bodyPr>
          <a:lstStyle/>
          <a:p>
            <a:pPr marL="742950" lvl="1" indent="-285750">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Securing</a:t>
            </a:r>
            <a:r>
              <a:rPr lang="fr-FR" sz="1400" b="1" dirty="0">
                <a:solidFill>
                  <a:srgbClr val="000000"/>
                </a:solidFill>
                <a:effectLst/>
                <a:latin typeface="Calibri" panose="020F0502020204030204" pitchFamily="34" charset="0"/>
                <a:ea typeface="Calibri" panose="020F0502020204030204" pitchFamily="34" charset="0"/>
              </a:rPr>
              <a:t> URL patterns (</a:t>
            </a:r>
            <a:r>
              <a:rPr lang="fr-FR" sz="1400" b="1" dirty="0" err="1">
                <a:solidFill>
                  <a:srgbClr val="000000"/>
                </a:solidFill>
                <a:effectLst/>
                <a:latin typeface="Calibri" panose="020F0502020204030204" pitchFamily="34" charset="0"/>
                <a:ea typeface="Calibri" panose="020F0502020204030204" pitchFamily="34" charset="0"/>
              </a:rPr>
              <a:t>access_control</a:t>
            </a:r>
            <a:r>
              <a:rPr lang="fr-FR" sz="1400" b="1" dirty="0">
                <a:solidFill>
                  <a:srgbClr val="000000"/>
                </a:solidFill>
                <a:effectLst/>
                <a:latin typeface="Calibri" panose="020F0502020204030204" pitchFamily="34" charset="0"/>
                <a:ea typeface="Calibri" panose="020F0502020204030204" pitchFamily="34" charset="0"/>
              </a:rPr>
              <a:t>)</a:t>
            </a:r>
            <a:endParaRPr lang="de-DE" sz="1400" b="1" dirty="0"/>
          </a:p>
        </p:txBody>
      </p:sp>
      <p:sp>
        <p:nvSpPr>
          <p:cNvPr id="25" name="ZoneTexte 24">
            <a:extLst>
              <a:ext uri="{FF2B5EF4-FFF2-40B4-BE49-F238E27FC236}">
                <a16:creationId xmlns:a16="http://schemas.microsoft.com/office/drawing/2014/main" id="{7218ED5E-4EA6-4F6E-B860-EC7E7060F167}"/>
              </a:ext>
            </a:extLst>
          </p:cNvPr>
          <p:cNvSpPr txBox="1"/>
          <p:nvPr/>
        </p:nvSpPr>
        <p:spPr>
          <a:xfrm>
            <a:off x="1180678" y="4452386"/>
            <a:ext cx="3815981" cy="954107"/>
          </a:xfrm>
          <a:prstGeom prst="rect">
            <a:avLst/>
          </a:prstGeom>
          <a:noFill/>
        </p:spPr>
        <p:txBody>
          <a:bodyPr wrap="square" rtlCol="0">
            <a:spAutoFit/>
          </a:bodyPr>
          <a:lstStyle/>
          <a:p>
            <a:r>
              <a:rPr lang="fr-FR" sz="1400" dirty="0">
                <a:solidFill>
                  <a:srgbClr val="000000"/>
                </a:solidFill>
                <a:effectLst/>
                <a:latin typeface="Calibri" panose="020F0502020204030204" pitchFamily="34" charset="0"/>
                <a:ea typeface="Calibri" panose="020F0502020204030204" pitchFamily="34" charset="0"/>
              </a:rPr>
              <a:t>Le moyen le plus simple de sécuriser une partie de votre application consiste à sécuriser l'intégralité d'un modèle d'URL dans </a:t>
            </a:r>
            <a:r>
              <a:rPr lang="fr-FR" sz="1400" dirty="0" err="1">
                <a:solidFill>
                  <a:srgbClr val="000000"/>
                </a:solidFill>
                <a:effectLst/>
                <a:latin typeface="Calibri" panose="020F0502020204030204" pitchFamily="34" charset="0"/>
                <a:ea typeface="Calibri" panose="020F0502020204030204" pitchFamily="34" charset="0"/>
              </a:rPr>
              <a:t>security.yaml</a:t>
            </a:r>
            <a:r>
              <a:rPr lang="fr-FR" sz="1400" dirty="0">
                <a:solidFill>
                  <a:srgbClr val="000000"/>
                </a:solidFill>
                <a:effectLst/>
                <a:latin typeface="Calibri" panose="020F0502020204030204" pitchFamily="34" charset="0"/>
                <a:ea typeface="Calibri" panose="020F0502020204030204" pitchFamily="34" charset="0"/>
              </a:rPr>
              <a:t>. </a:t>
            </a:r>
            <a:endParaRPr lang="de-DE" sz="1400" dirty="0"/>
          </a:p>
        </p:txBody>
      </p:sp>
      <p:pic>
        <p:nvPicPr>
          <p:cNvPr id="27" name="Image 26" descr="Une image contenant texte, périphérique, fermer&#10;&#10;Description générée automatiquement">
            <a:extLst>
              <a:ext uri="{FF2B5EF4-FFF2-40B4-BE49-F238E27FC236}">
                <a16:creationId xmlns:a16="http://schemas.microsoft.com/office/drawing/2014/main" id="{CB38249C-8BA1-4188-88A5-9E524A1508B5}"/>
              </a:ext>
            </a:extLst>
          </p:cNvPr>
          <p:cNvPicPr>
            <a:picLocks noChangeAspect="1"/>
          </p:cNvPicPr>
          <p:nvPr/>
        </p:nvPicPr>
        <p:blipFill>
          <a:blip r:embed="rId3"/>
          <a:stretch>
            <a:fillRect/>
          </a:stretch>
        </p:blipFill>
        <p:spPr>
          <a:xfrm>
            <a:off x="6243744" y="4575272"/>
            <a:ext cx="4106348" cy="1090766"/>
          </a:xfrm>
          <a:prstGeom prst="rect">
            <a:avLst/>
          </a:prstGeom>
        </p:spPr>
      </p:pic>
    </p:spTree>
    <p:extLst>
      <p:ext uri="{BB962C8B-B14F-4D97-AF65-F5344CB8AC3E}">
        <p14:creationId xmlns:p14="http://schemas.microsoft.com/office/powerpoint/2010/main" val="297847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257B9-DC6D-4146-804E-8F3EFACC2495}"/>
              </a:ext>
            </a:extLst>
          </p:cNvPr>
          <p:cNvSpPr>
            <a:spLocks noGrp="1"/>
          </p:cNvSpPr>
          <p:nvPr>
            <p:ph type="title"/>
          </p:nvPr>
        </p:nvSpPr>
        <p:spPr>
          <a:xfrm>
            <a:off x="913774" y="921085"/>
            <a:ext cx="10364452" cy="411125"/>
          </a:xfrm>
        </p:spPr>
        <p:txBody>
          <a:bodyPr/>
          <a:lstStyle/>
          <a:p>
            <a:pPr marL="285750" indent="-285750" algn="l">
              <a:buFont typeface="Wingdings" panose="05000000000000000000" pitchFamily="2" charset="2"/>
              <a:buChar char="v"/>
            </a:pPr>
            <a:r>
              <a:rPr lang="fr-FR" sz="1800" b="1" dirty="0">
                <a:solidFill>
                  <a:srgbClr val="000000"/>
                </a:solidFill>
                <a:effectLst/>
                <a:latin typeface="Maiandra GD" panose="020E0502030308020204" pitchFamily="34" charset="0"/>
                <a:ea typeface="Tahoma" panose="020B0604030504040204" pitchFamily="34" charset="0"/>
              </a:rPr>
              <a:t>SOMMAIRE </a:t>
            </a:r>
            <a:endParaRPr lang="de-DE" dirty="0">
              <a:latin typeface="Maiandra GD" panose="020E0502030308020204" pitchFamily="34" charset="0"/>
            </a:endParaRPr>
          </a:p>
        </p:txBody>
      </p:sp>
      <p:sp>
        <p:nvSpPr>
          <p:cNvPr id="3" name="ZoneTexte 2">
            <a:extLst>
              <a:ext uri="{FF2B5EF4-FFF2-40B4-BE49-F238E27FC236}">
                <a16:creationId xmlns:a16="http://schemas.microsoft.com/office/drawing/2014/main" id="{FD90DE83-4DDA-4404-9643-D0664B597C9A}"/>
              </a:ext>
            </a:extLst>
          </p:cNvPr>
          <p:cNvSpPr txBox="1"/>
          <p:nvPr/>
        </p:nvSpPr>
        <p:spPr>
          <a:xfrm>
            <a:off x="913774" y="1531620"/>
            <a:ext cx="8321666" cy="3693319"/>
          </a:xfrm>
          <a:prstGeom prst="rect">
            <a:avLst/>
          </a:prstGeom>
          <a:noFill/>
        </p:spPr>
        <p:txBody>
          <a:bodyPr wrap="square" rtlCol="0">
            <a:spAutoFit/>
          </a:bodyPr>
          <a:lstStyle/>
          <a:p>
            <a:pPr marL="400050" indent="-400050">
              <a:buFont typeface="+mj-lt"/>
              <a:buAutoNum type="romanUcPeriod"/>
            </a:pPr>
            <a:r>
              <a:rPr lang="de-DE" dirty="0" err="1"/>
              <a:t>Introduction</a:t>
            </a:r>
            <a:r>
              <a:rPr lang="de-DE" dirty="0"/>
              <a:t> de </a:t>
            </a:r>
            <a:r>
              <a:rPr lang="de-DE" dirty="0" err="1"/>
              <a:t>projet</a:t>
            </a:r>
            <a:r>
              <a:rPr lang="de-DE" dirty="0"/>
              <a:t> </a:t>
            </a:r>
          </a:p>
          <a:p>
            <a:pPr marL="400050" indent="-400050">
              <a:buFont typeface="+mj-lt"/>
              <a:buAutoNum type="romanUcPeriod"/>
            </a:pPr>
            <a:r>
              <a:rPr lang="de-DE" dirty="0" err="1"/>
              <a:t>Les</a:t>
            </a:r>
            <a:r>
              <a:rPr lang="de-DE" dirty="0"/>
              <a:t> </a:t>
            </a:r>
            <a:r>
              <a:rPr lang="de-DE" dirty="0" err="1"/>
              <a:t>Application</a:t>
            </a:r>
            <a:r>
              <a:rPr lang="de-DE" dirty="0"/>
              <a:t> &amp; </a:t>
            </a:r>
            <a:r>
              <a:rPr lang="de-DE" dirty="0" err="1"/>
              <a:t>langues</a:t>
            </a:r>
            <a:r>
              <a:rPr lang="de-DE" dirty="0"/>
              <a:t> </a:t>
            </a:r>
            <a:r>
              <a:rPr lang="de-DE" dirty="0" err="1"/>
              <a:t>Utiliser</a:t>
            </a:r>
            <a:r>
              <a:rPr lang="de-DE" dirty="0"/>
              <a:t> </a:t>
            </a:r>
          </a:p>
          <a:p>
            <a:pPr marL="400050" indent="-400050">
              <a:buFont typeface="+mj-lt"/>
              <a:buAutoNum type="romanUcPeriod"/>
            </a:pPr>
            <a:r>
              <a:rPr lang="de-DE" dirty="0" err="1"/>
              <a:t>Maquettage</a:t>
            </a:r>
            <a:endParaRPr lang="de-DE" dirty="0"/>
          </a:p>
          <a:p>
            <a:pPr marL="400050" indent="-400050">
              <a:buFont typeface="+mj-lt"/>
              <a:buAutoNum type="romanUcPeriod"/>
            </a:pPr>
            <a:r>
              <a:rPr lang="de-DE" dirty="0" err="1"/>
              <a:t>Mcd</a:t>
            </a:r>
            <a:endParaRPr lang="de-DE" dirty="0"/>
          </a:p>
          <a:p>
            <a:pPr marL="400050" indent="-400050">
              <a:buFont typeface="+mj-lt"/>
              <a:buAutoNum type="romanUcPeriod"/>
            </a:pPr>
            <a:r>
              <a:rPr lang="de-DE" dirty="0" err="1"/>
              <a:t>Definiction</a:t>
            </a:r>
            <a:r>
              <a:rPr lang="de-DE" dirty="0"/>
              <a:t> de </a:t>
            </a:r>
            <a:r>
              <a:rPr lang="de-DE" dirty="0" err="1"/>
              <a:t>mvc</a:t>
            </a:r>
            <a:r>
              <a:rPr lang="de-DE" dirty="0"/>
              <a:t> </a:t>
            </a:r>
          </a:p>
          <a:p>
            <a:pPr marL="400050" indent="-400050">
              <a:buFont typeface="+mj-lt"/>
              <a:buAutoNum type="romanUcPeriod"/>
            </a:pPr>
            <a:r>
              <a:rPr lang="de-DE" dirty="0"/>
              <a:t>MVP utilisier par </a:t>
            </a:r>
            <a:r>
              <a:rPr lang="de-DE" dirty="0" err="1"/>
              <a:t>symfony</a:t>
            </a:r>
            <a:endParaRPr lang="de-DE" dirty="0"/>
          </a:p>
          <a:p>
            <a:pPr marL="400050" indent="-400050">
              <a:buFont typeface="+mj-lt"/>
              <a:buAutoNum type="romanUcPeriod"/>
            </a:pPr>
            <a:r>
              <a:rPr lang="de-DE" dirty="0"/>
              <a:t>Relation </a:t>
            </a:r>
            <a:r>
              <a:rPr lang="de-DE" dirty="0" err="1"/>
              <a:t>assiotive</a:t>
            </a:r>
            <a:r>
              <a:rPr lang="de-DE" dirty="0"/>
              <a:t> de </a:t>
            </a:r>
            <a:r>
              <a:rPr lang="de-DE" dirty="0" err="1"/>
              <a:t>table</a:t>
            </a:r>
            <a:endParaRPr lang="de-DE" dirty="0"/>
          </a:p>
          <a:p>
            <a:pPr marL="400050" indent="-400050">
              <a:buFont typeface="+mj-lt"/>
              <a:buAutoNum type="romanUcPeriod"/>
            </a:pPr>
            <a:r>
              <a:rPr lang="de-DE" dirty="0"/>
              <a:t>Controller</a:t>
            </a:r>
          </a:p>
          <a:p>
            <a:pPr marL="400050" indent="-400050">
              <a:buFont typeface="+mj-lt"/>
              <a:buAutoNum type="romanUcPeriod"/>
            </a:pPr>
            <a:r>
              <a:rPr lang="de-DE" dirty="0"/>
              <a:t>Template code </a:t>
            </a:r>
          </a:p>
          <a:p>
            <a:pPr marL="400050" indent="-400050">
              <a:buFont typeface="+mj-lt"/>
              <a:buAutoNum type="romanUcPeriod"/>
            </a:pPr>
            <a:r>
              <a:rPr lang="de-DE" dirty="0"/>
              <a:t>Security par </a:t>
            </a:r>
            <a:r>
              <a:rPr lang="de-DE" dirty="0" err="1"/>
              <a:t>symfony</a:t>
            </a:r>
            <a:endParaRPr lang="de-DE" dirty="0"/>
          </a:p>
          <a:p>
            <a:pPr marL="400050" indent="-400050">
              <a:buFont typeface="+mj-lt"/>
              <a:buAutoNum type="romanUcPeriod"/>
            </a:pPr>
            <a:r>
              <a:rPr lang="de-DE" sz="1800" dirty="0">
                <a:solidFill>
                  <a:srgbClr val="000000"/>
                </a:solidFill>
                <a:effectLst/>
                <a:latin typeface="Calibri" panose="020F0502020204030204" pitchFamily="34" charset="0"/>
                <a:ea typeface="Calibri" panose="020F0502020204030204" pitchFamily="34" charset="0"/>
              </a:rPr>
              <a:t>Partie Front (HTML/CSS)</a:t>
            </a:r>
          </a:p>
          <a:p>
            <a:pPr marL="400050" indent="-400050">
              <a:buFont typeface="+mj-lt"/>
              <a:buAutoNum type="romanUcPeriod"/>
            </a:pPr>
            <a:r>
              <a:rPr lang="de-DE" dirty="0"/>
              <a:t>L</a:t>
            </a:r>
            <a:r>
              <a:rPr lang="fr-FR" dirty="0"/>
              <a:t>’</a:t>
            </a:r>
            <a:r>
              <a:rPr lang="de-DE" dirty="0" err="1"/>
              <a:t>amélioration</a:t>
            </a:r>
            <a:r>
              <a:rPr lang="de-DE" dirty="0"/>
              <a:t> à faire </a:t>
            </a:r>
          </a:p>
          <a:p>
            <a:pPr marL="400050" indent="-400050">
              <a:buFont typeface="+mj-lt"/>
              <a:buAutoNum type="romanUcPeriod"/>
            </a:pPr>
            <a:r>
              <a:rPr lang="de-DE" dirty="0" err="1"/>
              <a:t>Conclusion</a:t>
            </a:r>
            <a:endParaRPr lang="de-DE" dirty="0"/>
          </a:p>
        </p:txBody>
      </p:sp>
    </p:spTree>
    <p:extLst>
      <p:ext uri="{BB962C8B-B14F-4D97-AF65-F5344CB8AC3E}">
        <p14:creationId xmlns:p14="http://schemas.microsoft.com/office/powerpoint/2010/main" val="737808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1F01911-611A-496C-9FFA-8604D244B565}"/>
              </a:ext>
            </a:extLst>
          </p:cNvPr>
          <p:cNvSpPr txBox="1"/>
          <p:nvPr/>
        </p:nvSpPr>
        <p:spPr>
          <a:xfrm>
            <a:off x="795866" y="1052605"/>
            <a:ext cx="6096000" cy="3970318"/>
          </a:xfrm>
          <a:prstGeom prst="rect">
            <a:avLst/>
          </a:prstGeom>
          <a:noFill/>
        </p:spPr>
        <p:txBody>
          <a:bodyPr wrap="square">
            <a:spAutoFit/>
          </a:bodyPr>
          <a:lstStyle/>
          <a:p>
            <a:r>
              <a:rPr lang="fr-FR" b="0" i="0" dirty="0">
                <a:effectLst/>
                <a:latin typeface="Arial" panose="020B0604020202020204" pitchFamily="34" charset="0"/>
              </a:rPr>
              <a:t>«</a:t>
            </a:r>
            <a:r>
              <a:rPr lang="fr-FR" b="0" i="0" dirty="0" err="1">
                <a:effectLst/>
                <a:latin typeface="Arial" panose="020B0604020202020204" pitchFamily="34" charset="0"/>
              </a:rPr>
              <a:t>Laravelrend</a:t>
            </a:r>
            <a:r>
              <a:rPr lang="fr-FR" b="0" i="0" dirty="0">
                <a:effectLst/>
                <a:latin typeface="Arial" panose="020B0604020202020204" pitchFamily="34" charset="0"/>
              </a:rPr>
              <a:t> facile la protection de votre application provenant des attaques CSRF(Cross-</a:t>
            </a:r>
            <a:r>
              <a:rPr lang="fr-FR" b="0" i="0" dirty="0" err="1">
                <a:effectLst/>
                <a:latin typeface="Arial" panose="020B0604020202020204" pitchFamily="34" charset="0"/>
              </a:rPr>
              <a:t>SiteRequestForgery</a:t>
            </a:r>
            <a:r>
              <a:rPr lang="fr-FR" b="0" i="0" dirty="0">
                <a:effectLst/>
                <a:latin typeface="Arial" panose="020B0604020202020204" pitchFamily="34" charset="0"/>
              </a:rPr>
              <a:t>).</a:t>
            </a:r>
          </a:p>
          <a:p>
            <a:endParaRPr lang="fr-FR" b="0" i="0" dirty="0">
              <a:effectLst/>
              <a:latin typeface="Arial" panose="020B0604020202020204" pitchFamily="34" charset="0"/>
            </a:endParaRPr>
          </a:p>
          <a:p>
            <a:r>
              <a:rPr lang="fr-FR" b="0" i="0" dirty="0">
                <a:effectLst/>
                <a:latin typeface="Arial" panose="020B0604020202020204" pitchFamily="34" charset="0"/>
              </a:rPr>
              <a:t>CSRF est un type de malice qui permet d’exploiter des commandes non autorisé d’un compte utilisateur connecté. </a:t>
            </a:r>
          </a:p>
          <a:p>
            <a:r>
              <a:rPr lang="fr-FR" b="0" i="0" dirty="0" err="1">
                <a:effectLst/>
                <a:latin typeface="Arial" panose="020B0604020202020204" pitchFamily="34" charset="0"/>
              </a:rPr>
              <a:t>Laravel</a:t>
            </a:r>
            <a:r>
              <a:rPr lang="fr-FR" b="0" i="0" dirty="0">
                <a:effectLst/>
                <a:latin typeface="Arial" panose="020B0604020202020204" pitchFamily="34" charset="0"/>
              </a:rPr>
              <a:t> génère automatiquement un «jeton»</a:t>
            </a:r>
          </a:p>
          <a:p>
            <a:r>
              <a:rPr lang="fr-FR" b="0" i="0" dirty="0">
                <a:effectLst/>
                <a:latin typeface="Arial" panose="020B0604020202020204" pitchFamily="34" charset="0"/>
              </a:rPr>
              <a:t>CSRF pour chaque session d’utilisateur géré par l’application. </a:t>
            </a:r>
          </a:p>
          <a:p>
            <a:endParaRPr lang="fr-FR" b="0" i="0" dirty="0">
              <a:effectLst/>
              <a:latin typeface="Arial" panose="020B0604020202020204" pitchFamily="34" charset="0"/>
            </a:endParaRPr>
          </a:p>
          <a:p>
            <a:r>
              <a:rPr lang="fr-FR" b="0" i="0" dirty="0">
                <a:effectLst/>
                <a:latin typeface="Arial" panose="020B0604020202020204" pitchFamily="34" charset="0"/>
              </a:rPr>
              <a:t>Ce jeton est utilisé pour vérifier que seul l’utilisateur connecté est bien celui qui envoie la requête à l’application.</a:t>
            </a:r>
            <a:endParaRPr lang="de-DE" dirty="0"/>
          </a:p>
        </p:txBody>
      </p:sp>
      <p:sp>
        <p:nvSpPr>
          <p:cNvPr id="4" name="ZoneTexte 3">
            <a:extLst>
              <a:ext uri="{FF2B5EF4-FFF2-40B4-BE49-F238E27FC236}">
                <a16:creationId xmlns:a16="http://schemas.microsoft.com/office/drawing/2014/main" id="{0E5F9227-23DE-4B95-BF7B-0C009B409398}"/>
              </a:ext>
            </a:extLst>
          </p:cNvPr>
          <p:cNvSpPr txBox="1"/>
          <p:nvPr/>
        </p:nvSpPr>
        <p:spPr>
          <a:xfrm>
            <a:off x="671513" y="361287"/>
            <a:ext cx="6097904" cy="375552"/>
          </a:xfrm>
          <a:prstGeom prst="rect">
            <a:avLst/>
          </a:prstGeom>
          <a:noFill/>
        </p:spPr>
        <p:txBody>
          <a:bodyPr wrap="square">
            <a:spAutoFit/>
          </a:bodyPr>
          <a:lstStyle/>
          <a:p>
            <a:pPr marL="342900" lvl="0" indent="-34290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Security </a:t>
            </a:r>
            <a:endParaRPr lang="de-DE" sz="1800" b="1" kern="0" dirty="0">
              <a:solidFill>
                <a:srgbClr val="000000"/>
              </a:solidFill>
              <a:effectLst/>
              <a:latin typeface="Calibri" panose="020F0502020204030204" pitchFamily="34" charset="0"/>
              <a:ea typeface="Calibri" panose="020F0502020204030204" pitchFamily="34" charset="0"/>
            </a:endParaRPr>
          </a:p>
        </p:txBody>
      </p:sp>
      <p:sp>
        <p:nvSpPr>
          <p:cNvPr id="6" name="ZoneTexte 5">
            <a:extLst>
              <a:ext uri="{FF2B5EF4-FFF2-40B4-BE49-F238E27FC236}">
                <a16:creationId xmlns:a16="http://schemas.microsoft.com/office/drawing/2014/main" id="{BB2B6759-EC9C-45B2-8F79-E1A953F7860C}"/>
              </a:ext>
            </a:extLst>
          </p:cNvPr>
          <p:cNvSpPr txBox="1"/>
          <p:nvPr/>
        </p:nvSpPr>
        <p:spPr>
          <a:xfrm>
            <a:off x="6485467" y="834535"/>
            <a:ext cx="5706533" cy="1477328"/>
          </a:xfrm>
          <a:prstGeom prst="rect">
            <a:avLst/>
          </a:prstGeom>
          <a:noFill/>
        </p:spPr>
        <p:txBody>
          <a:bodyPr wrap="square">
            <a:spAutoFit/>
          </a:bodyPr>
          <a:lstStyle/>
          <a:p>
            <a:r>
              <a:rPr lang="fr-FR" b="0" i="0" dirty="0" err="1">
                <a:effectLst/>
                <a:latin typeface="Arial" panose="020B0604020202020204" pitchFamily="34" charset="0"/>
              </a:rPr>
              <a:t>Validates</a:t>
            </a:r>
            <a:r>
              <a:rPr lang="fr-FR" b="0" i="0" dirty="0">
                <a:effectLst/>
                <a:latin typeface="Arial" panose="020B0604020202020204" pitchFamily="34" charset="0"/>
              </a:rPr>
              <a:t> </a:t>
            </a:r>
            <a:r>
              <a:rPr lang="fr-FR" b="0" i="0" dirty="0" err="1">
                <a:effectLst/>
                <a:latin typeface="Arial" panose="020B0604020202020204" pitchFamily="34" charset="0"/>
              </a:rPr>
              <a:t>Requests</a:t>
            </a:r>
            <a:r>
              <a:rPr lang="fr-FR" b="0" i="0" dirty="0">
                <a:effectLst/>
                <a:latin typeface="Arial" panose="020B0604020202020204" pitchFamily="34" charset="0"/>
              </a:rPr>
              <a:t> </a:t>
            </a:r>
            <a:r>
              <a:rPr lang="fr-FR" b="0" i="0" dirty="0" err="1">
                <a:effectLst/>
                <a:latin typeface="Arial" panose="020B0604020202020204" pitchFamily="34" charset="0"/>
              </a:rPr>
              <a:t>dontétendentles</a:t>
            </a:r>
            <a:r>
              <a:rPr lang="fr-FR" b="0" i="0" dirty="0">
                <a:effectLst/>
                <a:latin typeface="Arial" panose="020B0604020202020204" pitchFamily="34" charset="0"/>
              </a:rPr>
              <a:t> Controller à leur création, ce trait sert à gérer les conditions pour qu’un formulaire puisse être valide il va donne une </a:t>
            </a:r>
            <a:r>
              <a:rPr lang="fr-FR" b="0" i="0" dirty="0" err="1">
                <a:effectLst/>
                <a:latin typeface="Arial" panose="020B0604020202020204" pitchFamily="34" charset="0"/>
              </a:rPr>
              <a:t>nofication</a:t>
            </a:r>
            <a:r>
              <a:rPr lang="fr-FR" b="0" i="0" dirty="0">
                <a:effectLst/>
                <a:latin typeface="Arial" panose="020B0604020202020204" pitchFamily="34" charset="0"/>
              </a:rPr>
              <a:t> qui dit : le champ n'est pas valide et il y a aussi le </a:t>
            </a:r>
            <a:r>
              <a:rPr lang="fr-FR" b="0" i="0" dirty="0" err="1">
                <a:effectLst/>
                <a:latin typeface="Arial" panose="020B0604020202020204" pitchFamily="34" charset="0"/>
              </a:rPr>
              <a:t>scrutiy</a:t>
            </a:r>
            <a:r>
              <a:rPr lang="fr-FR" b="0" i="0" dirty="0">
                <a:effectLst/>
                <a:latin typeface="Arial" panose="020B0604020202020204" pitchFamily="34" charset="0"/>
              </a:rPr>
              <a:t> de champ obligatoire</a:t>
            </a:r>
            <a:endParaRPr lang="de-DE" dirty="0"/>
          </a:p>
        </p:txBody>
      </p:sp>
      <p:sp>
        <p:nvSpPr>
          <p:cNvPr id="8" name="ZoneTexte 7">
            <a:extLst>
              <a:ext uri="{FF2B5EF4-FFF2-40B4-BE49-F238E27FC236}">
                <a16:creationId xmlns:a16="http://schemas.microsoft.com/office/drawing/2014/main" id="{F75C5F9D-0A8F-484F-A95E-24373E4C2F74}"/>
              </a:ext>
            </a:extLst>
          </p:cNvPr>
          <p:cNvSpPr txBox="1"/>
          <p:nvPr/>
        </p:nvSpPr>
        <p:spPr>
          <a:xfrm>
            <a:off x="795866" y="5377134"/>
            <a:ext cx="6096000" cy="646331"/>
          </a:xfrm>
          <a:prstGeom prst="rect">
            <a:avLst/>
          </a:prstGeom>
          <a:noFill/>
        </p:spPr>
        <p:txBody>
          <a:bodyPr wrap="square">
            <a:spAutoFit/>
          </a:bodyPr>
          <a:lstStyle/>
          <a:p>
            <a:r>
              <a:rPr lang="de-DE" b="1" i="0" dirty="0" err="1">
                <a:effectLst/>
                <a:latin typeface="Arial" panose="020B0604020202020204" pitchFamily="34" charset="0"/>
              </a:rPr>
              <a:t>j’ai</a:t>
            </a:r>
            <a:r>
              <a:rPr lang="de-DE" b="1" i="0" dirty="0">
                <a:effectLst/>
                <a:latin typeface="Arial" panose="020B0604020202020204" pitchFamily="34" charset="0"/>
              </a:rPr>
              <a:t> </a:t>
            </a:r>
            <a:r>
              <a:rPr lang="de-DE" b="1" i="0" dirty="0" err="1">
                <a:effectLst/>
                <a:latin typeface="Arial" panose="020B0604020202020204" pitchFamily="34" charset="0"/>
              </a:rPr>
              <a:t>parlé</a:t>
            </a:r>
            <a:r>
              <a:rPr lang="de-DE" b="1" i="0" dirty="0">
                <a:effectLst/>
                <a:latin typeface="Arial" panose="020B0604020202020204" pitchFamily="34" charset="0"/>
              </a:rPr>
              <a:t> du </a:t>
            </a:r>
            <a:r>
              <a:rPr lang="de-DE" b="1" i="0" dirty="0" err="1">
                <a:effectLst/>
                <a:latin typeface="Arial" panose="020B0604020202020204" pitchFamily="34" charset="0"/>
              </a:rPr>
              <a:t>token</a:t>
            </a:r>
            <a:r>
              <a:rPr lang="de-DE" b="1" i="0" dirty="0">
                <a:effectLst/>
                <a:latin typeface="Arial" panose="020B0604020202020204" pitchFamily="34" charset="0"/>
              </a:rPr>
              <a:t> CSRF </a:t>
            </a:r>
            <a:r>
              <a:rPr lang="de-DE" b="1" i="0" dirty="0" err="1">
                <a:effectLst/>
                <a:latin typeface="Arial" panose="020B0604020202020204" pitchFamily="34" charset="0"/>
              </a:rPr>
              <a:t>mais</a:t>
            </a:r>
            <a:r>
              <a:rPr lang="de-DE" b="1" i="0" dirty="0">
                <a:effectLst/>
                <a:latin typeface="Arial" panose="020B0604020202020204" pitchFamily="34" charset="0"/>
              </a:rPr>
              <a:t> , </a:t>
            </a:r>
          </a:p>
          <a:p>
            <a:r>
              <a:rPr lang="de-DE" b="1" i="0" dirty="0">
                <a:effectLst/>
                <a:latin typeface="Arial" panose="020B0604020202020204" pitchFamily="34" charset="0"/>
              </a:rPr>
              <a:t>Il en </a:t>
            </a:r>
            <a:r>
              <a:rPr lang="de-DE" b="1" i="0" dirty="0" err="1">
                <a:effectLst/>
                <a:latin typeface="Arial" panose="020B0604020202020204" pitchFamily="34" charset="0"/>
              </a:rPr>
              <a:t>existe</a:t>
            </a:r>
            <a:r>
              <a:rPr lang="de-DE" b="1" i="0" dirty="0">
                <a:effectLst/>
                <a:latin typeface="Arial" panose="020B0604020202020204" pitchFamily="34" charset="0"/>
              </a:rPr>
              <a:t> </a:t>
            </a:r>
            <a:r>
              <a:rPr lang="de-DE" b="1" i="0" dirty="0" err="1">
                <a:effectLst/>
                <a:latin typeface="Arial" panose="020B0604020202020204" pitchFamily="34" charset="0"/>
              </a:rPr>
              <a:t>d’autres</a:t>
            </a:r>
            <a:r>
              <a:rPr lang="de-DE" b="1" i="0" dirty="0">
                <a:effectLst/>
                <a:latin typeface="Arial" panose="020B0604020202020204" pitchFamily="34" charset="0"/>
              </a:rPr>
              <a:t> </a:t>
            </a:r>
            <a:r>
              <a:rPr lang="de-DE" b="1" i="0" dirty="0" err="1">
                <a:effectLst/>
                <a:latin typeface="Arial" panose="020B0604020202020204" pitchFamily="34" charset="0"/>
              </a:rPr>
              <a:t>security</a:t>
            </a:r>
            <a:endParaRPr lang="de-DE" b="1" dirty="0"/>
          </a:p>
        </p:txBody>
      </p:sp>
      <p:pic>
        <p:nvPicPr>
          <p:cNvPr id="10" name="Image 9">
            <a:extLst>
              <a:ext uri="{FF2B5EF4-FFF2-40B4-BE49-F238E27FC236}">
                <a16:creationId xmlns:a16="http://schemas.microsoft.com/office/drawing/2014/main" id="{59BDECB1-26C4-471E-8A00-E4ED6A89708D}"/>
              </a:ext>
            </a:extLst>
          </p:cNvPr>
          <p:cNvPicPr>
            <a:picLocks noChangeAspect="1"/>
          </p:cNvPicPr>
          <p:nvPr/>
        </p:nvPicPr>
        <p:blipFill>
          <a:blip r:embed="rId2"/>
          <a:stretch>
            <a:fillRect/>
          </a:stretch>
        </p:blipFill>
        <p:spPr>
          <a:xfrm>
            <a:off x="7277417" y="2878198"/>
            <a:ext cx="4351865" cy="1519460"/>
          </a:xfrm>
          <a:prstGeom prst="rect">
            <a:avLst/>
          </a:prstGeom>
        </p:spPr>
      </p:pic>
    </p:spTree>
    <p:extLst>
      <p:ext uri="{BB962C8B-B14F-4D97-AF65-F5344CB8AC3E}">
        <p14:creationId xmlns:p14="http://schemas.microsoft.com/office/powerpoint/2010/main" val="20703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1468AA26-A918-4E30-846F-D3EBC2E6321B}"/>
              </a:ext>
            </a:extLst>
          </p:cNvPr>
          <p:cNvPicPr>
            <a:picLocks noChangeAspect="1"/>
          </p:cNvPicPr>
          <p:nvPr/>
        </p:nvPicPr>
        <p:blipFill>
          <a:blip r:embed="rId2"/>
          <a:stretch>
            <a:fillRect/>
          </a:stretch>
        </p:blipFill>
        <p:spPr>
          <a:xfrm>
            <a:off x="240030" y="1405467"/>
            <a:ext cx="4309110" cy="5288125"/>
          </a:xfrm>
          <a:prstGeom prst="rect">
            <a:avLst/>
          </a:prstGeom>
        </p:spPr>
      </p:pic>
      <p:pic>
        <p:nvPicPr>
          <p:cNvPr id="7" name="Image 6">
            <a:extLst>
              <a:ext uri="{FF2B5EF4-FFF2-40B4-BE49-F238E27FC236}">
                <a16:creationId xmlns:a16="http://schemas.microsoft.com/office/drawing/2014/main" id="{BB98B91F-B225-4A55-94FF-7E3FF1B8A908}"/>
              </a:ext>
            </a:extLst>
          </p:cNvPr>
          <p:cNvPicPr>
            <a:picLocks noChangeAspect="1"/>
          </p:cNvPicPr>
          <p:nvPr/>
        </p:nvPicPr>
        <p:blipFill>
          <a:blip r:embed="rId3"/>
          <a:stretch>
            <a:fillRect/>
          </a:stretch>
        </p:blipFill>
        <p:spPr>
          <a:xfrm>
            <a:off x="4549140" y="1557867"/>
            <a:ext cx="7642860" cy="5135725"/>
          </a:xfrm>
          <a:prstGeom prst="rect">
            <a:avLst/>
          </a:prstGeom>
        </p:spPr>
      </p:pic>
      <p:sp>
        <p:nvSpPr>
          <p:cNvPr id="8" name="ZoneTexte 7">
            <a:extLst>
              <a:ext uri="{FF2B5EF4-FFF2-40B4-BE49-F238E27FC236}">
                <a16:creationId xmlns:a16="http://schemas.microsoft.com/office/drawing/2014/main" id="{0578EB04-B7F4-456C-967C-C0EB98209B44}"/>
              </a:ext>
            </a:extLst>
          </p:cNvPr>
          <p:cNvSpPr txBox="1"/>
          <p:nvPr/>
        </p:nvSpPr>
        <p:spPr>
          <a:xfrm>
            <a:off x="102870" y="400050"/>
            <a:ext cx="2746714" cy="369332"/>
          </a:xfrm>
          <a:prstGeom prst="rect">
            <a:avLst/>
          </a:prstGeom>
          <a:noFill/>
        </p:spPr>
        <p:txBody>
          <a:bodyPr wrap="none" rtlCol="0">
            <a:spAutoFit/>
          </a:bodyPr>
          <a:lstStyle/>
          <a:p>
            <a:pPr marL="285750" indent="-285750">
              <a:buFont typeface="Wingdings" panose="05000000000000000000" pitchFamily="2" charset="2"/>
              <a:buChar char="v"/>
            </a:pPr>
            <a:r>
              <a:rPr lang="de-DE" sz="1800" dirty="0">
                <a:solidFill>
                  <a:srgbClr val="000000"/>
                </a:solidFill>
                <a:effectLst/>
                <a:latin typeface="Calibri" panose="020F0502020204030204" pitchFamily="34" charset="0"/>
                <a:ea typeface="Calibri" panose="020F0502020204030204" pitchFamily="34" charset="0"/>
              </a:rPr>
              <a:t>Partie Front (HTML/CSS)</a:t>
            </a:r>
            <a:endParaRPr lang="de-DE" dirty="0"/>
          </a:p>
        </p:txBody>
      </p:sp>
    </p:spTree>
    <p:extLst>
      <p:ext uri="{BB962C8B-B14F-4D97-AF65-F5344CB8AC3E}">
        <p14:creationId xmlns:p14="http://schemas.microsoft.com/office/powerpoint/2010/main" val="10892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5DB77BD-96F3-447E-9CD4-99363469966D}"/>
              </a:ext>
            </a:extLst>
          </p:cNvPr>
          <p:cNvSpPr txBox="1"/>
          <p:nvPr/>
        </p:nvSpPr>
        <p:spPr>
          <a:xfrm>
            <a:off x="1208722" y="2049489"/>
            <a:ext cx="8918257" cy="1811265"/>
          </a:xfrm>
          <a:prstGeom prst="rect">
            <a:avLst/>
          </a:prstGeom>
          <a:noFill/>
        </p:spPr>
        <p:txBody>
          <a:bodyPr wrap="square">
            <a:spAutoFit/>
          </a:bodyPr>
          <a:lstStyle/>
          <a:p>
            <a:pPr marL="342900" lvl="0" indent="-342900" algn="ctr">
              <a:lnSpc>
                <a:spcPct val="107000"/>
              </a:lnSpc>
              <a:spcAft>
                <a:spcPts val="880"/>
              </a:spcAft>
              <a:buFont typeface="Wingdings" panose="05000000000000000000" pitchFamily="2" charset="2"/>
              <a:buChar char="v"/>
            </a:pPr>
            <a:r>
              <a:rPr lang="fr-FR" sz="2000" b="1" kern="0" dirty="0">
                <a:solidFill>
                  <a:srgbClr val="000000"/>
                </a:solidFill>
                <a:effectLst/>
                <a:latin typeface="Calibri" panose="020F0502020204030204" pitchFamily="34" charset="0"/>
                <a:ea typeface="Calibri" panose="020F0502020204030204" pitchFamily="34" charset="0"/>
              </a:rPr>
              <a:t>L’Amélioration à faire</a:t>
            </a:r>
            <a:endParaRPr lang="de-DE" sz="2000" b="1" kern="0"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10000"/>
              </a:lnSpc>
              <a:spcAft>
                <a:spcPts val="1190"/>
              </a:spcAft>
            </a:pPr>
            <a:r>
              <a:rPr lang="fr-FR" sz="1400" b="1" dirty="0">
                <a:solidFill>
                  <a:srgbClr val="000000"/>
                </a:solidFill>
                <a:effectLst/>
                <a:latin typeface="Calibri" panose="020F0502020204030204" pitchFamily="34" charset="0"/>
                <a:ea typeface="Calibri" panose="020F0502020204030204" pitchFamily="34" charset="0"/>
              </a:rPr>
              <a:t>Une page de </a:t>
            </a:r>
            <a:r>
              <a:rPr lang="fr-FR" sz="1400" b="1" dirty="0" err="1">
                <a:solidFill>
                  <a:srgbClr val="000000"/>
                </a:solidFill>
                <a:effectLst/>
                <a:latin typeface="Calibri" panose="020F0502020204030204" pitchFamily="34" charset="0"/>
                <a:ea typeface="Calibri" panose="020F0502020204030204" pitchFamily="34" charset="0"/>
              </a:rPr>
              <a:t>list</a:t>
            </a:r>
            <a:r>
              <a:rPr lang="fr-FR" sz="1400" b="1" dirty="0">
                <a:solidFill>
                  <a:srgbClr val="000000"/>
                </a:solidFill>
                <a:effectLst/>
                <a:latin typeface="Calibri" panose="020F0502020204030204" pitchFamily="34" charset="0"/>
                <a:ea typeface="Calibri" panose="020F0502020204030204" pitchFamily="34" charset="0"/>
              </a:rPr>
              <a:t>-favoris de voiture </a:t>
            </a:r>
          </a:p>
          <a:p>
            <a:pPr marL="6350" marR="213995" indent="-6350" algn="ctr">
              <a:lnSpc>
                <a:spcPct val="110000"/>
              </a:lnSpc>
              <a:spcAft>
                <a:spcPts val="1190"/>
              </a:spcAft>
            </a:pPr>
            <a:r>
              <a:rPr lang="fr-FR" sz="1400" b="1" dirty="0">
                <a:solidFill>
                  <a:srgbClr val="000000"/>
                </a:solidFill>
                <a:latin typeface="Calibri" panose="020F0502020204030204" pitchFamily="34" charset="0"/>
                <a:ea typeface="Calibri" panose="020F0502020204030204" pitchFamily="34" charset="0"/>
              </a:rPr>
              <a:t>Une page de de </a:t>
            </a:r>
            <a:r>
              <a:rPr lang="fr-FR" sz="1400" b="1" dirty="0" err="1">
                <a:solidFill>
                  <a:srgbClr val="000000"/>
                </a:solidFill>
                <a:latin typeface="Calibri" panose="020F0502020204030204" pitchFamily="34" charset="0"/>
                <a:ea typeface="Calibri" panose="020F0502020204030204" pitchFamily="34" charset="0"/>
              </a:rPr>
              <a:t>modele</a:t>
            </a:r>
            <a:r>
              <a:rPr lang="fr-FR" sz="1400" b="1" dirty="0">
                <a:solidFill>
                  <a:srgbClr val="000000"/>
                </a:solidFill>
                <a:latin typeface="Calibri" panose="020F0502020204030204" pitchFamily="34" charset="0"/>
                <a:ea typeface="Calibri" panose="020F0502020204030204" pitchFamily="34" charset="0"/>
              </a:rPr>
              <a:t> avec ca avis et le mettre le note</a:t>
            </a:r>
            <a:endParaRPr lang="de-DE" sz="1400" b="1" dirty="0">
              <a:solidFill>
                <a:srgbClr val="000000"/>
              </a:solidFill>
              <a:effectLst/>
              <a:latin typeface="Calibri" panose="020F0502020204030204" pitchFamily="34" charset="0"/>
              <a:ea typeface="Calibri" panose="020F0502020204030204" pitchFamily="34" charset="0"/>
            </a:endParaRPr>
          </a:p>
          <a:p>
            <a:pPr lvl="6"/>
            <a:r>
              <a:rPr lang="fr-FR" sz="1400" b="1" dirty="0"/>
              <a:t>      Liste d’achat</a:t>
            </a:r>
            <a:r>
              <a:rPr lang="fr-FR" dirty="0"/>
              <a:t> </a:t>
            </a:r>
            <a:r>
              <a:rPr lang="fr-FR" sz="1400" b="1" dirty="0"/>
              <a:t>des voitures.</a:t>
            </a:r>
          </a:p>
          <a:p>
            <a:pPr lvl="6"/>
            <a:endParaRPr lang="de-DE" sz="1400" b="1" dirty="0"/>
          </a:p>
        </p:txBody>
      </p:sp>
    </p:spTree>
    <p:extLst>
      <p:ext uri="{BB962C8B-B14F-4D97-AF65-F5344CB8AC3E}">
        <p14:creationId xmlns:p14="http://schemas.microsoft.com/office/powerpoint/2010/main" val="10977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206DE14-6F03-4630-A5E2-AB84E4B3AF4C}"/>
              </a:ext>
            </a:extLst>
          </p:cNvPr>
          <p:cNvSpPr txBox="1"/>
          <p:nvPr/>
        </p:nvSpPr>
        <p:spPr>
          <a:xfrm>
            <a:off x="2728913" y="1791949"/>
            <a:ext cx="6097904" cy="3636380"/>
          </a:xfrm>
          <a:prstGeom prst="rect">
            <a:avLst/>
          </a:prstGeom>
          <a:noFill/>
        </p:spPr>
        <p:txBody>
          <a:bodyPr wrap="square">
            <a:spAutoFit/>
          </a:bodyPr>
          <a:lstStyle/>
          <a:p>
            <a:pPr marL="342900" lvl="0" indent="-342900" algn="ctr">
              <a:lnSpc>
                <a:spcPct val="107000"/>
              </a:lnSpc>
              <a:spcAft>
                <a:spcPts val="880"/>
              </a:spcAft>
              <a:buFont typeface="Wingdings" panose="05000000000000000000" pitchFamily="2" charset="2"/>
              <a:buChar char="v"/>
            </a:pPr>
            <a:r>
              <a:rPr lang="fr-FR" sz="4000" b="1" kern="0" dirty="0">
                <a:solidFill>
                  <a:srgbClr val="000000"/>
                </a:solidFill>
                <a:effectLst/>
                <a:latin typeface="Calibri" panose="020F0502020204030204" pitchFamily="34" charset="0"/>
                <a:ea typeface="Calibri" panose="020F0502020204030204" pitchFamily="34" charset="0"/>
              </a:rPr>
              <a:t>Conclusion</a:t>
            </a:r>
            <a:endParaRPr lang="de-DE" sz="4000" b="1" kern="0" dirty="0">
              <a:solidFill>
                <a:srgbClr val="000000"/>
              </a:solidFill>
              <a:effectLst/>
              <a:latin typeface="Calibri" panose="020F0502020204030204" pitchFamily="34" charset="0"/>
              <a:ea typeface="Calibri" panose="020F0502020204030204" pitchFamily="34" charset="0"/>
            </a:endParaRPr>
          </a:p>
          <a:p>
            <a:pPr algn="ctr"/>
            <a:r>
              <a:rPr lang="fr-FR" dirty="0">
                <a:solidFill>
                  <a:srgbClr val="000000"/>
                </a:solidFill>
                <a:effectLst/>
                <a:latin typeface="Calibri" panose="020F0502020204030204" pitchFamily="34" charset="0"/>
                <a:ea typeface="Calibri" panose="020F0502020204030204" pitchFamily="34" charset="0"/>
              </a:rPr>
              <a:t>  Ces sept mois de cette formation et le moment de mon étudie ici chez Elan était passée très vite vraiment et c’est amusant, Je suis passé par des moments de doutes et des moments d’euphorie quand une fonctionnalité s’affichait comme prévu. Il reste beaucoup de choses à faire et à améliorer. Ce projet et cette formation ont validés que je veux continuer dans ce domaine. Et bien sûr découvrir en plus et aussi je veux apprendre plus en plus tous   les   jours, en mettant en application ses connaissances et les confronter aux exigences de la réalité du </a:t>
            </a:r>
            <a:endParaRPr lang="de-DE" dirty="0"/>
          </a:p>
        </p:txBody>
      </p:sp>
    </p:spTree>
    <p:extLst>
      <p:ext uri="{BB962C8B-B14F-4D97-AF65-F5344CB8AC3E}">
        <p14:creationId xmlns:p14="http://schemas.microsoft.com/office/powerpoint/2010/main" val="302250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D6EACBA-A853-409B-B2ED-C872CB9CB767}"/>
              </a:ext>
            </a:extLst>
          </p:cNvPr>
          <p:cNvSpPr txBox="1"/>
          <p:nvPr/>
        </p:nvSpPr>
        <p:spPr>
          <a:xfrm>
            <a:off x="792125" y="1743739"/>
            <a:ext cx="10733568" cy="2920158"/>
          </a:xfrm>
          <a:prstGeom prst="rect">
            <a:avLst/>
          </a:prstGeom>
          <a:noFill/>
        </p:spPr>
        <p:txBody>
          <a:bodyPr wrap="square" rtlCol="0">
            <a:spAutoFit/>
          </a:bodyPr>
          <a:lstStyle/>
          <a:p>
            <a:pPr marL="342900" lvl="0" indent="-34290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Introduction de projet</a:t>
            </a:r>
            <a:endParaRPr lang="de-DE" sz="1800" b="1" kern="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Ce projet permet de insère la voiture, le marque et le modèle par le client qu’il va inscrite déjà pour être connecté sur le site</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 À la suite, </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Le site se permette de mettre l’information des voitures avec une avis,</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On peut voir les autres voitures en ligne avec son avis aussi.</a:t>
            </a:r>
            <a:endParaRPr lang="de-DE" sz="1800" dirty="0">
              <a:solidFill>
                <a:srgbClr val="000000"/>
              </a:solidFill>
              <a:effectLst/>
              <a:latin typeface="Calibri" panose="020F0502020204030204" pitchFamily="34" charset="0"/>
              <a:ea typeface="Calibri" panose="020F0502020204030204" pitchFamily="34" charset="0"/>
            </a:endParaRPr>
          </a:p>
          <a:p>
            <a:endParaRPr lang="de-DE" dirty="0"/>
          </a:p>
        </p:txBody>
      </p:sp>
    </p:spTree>
    <p:extLst>
      <p:ext uri="{BB962C8B-B14F-4D97-AF65-F5344CB8AC3E}">
        <p14:creationId xmlns:p14="http://schemas.microsoft.com/office/powerpoint/2010/main" val="3690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925F0C7-7739-494F-954A-3E41C9837765}"/>
              </a:ext>
            </a:extLst>
          </p:cNvPr>
          <p:cNvSpPr txBox="1"/>
          <p:nvPr/>
        </p:nvSpPr>
        <p:spPr>
          <a:xfrm>
            <a:off x="893137" y="1382232"/>
            <a:ext cx="3593804" cy="375552"/>
          </a:xfrm>
          <a:prstGeom prst="rect">
            <a:avLst/>
          </a:prstGeom>
          <a:noFill/>
        </p:spPr>
        <p:txBody>
          <a:bodyPr wrap="square" rtlCol="0">
            <a:spAutoFit/>
          </a:bodyPr>
          <a:lstStyle/>
          <a:p>
            <a:pPr marL="285750" lvl="0" indent="-28575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Les </a:t>
            </a:r>
            <a:r>
              <a:rPr lang="fr-FR" sz="1800" b="1" kern="0" dirty="0" err="1">
                <a:solidFill>
                  <a:srgbClr val="000000"/>
                </a:solidFill>
                <a:effectLst/>
                <a:latin typeface="Calibri" panose="020F0502020204030204" pitchFamily="34" charset="0"/>
                <a:ea typeface="Calibri" panose="020F0502020204030204" pitchFamily="34" charset="0"/>
              </a:rPr>
              <a:t>Application&amp;Langues</a:t>
            </a:r>
            <a:r>
              <a:rPr lang="fr-FR" sz="1800" b="1" kern="0" dirty="0">
                <a:solidFill>
                  <a:srgbClr val="000000"/>
                </a:solidFill>
                <a:effectLst/>
                <a:latin typeface="Calibri" panose="020F0502020204030204" pitchFamily="34" charset="0"/>
                <a:ea typeface="Calibri" panose="020F0502020204030204" pitchFamily="34" charset="0"/>
              </a:rPr>
              <a:t> Utiliser</a:t>
            </a:r>
            <a:endParaRPr lang="de-DE" sz="1800" b="1" kern="0" dirty="0">
              <a:solidFill>
                <a:srgbClr val="000000"/>
              </a:solidFill>
              <a:effectLst/>
              <a:latin typeface="Calibri" panose="020F0502020204030204" pitchFamily="34" charset="0"/>
              <a:ea typeface="Calibri" panose="020F0502020204030204" pitchFamily="34" charset="0"/>
            </a:endParaRPr>
          </a:p>
        </p:txBody>
      </p:sp>
      <p:pic>
        <p:nvPicPr>
          <p:cNvPr id="5" name="Image 4">
            <a:extLst>
              <a:ext uri="{FF2B5EF4-FFF2-40B4-BE49-F238E27FC236}">
                <a16:creationId xmlns:a16="http://schemas.microsoft.com/office/drawing/2014/main" id="{623BB19B-8D1A-4EA1-8459-08789C1C39C8}"/>
              </a:ext>
            </a:extLst>
          </p:cNvPr>
          <p:cNvPicPr>
            <a:picLocks noChangeAspect="1"/>
          </p:cNvPicPr>
          <p:nvPr/>
        </p:nvPicPr>
        <p:blipFill>
          <a:blip r:embed="rId3"/>
          <a:stretch>
            <a:fillRect/>
          </a:stretch>
        </p:blipFill>
        <p:spPr>
          <a:xfrm>
            <a:off x="5467186" y="2504744"/>
            <a:ext cx="1112132" cy="1125674"/>
          </a:xfrm>
          <a:prstGeom prst="rect">
            <a:avLst/>
          </a:prstGeom>
        </p:spPr>
      </p:pic>
      <p:pic>
        <p:nvPicPr>
          <p:cNvPr id="6" name="Image 5">
            <a:extLst>
              <a:ext uri="{FF2B5EF4-FFF2-40B4-BE49-F238E27FC236}">
                <a16:creationId xmlns:a16="http://schemas.microsoft.com/office/drawing/2014/main" id="{CCBC6854-383E-4957-90DB-FD1EE0CEDB83}"/>
              </a:ext>
            </a:extLst>
          </p:cNvPr>
          <p:cNvPicPr/>
          <p:nvPr/>
        </p:nvPicPr>
        <p:blipFill>
          <a:blip r:embed="rId4"/>
          <a:stretch>
            <a:fillRect/>
          </a:stretch>
        </p:blipFill>
        <p:spPr>
          <a:xfrm>
            <a:off x="6934086" y="2532890"/>
            <a:ext cx="1200150" cy="1125674"/>
          </a:xfrm>
          <a:prstGeom prst="rect">
            <a:avLst/>
          </a:prstGeom>
        </p:spPr>
      </p:pic>
      <p:pic>
        <p:nvPicPr>
          <p:cNvPr id="7" name="Image 6">
            <a:extLst>
              <a:ext uri="{FF2B5EF4-FFF2-40B4-BE49-F238E27FC236}">
                <a16:creationId xmlns:a16="http://schemas.microsoft.com/office/drawing/2014/main" id="{643D4A01-CC1F-4BEC-A95D-D4122B563336}"/>
              </a:ext>
            </a:extLst>
          </p:cNvPr>
          <p:cNvPicPr/>
          <p:nvPr/>
        </p:nvPicPr>
        <p:blipFill>
          <a:blip r:embed="rId5"/>
          <a:stretch>
            <a:fillRect/>
          </a:stretch>
        </p:blipFill>
        <p:spPr>
          <a:xfrm>
            <a:off x="2046555" y="2532890"/>
            <a:ext cx="1200149" cy="1111999"/>
          </a:xfrm>
          <a:prstGeom prst="rect">
            <a:avLst/>
          </a:prstGeom>
        </p:spPr>
      </p:pic>
      <p:pic>
        <p:nvPicPr>
          <p:cNvPr id="8" name="Image 7" descr="Une image contenant texte, clipart&#10;&#10;Description générée automatiquement">
            <a:extLst>
              <a:ext uri="{FF2B5EF4-FFF2-40B4-BE49-F238E27FC236}">
                <a16:creationId xmlns:a16="http://schemas.microsoft.com/office/drawing/2014/main" id="{CA454295-D3F7-4B2B-94C9-4B36D03043A4}"/>
              </a:ext>
            </a:extLst>
          </p:cNvPr>
          <p:cNvPicPr/>
          <p:nvPr/>
        </p:nvPicPr>
        <p:blipFill>
          <a:blip r:embed="rId6"/>
          <a:stretch>
            <a:fillRect/>
          </a:stretch>
        </p:blipFill>
        <p:spPr>
          <a:xfrm>
            <a:off x="308219" y="2532890"/>
            <a:ext cx="1200150" cy="1098951"/>
          </a:xfrm>
          <a:prstGeom prst="rect">
            <a:avLst/>
          </a:prstGeom>
        </p:spPr>
      </p:pic>
      <p:pic>
        <p:nvPicPr>
          <p:cNvPr id="9" name="Image 8">
            <a:extLst>
              <a:ext uri="{FF2B5EF4-FFF2-40B4-BE49-F238E27FC236}">
                <a16:creationId xmlns:a16="http://schemas.microsoft.com/office/drawing/2014/main" id="{44B33769-6675-46AC-A048-F08593DA2937}"/>
              </a:ext>
            </a:extLst>
          </p:cNvPr>
          <p:cNvPicPr/>
          <p:nvPr/>
        </p:nvPicPr>
        <p:blipFill>
          <a:blip r:embed="rId7"/>
          <a:stretch>
            <a:fillRect/>
          </a:stretch>
        </p:blipFill>
        <p:spPr>
          <a:xfrm>
            <a:off x="3784891" y="2492806"/>
            <a:ext cx="1200149" cy="1113325"/>
          </a:xfrm>
          <a:prstGeom prst="rect">
            <a:avLst/>
          </a:prstGeom>
        </p:spPr>
      </p:pic>
      <p:pic>
        <p:nvPicPr>
          <p:cNvPr id="10" name="Image 9">
            <a:extLst>
              <a:ext uri="{FF2B5EF4-FFF2-40B4-BE49-F238E27FC236}">
                <a16:creationId xmlns:a16="http://schemas.microsoft.com/office/drawing/2014/main" id="{B242917A-C478-4362-9D0E-D50D7AD72EF5}"/>
              </a:ext>
            </a:extLst>
          </p:cNvPr>
          <p:cNvPicPr/>
          <p:nvPr/>
        </p:nvPicPr>
        <p:blipFill>
          <a:blip r:embed="rId8"/>
          <a:stretch>
            <a:fillRect/>
          </a:stretch>
        </p:blipFill>
        <p:spPr>
          <a:xfrm>
            <a:off x="2237034" y="4150539"/>
            <a:ext cx="1112132" cy="1156454"/>
          </a:xfrm>
          <a:prstGeom prst="rect">
            <a:avLst/>
          </a:prstGeom>
        </p:spPr>
      </p:pic>
      <p:pic>
        <p:nvPicPr>
          <p:cNvPr id="12" name="Image 11">
            <a:extLst>
              <a:ext uri="{FF2B5EF4-FFF2-40B4-BE49-F238E27FC236}">
                <a16:creationId xmlns:a16="http://schemas.microsoft.com/office/drawing/2014/main" id="{12515058-528B-46D7-9CED-371F698ADADD}"/>
              </a:ext>
            </a:extLst>
          </p:cNvPr>
          <p:cNvPicPr/>
          <p:nvPr/>
        </p:nvPicPr>
        <p:blipFill>
          <a:blip r:embed="rId9"/>
          <a:stretch>
            <a:fillRect/>
          </a:stretch>
        </p:blipFill>
        <p:spPr>
          <a:xfrm>
            <a:off x="422344" y="4181317"/>
            <a:ext cx="1200150" cy="1125676"/>
          </a:xfrm>
          <a:prstGeom prst="rect">
            <a:avLst/>
          </a:prstGeom>
        </p:spPr>
      </p:pic>
      <p:pic>
        <p:nvPicPr>
          <p:cNvPr id="13" name="Image 12" descr="Une image contenant texte, clipart&#10;&#10;Description générée automatiquement">
            <a:extLst>
              <a:ext uri="{FF2B5EF4-FFF2-40B4-BE49-F238E27FC236}">
                <a16:creationId xmlns:a16="http://schemas.microsoft.com/office/drawing/2014/main" id="{118143DE-41B1-4701-A31C-AAC3974AFF1F}"/>
              </a:ext>
            </a:extLst>
          </p:cNvPr>
          <p:cNvPicPr/>
          <p:nvPr/>
        </p:nvPicPr>
        <p:blipFill>
          <a:blip r:embed="rId10"/>
          <a:stretch>
            <a:fillRect/>
          </a:stretch>
        </p:blipFill>
        <p:spPr>
          <a:xfrm>
            <a:off x="422344" y="5514887"/>
            <a:ext cx="1250218" cy="1084578"/>
          </a:xfrm>
          <a:prstGeom prst="rect">
            <a:avLst/>
          </a:prstGeom>
        </p:spPr>
      </p:pic>
      <p:pic>
        <p:nvPicPr>
          <p:cNvPr id="14" name="Image 13">
            <a:extLst>
              <a:ext uri="{FF2B5EF4-FFF2-40B4-BE49-F238E27FC236}">
                <a16:creationId xmlns:a16="http://schemas.microsoft.com/office/drawing/2014/main" id="{4D010D8E-4E6B-4C38-AA96-954858D93BE5}"/>
              </a:ext>
            </a:extLst>
          </p:cNvPr>
          <p:cNvPicPr/>
          <p:nvPr/>
        </p:nvPicPr>
        <p:blipFill>
          <a:blip r:embed="rId11"/>
          <a:stretch>
            <a:fillRect/>
          </a:stretch>
        </p:blipFill>
        <p:spPr>
          <a:xfrm>
            <a:off x="2155473" y="5475768"/>
            <a:ext cx="1275253" cy="1050665"/>
          </a:xfrm>
          <a:prstGeom prst="rect">
            <a:avLst/>
          </a:prstGeom>
        </p:spPr>
      </p:pic>
      <p:pic>
        <p:nvPicPr>
          <p:cNvPr id="15" name="Image 14">
            <a:extLst>
              <a:ext uri="{FF2B5EF4-FFF2-40B4-BE49-F238E27FC236}">
                <a16:creationId xmlns:a16="http://schemas.microsoft.com/office/drawing/2014/main" id="{18227F95-8B98-4DC1-8E83-9894392B7101}"/>
              </a:ext>
            </a:extLst>
          </p:cNvPr>
          <p:cNvPicPr/>
          <p:nvPr/>
        </p:nvPicPr>
        <p:blipFill>
          <a:blip r:embed="rId12"/>
          <a:stretch>
            <a:fillRect/>
          </a:stretch>
        </p:blipFill>
        <p:spPr>
          <a:xfrm>
            <a:off x="3784891" y="5400758"/>
            <a:ext cx="1200149" cy="1125675"/>
          </a:xfrm>
          <a:prstGeom prst="rect">
            <a:avLst/>
          </a:prstGeom>
        </p:spPr>
      </p:pic>
    </p:spTree>
    <p:extLst>
      <p:ext uri="{BB962C8B-B14F-4D97-AF65-F5344CB8AC3E}">
        <p14:creationId xmlns:p14="http://schemas.microsoft.com/office/powerpoint/2010/main" val="16728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heel(1)">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heel(1)">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heel(1)">
                                      <p:cBhvr>
                                        <p:cTn id="5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BE07874-78C2-476A-B51D-4E1BAAAF1743}"/>
              </a:ext>
            </a:extLst>
          </p:cNvPr>
          <p:cNvPicPr/>
          <p:nvPr/>
        </p:nvPicPr>
        <p:blipFill>
          <a:blip r:embed="rId2"/>
          <a:stretch>
            <a:fillRect/>
          </a:stretch>
        </p:blipFill>
        <p:spPr>
          <a:xfrm>
            <a:off x="2066016" y="1803856"/>
            <a:ext cx="8524012" cy="4745799"/>
          </a:xfrm>
          <a:prstGeom prst="rect">
            <a:avLst/>
          </a:prstGeom>
        </p:spPr>
      </p:pic>
      <p:sp>
        <p:nvSpPr>
          <p:cNvPr id="3" name="ZoneTexte 2">
            <a:extLst>
              <a:ext uri="{FF2B5EF4-FFF2-40B4-BE49-F238E27FC236}">
                <a16:creationId xmlns:a16="http://schemas.microsoft.com/office/drawing/2014/main" id="{501C75AD-1121-4CF3-85AA-2AC4D5C27A8D}"/>
              </a:ext>
            </a:extLst>
          </p:cNvPr>
          <p:cNvSpPr txBox="1"/>
          <p:nvPr/>
        </p:nvSpPr>
        <p:spPr>
          <a:xfrm>
            <a:off x="754912" y="783133"/>
            <a:ext cx="1760418" cy="792076"/>
          </a:xfrm>
          <a:prstGeom prst="rect">
            <a:avLst/>
          </a:prstGeom>
          <a:noFill/>
        </p:spPr>
        <p:txBody>
          <a:bodyPr wrap="none" rtlCol="0">
            <a:spAutoFit/>
          </a:bodyPr>
          <a:lstStyle/>
          <a:p>
            <a:pPr marL="285750" lvl="0" indent="-285750" rtl="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 Maquettage</a:t>
            </a:r>
            <a:endParaRPr lang="de-DE" sz="1800" b="1" kern="0" dirty="0">
              <a:solidFill>
                <a:srgbClr val="000000"/>
              </a:solidFill>
              <a:effectLst/>
              <a:latin typeface="Calibri" panose="020F0502020204030204" pitchFamily="34" charset="0"/>
              <a:ea typeface="Calibri" panose="020F0502020204030204" pitchFamily="34" charset="0"/>
            </a:endParaRPr>
          </a:p>
          <a:p>
            <a:pPr marL="342900" marR="213995" lvl="0" indent="-342900" algn="just">
              <a:lnSpc>
                <a:spcPct val="110000"/>
              </a:lnSpc>
              <a:spcAft>
                <a:spcPts val="1190"/>
              </a:spcAft>
              <a:buFont typeface="Symbol" panose="05050102010706020507" pitchFamily="18" charset="2"/>
              <a:buChar char=""/>
            </a:pPr>
            <a:r>
              <a:rPr lang="fr-FR" sz="1800" b="1" dirty="0">
                <a:solidFill>
                  <a:srgbClr val="000000"/>
                </a:solidFill>
                <a:effectLst/>
                <a:latin typeface="Calibri" panose="020F0502020204030204" pitchFamily="34" charset="0"/>
                <a:ea typeface="Calibri" panose="020F0502020204030204" pitchFamily="34" charset="0"/>
              </a:rPr>
              <a:t>Page Avis </a:t>
            </a:r>
            <a:endParaRPr lang="de-DE" dirty="0"/>
          </a:p>
        </p:txBody>
      </p:sp>
    </p:spTree>
    <p:extLst>
      <p:ext uri="{BB962C8B-B14F-4D97-AF65-F5344CB8AC3E}">
        <p14:creationId xmlns:p14="http://schemas.microsoft.com/office/powerpoint/2010/main" val="374528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9644A7F-830C-4A10-85FF-9A7FB348580D}"/>
              </a:ext>
            </a:extLst>
          </p:cNvPr>
          <p:cNvPicPr/>
          <p:nvPr/>
        </p:nvPicPr>
        <p:blipFill>
          <a:blip r:embed="rId2"/>
          <a:stretch>
            <a:fillRect/>
          </a:stretch>
        </p:blipFill>
        <p:spPr>
          <a:xfrm>
            <a:off x="1481225" y="1745268"/>
            <a:ext cx="8502747" cy="4527942"/>
          </a:xfrm>
          <a:prstGeom prst="rect">
            <a:avLst/>
          </a:prstGeom>
        </p:spPr>
      </p:pic>
      <p:sp>
        <p:nvSpPr>
          <p:cNvPr id="3" name="ZoneTexte 2">
            <a:extLst>
              <a:ext uri="{FF2B5EF4-FFF2-40B4-BE49-F238E27FC236}">
                <a16:creationId xmlns:a16="http://schemas.microsoft.com/office/drawing/2014/main" id="{7729A84C-CC89-49BC-97A1-524537F4A156}"/>
              </a:ext>
            </a:extLst>
          </p:cNvPr>
          <p:cNvSpPr txBox="1"/>
          <p:nvPr/>
        </p:nvSpPr>
        <p:spPr>
          <a:xfrm>
            <a:off x="1403498" y="1244009"/>
            <a:ext cx="1706942" cy="369332"/>
          </a:xfrm>
          <a:prstGeom prst="rect">
            <a:avLst/>
          </a:prstGeom>
          <a:noFill/>
        </p:spPr>
        <p:txBody>
          <a:bodyPr wrap="none" rtlCol="0">
            <a:spAutoFit/>
          </a:bodyPr>
          <a:lstStyle/>
          <a:p>
            <a:pPr marL="285750" indent="-285750">
              <a:buFont typeface="Arial" panose="020B0604020202020204" pitchFamily="34" charset="0"/>
              <a:buChar char="•"/>
            </a:pPr>
            <a:r>
              <a:rPr lang="fr-FR" sz="1800" b="1" dirty="0">
                <a:solidFill>
                  <a:srgbClr val="000000"/>
                </a:solidFill>
                <a:effectLst/>
                <a:latin typeface="Calibri" panose="020F0502020204030204" pitchFamily="34" charset="0"/>
                <a:ea typeface="Calibri" panose="020F0502020204030204" pitchFamily="34" charset="0"/>
              </a:rPr>
              <a:t>Page Activity</a:t>
            </a:r>
            <a:endParaRPr lang="de-DE" dirty="0"/>
          </a:p>
        </p:txBody>
      </p:sp>
    </p:spTree>
    <p:extLst>
      <p:ext uri="{BB962C8B-B14F-4D97-AF65-F5344CB8AC3E}">
        <p14:creationId xmlns:p14="http://schemas.microsoft.com/office/powerpoint/2010/main" val="26885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B5BB321-F975-450C-AFF5-5E5B11A861A7}"/>
              </a:ext>
            </a:extLst>
          </p:cNvPr>
          <p:cNvSpPr>
            <a:spLocks noChangeArrowheads="1"/>
          </p:cNvSpPr>
          <p:nvPr/>
        </p:nvSpPr>
        <p:spPr bwMode="auto">
          <a:xfrm>
            <a:off x="1101687" y="771421"/>
            <a:ext cx="6641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4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Page Show Voitures</a:t>
            </a:r>
            <a:endParaRPr kumimoji="0" lang="de-DE" altLang="de-D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025" name="Image 27">
            <a:extLst>
              <a:ext uri="{FF2B5EF4-FFF2-40B4-BE49-F238E27FC236}">
                <a16:creationId xmlns:a16="http://schemas.microsoft.com/office/drawing/2014/main" id="{528176A3-C070-487E-8221-40F495A74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511" y="1244009"/>
            <a:ext cx="8708065" cy="5000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5AF1501-1049-4DCB-81B3-96C6D5E4471E}"/>
              </a:ext>
            </a:extLst>
          </p:cNvPr>
          <p:cNvSpPr>
            <a:spLocks noChangeArrowheads="1"/>
          </p:cNvSpPr>
          <p:nvPr/>
        </p:nvSpPr>
        <p:spPr bwMode="auto">
          <a:xfrm>
            <a:off x="1277015" y="6244634"/>
            <a:ext cx="179201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4868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wipe(down)">
                                      <p:cBhvr>
                                        <p:cTn id="7" dur="580">
                                          <p:stCondLst>
                                            <p:cond delay="0"/>
                                          </p:stCondLst>
                                        </p:cTn>
                                        <p:tgtEl>
                                          <p:spTgt spid="1025"/>
                                        </p:tgtEl>
                                      </p:cBhvr>
                                    </p:animEffect>
                                    <p:anim calcmode="lin" valueType="num">
                                      <p:cBhvr>
                                        <p:cTn id="8" dur="1822" tmFilter="0,0; 0.14,0.36; 0.43,0.73; 0.71,0.91; 1.0,1.0">
                                          <p:stCondLst>
                                            <p:cond delay="0"/>
                                          </p:stCondLst>
                                        </p:cTn>
                                        <p:tgtEl>
                                          <p:spTgt spid="10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5"/>
                                        </p:tgtEl>
                                      </p:cBhvr>
                                      <p:to x="100000" y="60000"/>
                                    </p:animScale>
                                    <p:animScale>
                                      <p:cBhvr>
                                        <p:cTn id="14" dur="166" decel="50000">
                                          <p:stCondLst>
                                            <p:cond delay="676"/>
                                          </p:stCondLst>
                                        </p:cTn>
                                        <p:tgtEl>
                                          <p:spTgt spid="1025"/>
                                        </p:tgtEl>
                                      </p:cBhvr>
                                      <p:to x="100000" y="100000"/>
                                    </p:animScale>
                                    <p:animScale>
                                      <p:cBhvr>
                                        <p:cTn id="15" dur="26">
                                          <p:stCondLst>
                                            <p:cond delay="1312"/>
                                          </p:stCondLst>
                                        </p:cTn>
                                        <p:tgtEl>
                                          <p:spTgt spid="1025"/>
                                        </p:tgtEl>
                                      </p:cBhvr>
                                      <p:to x="100000" y="80000"/>
                                    </p:animScale>
                                    <p:animScale>
                                      <p:cBhvr>
                                        <p:cTn id="16" dur="166" decel="50000">
                                          <p:stCondLst>
                                            <p:cond delay="1338"/>
                                          </p:stCondLst>
                                        </p:cTn>
                                        <p:tgtEl>
                                          <p:spTgt spid="1025"/>
                                        </p:tgtEl>
                                      </p:cBhvr>
                                      <p:to x="100000" y="100000"/>
                                    </p:animScale>
                                    <p:animScale>
                                      <p:cBhvr>
                                        <p:cTn id="17" dur="26">
                                          <p:stCondLst>
                                            <p:cond delay="1642"/>
                                          </p:stCondLst>
                                        </p:cTn>
                                        <p:tgtEl>
                                          <p:spTgt spid="1025"/>
                                        </p:tgtEl>
                                      </p:cBhvr>
                                      <p:to x="100000" y="90000"/>
                                    </p:animScale>
                                    <p:animScale>
                                      <p:cBhvr>
                                        <p:cTn id="18" dur="166" decel="50000">
                                          <p:stCondLst>
                                            <p:cond delay="1668"/>
                                          </p:stCondLst>
                                        </p:cTn>
                                        <p:tgtEl>
                                          <p:spTgt spid="1025"/>
                                        </p:tgtEl>
                                      </p:cBhvr>
                                      <p:to x="100000" y="100000"/>
                                    </p:animScale>
                                    <p:animScale>
                                      <p:cBhvr>
                                        <p:cTn id="19" dur="26">
                                          <p:stCondLst>
                                            <p:cond delay="1808"/>
                                          </p:stCondLst>
                                        </p:cTn>
                                        <p:tgtEl>
                                          <p:spTgt spid="1025"/>
                                        </p:tgtEl>
                                      </p:cBhvr>
                                      <p:to x="100000" y="95000"/>
                                    </p:animScale>
                                    <p:animScale>
                                      <p:cBhvr>
                                        <p:cTn id="20" dur="166" decel="50000">
                                          <p:stCondLst>
                                            <p:cond delay="1834"/>
                                          </p:stCondLst>
                                        </p:cTn>
                                        <p:tgtEl>
                                          <p:spTgt spid="10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9749959-3B58-40DE-A662-5F4044347C65}"/>
              </a:ext>
            </a:extLst>
          </p:cNvPr>
          <p:cNvSpPr txBox="1"/>
          <p:nvPr/>
        </p:nvSpPr>
        <p:spPr>
          <a:xfrm>
            <a:off x="1610123" y="1244009"/>
            <a:ext cx="1544012" cy="369332"/>
          </a:xfrm>
          <a:prstGeom prst="rect">
            <a:avLst/>
          </a:prstGeom>
          <a:noFill/>
        </p:spPr>
        <p:txBody>
          <a:bodyPr wrap="none" rtlCol="0">
            <a:spAutoFit/>
          </a:bodyPr>
          <a:lstStyle/>
          <a:p>
            <a:pPr marL="285750" indent="-285750">
              <a:buFont typeface="Wingdings" panose="05000000000000000000" pitchFamily="2" charset="2"/>
              <a:buChar char="v"/>
            </a:pPr>
            <a:r>
              <a:rPr lang="de-DE" dirty="0"/>
              <a:t>Mon MCD</a:t>
            </a:r>
          </a:p>
        </p:txBody>
      </p:sp>
      <p:pic>
        <p:nvPicPr>
          <p:cNvPr id="4" name="Image 3">
            <a:extLst>
              <a:ext uri="{FF2B5EF4-FFF2-40B4-BE49-F238E27FC236}">
                <a16:creationId xmlns:a16="http://schemas.microsoft.com/office/drawing/2014/main" id="{A8F5808B-155B-4619-9080-42AFB9F405EA}"/>
              </a:ext>
            </a:extLst>
          </p:cNvPr>
          <p:cNvPicPr>
            <a:picLocks noChangeAspect="1"/>
          </p:cNvPicPr>
          <p:nvPr/>
        </p:nvPicPr>
        <p:blipFill>
          <a:blip r:embed="rId2"/>
          <a:stretch>
            <a:fillRect/>
          </a:stretch>
        </p:blipFill>
        <p:spPr>
          <a:xfrm>
            <a:off x="1813323" y="1613341"/>
            <a:ext cx="7887801" cy="5068007"/>
          </a:xfrm>
          <a:prstGeom prst="rect">
            <a:avLst/>
          </a:prstGeom>
        </p:spPr>
      </p:pic>
    </p:spTree>
    <p:extLst>
      <p:ext uri="{BB962C8B-B14F-4D97-AF65-F5344CB8AC3E}">
        <p14:creationId xmlns:p14="http://schemas.microsoft.com/office/powerpoint/2010/main" val="348818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0E07F21-022A-4E02-AF2B-1E939C6DE888}"/>
              </a:ext>
            </a:extLst>
          </p:cNvPr>
          <p:cNvSpPr txBox="1"/>
          <p:nvPr/>
        </p:nvSpPr>
        <p:spPr>
          <a:xfrm>
            <a:off x="797441" y="606056"/>
            <a:ext cx="3730508" cy="646331"/>
          </a:xfrm>
          <a:prstGeom prst="rect">
            <a:avLst/>
          </a:prstGeom>
          <a:noFill/>
        </p:spPr>
        <p:txBody>
          <a:bodyPr wrap="none" rtlCol="0">
            <a:spAutoFit/>
          </a:bodyPr>
          <a:lstStyle/>
          <a:p>
            <a:pPr marL="285750" indent="-285750">
              <a:buFont typeface="Wingdings" panose="05000000000000000000" pitchFamily="2" charset="2"/>
              <a:buChar char="v"/>
            </a:pPr>
            <a:r>
              <a:rPr lang="de-DE" sz="1800" b="1" kern="0" dirty="0" err="1">
                <a:solidFill>
                  <a:srgbClr val="000000"/>
                </a:solidFill>
                <a:effectLst/>
                <a:latin typeface="Arial" panose="020B0604020202020204" pitchFamily="34" charset="0"/>
                <a:ea typeface="Calibri" panose="020F0502020204030204" pitchFamily="34" charset="0"/>
              </a:rPr>
              <a:t>Modèle</a:t>
            </a:r>
            <a:r>
              <a:rPr lang="de-DE" sz="1800" b="1" kern="0" dirty="0">
                <a:solidFill>
                  <a:srgbClr val="000000"/>
                </a:solidFill>
                <a:effectLst/>
                <a:latin typeface="Arial" panose="020B0604020202020204" pitchFamily="34" charset="0"/>
                <a:ea typeface="Calibri" panose="020F0502020204030204" pitchFamily="34" charset="0"/>
              </a:rPr>
              <a:t> </a:t>
            </a:r>
            <a:r>
              <a:rPr lang="de-DE" sz="1800" b="1" kern="0" dirty="0" err="1">
                <a:solidFill>
                  <a:srgbClr val="000000"/>
                </a:solidFill>
                <a:effectLst/>
                <a:latin typeface="Arial" panose="020B0604020202020204" pitchFamily="34" charset="0"/>
                <a:ea typeface="Calibri" panose="020F0502020204030204" pitchFamily="34" charset="0"/>
              </a:rPr>
              <a:t>Vue</a:t>
            </a:r>
            <a:r>
              <a:rPr lang="de-DE" sz="1800" b="1" kern="0" dirty="0">
                <a:solidFill>
                  <a:srgbClr val="000000"/>
                </a:solidFill>
                <a:effectLst/>
                <a:latin typeface="Arial" panose="020B0604020202020204" pitchFamily="34" charset="0"/>
                <a:ea typeface="Calibri" panose="020F0502020204030204" pitchFamily="34" charset="0"/>
              </a:rPr>
              <a:t> </a:t>
            </a:r>
            <a:r>
              <a:rPr lang="de-DE" sz="1800" b="1" kern="0" dirty="0" err="1">
                <a:solidFill>
                  <a:srgbClr val="000000"/>
                </a:solidFill>
                <a:effectLst/>
                <a:latin typeface="Arial" panose="020B0604020202020204" pitchFamily="34" charset="0"/>
                <a:ea typeface="Calibri" panose="020F0502020204030204" pitchFamily="34" charset="0"/>
              </a:rPr>
              <a:t>Contrôleur</a:t>
            </a:r>
            <a:r>
              <a:rPr lang="de-DE" sz="1800" b="1" kern="0" dirty="0">
                <a:solidFill>
                  <a:srgbClr val="000000"/>
                </a:solidFill>
                <a:effectLst/>
                <a:latin typeface="Arial" panose="020B0604020202020204" pitchFamily="34" charset="0"/>
                <a:ea typeface="Calibri" panose="020F0502020204030204" pitchFamily="34" charset="0"/>
              </a:rPr>
              <a:t> (MVC)</a:t>
            </a:r>
            <a:endParaRPr lang="de-DE" sz="1800" b="1" kern="0" dirty="0">
              <a:solidFill>
                <a:srgbClr val="000000"/>
              </a:solidFill>
              <a:effectLst/>
              <a:latin typeface="Calibri" panose="020F0502020204030204" pitchFamily="34" charset="0"/>
              <a:ea typeface="Calibri" panose="020F0502020204030204" pitchFamily="34" charset="0"/>
            </a:endParaRPr>
          </a:p>
          <a:p>
            <a:endParaRPr lang="de-DE" dirty="0"/>
          </a:p>
        </p:txBody>
      </p:sp>
      <p:sp>
        <p:nvSpPr>
          <p:cNvPr id="5" name="ZoneTexte 4">
            <a:extLst>
              <a:ext uri="{FF2B5EF4-FFF2-40B4-BE49-F238E27FC236}">
                <a16:creationId xmlns:a16="http://schemas.microsoft.com/office/drawing/2014/main" id="{7E5331EC-AD8C-49FD-936D-ABA1D94DC368}"/>
              </a:ext>
            </a:extLst>
          </p:cNvPr>
          <p:cNvSpPr txBox="1"/>
          <p:nvPr/>
        </p:nvSpPr>
        <p:spPr>
          <a:xfrm>
            <a:off x="949841" y="1252387"/>
            <a:ext cx="11242159" cy="1298945"/>
          </a:xfrm>
          <a:prstGeom prst="rect">
            <a:avLst/>
          </a:prstGeom>
          <a:noFill/>
        </p:spPr>
        <p:txBody>
          <a:bodyPr wrap="square">
            <a:spAutoFit/>
          </a:bodyPr>
          <a:lstStyle/>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Calibri" panose="020F0502020204030204" pitchFamily="34" charset="0"/>
              </a:rPr>
              <a:t>Un modèle (Model) contient les données à afficher.</a:t>
            </a:r>
            <a:endParaRPr lang="de-DE" sz="1800" dirty="0">
              <a:solidFill>
                <a:srgbClr val="000000"/>
              </a:solidFill>
              <a:effectLst/>
              <a:latin typeface="Calibri" panose="020F0502020204030204" pitchFamily="34" charset="0"/>
              <a:ea typeface="Calibri" panose="020F0502020204030204" pitchFamily="34" charset="0"/>
            </a:endParaRPr>
          </a:p>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Calibri" panose="020F0502020204030204" pitchFamily="34" charset="0"/>
              </a:rPr>
              <a:t>Une vue (</a:t>
            </a:r>
            <a:r>
              <a:rPr lang="fr-FR" sz="1800" dirty="0" err="1">
                <a:solidFill>
                  <a:srgbClr val="000000"/>
                </a:solidFill>
                <a:effectLst/>
                <a:latin typeface="Calibri" panose="020F0502020204030204" pitchFamily="34" charset="0"/>
                <a:ea typeface="Calibri" panose="020F0502020204030204" pitchFamily="34" charset="0"/>
              </a:rPr>
              <a:t>View</a:t>
            </a:r>
            <a:r>
              <a:rPr lang="fr-FR" sz="1800" dirty="0">
                <a:solidFill>
                  <a:srgbClr val="000000"/>
                </a:solidFill>
                <a:effectLst/>
                <a:latin typeface="Calibri" panose="020F0502020204030204" pitchFamily="34" charset="0"/>
                <a:ea typeface="Calibri" panose="020F0502020204030204" pitchFamily="34" charset="0"/>
              </a:rPr>
              <a:t>) contient la présentation de l'interface graphique.</a:t>
            </a:r>
            <a:endParaRPr lang="de-DE" sz="1800" dirty="0">
              <a:solidFill>
                <a:srgbClr val="000000"/>
              </a:solidFill>
              <a:effectLst/>
              <a:latin typeface="Calibri" panose="020F0502020204030204" pitchFamily="34" charset="0"/>
              <a:ea typeface="Calibri" panose="020F0502020204030204" pitchFamily="34" charset="0"/>
            </a:endParaRPr>
          </a:p>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Calibri" panose="020F0502020204030204" pitchFamily="34" charset="0"/>
              </a:rPr>
              <a:t>Un contrôleur (</a:t>
            </a:r>
            <a:r>
              <a:rPr lang="de-DE" sz="1800" dirty="0">
                <a:solidFill>
                  <a:srgbClr val="000000"/>
                </a:solidFill>
                <a:effectLst/>
                <a:latin typeface="Calibri" panose="020F0502020204030204" pitchFamily="34" charset="0"/>
                <a:ea typeface="Calibri" panose="020F0502020204030204" pitchFamily="34" charset="0"/>
              </a:rPr>
              <a:t>Controller</a:t>
            </a:r>
            <a:r>
              <a:rPr lang="fr-FR" sz="1800" dirty="0">
                <a:solidFill>
                  <a:srgbClr val="000000"/>
                </a:solidFill>
                <a:effectLst/>
                <a:latin typeface="Calibri" panose="020F0502020204030204" pitchFamily="34" charset="0"/>
                <a:ea typeface="Calibri" panose="020F0502020204030204" pitchFamily="34" charset="0"/>
              </a:rPr>
              <a:t>) contient la logique concernant les actions effectuées par l'utilisateur.</a:t>
            </a:r>
            <a:endParaRPr lang="de-DE" sz="1800" dirty="0">
              <a:solidFill>
                <a:srgbClr val="000000"/>
              </a:solidFill>
              <a:effectLst/>
              <a:latin typeface="Calibri" panose="020F0502020204030204" pitchFamily="34" charset="0"/>
              <a:ea typeface="Calibri" panose="020F0502020204030204" pitchFamily="34" charset="0"/>
            </a:endParaRPr>
          </a:p>
        </p:txBody>
      </p:sp>
      <p:pic>
        <p:nvPicPr>
          <p:cNvPr id="7" name="Image 6">
            <a:extLst>
              <a:ext uri="{FF2B5EF4-FFF2-40B4-BE49-F238E27FC236}">
                <a16:creationId xmlns:a16="http://schemas.microsoft.com/office/drawing/2014/main" id="{AF15E67E-F5BF-4C22-A14B-A1B6298BC8BA}"/>
              </a:ext>
            </a:extLst>
          </p:cNvPr>
          <p:cNvPicPr>
            <a:picLocks noChangeAspect="1"/>
          </p:cNvPicPr>
          <p:nvPr/>
        </p:nvPicPr>
        <p:blipFill>
          <a:blip r:embed="rId3"/>
          <a:stretch>
            <a:fillRect/>
          </a:stretch>
        </p:blipFill>
        <p:spPr>
          <a:xfrm>
            <a:off x="1109285" y="3197663"/>
            <a:ext cx="9389382" cy="2954867"/>
          </a:xfrm>
          <a:prstGeom prst="rect">
            <a:avLst/>
          </a:prstGeom>
        </p:spPr>
      </p:pic>
    </p:spTree>
    <p:extLst>
      <p:ext uri="{BB962C8B-B14F-4D97-AF65-F5344CB8AC3E}">
        <p14:creationId xmlns:p14="http://schemas.microsoft.com/office/powerpoint/2010/main" val="348143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076D664025F94DBE74A7DD449068EF" ma:contentTypeVersion="9" ma:contentTypeDescription="Crée un document." ma:contentTypeScope="" ma:versionID="7e011e8d244707bb239f76b18ee9f662">
  <xsd:schema xmlns:xsd="http://www.w3.org/2001/XMLSchema" xmlns:xs="http://www.w3.org/2001/XMLSchema" xmlns:p="http://schemas.microsoft.com/office/2006/metadata/properties" xmlns:ns3="f97471d7-13f3-48bc-b0f0-139be7c1c86d" xmlns:ns4="a68c6f98-0b28-4496-a534-885f0ed8fc85" targetNamespace="http://schemas.microsoft.com/office/2006/metadata/properties" ma:root="true" ma:fieldsID="737a93fbc676335cbaae0e0a48a3fbc1" ns3:_="" ns4:_="">
    <xsd:import namespace="f97471d7-13f3-48bc-b0f0-139be7c1c86d"/>
    <xsd:import namespace="a68c6f98-0b28-4496-a534-885f0ed8fc8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7471d7-13f3-48bc-b0f0-139be7c1c8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8c6f98-0b28-4496-a534-885f0ed8fc85"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SharingHintHash" ma:index="15"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9839F8-F7EA-4D78-940B-B425C580110A}">
  <ds:schemaRefs>
    <ds:schemaRef ds:uri="http://schemas.microsoft.com/sharepoint/v3/contenttype/forms"/>
  </ds:schemaRefs>
</ds:datastoreItem>
</file>

<file path=customXml/itemProps2.xml><?xml version="1.0" encoding="utf-8"?>
<ds:datastoreItem xmlns:ds="http://schemas.openxmlformats.org/officeDocument/2006/customXml" ds:itemID="{EB0F6B02-CA76-4A4A-BD8C-E531DEAA64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7471d7-13f3-48bc-b0f0-139be7c1c86d"/>
    <ds:schemaRef ds:uri="a68c6f98-0b28-4496-a534-885f0ed8f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B4794-F2A7-4EE1-B792-01E11FDE54D2}">
  <ds:schemaRefs>
    <ds:schemaRef ds:uri="http://schemas.microsoft.com/office/2006/documentManagement/types"/>
    <ds:schemaRef ds:uri="http://purl.org/dc/terms/"/>
    <ds:schemaRef ds:uri="f97471d7-13f3-48bc-b0f0-139be7c1c86d"/>
    <ds:schemaRef ds:uri="a68c6f98-0b28-4496-a534-885f0ed8fc85"/>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TM03090434[[fn=Type de bois]]</Template>
  <TotalTime>0</TotalTime>
  <Words>985</Words>
  <Application>Microsoft Office PowerPoint</Application>
  <PresentationFormat>Grand écran</PresentationFormat>
  <Paragraphs>107</Paragraphs>
  <Slides>23</Slides>
  <Notes>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Arial</vt:lpstr>
      <vt:lpstr>Calibri</vt:lpstr>
      <vt:lpstr>Maiandra GD</vt:lpstr>
      <vt:lpstr>Rockwell</vt:lpstr>
      <vt:lpstr>Rockwell Condensed</vt:lpstr>
      <vt:lpstr>Segoe UI</vt:lpstr>
      <vt:lpstr>Symbol</vt:lpstr>
      <vt:lpstr>Times New Roman</vt:lpstr>
      <vt:lpstr>Webdings</vt:lpstr>
      <vt:lpstr>Wingdings</vt:lpstr>
      <vt:lpstr>Type de bois</vt:lpstr>
      <vt:lpstr>Mon PROJET APPLICATION WEB  en Symfony </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PROJET APPLICATION WEB  en Symfony </dc:title>
  <dc:creator>Walid TABLIEH</dc:creator>
  <cp:lastModifiedBy>Walid TABLIEH</cp:lastModifiedBy>
  <cp:revision>15</cp:revision>
  <dcterms:created xsi:type="dcterms:W3CDTF">2021-08-20T13:18:57Z</dcterms:created>
  <dcterms:modified xsi:type="dcterms:W3CDTF">2021-09-02T13:55:46Z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0x0101004B076D664025F94DBE74A7DD449068EF</vt:lpwstr>
  </property>
</Properties>
</file>