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96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8" r:id="rId20"/>
    <p:sldId id="270" r:id="rId21"/>
    <p:sldId id="271" r:id="rId22"/>
    <p:sldId id="272" r:id="rId23"/>
    <p:sldId id="279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d TABLIEH" initials="WT" lastIdx="4" clrIdx="0">
    <p:extLst>
      <p:ext uri="{19B8F6BF-5375-455C-9EA6-DF929625EA0E}">
        <p15:presenceInfo xmlns:p15="http://schemas.microsoft.com/office/powerpoint/2012/main" userId="Walid TABLIE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84030" autoAdjust="0"/>
  </p:normalViewPr>
  <p:slideViewPr>
    <p:cSldViewPr snapToGrid="0">
      <p:cViewPr varScale="1">
        <p:scale>
          <a:sx n="75" d="100"/>
          <a:sy n="75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15:36:53.341" idx="1">
    <p:pos x="7739" y="17"/>
    <p:text>Html C'est un langage de balisage permettant d'écrire de l'hypertexte,</p:text>
    <p:extLst>
      <p:ext uri="{C676402C-5697-4E1C-873F-D02D1690AC5C}">
        <p15:threadingInfo xmlns:p15="http://schemas.microsoft.com/office/powerpoint/2012/main" timeZoneBias="-120"/>
      </p:ext>
    </p:extLst>
  </p:cm>
  <p:cm authorId="1" dt="2021-08-20T15:45:27.206" idx="2">
    <p:pos x="7763" y="287"/>
    <p:text>elfent = laragon &amp; gray elfent=mamp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8FE12-365B-47BF-B278-3F5FA3B3C7BE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32928-C008-4D13-9D0C-52AD70E1A82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62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Dire </a:t>
            </a:r>
            <a:r>
              <a:rPr lang="de-DE" dirty="0" err="1"/>
              <a:t>bonjour</a:t>
            </a:r>
            <a:endParaRPr lang="de-DE" dirty="0"/>
          </a:p>
          <a:p>
            <a:r>
              <a:rPr lang="de-DE" dirty="0"/>
              <a:t>Se </a:t>
            </a:r>
            <a:r>
              <a:rPr lang="de-DE" dirty="0" err="1"/>
              <a:t>présenter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40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3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2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50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dirty="0" err="1">
                <a:effectLst/>
                <a:latin typeface="Arial" panose="020B0604020202020204" pitchFamily="34" charset="0"/>
              </a:rPr>
              <a:t>j’ai</a:t>
            </a:r>
            <a:r>
              <a:rPr lang="de-DE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parlé</a:t>
            </a:r>
            <a:r>
              <a:rPr lang="de-DE" b="1" i="0" dirty="0">
                <a:effectLst/>
                <a:latin typeface="Arial" panose="020B0604020202020204" pitchFamily="34" charset="0"/>
              </a:rPr>
              <a:t> du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token</a:t>
            </a:r>
            <a:r>
              <a:rPr lang="de-DE" b="1" i="0" dirty="0">
                <a:effectLst/>
                <a:latin typeface="Arial" panose="020B0604020202020204" pitchFamily="34" charset="0"/>
              </a:rPr>
              <a:t> CSRF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mais</a:t>
            </a:r>
            <a:r>
              <a:rPr lang="de-DE" b="1" i="0" dirty="0">
                <a:effectLst/>
                <a:latin typeface="Arial" panose="020B0604020202020204" pitchFamily="34" charset="0"/>
              </a:rPr>
              <a:t> , </a:t>
            </a:r>
          </a:p>
          <a:p>
            <a:r>
              <a:rPr lang="de-DE" b="1" i="0" dirty="0">
                <a:effectLst/>
                <a:latin typeface="Arial" panose="020B0604020202020204" pitchFamily="34" charset="0"/>
              </a:rPr>
              <a:t>Il en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existe</a:t>
            </a:r>
            <a:r>
              <a:rPr lang="de-DE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d’autres</a:t>
            </a:r>
            <a:r>
              <a:rPr lang="de-DE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security</a:t>
            </a:r>
            <a:endParaRPr lang="de-DE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2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Systeme de </a:t>
            </a:r>
            <a:r>
              <a:rPr lang="de-DE" dirty="0" err="1"/>
              <a:t>gesion</a:t>
            </a:r>
            <a:r>
              <a:rPr lang="de-DE" dirty="0"/>
              <a:t> de </a:t>
            </a:r>
            <a:r>
              <a:rPr lang="de-DE" dirty="0" err="1"/>
              <a:t>base</a:t>
            </a:r>
            <a:r>
              <a:rPr lang="de-DE" dirty="0"/>
              <a:t> des </a:t>
            </a:r>
            <a:r>
              <a:rPr lang="de-DE" dirty="0" err="1"/>
              <a:t>donnes</a:t>
            </a:r>
            <a:r>
              <a:rPr lang="de-DE" dirty="0"/>
              <a:t> -&gt; </a:t>
            </a:r>
            <a:r>
              <a:rPr lang="de-DE" dirty="0" err="1"/>
              <a:t>sql</a:t>
            </a:r>
            <a:endParaRPr lang="de-DE" dirty="0"/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88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Dans MCD : ASS (bleu) et Entity (</a:t>
            </a:r>
            <a:r>
              <a:rPr lang="de-DE" dirty="0" err="1"/>
              <a:t>yallow</a:t>
            </a:r>
            <a:r>
              <a:rPr lang="de-DE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87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Modèle-vue-contrôleur ou MVC est un motif d'architecture logicielle destiné aux interfaces graphiques lancé en 1978 et très populaire pour les applications web.</a:t>
            </a:r>
          </a:p>
          <a:p>
            <a:r>
              <a:rPr lang="fr-FR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 motif est composé de trois types de modules ayant trois responsabilités différentes : les modèles, les vues et les contrôleurs. </a:t>
            </a:r>
          </a:p>
          <a:p>
            <a:endParaRPr lang="de-DE" sz="12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23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Commance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L’User demande une marque de voiture pour Example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L’user demande qqc à la Controller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Controller envoie une liste de voitures à</a:t>
            </a:r>
            <a:r>
              <a:rPr kumimoji="0" lang="fr-FR" altLang="de-DE" sz="12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Modèle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Modèle demande aller voir toute la voiture pour Example en BDD Table de base de donnes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Array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Table transforme en collection des objets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Repository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recup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la collection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Modele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envoie le à Controller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Controller envoie le à vu [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Twig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] en fait un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foreach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pour voitures pour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recuper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voiture.marque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 le marque demandée )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vue affiche le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resultat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à USER.</a:t>
            </a:r>
            <a:endParaRPr kumimoji="0" lang="fr-FR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8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Modele </a:t>
            </a:r>
            <a:r>
              <a:rPr lang="de-DE" dirty="0" err="1"/>
              <a:t>peut</a:t>
            </a:r>
            <a:r>
              <a:rPr lang="de-DE" dirty="0"/>
              <a:t> </a:t>
            </a:r>
            <a:r>
              <a:rPr lang="de-DE" dirty="0" err="1"/>
              <a:t>avoir</a:t>
            </a:r>
            <a:r>
              <a:rPr lang="de-DE" dirty="0"/>
              <a:t> </a:t>
            </a:r>
            <a:r>
              <a:rPr lang="de-DE" dirty="0" err="1"/>
              <a:t>nani</a:t>
            </a:r>
            <a:r>
              <a:rPr lang="de-DE" dirty="0"/>
              <a:t> </a:t>
            </a:r>
            <a:r>
              <a:rPr lang="de-DE" dirty="0" err="1"/>
              <a:t>nanana</a:t>
            </a:r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peut</a:t>
            </a:r>
            <a:r>
              <a:rPr lang="de-DE" dirty="0"/>
              <a:t> </a:t>
            </a:r>
            <a:r>
              <a:rPr lang="de-DE" dirty="0" err="1"/>
              <a:t>possid</a:t>
            </a:r>
            <a:r>
              <a:rPr lang="de-DE" dirty="0"/>
              <a:t> </a:t>
            </a:r>
            <a:r>
              <a:rPr lang="de-DE" dirty="0" err="1"/>
              <a:t>voitures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33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Segoe UI" panose="020B0502040204020203" pitchFamily="34" charset="0"/>
              </a:rPr>
              <a:t>•De  Ligne 60 au 62 : on ajoute le nouveau Marque en manipulation de doctrine alors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getDoctrine</a:t>
            </a:r>
            <a:r>
              <a:rPr lang="fr-FR" sz="1800" dirty="0">
                <a:effectLst/>
                <a:latin typeface="Segoe UI" panose="020B0502040204020203" pitchFamily="34" charset="0"/>
              </a:rPr>
              <a:t>() un fonction qui permet faire un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shortcuts</a:t>
            </a:r>
            <a:r>
              <a:rPr lang="fr-FR" sz="1800" dirty="0">
                <a:effectLst/>
                <a:latin typeface="Segoe UI" panose="020B0502040204020203" pitchFamily="34" charset="0"/>
              </a:rPr>
              <a:t> (chemin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d’access</a:t>
            </a:r>
            <a:r>
              <a:rPr lang="fr-FR" sz="1800" dirty="0">
                <a:effectLst/>
                <a:latin typeface="Segoe UI" panose="020B0502040204020203" pitchFamily="34" charset="0"/>
              </a:rPr>
              <a:t> court) au service de régénération doctrine et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getManager</a:t>
            </a:r>
            <a:r>
              <a:rPr lang="fr-FR" sz="1800" dirty="0">
                <a:effectLst/>
                <a:latin typeface="Segoe UI" panose="020B0502040204020203" pitchFamily="34" charset="0"/>
              </a:rPr>
              <a:t>() permet de prends un doctrine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Et après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persist</a:t>
            </a:r>
            <a:r>
              <a:rPr lang="fr-FR" sz="1800" dirty="0">
                <a:effectLst/>
                <a:latin typeface="Segoe UI" panose="020B0502040204020203" pitchFamily="34" charset="0"/>
              </a:rPr>
              <a:t> permet crée un objet 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Depuis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fluch</a:t>
            </a:r>
            <a:r>
              <a:rPr lang="fr-FR" sz="1800" dirty="0">
                <a:effectLst/>
                <a:latin typeface="Segoe UI" panose="020B0502040204020203" pitchFamily="34" charset="0"/>
              </a:rPr>
              <a:t> permet envoie l’objet en base de donnes.</a:t>
            </a:r>
          </a:p>
          <a:p>
            <a:endParaRPr lang="fr-FR" sz="1800" dirty="0">
              <a:effectLst/>
              <a:latin typeface="Segoe UI" panose="020B0502040204020203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Parler de SQL :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find</a:t>
            </a:r>
            <a:r>
              <a:rPr lang="fr-FR" sz="1800" dirty="0">
                <a:effectLst/>
                <a:latin typeface="Segoe UI" panose="020B0502040204020203" pitchFamily="34" charset="0"/>
              </a:rPr>
              <a:t> all </a:t>
            </a:r>
          </a:p>
          <a:p>
            <a:r>
              <a:rPr lang="fr-FR" sz="1800" dirty="0" err="1">
                <a:effectLst/>
                <a:latin typeface="Segoe UI" panose="020B0502040204020203" pitchFamily="34" charset="0"/>
              </a:rPr>
              <a:t>Find</a:t>
            </a:r>
            <a:r>
              <a:rPr lang="fr-FR" sz="1800" dirty="0">
                <a:effectLst/>
                <a:latin typeface="Segoe UI" panose="020B0502040204020203" pitchFamily="34" charset="0"/>
              </a:rPr>
              <a:t> by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5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id</a:t>
            </a:r>
            <a:r>
              <a:rPr lang="de-DE" dirty="0"/>
              <a:t> : c</a:t>
            </a:r>
            <a:r>
              <a:rPr lang="fr-FR" dirty="0"/>
              <a:t>’</a:t>
            </a:r>
            <a:r>
              <a:rPr lang="de-DE" dirty="0" err="1"/>
              <a:t>est</a:t>
            </a:r>
            <a:r>
              <a:rPr lang="de-DE" dirty="0"/>
              <a:t> le modele par </a:t>
            </a:r>
            <a:r>
              <a:rPr lang="de-DE" dirty="0" err="1"/>
              <a:t>id</a:t>
            </a:r>
            <a:r>
              <a:rPr lang="de-DE" dirty="0"/>
              <a:t> de </a:t>
            </a:r>
            <a:r>
              <a:rPr lang="de-DE" dirty="0" err="1"/>
              <a:t>avis_show</a:t>
            </a:r>
            <a:endParaRPr lang="de-DE" dirty="0"/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20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26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0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5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6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omments" Target="../comments/comment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22F3D-D808-4160-819E-DD66A2F12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empus Sans ITC" panose="04020404030D07020202" pitchFamily="82" charset="0"/>
                <a:cs typeface="Times New Roman" panose="02020603050405020304" pitchFamily="18" charset="0"/>
              </a:rPr>
              <a:t>Mon PROJET D’APPLICATION WEB</a:t>
            </a:r>
            <a:br>
              <a:rPr lang="fr-F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empus Sans ITC" panose="04020404030D07020202" pitchFamily="82" charset="0"/>
                <a:cs typeface="Times New Roman" panose="02020603050405020304" pitchFamily="18" charset="0"/>
              </a:rPr>
            </a:br>
            <a:r>
              <a:rPr lang="fr-F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empus Sans ITC" panose="04020404030D07020202" pitchFamily="82" charset="0"/>
                <a:cs typeface="Times New Roman" panose="02020603050405020304" pitchFamily="18" charset="0"/>
              </a:rPr>
              <a:t> en Symfony</a:t>
            </a:r>
            <a:b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de-D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B0BD29-B21B-4B4B-A432-95E5A1568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8084" y="5068189"/>
            <a:ext cx="2998381" cy="1704751"/>
          </a:xfrm>
        </p:spPr>
        <p:txBody>
          <a:bodyPr>
            <a:normAutofit fontScale="25000" lnSpcReduction="20000"/>
          </a:bodyPr>
          <a:lstStyle/>
          <a:p>
            <a:pPr marL="6350" marR="213360" indent="-6350" algn="ctr">
              <a:lnSpc>
                <a:spcPct val="107000"/>
              </a:lnSpc>
              <a:spcAft>
                <a:spcPts val="1190"/>
              </a:spcAft>
            </a:pPr>
            <a:r>
              <a:rPr lang="fr-FR" sz="4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TABLIEH Walid</a:t>
            </a:r>
            <a:endParaRPr lang="de-DE" sz="4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ctr">
              <a:lnSpc>
                <a:spcPct val="107000"/>
              </a:lnSpc>
              <a:spcAft>
                <a:spcPts val="1190"/>
              </a:spcAft>
            </a:pPr>
            <a:r>
              <a:rPr lang="fr-FR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15 rue Watteau - 67200 STRASBOURG </a:t>
            </a:r>
            <a:endParaRPr lang="de-DE" sz="4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4630" indent="-6350" algn="ctr">
              <a:lnSpc>
                <a:spcPct val="107000"/>
              </a:lnSpc>
              <a:spcAft>
                <a:spcPts val="1190"/>
              </a:spcAft>
            </a:pPr>
            <a:r>
              <a:rPr lang="de-DE" sz="4400" b="1" dirty="0">
                <a:solidFill>
                  <a:srgbClr val="000000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(</a:t>
            </a:r>
            <a:r>
              <a:rPr lang="fr-FR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07 69 34 40 70  </a:t>
            </a:r>
            <a:r>
              <a:rPr lang="de-DE" sz="4400" b="1" dirty="0">
                <a:solidFill>
                  <a:srgbClr val="000000"/>
                </a:solidFill>
                <a:effectLst/>
                <a:latin typeface="Webdings" panose="05030102010509060703" pitchFamily="18" charset="2"/>
                <a:ea typeface="Webdings" panose="05030102010509060703" pitchFamily="18" charset="2"/>
                <a:cs typeface="Webdings" panose="05030102010509060703" pitchFamily="18" charset="2"/>
              </a:rPr>
              <a:t> </a:t>
            </a:r>
            <a:r>
              <a:rPr lang="de-DE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waledo.1997@hotmail.com </a:t>
            </a:r>
            <a:endParaRPr lang="de-DE" sz="4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ctr">
              <a:lnSpc>
                <a:spcPct val="107000"/>
              </a:lnSpc>
              <a:spcAft>
                <a:spcPts val="1190"/>
              </a:spcAft>
            </a:pPr>
            <a:r>
              <a:rPr lang="fr-FR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www.elan-formation.fr </a:t>
            </a:r>
            <a:endParaRPr lang="de-DE" sz="4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3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 71">
            <a:extLst>
              <a:ext uri="{FF2B5EF4-FFF2-40B4-BE49-F238E27FC236}">
                <a16:creationId xmlns:a16="http://schemas.microsoft.com/office/drawing/2014/main" id="{709DB23A-A5AD-43B1-8382-175518853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50" y="1038829"/>
            <a:ext cx="7832223" cy="52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FE7EC68-DD02-44DB-AD48-57E2C9225B99}"/>
              </a:ext>
            </a:extLst>
          </p:cNvPr>
          <p:cNvSpPr txBox="1"/>
          <p:nvPr/>
        </p:nvSpPr>
        <p:spPr>
          <a:xfrm>
            <a:off x="646953" y="250728"/>
            <a:ext cx="4868342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Symfony utilise le pattern </a:t>
            </a:r>
            <a:r>
              <a:rPr lang="fr-FR" sz="1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MVP (dérivé de MVC mais pas d’échanges entre le modèle et la vue)</a:t>
            </a: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pour structurer le projet.</a:t>
            </a:r>
            <a:endParaRPr lang="de-DE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CBE85-9BDF-4C6C-AC56-D56DE3A7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9290"/>
            <a:ext cx="10766186" cy="37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5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CF782C-B728-480E-85FA-8F6DE689D300}"/>
              </a:ext>
            </a:extLst>
          </p:cNvPr>
          <p:cNvSpPr txBox="1"/>
          <p:nvPr/>
        </p:nvSpPr>
        <p:spPr>
          <a:xfrm>
            <a:off x="358849" y="21405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Relations associatives des tables</a:t>
            </a:r>
            <a:endParaRPr lang="de-D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A4D82D-3796-40DA-9EB4-1B2FF18F7874}"/>
              </a:ext>
            </a:extLst>
          </p:cNvPr>
          <p:cNvSpPr txBox="1"/>
          <p:nvPr/>
        </p:nvSpPr>
        <p:spPr>
          <a:xfrm>
            <a:off x="696621" y="571847"/>
            <a:ext cx="5969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Dans class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Modele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il y a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ManyToOne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$marque</a:t>
            </a:r>
            <a:endParaRPr lang="de-D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9EA128-3E3F-4373-8F25-9B7858BF23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6621" y="1036341"/>
            <a:ext cx="8979990" cy="20348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6EBFA6C-662A-4119-B9BF-B99380FBC2D7}"/>
              </a:ext>
            </a:extLst>
          </p:cNvPr>
          <p:cNvSpPr txBox="1"/>
          <p:nvPr/>
        </p:nvSpPr>
        <p:spPr>
          <a:xfrm>
            <a:off x="699532" y="320585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Dans class Voiture, il y a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ManyToOne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$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modele</a:t>
            </a:r>
            <a:endParaRPr lang="de-D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266E66-1A7B-4AB1-B9F0-C623CA3312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9532" y="3786792"/>
            <a:ext cx="8979991" cy="95303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34B4B68-ADF0-4F63-987A-238A4800088F}"/>
              </a:ext>
            </a:extLst>
          </p:cNvPr>
          <p:cNvSpPr txBox="1"/>
          <p:nvPr/>
        </p:nvSpPr>
        <p:spPr>
          <a:xfrm>
            <a:off x="699532" y="4809824"/>
            <a:ext cx="741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Dans class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Voiture, plusieurs utilisateurs peuvent l’avoir inscrite en favori. Un utilisateur peut choisir plusieurs voitures comme « favoris ».</a:t>
            </a:r>
            <a:endParaRPr lang="de-DE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63BA033-FD88-47B9-920F-4A5F411AB5B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9532" y="5565209"/>
            <a:ext cx="9047141" cy="8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A7BC1EF-264D-4E45-AB13-FE9E031A6173}"/>
              </a:ext>
            </a:extLst>
          </p:cNvPr>
          <p:cNvSpPr txBox="1"/>
          <p:nvPr/>
        </p:nvSpPr>
        <p:spPr>
          <a:xfrm>
            <a:off x="629977" y="22413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Controller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AvisController</a:t>
            </a:r>
            <a:endParaRPr lang="de-DE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5E0E64-93B2-4A26-BC53-7B248571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7" y="729498"/>
            <a:ext cx="9573896" cy="59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B67728B-C453-4FCB-9D88-DF9678BC1CAD}"/>
              </a:ext>
            </a:extLst>
          </p:cNvPr>
          <p:cNvSpPr txBox="1"/>
          <p:nvPr/>
        </p:nvSpPr>
        <p:spPr>
          <a:xfrm>
            <a:off x="654769" y="5026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Controller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AvisController</a:t>
            </a:r>
            <a:endParaRPr lang="de-D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7E44F5-0A5D-4CB8-BEA4-C59BD591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2" y="1470717"/>
            <a:ext cx="10938337" cy="48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F7C2875-02B9-4B8F-8EF1-AC4ED30E4D4B}"/>
              </a:ext>
            </a:extLst>
          </p:cNvPr>
          <p:cNvSpPr txBox="1"/>
          <p:nvPr/>
        </p:nvSpPr>
        <p:spPr>
          <a:xfrm>
            <a:off x="465773" y="223704"/>
            <a:ext cx="60979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08280" lvl="0" indent="-342900">
              <a:lnSpc>
                <a:spcPct val="107000"/>
              </a:lnSpc>
              <a:spcAft>
                <a:spcPts val="1085"/>
              </a:spcAft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Templating</a:t>
            </a: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AE291D-AD30-4340-8B33-C8DA1798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6" y="1778000"/>
            <a:ext cx="11177567" cy="44195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8A4211E-16A7-49CB-92DB-A37694C257F4}"/>
              </a:ext>
            </a:extLst>
          </p:cNvPr>
          <p:cNvSpPr txBox="1"/>
          <p:nvPr/>
        </p:nvSpPr>
        <p:spPr>
          <a:xfrm>
            <a:off x="975359" y="1137677"/>
            <a:ext cx="942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Chaque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(</a:t>
            </a:r>
            <a:r>
              <a:rPr lang="de-DE" dirty="0" err="1"/>
              <a:t>ou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)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de la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base.html.twig</a:t>
            </a:r>
            <a:r>
              <a:rPr lang="de-DE" dirty="0"/>
              <a:t> (</a:t>
            </a:r>
            <a:r>
              <a:rPr lang="de-DE" dirty="0" err="1"/>
              <a:t>layout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86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A60DBD-C5CD-4A8E-893C-76E228A62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032"/>
            <a:ext cx="12084627" cy="37752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FFE6138-C6FE-4F29-B50F-E36CE59E1794}"/>
              </a:ext>
            </a:extLst>
          </p:cNvPr>
          <p:cNvSpPr txBox="1"/>
          <p:nvPr/>
        </p:nvSpPr>
        <p:spPr>
          <a:xfrm>
            <a:off x="135466" y="379490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08280" lvl="0" indent="-342900">
              <a:lnSpc>
                <a:spcPct val="107000"/>
              </a:lnSpc>
              <a:spcAft>
                <a:spcPts val="1085"/>
              </a:spcAft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Templating</a:t>
            </a: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0AF582-03D9-4ECF-9E89-C78646F6927B}"/>
              </a:ext>
            </a:extLst>
          </p:cNvPr>
          <p:cNvSpPr txBox="1"/>
          <p:nvPr/>
        </p:nvSpPr>
        <p:spPr>
          <a:xfrm>
            <a:off x="643467" y="913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base.html.twig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7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3305F5-1894-44E2-BFF6-702BA01C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168732"/>
            <a:ext cx="11925685" cy="430727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58980B4-2579-405F-8192-87B061AFC0E5}"/>
              </a:ext>
            </a:extLst>
          </p:cNvPr>
          <p:cNvSpPr txBox="1"/>
          <p:nvPr/>
        </p:nvSpPr>
        <p:spPr>
          <a:xfrm>
            <a:off x="169333" y="284848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08280" lvl="0" indent="-342900">
              <a:lnSpc>
                <a:spcPct val="107000"/>
              </a:lnSpc>
              <a:spcAft>
                <a:spcPts val="1085"/>
              </a:spcAft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Templating  </a:t>
            </a: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1FBC0B-CB46-4CC5-BC61-D544404FBAB1}"/>
              </a:ext>
            </a:extLst>
          </p:cNvPr>
          <p:cNvSpPr txBox="1"/>
          <p:nvPr/>
        </p:nvSpPr>
        <p:spPr>
          <a:xfrm>
            <a:off x="541867" y="6858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base.html.twig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00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804E398-80D1-42A0-A09D-DEA816F227A6}"/>
              </a:ext>
            </a:extLst>
          </p:cNvPr>
          <p:cNvSpPr txBox="1"/>
          <p:nvPr/>
        </p:nvSpPr>
        <p:spPr>
          <a:xfrm>
            <a:off x="822959" y="584567"/>
            <a:ext cx="60979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08280" lvl="0" indent="-342900">
              <a:lnSpc>
                <a:spcPct val="107000"/>
              </a:lnSpc>
              <a:spcAft>
                <a:spcPts val="1085"/>
              </a:spcAft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Templating</a:t>
            </a: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54072A-E94C-422B-80C6-AF661065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8" y="1773843"/>
            <a:ext cx="11631660" cy="324446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72DD8C3-2E26-4B96-AE90-9C2142AECDE5}"/>
              </a:ext>
            </a:extLst>
          </p:cNvPr>
          <p:cNvSpPr txBox="1"/>
          <p:nvPr/>
        </p:nvSpPr>
        <p:spPr>
          <a:xfrm>
            <a:off x="1083733" y="1182315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Page Avis </a:t>
            </a:r>
          </a:p>
        </p:txBody>
      </p:sp>
    </p:spTree>
    <p:extLst>
      <p:ext uri="{BB962C8B-B14F-4D97-AF65-F5344CB8AC3E}">
        <p14:creationId xmlns:p14="http://schemas.microsoft.com/office/powerpoint/2010/main" val="17620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738758-62A8-4279-A3C3-4F9DC76D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" y="997142"/>
            <a:ext cx="11686984" cy="61648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997768-866A-45E9-B5F7-5DEA7F570147}"/>
              </a:ext>
            </a:extLst>
          </p:cNvPr>
          <p:cNvSpPr txBox="1"/>
          <p:nvPr/>
        </p:nvSpPr>
        <p:spPr>
          <a:xfrm>
            <a:off x="880533" y="526415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Page Avis </a:t>
            </a:r>
          </a:p>
        </p:txBody>
      </p:sp>
    </p:spTree>
    <p:extLst>
      <p:ext uri="{BB962C8B-B14F-4D97-AF65-F5344CB8AC3E}">
        <p14:creationId xmlns:p14="http://schemas.microsoft.com/office/powerpoint/2010/main" val="412512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71E8CD8-4E23-40DA-B762-B421EA733268}"/>
              </a:ext>
            </a:extLst>
          </p:cNvPr>
          <p:cNvSpPr txBox="1"/>
          <p:nvPr/>
        </p:nvSpPr>
        <p:spPr>
          <a:xfrm>
            <a:off x="671513" y="361287"/>
            <a:ext cx="60979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sécurité par Symfony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F840F2-9009-4DD5-A1D6-63E4DBE0E419}"/>
              </a:ext>
            </a:extLst>
          </p:cNvPr>
          <p:cNvSpPr txBox="1"/>
          <p:nvPr/>
        </p:nvSpPr>
        <p:spPr>
          <a:xfrm>
            <a:off x="854392" y="975126"/>
            <a:ext cx="8712517" cy="68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Comme on a expliqué au parti de Controller   Symfony permet nous faire une sécurité par défaut avec l’utilisation de la classe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UserInterface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qui avait de fonction par exemple :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302D8-C4AA-4322-9EBE-0AA4362A1354}"/>
              </a:ext>
            </a:extLst>
          </p:cNvPr>
          <p:cNvSpPr txBox="1"/>
          <p:nvPr/>
        </p:nvSpPr>
        <p:spPr>
          <a:xfrm>
            <a:off x="854392" y="1674674"/>
            <a:ext cx="60979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etPassword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Ce fonction permet d’authentifier l’utilisateur, le mot de passe doit être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hashée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Cette méthode existe depuis Symfony 5,3 et implémente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PasswordAuthenticatedUserInterface</a:t>
            </a:r>
            <a:endParaRPr lang="de-DE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A8721C-35C7-4F71-8D58-44A11D66EB0C}"/>
              </a:ext>
            </a:extLst>
          </p:cNvPr>
          <p:cNvSpPr txBox="1"/>
          <p:nvPr/>
        </p:nvSpPr>
        <p:spPr>
          <a:xfrm>
            <a:off x="854392" y="2857303"/>
            <a:ext cx="6097904" cy="708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213995" indent="-285750" algn="just">
              <a:lnSpc>
                <a:spcPct val="110000"/>
              </a:lnSpc>
              <a:spcAft>
                <a:spcPts val="1190"/>
              </a:spcAft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getUsername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Qui vérifie si le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username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est valide ou pas.</a:t>
            </a:r>
            <a:endParaRPr lang="de-DE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213995" indent="-285750" algn="just">
              <a:lnSpc>
                <a:spcPct val="110000"/>
              </a:lnSpc>
              <a:spcAft>
                <a:spcPts val="1190"/>
              </a:spcAft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8D9C94-7F40-468B-AF02-01655FE4A636}"/>
              </a:ext>
            </a:extLst>
          </p:cNvPr>
          <p:cNvSpPr txBox="1"/>
          <p:nvPr/>
        </p:nvSpPr>
        <p:spPr>
          <a:xfrm>
            <a:off x="854392" y="3211470"/>
            <a:ext cx="6097904" cy="1009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213995" indent="-285750" algn="just">
              <a:lnSpc>
                <a:spcPct val="110000"/>
              </a:lnSpc>
              <a:spcAft>
                <a:spcPts val="1190"/>
              </a:spcAft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getRoles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:  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fonction qui permet d’appliquer le rôle qui est stocké dans la base de donn</a:t>
            </a:r>
            <a:r>
              <a:rPr 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ée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 quand </a:t>
            </a:r>
            <a:r>
              <a:rPr 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sera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créé l’objet User. </a:t>
            </a:r>
            <a:endParaRPr lang="de-DE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579C8B-0643-4CD9-8213-CFA992013010}"/>
              </a:ext>
            </a:extLst>
          </p:cNvPr>
          <p:cNvSpPr txBox="1"/>
          <p:nvPr/>
        </p:nvSpPr>
        <p:spPr>
          <a:xfrm>
            <a:off x="423087" y="3919805"/>
            <a:ext cx="38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Securing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URL patterns (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access_control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sz="1400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218ED5E-4EA6-4F6E-B860-EC7E7060F167}"/>
              </a:ext>
            </a:extLst>
          </p:cNvPr>
          <p:cNvSpPr txBox="1"/>
          <p:nvPr/>
        </p:nvSpPr>
        <p:spPr>
          <a:xfrm>
            <a:off x="1180678" y="4221105"/>
            <a:ext cx="3815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 moyen le plus simple de sécuriser une partie de l’application consiste à sécuriser l'intégralité d'un modèle d'URL dans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security.yaml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de-DE" sz="1400" dirty="0"/>
          </a:p>
        </p:txBody>
      </p:sp>
      <p:pic>
        <p:nvPicPr>
          <p:cNvPr id="27" name="Image 26" descr="Une image contenant texte, périphérique, fermer&#10;&#10;Description générée automatiquement">
            <a:extLst>
              <a:ext uri="{FF2B5EF4-FFF2-40B4-BE49-F238E27FC236}">
                <a16:creationId xmlns:a16="http://schemas.microsoft.com/office/drawing/2014/main" id="{CB38249C-8BA1-4188-88A5-9E524A15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44" y="4575272"/>
            <a:ext cx="4106348" cy="10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257B9-DC6D-4146-804E-8F3EFAC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21085"/>
            <a:ext cx="10364452" cy="41112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Maiandra GD" panose="020E0502030308020204" pitchFamily="34" charset="0"/>
                <a:ea typeface="Tahoma" panose="020B0604030504040204" pitchFamily="34" charset="0"/>
              </a:rPr>
              <a:t>SOMMAIRE </a:t>
            </a:r>
            <a:endParaRPr lang="de-DE" dirty="0">
              <a:latin typeface="Maiandra GD" panose="020E0502030308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90DE83-4DDA-4404-9643-D0664B597C9A}"/>
              </a:ext>
            </a:extLst>
          </p:cNvPr>
          <p:cNvSpPr txBox="1"/>
          <p:nvPr/>
        </p:nvSpPr>
        <p:spPr>
          <a:xfrm>
            <a:off x="913774" y="1531620"/>
            <a:ext cx="8321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dirty="0" err="1"/>
              <a:t>Introduction</a:t>
            </a:r>
            <a:r>
              <a:rPr lang="de-DE" dirty="0"/>
              <a:t> du </a:t>
            </a:r>
            <a:r>
              <a:rPr lang="de-DE" dirty="0" err="1"/>
              <a:t>projet</a:t>
            </a:r>
            <a:r>
              <a:rPr lang="de-DE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&amp; </a:t>
            </a:r>
            <a:r>
              <a:rPr lang="de-DE" dirty="0" err="1"/>
              <a:t>langages</a:t>
            </a:r>
            <a:r>
              <a:rPr lang="de-DE" dirty="0"/>
              <a:t> </a:t>
            </a:r>
            <a:r>
              <a:rPr lang="de-DE" dirty="0" err="1"/>
              <a:t>utilis</a:t>
            </a:r>
            <a:r>
              <a:rPr lang="fr-FR" dirty="0" err="1"/>
              <a:t>és</a:t>
            </a:r>
            <a:r>
              <a:rPr lang="de-DE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Maquettage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MCD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Definition de MVC 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MVP </a:t>
            </a:r>
            <a:r>
              <a:rPr lang="de-DE" dirty="0" err="1"/>
              <a:t>utilisé</a:t>
            </a:r>
            <a:r>
              <a:rPr lang="de-DE" dirty="0"/>
              <a:t> par </a:t>
            </a:r>
            <a:r>
              <a:rPr lang="de-DE" dirty="0" err="1"/>
              <a:t>Symfony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Relations </a:t>
            </a:r>
            <a:r>
              <a:rPr lang="de-DE" dirty="0" err="1"/>
              <a:t>associatives</a:t>
            </a:r>
            <a:r>
              <a:rPr lang="de-DE" dirty="0"/>
              <a:t> des </a:t>
            </a:r>
            <a:r>
              <a:rPr lang="de-DE" dirty="0" err="1"/>
              <a:t>tables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Controller </a:t>
            </a:r>
            <a:r>
              <a:rPr lang="de-DE" dirty="0" err="1"/>
              <a:t>AvisController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Templating</a:t>
            </a:r>
            <a:r>
              <a:rPr lang="de-DE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La </a:t>
            </a:r>
            <a:r>
              <a:rPr lang="de-DE" dirty="0" err="1"/>
              <a:t>sécurité</a:t>
            </a:r>
            <a:r>
              <a:rPr lang="de-DE" dirty="0"/>
              <a:t> par </a:t>
            </a:r>
            <a:r>
              <a:rPr lang="de-DE" dirty="0" err="1"/>
              <a:t>Symfony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Améliorations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80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1F01911-611A-496C-9FFA-8604D244B565}"/>
              </a:ext>
            </a:extLst>
          </p:cNvPr>
          <p:cNvSpPr txBox="1"/>
          <p:nvPr/>
        </p:nvSpPr>
        <p:spPr>
          <a:xfrm>
            <a:off x="795866" y="105260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Arial" panose="020B0604020202020204" pitchFamily="34" charset="0"/>
              </a:rPr>
              <a:t>CSRF est un type de malice qui permet d’exploiter des commandes non-autorisées d’un compte utilisateur connecté. </a:t>
            </a:r>
          </a:p>
          <a:p>
            <a:endParaRPr lang="fr-FR" b="0" i="0" dirty="0">
              <a:effectLst/>
              <a:latin typeface="Arial" panose="020B0604020202020204" pitchFamily="34" charset="0"/>
            </a:endParaRP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Ce jeton est utilisé pour vérifier que seul l’utilisateur connecté est bien celui qui envoie la requête à l’application.</a:t>
            </a:r>
            <a:endParaRPr lang="de-D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5F9227-23DE-4B95-BF7B-0C009B409398}"/>
              </a:ext>
            </a:extLst>
          </p:cNvPr>
          <p:cNvSpPr txBox="1"/>
          <p:nvPr/>
        </p:nvSpPr>
        <p:spPr>
          <a:xfrm>
            <a:off x="671513" y="361287"/>
            <a:ext cx="60979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Security 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BDECB1-26C4-471E-8A00-E4ED6A89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3774070"/>
            <a:ext cx="7223537" cy="18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5DB77BD-96F3-447E-9CD4-99363469966D}"/>
              </a:ext>
            </a:extLst>
          </p:cNvPr>
          <p:cNvSpPr txBox="1"/>
          <p:nvPr/>
        </p:nvSpPr>
        <p:spPr>
          <a:xfrm>
            <a:off x="751522" y="345380"/>
            <a:ext cx="1087590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2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Améliorations</a:t>
            </a:r>
          </a:p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endParaRPr lang="fr-FR" sz="2000" b="1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endParaRPr lang="fr-FR" sz="20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endParaRPr lang="de-DE" sz="20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17550" marR="213995" lvl="1" indent="-285750">
              <a:lnSpc>
                <a:spcPct val="110000"/>
              </a:lnSpc>
              <a:spcAft>
                <a:spcPts val="119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 des </a:t>
            </a:r>
            <a:r>
              <a:rPr lang="fr-FR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favoris (Utilisateurs choisissant un modèle de voiture en favori)</a:t>
            </a:r>
          </a:p>
          <a:p>
            <a:pPr marL="717550" lvl="7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Amélioration de la partie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(design)</a:t>
            </a:r>
          </a:p>
          <a:p>
            <a:pPr lvl="6"/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0977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06DE14-6F03-4630-A5E2-AB84E4B3AF4C}"/>
              </a:ext>
            </a:extLst>
          </p:cNvPr>
          <p:cNvSpPr txBox="1"/>
          <p:nvPr/>
        </p:nvSpPr>
        <p:spPr>
          <a:xfrm>
            <a:off x="432522" y="254093"/>
            <a:ext cx="11568978" cy="518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4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Conclusion</a:t>
            </a:r>
          </a:p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endParaRPr lang="fr-FR" sz="4000" b="1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80"/>
              </a:spcAft>
            </a:pPr>
            <a:endParaRPr lang="de-DE" sz="40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Ces sept mois de cette formation et le moment de mon étudie ici chez Elan était passée très vite vraiment et c’est amusant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fr-FR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 suis passé par des moments de doutes et des moments d’euphorie quand une fonctionnalité s’affichait comme prévu. Il reste beaucoup de choses à faire et à améliorer. 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 projet et cette formation ont confirmé que je veux continuer dans ce domaine. 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 bien sûr en découvrir de plus en plus, en mettant en application mes connaissances et les confronter aux exigences de la réalité du métier.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50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6EACBA-A853-409B-B2ED-C872CB9CB767}"/>
              </a:ext>
            </a:extLst>
          </p:cNvPr>
          <p:cNvSpPr txBox="1"/>
          <p:nvPr/>
        </p:nvSpPr>
        <p:spPr>
          <a:xfrm>
            <a:off x="792125" y="1743739"/>
            <a:ext cx="10733568" cy="246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du projet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 projet permet d’ajouter des voitures, des marques et des modèles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à l’initiative des utilisateurs,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utilisateurs qui devront être inscrits en base de données et authentifiés.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Ensuite, le site permet aux utilisateurs de laisser des avis sur les modèles des voitures.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Tout ceci sera consultable en ligne via l’interface du site.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925F0C7-7739-494F-954A-3E41C9837765}"/>
              </a:ext>
            </a:extLst>
          </p:cNvPr>
          <p:cNvSpPr txBox="1"/>
          <p:nvPr/>
        </p:nvSpPr>
        <p:spPr>
          <a:xfrm>
            <a:off x="893137" y="1382232"/>
            <a:ext cx="3593804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 applications et langages utilisés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3BB19B-8D1A-4EA1-8459-08789C1C3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86" y="2504744"/>
            <a:ext cx="1112132" cy="11256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BC6854-383E-4957-90DB-FD1EE0CEDB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34086" y="2532890"/>
            <a:ext cx="1200150" cy="11256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3D4A01-CC1F-4BEC-A95D-D4122B5633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46555" y="2532890"/>
            <a:ext cx="1200149" cy="1111999"/>
          </a:xfrm>
          <a:prstGeom prst="rect">
            <a:avLst/>
          </a:prstGeom>
        </p:spPr>
      </p:pic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A454295-D3F7-4B2B-94C9-4B36D03043A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08219" y="2532890"/>
            <a:ext cx="1200150" cy="10989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B33769-6675-46AC-A048-F08593DA293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784891" y="2492806"/>
            <a:ext cx="1200149" cy="1113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42917A-C478-4362-9D0E-D50D7AD72EF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237034" y="4150539"/>
            <a:ext cx="1112132" cy="11564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2515058-528B-46D7-9CED-371F698ADAD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422344" y="4181317"/>
            <a:ext cx="1200150" cy="1125676"/>
          </a:xfrm>
          <a:prstGeom prst="rect">
            <a:avLst/>
          </a:prstGeom>
        </p:spPr>
      </p:pic>
      <p:pic>
        <p:nvPicPr>
          <p:cNvPr id="13" name="Image 1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18143DE-41B1-4701-A31C-AAC3974AFF1F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22344" y="5514887"/>
            <a:ext cx="1250218" cy="10845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D010D8E-4E6B-4C38-AA96-954858D93BE5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2155473" y="5475768"/>
            <a:ext cx="1275253" cy="10506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8227F95-8B98-4DC1-8E83-9894392B7101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3784891" y="5400758"/>
            <a:ext cx="1200149" cy="11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BE07874-78C2-476A-B51D-4E1BAAAF1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6016" y="1803856"/>
            <a:ext cx="8524012" cy="474579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1C75AD-1121-4CF3-85AA-2AC4D5C27A8D}"/>
              </a:ext>
            </a:extLst>
          </p:cNvPr>
          <p:cNvSpPr txBox="1"/>
          <p:nvPr/>
        </p:nvSpPr>
        <p:spPr>
          <a:xfrm>
            <a:off x="754912" y="783133"/>
            <a:ext cx="1760418" cy="79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rtl="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Maquettage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13995" lvl="0" indent="-342900" algn="just">
              <a:lnSpc>
                <a:spcPct val="110000"/>
              </a:lnSpc>
              <a:spcAft>
                <a:spcPts val="119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 Avis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2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9644A7F-830C-4A10-85FF-9A7FB34858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1225" y="1745268"/>
            <a:ext cx="8502747" cy="45279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729A84C-CC89-49BC-97A1-524537F4A156}"/>
              </a:ext>
            </a:extLst>
          </p:cNvPr>
          <p:cNvSpPr txBox="1"/>
          <p:nvPr/>
        </p:nvSpPr>
        <p:spPr>
          <a:xfrm>
            <a:off x="1403498" y="1244009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 Activity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5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B5BB321-F975-450C-AFF5-5E5B11A86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687" y="771421"/>
            <a:ext cx="6641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Page Show Voitures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 27">
            <a:extLst>
              <a:ext uri="{FF2B5EF4-FFF2-40B4-BE49-F238E27FC236}">
                <a16:creationId xmlns:a16="http://schemas.microsoft.com/office/drawing/2014/main" id="{528176A3-C070-487E-8221-40F495A7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11" y="1244009"/>
            <a:ext cx="870806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5AF1501-1049-4DCB-81B3-96C6D5E4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15" y="6244634"/>
            <a:ext cx="179201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80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9749959-3B58-40DE-A662-5F4044347C65}"/>
              </a:ext>
            </a:extLst>
          </p:cNvPr>
          <p:cNvSpPr txBox="1"/>
          <p:nvPr/>
        </p:nvSpPr>
        <p:spPr>
          <a:xfrm>
            <a:off x="1610123" y="12440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Le MCD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F5808B-155B-4619-9080-42AFB9F4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23" y="1613341"/>
            <a:ext cx="788780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8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0E07F21-022A-4E02-AF2B-1E939C6DE888}"/>
              </a:ext>
            </a:extLst>
          </p:cNvPr>
          <p:cNvSpPr txBox="1"/>
          <p:nvPr/>
        </p:nvSpPr>
        <p:spPr>
          <a:xfrm>
            <a:off x="797441" y="606056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Modèle</a:t>
            </a:r>
            <a:r>
              <a:rPr lang="de-D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Vue</a:t>
            </a:r>
            <a:r>
              <a:rPr lang="de-D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Contrôleur</a:t>
            </a:r>
            <a:r>
              <a:rPr lang="de-D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(MVC)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5331EC-AD8C-49FD-936D-ABA1D94DC368}"/>
              </a:ext>
            </a:extLst>
          </p:cNvPr>
          <p:cNvSpPr txBox="1"/>
          <p:nvPr/>
        </p:nvSpPr>
        <p:spPr>
          <a:xfrm>
            <a:off x="949841" y="1252387"/>
            <a:ext cx="11242159" cy="129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13995" lvl="0" indent="-342900" algn="l">
              <a:lnSpc>
                <a:spcPct val="110000"/>
              </a:lnSpc>
              <a:spcAft>
                <a:spcPts val="11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 modèle (Model) contient les données à afficher.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13995" lvl="0" indent="-342900" algn="l">
              <a:lnSpc>
                <a:spcPct val="110000"/>
              </a:lnSpc>
              <a:spcAft>
                <a:spcPts val="11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Une vue (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contient la présentation de l'interface graphique.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13995" lvl="0" indent="-342900" algn="l">
              <a:lnSpc>
                <a:spcPct val="110000"/>
              </a:lnSpc>
              <a:spcAft>
                <a:spcPts val="11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 contrôleur (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Controller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contient la logique concernant les actions effectuées par l'utilisateur.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80882-6C2A-4342-875F-A090CAE7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3" y="3064932"/>
            <a:ext cx="9110134" cy="3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76D664025F94DBE74A7DD449068EF" ma:contentTypeVersion="9" ma:contentTypeDescription="Crée un document." ma:contentTypeScope="" ma:versionID="7e011e8d244707bb239f76b18ee9f662">
  <xsd:schema xmlns:xsd="http://www.w3.org/2001/XMLSchema" xmlns:xs="http://www.w3.org/2001/XMLSchema" xmlns:p="http://schemas.microsoft.com/office/2006/metadata/properties" xmlns:ns3="f97471d7-13f3-48bc-b0f0-139be7c1c86d" xmlns:ns4="a68c6f98-0b28-4496-a534-885f0ed8fc85" targetNamespace="http://schemas.microsoft.com/office/2006/metadata/properties" ma:root="true" ma:fieldsID="737a93fbc676335cbaae0e0a48a3fbc1" ns3:_="" ns4:_="">
    <xsd:import namespace="f97471d7-13f3-48bc-b0f0-139be7c1c86d"/>
    <xsd:import namespace="a68c6f98-0b28-4496-a534-885f0ed8fc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471d7-13f3-48bc-b0f0-139be7c1c8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c6f98-0b28-4496-a534-885f0ed8fc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0F6B02-CA76-4A4A-BD8C-E531DEAA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7471d7-13f3-48bc-b0f0-139be7c1c86d"/>
    <ds:schemaRef ds:uri="a68c6f98-0b28-4496-a534-885f0ed8f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839F8-F7EA-4D78-940B-B425C58011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2B4794-F2A7-4EE1-B792-01E11FDE54D2}">
  <ds:schemaRefs>
    <ds:schemaRef ds:uri="http://schemas.microsoft.com/office/2006/documentManagement/types"/>
    <ds:schemaRef ds:uri="http://purl.org/dc/terms/"/>
    <ds:schemaRef ds:uri="f97471d7-13f3-48bc-b0f0-139be7c1c86d"/>
    <ds:schemaRef ds:uri="a68c6f98-0b28-4496-a534-885f0ed8fc8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0</TotalTime>
  <Words>867</Words>
  <Application>Microsoft Office PowerPoint</Application>
  <PresentationFormat>Grand écran</PresentationFormat>
  <Paragraphs>115</Paragraphs>
  <Slides>22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3" baseType="lpstr">
      <vt:lpstr>Arial</vt:lpstr>
      <vt:lpstr>Calibri</vt:lpstr>
      <vt:lpstr>Maiandra GD</vt:lpstr>
      <vt:lpstr>Rockwell</vt:lpstr>
      <vt:lpstr>Rockwell Condensed</vt:lpstr>
      <vt:lpstr>Segoe UI</vt:lpstr>
      <vt:lpstr>Symbol</vt:lpstr>
      <vt:lpstr>Times New Roman</vt:lpstr>
      <vt:lpstr>Webdings</vt:lpstr>
      <vt:lpstr>Wingdings</vt:lpstr>
      <vt:lpstr>Type de bois</vt:lpstr>
      <vt:lpstr>Mon PROJET D’APPLICATION WEB  en Symfony </vt:lpstr>
      <vt:lpstr>SOMMAIRE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PROJET APPLICATION WEB  en Symfony </dc:title>
  <dc:creator>Walid TABLIEH</dc:creator>
  <cp:lastModifiedBy>Walid TABLIEH</cp:lastModifiedBy>
  <cp:revision>23</cp:revision>
  <dcterms:created xsi:type="dcterms:W3CDTF">2021-08-20T13:18:57Z</dcterms:created>
  <dcterms:modified xsi:type="dcterms:W3CDTF">2021-09-06T20:12:24Z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0x0101004B076D664025F94DBE74A7DD449068EF</vt:lpwstr>
  </property>
</Properties>
</file>