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796" r:id="rId4"/>
  </p:sldMasterIdLst>
  <p:notesMasterIdLst>
    <p:notesMasterId r:id="rId27"/>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7" r:id="rId19"/>
    <p:sldId id="278" r:id="rId20"/>
    <p:sldId id="270" r:id="rId21"/>
    <p:sldId id="271" r:id="rId22"/>
    <p:sldId id="272" r:id="rId23"/>
    <p:sldId id="273" r:id="rId24"/>
    <p:sldId id="274" r:id="rId25"/>
    <p:sldId id="27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lid TABLIEH" initials="WT" lastIdx="4" clrIdx="0">
    <p:extLst>
      <p:ext uri="{19B8F6BF-5375-455C-9EA6-DF929625EA0E}">
        <p15:presenceInfo xmlns:p15="http://schemas.microsoft.com/office/powerpoint/2012/main" userId="Walid TABLIE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64030" autoAdjust="0"/>
  </p:normalViewPr>
  <p:slideViewPr>
    <p:cSldViewPr snapToGrid="0">
      <p:cViewPr varScale="1">
        <p:scale>
          <a:sx n="57" d="100"/>
          <a:sy n="57" d="100"/>
        </p:scale>
        <p:origin x="18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8-20T15:36:53.341" idx="1">
    <p:pos x="7739" y="17"/>
    <p:text>Html C'est un langage de balisage permettant d'écrire de l'hypertexte,</p:text>
    <p:extLst>
      <p:ext uri="{C676402C-5697-4E1C-873F-D02D1690AC5C}">
        <p15:threadingInfo xmlns:p15="http://schemas.microsoft.com/office/powerpoint/2012/main" timeZoneBias="-120"/>
      </p:ext>
    </p:extLst>
  </p:cm>
  <p:cm authorId="1" dt="2021-08-20T15:45:27.206" idx="2">
    <p:pos x="7763" y="287"/>
    <p:text>elfent = laragon &amp; gray elfent=mamp</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8-23T13:36:38.933" idx="4">
    <p:pos x="10" y="10"/>
    <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78FE12-365B-47BF-B278-3F5FA3B3C7BE}" type="datetimeFigureOut">
              <a:rPr lang="de-DE" smtClean="0"/>
              <a:t>26.08.2021</a:t>
            </a:fld>
            <a:endParaRPr lang="de-DE"/>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332928-C008-4D13-9D0C-52AD70E1A822}" type="slidenum">
              <a:rPr lang="de-DE" smtClean="0"/>
              <a:t>‹N°›</a:t>
            </a:fld>
            <a:endParaRPr lang="de-DE"/>
          </a:p>
        </p:txBody>
      </p:sp>
    </p:spTree>
    <p:extLst>
      <p:ext uri="{BB962C8B-B14F-4D97-AF65-F5344CB8AC3E}">
        <p14:creationId xmlns:p14="http://schemas.microsoft.com/office/powerpoint/2010/main" val="1389620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de-DE" dirty="0"/>
              <a:t>Dire </a:t>
            </a:r>
            <a:r>
              <a:rPr lang="de-DE" dirty="0" err="1"/>
              <a:t>bonjour</a:t>
            </a:r>
            <a:endParaRPr lang="de-DE" dirty="0"/>
          </a:p>
          <a:p>
            <a:r>
              <a:rPr lang="de-DE" dirty="0"/>
              <a:t>Se </a:t>
            </a:r>
            <a:r>
              <a:rPr lang="de-DE" dirty="0" err="1"/>
              <a:t>présenter</a:t>
            </a:r>
            <a:endParaRPr lang="de-DE" dirty="0"/>
          </a:p>
        </p:txBody>
      </p:sp>
      <p:sp>
        <p:nvSpPr>
          <p:cNvPr id="4" name="Espace réservé du numéro de diapositive 3"/>
          <p:cNvSpPr>
            <a:spLocks noGrp="1"/>
          </p:cNvSpPr>
          <p:nvPr>
            <p:ph type="sldNum" sz="quarter" idx="5"/>
          </p:nvPr>
        </p:nvSpPr>
        <p:spPr/>
        <p:txBody>
          <a:bodyPr/>
          <a:lstStyle/>
          <a:p>
            <a:fld id="{67332928-C008-4D13-9D0C-52AD70E1A822}" type="slidenum">
              <a:rPr lang="de-DE" smtClean="0"/>
              <a:t>1</a:t>
            </a:fld>
            <a:endParaRPr lang="de-DE"/>
          </a:p>
        </p:txBody>
      </p:sp>
    </p:spTree>
    <p:extLst>
      <p:ext uri="{BB962C8B-B14F-4D97-AF65-F5344CB8AC3E}">
        <p14:creationId xmlns:p14="http://schemas.microsoft.com/office/powerpoint/2010/main" val="1676408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1" dirty="0">
                <a:effectLst/>
                <a:latin typeface="Times New Roman" panose="02020603050405020304" pitchFamily="18" charset="0"/>
                <a:ea typeface="Times New Roman" panose="02020603050405020304" pitchFamily="18" charset="0"/>
              </a:rPr>
              <a:t>Modèle-vue-contrôleur</a:t>
            </a:r>
            <a:r>
              <a:rPr lang="fr-FR" sz="1200" dirty="0">
                <a:effectLst/>
                <a:latin typeface="Times New Roman" panose="02020603050405020304" pitchFamily="18" charset="0"/>
                <a:ea typeface="Times New Roman" panose="02020603050405020304" pitchFamily="18" charset="0"/>
              </a:rPr>
              <a:t> ou </a:t>
            </a:r>
            <a:r>
              <a:rPr lang="fr-FR" sz="1200" b="1" dirty="0">
                <a:effectLst/>
                <a:latin typeface="Times New Roman" panose="02020603050405020304" pitchFamily="18" charset="0"/>
                <a:ea typeface="Times New Roman" panose="02020603050405020304" pitchFamily="18" charset="0"/>
              </a:rPr>
              <a:t>MVC</a:t>
            </a:r>
            <a:r>
              <a:rPr lang="fr-FR" sz="1200" dirty="0">
                <a:effectLst/>
                <a:latin typeface="Times New Roman" panose="02020603050405020304" pitchFamily="18" charset="0"/>
                <a:ea typeface="Times New Roman" panose="02020603050405020304" pitchFamily="18" charset="0"/>
              </a:rPr>
              <a:t> est un motif d'architecture logicielle destiné aux interfaces graphiques lancé en 1978 et très populaire pour les applications web. Le motif est composé de trois types de modules ayant trois responsabilités différentes : les modèles, les vues et les contrôleurs. </a:t>
            </a:r>
            <a:endParaRPr lang="de-DE" sz="1200" dirty="0">
              <a:effectLst/>
              <a:latin typeface="Times New Roman" panose="02020603050405020304" pitchFamily="18" charset="0"/>
              <a:ea typeface="Times New Roman" panose="02020603050405020304" pitchFamily="18" charset="0"/>
            </a:endParaRPr>
          </a:p>
          <a:p>
            <a:pPr marL="342900" marR="213995" lvl="0" indent="-342900" algn="l">
              <a:lnSpc>
                <a:spcPct val="110000"/>
              </a:lnSpc>
              <a:spcAft>
                <a:spcPts val="1190"/>
              </a:spcAft>
              <a:buSzPts val="1000"/>
              <a:buFont typeface="Symbol" panose="05050102010706020507" pitchFamily="18" charset="2"/>
              <a:buChar char=""/>
              <a:tabLst>
                <a:tab pos="457200" algn="l"/>
              </a:tabLst>
            </a:pPr>
            <a:r>
              <a:rPr lang="fr-FR" sz="1200" dirty="0">
                <a:solidFill>
                  <a:srgbClr val="000000"/>
                </a:solidFill>
                <a:effectLst/>
                <a:latin typeface="Calibri" panose="020F0502020204030204" pitchFamily="34" charset="0"/>
                <a:ea typeface="Calibri" panose="020F0502020204030204" pitchFamily="34" charset="0"/>
              </a:rPr>
              <a:t>Un modèle (Model) contient les données à afficher.</a:t>
            </a:r>
            <a:endParaRPr lang="de-DE" sz="1200" dirty="0">
              <a:solidFill>
                <a:srgbClr val="000000"/>
              </a:solidFill>
              <a:effectLst/>
              <a:latin typeface="Calibri" panose="020F0502020204030204" pitchFamily="34" charset="0"/>
              <a:ea typeface="Calibri" panose="020F0502020204030204" pitchFamily="34" charset="0"/>
            </a:endParaRPr>
          </a:p>
          <a:p>
            <a:pPr marL="342900" marR="213995" lvl="0" indent="-342900" algn="l">
              <a:lnSpc>
                <a:spcPct val="110000"/>
              </a:lnSpc>
              <a:spcAft>
                <a:spcPts val="1190"/>
              </a:spcAft>
              <a:buSzPts val="1000"/>
              <a:buFont typeface="Symbol" panose="05050102010706020507" pitchFamily="18" charset="2"/>
              <a:buChar char=""/>
              <a:tabLst>
                <a:tab pos="457200" algn="l"/>
              </a:tabLst>
            </a:pPr>
            <a:r>
              <a:rPr lang="fr-FR" sz="1200" dirty="0">
                <a:solidFill>
                  <a:srgbClr val="000000"/>
                </a:solidFill>
                <a:effectLst/>
                <a:latin typeface="Calibri" panose="020F0502020204030204" pitchFamily="34" charset="0"/>
                <a:ea typeface="Calibri" panose="020F0502020204030204" pitchFamily="34" charset="0"/>
              </a:rPr>
              <a:t>Une vue (</a:t>
            </a:r>
            <a:r>
              <a:rPr lang="fr-FR" sz="1200" dirty="0" err="1">
                <a:solidFill>
                  <a:srgbClr val="000000"/>
                </a:solidFill>
                <a:effectLst/>
                <a:latin typeface="Calibri" panose="020F0502020204030204" pitchFamily="34" charset="0"/>
                <a:ea typeface="Calibri" panose="020F0502020204030204" pitchFamily="34" charset="0"/>
              </a:rPr>
              <a:t>View</a:t>
            </a:r>
            <a:r>
              <a:rPr lang="fr-FR" sz="1200" dirty="0">
                <a:solidFill>
                  <a:srgbClr val="000000"/>
                </a:solidFill>
                <a:effectLst/>
                <a:latin typeface="Calibri" panose="020F0502020204030204" pitchFamily="34" charset="0"/>
                <a:ea typeface="Calibri" panose="020F0502020204030204" pitchFamily="34" charset="0"/>
              </a:rPr>
              <a:t>) contient la présentation de l'interface graphique.</a:t>
            </a:r>
            <a:endParaRPr lang="de-DE" sz="1200" dirty="0">
              <a:solidFill>
                <a:srgbClr val="000000"/>
              </a:solidFill>
              <a:effectLst/>
              <a:latin typeface="Calibri" panose="020F0502020204030204" pitchFamily="34" charset="0"/>
              <a:ea typeface="Calibri" panose="020F0502020204030204" pitchFamily="34" charset="0"/>
            </a:endParaRPr>
          </a:p>
          <a:p>
            <a:pPr marL="342900" marR="213995" lvl="0" indent="-342900" algn="l">
              <a:lnSpc>
                <a:spcPct val="110000"/>
              </a:lnSpc>
              <a:spcAft>
                <a:spcPts val="1190"/>
              </a:spcAft>
              <a:buSzPts val="1000"/>
              <a:buFont typeface="Symbol" panose="05050102010706020507" pitchFamily="18" charset="2"/>
              <a:buChar char=""/>
              <a:tabLst>
                <a:tab pos="457200" algn="l"/>
              </a:tabLst>
            </a:pPr>
            <a:r>
              <a:rPr lang="fr-FR" sz="1200" dirty="0">
                <a:solidFill>
                  <a:srgbClr val="000000"/>
                </a:solidFill>
                <a:effectLst/>
                <a:latin typeface="Calibri" panose="020F0502020204030204" pitchFamily="34" charset="0"/>
                <a:ea typeface="Calibri" panose="020F0502020204030204" pitchFamily="34" charset="0"/>
              </a:rPr>
              <a:t>Un contrôleur (</a:t>
            </a:r>
            <a:r>
              <a:rPr lang="de-DE" sz="1200" dirty="0">
                <a:solidFill>
                  <a:srgbClr val="000000"/>
                </a:solidFill>
                <a:effectLst/>
                <a:latin typeface="Calibri" panose="020F0502020204030204" pitchFamily="34" charset="0"/>
                <a:ea typeface="Calibri" panose="020F0502020204030204" pitchFamily="34" charset="0"/>
              </a:rPr>
              <a:t>Controller</a:t>
            </a:r>
            <a:r>
              <a:rPr lang="fr-FR" sz="1200" dirty="0">
                <a:solidFill>
                  <a:srgbClr val="000000"/>
                </a:solidFill>
                <a:effectLst/>
                <a:latin typeface="Calibri" panose="020F0502020204030204" pitchFamily="34" charset="0"/>
                <a:ea typeface="Calibri" panose="020F0502020204030204" pitchFamily="34" charset="0"/>
              </a:rPr>
              <a:t>) contient la logique concernant les actions effectuées par l'utilisateur.</a:t>
            </a:r>
            <a:endParaRPr lang="de-DE" sz="1200" dirty="0">
              <a:solidFill>
                <a:srgbClr val="000000"/>
              </a:solidFill>
              <a:effectLst/>
              <a:latin typeface="Calibri" panose="020F0502020204030204" pitchFamily="34" charset="0"/>
              <a:ea typeface="Calibri" panose="020F0502020204030204" pitchFamily="34" charset="0"/>
            </a:endParaRPr>
          </a:p>
          <a:p>
            <a:pPr marL="457200" marR="213995" indent="-6350" algn="just">
              <a:lnSpc>
                <a:spcPct val="110000"/>
              </a:lnSpc>
              <a:spcAft>
                <a:spcPts val="1190"/>
              </a:spcAft>
            </a:pPr>
            <a:r>
              <a:rPr lang="fr-FR" sz="1200" dirty="0">
                <a:solidFill>
                  <a:srgbClr val="000000"/>
                </a:solidFill>
                <a:effectLst/>
                <a:latin typeface="Calibri" panose="020F0502020204030204" pitchFamily="34" charset="0"/>
                <a:ea typeface="Calibri" panose="020F0502020204030204" pitchFamily="34" charset="0"/>
              </a:rPr>
              <a:t>En utilisant des fonctions de classe, Chaque action des Controller d’une table ou (plusieurs tables) avait un Controller avec des index de chaque un.</a:t>
            </a:r>
            <a:endParaRPr lang="de-DE" sz="1200" dirty="0">
              <a:solidFill>
                <a:srgbClr val="000000"/>
              </a:solidFill>
              <a:effectLst/>
              <a:latin typeface="Calibri" panose="020F0502020204030204" pitchFamily="34" charset="0"/>
              <a:ea typeface="Calibri" panose="020F0502020204030204" pitchFamily="34" charset="0"/>
            </a:endParaRPr>
          </a:p>
          <a:p>
            <a:endParaRPr lang="de-DE" dirty="0"/>
          </a:p>
        </p:txBody>
      </p:sp>
      <p:sp>
        <p:nvSpPr>
          <p:cNvPr id="4" name="Espace réservé du numéro de diapositive 3"/>
          <p:cNvSpPr>
            <a:spLocks noGrp="1"/>
          </p:cNvSpPr>
          <p:nvPr>
            <p:ph type="sldNum" sz="quarter" idx="5"/>
          </p:nvPr>
        </p:nvSpPr>
        <p:spPr/>
        <p:txBody>
          <a:bodyPr/>
          <a:lstStyle/>
          <a:p>
            <a:fld id="{67332928-C008-4D13-9D0C-52AD70E1A822}" type="slidenum">
              <a:rPr lang="de-DE" smtClean="0"/>
              <a:t>9</a:t>
            </a:fld>
            <a:endParaRPr lang="de-DE"/>
          </a:p>
        </p:txBody>
      </p:sp>
    </p:spTree>
    <p:extLst>
      <p:ext uri="{BB962C8B-B14F-4D97-AF65-F5344CB8AC3E}">
        <p14:creationId xmlns:p14="http://schemas.microsoft.com/office/powerpoint/2010/main" val="2732239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dirty="0">
                <a:effectLst/>
                <a:latin typeface="Segoe UI" panose="020B0502040204020203" pitchFamily="34" charset="0"/>
              </a:rPr>
              <a:t>•	De  Ligne 60 au 62 : on ajoute le nouveau Marque en manipulation de doctrine alors </a:t>
            </a:r>
            <a:r>
              <a:rPr lang="fr-FR" sz="1800" dirty="0" err="1">
                <a:effectLst/>
                <a:latin typeface="Segoe UI" panose="020B0502040204020203" pitchFamily="34" charset="0"/>
              </a:rPr>
              <a:t>getDoctrine</a:t>
            </a:r>
            <a:r>
              <a:rPr lang="fr-FR" sz="1800" dirty="0">
                <a:effectLst/>
                <a:latin typeface="Segoe UI" panose="020B0502040204020203" pitchFamily="34" charset="0"/>
              </a:rPr>
              <a:t>() un fonction qui permet faire un </a:t>
            </a:r>
            <a:r>
              <a:rPr lang="fr-FR" sz="1800" dirty="0" err="1">
                <a:effectLst/>
                <a:latin typeface="Segoe UI" panose="020B0502040204020203" pitchFamily="34" charset="0"/>
              </a:rPr>
              <a:t>shortcuts</a:t>
            </a:r>
            <a:r>
              <a:rPr lang="fr-FR" sz="1800" dirty="0">
                <a:effectLst/>
                <a:latin typeface="Segoe UI" panose="020B0502040204020203" pitchFamily="34" charset="0"/>
              </a:rPr>
              <a:t> (chemin </a:t>
            </a:r>
            <a:r>
              <a:rPr lang="fr-FR" sz="1800" dirty="0" err="1">
                <a:effectLst/>
                <a:latin typeface="Segoe UI" panose="020B0502040204020203" pitchFamily="34" charset="0"/>
              </a:rPr>
              <a:t>d’access</a:t>
            </a:r>
            <a:r>
              <a:rPr lang="fr-FR" sz="1800" dirty="0">
                <a:effectLst/>
                <a:latin typeface="Segoe UI" panose="020B0502040204020203" pitchFamily="34" charset="0"/>
              </a:rPr>
              <a:t> court) au service de régénération doctrine et </a:t>
            </a:r>
            <a:r>
              <a:rPr lang="fr-FR" sz="1800" dirty="0" err="1">
                <a:effectLst/>
                <a:latin typeface="Segoe UI" panose="020B0502040204020203" pitchFamily="34" charset="0"/>
              </a:rPr>
              <a:t>getManager</a:t>
            </a:r>
            <a:r>
              <a:rPr lang="fr-FR" sz="1800" dirty="0">
                <a:effectLst/>
                <a:latin typeface="Segoe UI" panose="020B0502040204020203" pitchFamily="34" charset="0"/>
              </a:rPr>
              <a:t>() permet de prends un doctrine</a:t>
            </a:r>
            <a:endParaRPr lang="fr-FR" sz="1800" dirty="0">
              <a:effectLst/>
              <a:latin typeface="Arial" panose="020B0604020202020204" pitchFamily="34" charset="0"/>
            </a:endParaRPr>
          </a:p>
          <a:p>
            <a:r>
              <a:rPr lang="fr-FR" sz="1800" dirty="0">
                <a:effectLst/>
                <a:latin typeface="Segoe UI" panose="020B0502040204020203" pitchFamily="34" charset="0"/>
              </a:rPr>
              <a:t>Et après </a:t>
            </a:r>
            <a:r>
              <a:rPr lang="fr-FR" sz="1800" dirty="0" err="1">
                <a:effectLst/>
                <a:latin typeface="Segoe UI" panose="020B0502040204020203" pitchFamily="34" charset="0"/>
              </a:rPr>
              <a:t>persist</a:t>
            </a:r>
            <a:r>
              <a:rPr lang="fr-FR" sz="1800" dirty="0">
                <a:effectLst/>
                <a:latin typeface="Segoe UI" panose="020B0502040204020203" pitchFamily="34" charset="0"/>
              </a:rPr>
              <a:t> permet crée un objet </a:t>
            </a:r>
            <a:endParaRPr lang="fr-FR" sz="1800" dirty="0">
              <a:effectLst/>
              <a:latin typeface="Arial" panose="020B0604020202020204" pitchFamily="34" charset="0"/>
            </a:endParaRPr>
          </a:p>
          <a:p>
            <a:r>
              <a:rPr lang="fr-FR" sz="1800" dirty="0">
                <a:effectLst/>
                <a:latin typeface="Segoe UI" panose="020B0502040204020203" pitchFamily="34" charset="0"/>
              </a:rPr>
              <a:t>Depuis </a:t>
            </a:r>
            <a:r>
              <a:rPr lang="fr-FR" sz="1800" dirty="0" err="1">
                <a:effectLst/>
                <a:latin typeface="Segoe UI" panose="020B0502040204020203" pitchFamily="34" charset="0"/>
              </a:rPr>
              <a:t>fluch</a:t>
            </a:r>
            <a:r>
              <a:rPr lang="fr-FR" sz="1800" dirty="0">
                <a:effectLst/>
                <a:latin typeface="Segoe UI" panose="020B0502040204020203" pitchFamily="34" charset="0"/>
              </a:rPr>
              <a:t> permet envoie l’objet en base de donnes.</a:t>
            </a:r>
            <a:endParaRPr lang="fr-FR" sz="1800" dirty="0">
              <a:effectLst/>
              <a:latin typeface="Arial" panose="020B0604020202020204" pitchFamily="34" charset="0"/>
            </a:endParaRPr>
          </a:p>
          <a:p>
            <a:endParaRPr lang="de-DE" dirty="0"/>
          </a:p>
        </p:txBody>
      </p:sp>
      <p:sp>
        <p:nvSpPr>
          <p:cNvPr id="4" name="Espace réservé du numéro de diapositive 3"/>
          <p:cNvSpPr>
            <a:spLocks noGrp="1"/>
          </p:cNvSpPr>
          <p:nvPr>
            <p:ph type="sldNum" sz="quarter" idx="5"/>
          </p:nvPr>
        </p:nvSpPr>
        <p:spPr/>
        <p:txBody>
          <a:bodyPr/>
          <a:lstStyle/>
          <a:p>
            <a:fld id="{67332928-C008-4D13-9D0C-52AD70E1A822}" type="slidenum">
              <a:rPr lang="de-DE" smtClean="0"/>
              <a:t>12</a:t>
            </a:fld>
            <a:endParaRPr lang="de-DE"/>
          </a:p>
        </p:txBody>
      </p:sp>
    </p:spTree>
    <p:extLst>
      <p:ext uri="{BB962C8B-B14F-4D97-AF65-F5344CB8AC3E}">
        <p14:creationId xmlns:p14="http://schemas.microsoft.com/office/powerpoint/2010/main" val="558859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de-DE" dirty="0"/>
          </a:p>
        </p:txBody>
      </p:sp>
      <p:sp>
        <p:nvSpPr>
          <p:cNvPr id="4" name="Espace réservé du numéro de diapositive 3"/>
          <p:cNvSpPr>
            <a:spLocks noGrp="1"/>
          </p:cNvSpPr>
          <p:nvPr>
            <p:ph type="sldNum" sz="quarter" idx="5"/>
          </p:nvPr>
        </p:nvSpPr>
        <p:spPr/>
        <p:txBody>
          <a:bodyPr/>
          <a:lstStyle/>
          <a:p>
            <a:fld id="{67332928-C008-4D13-9D0C-52AD70E1A822}" type="slidenum">
              <a:rPr lang="de-DE" smtClean="0"/>
              <a:t>14</a:t>
            </a:fld>
            <a:endParaRPr lang="de-DE"/>
          </a:p>
        </p:txBody>
      </p:sp>
    </p:spTree>
    <p:extLst>
      <p:ext uri="{BB962C8B-B14F-4D97-AF65-F5344CB8AC3E}">
        <p14:creationId xmlns:p14="http://schemas.microsoft.com/office/powerpoint/2010/main" val="4015263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de-DE" dirty="0"/>
          </a:p>
        </p:txBody>
      </p:sp>
      <p:sp>
        <p:nvSpPr>
          <p:cNvPr id="4" name="Espace réservé du numéro de diapositive 3"/>
          <p:cNvSpPr>
            <a:spLocks noGrp="1"/>
          </p:cNvSpPr>
          <p:nvPr>
            <p:ph type="sldNum" sz="quarter" idx="5"/>
          </p:nvPr>
        </p:nvSpPr>
        <p:spPr/>
        <p:txBody>
          <a:bodyPr/>
          <a:lstStyle/>
          <a:p>
            <a:fld id="{67332928-C008-4D13-9D0C-52AD70E1A822}" type="slidenum">
              <a:rPr lang="de-DE" smtClean="0"/>
              <a:t>15</a:t>
            </a:fld>
            <a:endParaRPr lang="de-DE"/>
          </a:p>
        </p:txBody>
      </p:sp>
    </p:spTree>
    <p:extLst>
      <p:ext uri="{BB962C8B-B14F-4D97-AF65-F5344CB8AC3E}">
        <p14:creationId xmlns:p14="http://schemas.microsoft.com/office/powerpoint/2010/main" val="1829366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de-DE" dirty="0"/>
          </a:p>
        </p:txBody>
      </p:sp>
      <p:sp>
        <p:nvSpPr>
          <p:cNvPr id="4" name="Espace réservé du numéro de diapositive 3"/>
          <p:cNvSpPr>
            <a:spLocks noGrp="1"/>
          </p:cNvSpPr>
          <p:nvPr>
            <p:ph type="sldNum" sz="quarter" idx="5"/>
          </p:nvPr>
        </p:nvSpPr>
        <p:spPr/>
        <p:txBody>
          <a:bodyPr/>
          <a:lstStyle/>
          <a:p>
            <a:fld id="{67332928-C008-4D13-9D0C-52AD70E1A822}" type="slidenum">
              <a:rPr lang="de-DE" smtClean="0"/>
              <a:t>16</a:t>
            </a:fld>
            <a:endParaRPr lang="de-DE"/>
          </a:p>
        </p:txBody>
      </p:sp>
    </p:spTree>
    <p:extLst>
      <p:ext uri="{BB962C8B-B14F-4D97-AF65-F5344CB8AC3E}">
        <p14:creationId xmlns:p14="http://schemas.microsoft.com/office/powerpoint/2010/main" val="14982743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fr-FR"/>
              <a:t>Modifiez le style du titre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D22F896-40B5-4ADD-8801-0D06FADFA095}" type="slidenum">
              <a:rPr lang="en-US" smtClean="0"/>
              <a:t>‹N°›</a:t>
            </a:fld>
            <a:endParaRPr lang="en-US" dirty="0"/>
          </a:p>
        </p:txBody>
      </p:sp>
    </p:spTree>
    <p:extLst>
      <p:ext uri="{BB962C8B-B14F-4D97-AF65-F5344CB8AC3E}">
        <p14:creationId xmlns:p14="http://schemas.microsoft.com/office/powerpoint/2010/main" val="2935527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1017854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873409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extLst>
      <p:ext uri="{BB962C8B-B14F-4D97-AF65-F5344CB8AC3E}">
        <p14:creationId xmlns:p14="http://schemas.microsoft.com/office/powerpoint/2010/main" val="2394559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2334965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fr-FR"/>
              <a:t>Modifiez le style du titre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8593667" y="6272784"/>
            <a:ext cx="2644309" cy="365125"/>
          </a:xfrm>
        </p:spPr>
        <p:txBody>
          <a:bodyPr/>
          <a:lstStyle/>
          <a:p>
            <a:fld id="{48A87A34-81AB-432B-8DAE-1953F412C126}" type="datetimeFigureOut">
              <a:rPr lang="en-US" smtClean="0"/>
              <a:t>8/26/2021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D22F896-40B5-4ADD-8801-0D06FADFA095}" type="slidenum">
              <a:rPr lang="en-US" smtClean="0"/>
              <a:t>‹N°›</a:t>
            </a:fld>
            <a:endParaRPr lang="en-US" dirty="0"/>
          </a:p>
        </p:txBody>
      </p:sp>
    </p:spTree>
    <p:extLst>
      <p:ext uri="{BB962C8B-B14F-4D97-AF65-F5344CB8AC3E}">
        <p14:creationId xmlns:p14="http://schemas.microsoft.com/office/powerpoint/2010/main" val="2804177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8/26/2021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154263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8/26/2021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1247482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233850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196396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a:t>Modifiez le style du titre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pPr/>
              <a:t>8/26/2021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2411590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a:t>Modifiez le style du titre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8/26/2021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4039769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8A87A34-81AB-432B-8DAE-1953F412C126}" type="datetimeFigureOut">
              <a:rPr lang="en-US" smtClean="0"/>
              <a:pPr/>
              <a:t>8/26/2021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2515461841"/>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comments" Target="../comments/commen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comments" Target="../comments/comment1.xml"/><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F22F3D-D808-4160-819E-DD66A2F1242B}"/>
              </a:ext>
            </a:extLst>
          </p:cNvPr>
          <p:cNvSpPr>
            <a:spLocks noGrp="1"/>
          </p:cNvSpPr>
          <p:nvPr>
            <p:ph type="ctrTitle"/>
          </p:nvPr>
        </p:nvSpPr>
        <p:spPr/>
        <p:txBody>
          <a:bodyPr>
            <a:normAutofit/>
          </a:bodyPr>
          <a:lstStyle/>
          <a:p>
            <a:r>
              <a:rPr lang="fr-FR" sz="3200" dirty="0">
                <a:solidFill>
                  <a:srgbClr val="000000"/>
                </a:solidFill>
                <a:effectLst/>
                <a:latin typeface="Times New Roman" panose="02020603050405020304" pitchFamily="18" charset="0"/>
                <a:ea typeface="Tempus Sans ITC" panose="04020404030D07020202" pitchFamily="82" charset="0"/>
                <a:cs typeface="Times New Roman" panose="02020603050405020304" pitchFamily="18" charset="0"/>
              </a:rPr>
              <a:t>Mon PROJET APPLICATION WEB</a:t>
            </a:r>
            <a:br>
              <a:rPr lang="fr-FR" sz="3200" dirty="0">
                <a:solidFill>
                  <a:srgbClr val="000000"/>
                </a:solidFill>
                <a:effectLst/>
                <a:latin typeface="Times New Roman" panose="02020603050405020304" pitchFamily="18" charset="0"/>
                <a:ea typeface="Tempus Sans ITC" panose="04020404030D07020202" pitchFamily="82" charset="0"/>
                <a:cs typeface="Times New Roman" panose="02020603050405020304" pitchFamily="18" charset="0"/>
              </a:rPr>
            </a:br>
            <a:r>
              <a:rPr lang="fr-FR" sz="3200" dirty="0">
                <a:solidFill>
                  <a:srgbClr val="000000"/>
                </a:solidFill>
                <a:effectLst/>
                <a:latin typeface="Times New Roman" panose="02020603050405020304" pitchFamily="18" charset="0"/>
                <a:ea typeface="Tempus Sans ITC" panose="04020404030D07020202" pitchFamily="82" charset="0"/>
                <a:cs typeface="Times New Roman" panose="02020603050405020304" pitchFamily="18" charset="0"/>
              </a:rPr>
              <a:t> en Symfony</a:t>
            </a:r>
            <a:br>
              <a:rPr lang="de-DE" sz="1800" dirty="0">
                <a:solidFill>
                  <a:srgbClr val="000000"/>
                </a:solidFill>
                <a:effectLst/>
                <a:latin typeface="Calibri" panose="020F0502020204030204" pitchFamily="34" charset="0"/>
                <a:ea typeface="Calibri" panose="020F0502020204030204" pitchFamily="34" charset="0"/>
              </a:rPr>
            </a:br>
            <a:endParaRPr lang="de-DE" dirty="0"/>
          </a:p>
        </p:txBody>
      </p:sp>
      <p:sp>
        <p:nvSpPr>
          <p:cNvPr id="3" name="Sous-titre 2">
            <a:extLst>
              <a:ext uri="{FF2B5EF4-FFF2-40B4-BE49-F238E27FC236}">
                <a16:creationId xmlns:a16="http://schemas.microsoft.com/office/drawing/2014/main" id="{09B0BD29-B21B-4B4B-A432-95E5A15687CA}"/>
              </a:ext>
            </a:extLst>
          </p:cNvPr>
          <p:cNvSpPr>
            <a:spLocks noGrp="1"/>
          </p:cNvSpPr>
          <p:nvPr>
            <p:ph type="subTitle" idx="1"/>
          </p:nvPr>
        </p:nvSpPr>
        <p:spPr>
          <a:xfrm>
            <a:off x="4338084" y="5068189"/>
            <a:ext cx="2998381" cy="1704751"/>
          </a:xfrm>
        </p:spPr>
        <p:txBody>
          <a:bodyPr>
            <a:normAutofit fontScale="25000" lnSpcReduction="20000"/>
          </a:bodyPr>
          <a:lstStyle/>
          <a:p>
            <a:pPr marL="6350" marR="213360" indent="-6350" algn="ctr">
              <a:lnSpc>
                <a:spcPct val="107000"/>
              </a:lnSpc>
              <a:spcAft>
                <a:spcPts val="1190"/>
              </a:spcAft>
            </a:pPr>
            <a:r>
              <a:rPr lang="fr-FR" sz="4400" b="1" i="1" dirty="0">
                <a:solidFill>
                  <a:srgbClr val="000000"/>
                </a:solidFill>
                <a:effectLst/>
                <a:latin typeface="Calibri" panose="020F0502020204030204" pitchFamily="34" charset="0"/>
                <a:ea typeface="Calibri" panose="020F0502020204030204" pitchFamily="34" charset="0"/>
              </a:rPr>
              <a:t>TABLIEH Walid</a:t>
            </a:r>
            <a:endParaRPr lang="de-DE" sz="4400" b="1" dirty="0">
              <a:solidFill>
                <a:srgbClr val="000000"/>
              </a:solidFill>
              <a:effectLst/>
              <a:latin typeface="Calibri" panose="020F0502020204030204" pitchFamily="34" charset="0"/>
              <a:ea typeface="Calibri" panose="020F0502020204030204" pitchFamily="34" charset="0"/>
            </a:endParaRPr>
          </a:p>
          <a:p>
            <a:pPr marL="6350" marR="213995" indent="-6350" algn="ctr">
              <a:lnSpc>
                <a:spcPct val="107000"/>
              </a:lnSpc>
              <a:spcAft>
                <a:spcPts val="1190"/>
              </a:spcAft>
            </a:pPr>
            <a:r>
              <a:rPr lang="fr-FR" sz="4400" b="1" dirty="0">
                <a:solidFill>
                  <a:srgbClr val="000000"/>
                </a:solidFill>
                <a:effectLst/>
                <a:latin typeface="Calibri" panose="020F0502020204030204" pitchFamily="34" charset="0"/>
                <a:ea typeface="Calibri" panose="020F0502020204030204" pitchFamily="34" charset="0"/>
              </a:rPr>
              <a:t>15 rue </a:t>
            </a:r>
            <a:r>
              <a:rPr lang="fr-FR" sz="4400" b="1" dirty="0" err="1">
                <a:solidFill>
                  <a:srgbClr val="000000"/>
                </a:solidFill>
                <a:effectLst/>
                <a:latin typeface="Calibri" panose="020F0502020204030204" pitchFamily="34" charset="0"/>
                <a:ea typeface="Calibri" panose="020F0502020204030204" pitchFamily="34" charset="0"/>
              </a:rPr>
              <a:t>Wattu</a:t>
            </a:r>
            <a:r>
              <a:rPr lang="fr-FR" sz="4400" b="1" dirty="0">
                <a:solidFill>
                  <a:srgbClr val="000000"/>
                </a:solidFill>
                <a:effectLst/>
                <a:latin typeface="Calibri" panose="020F0502020204030204" pitchFamily="34" charset="0"/>
                <a:ea typeface="Calibri" panose="020F0502020204030204" pitchFamily="34" charset="0"/>
              </a:rPr>
              <a:t> - 6700 STRASBOURG </a:t>
            </a:r>
            <a:endParaRPr lang="de-DE" sz="4400" b="1" dirty="0">
              <a:solidFill>
                <a:srgbClr val="000000"/>
              </a:solidFill>
              <a:effectLst/>
              <a:latin typeface="Calibri" panose="020F0502020204030204" pitchFamily="34" charset="0"/>
              <a:ea typeface="Calibri" panose="020F0502020204030204" pitchFamily="34" charset="0"/>
            </a:endParaRPr>
          </a:p>
          <a:p>
            <a:pPr marL="6350" marR="214630" indent="-6350" algn="ctr">
              <a:lnSpc>
                <a:spcPct val="107000"/>
              </a:lnSpc>
              <a:spcAft>
                <a:spcPts val="1190"/>
              </a:spcAft>
            </a:pPr>
            <a:r>
              <a:rPr lang="de-DE" sz="4400" b="1" dirty="0">
                <a:solidFill>
                  <a:srgbClr val="000000"/>
                </a:solidFill>
                <a:effectLst/>
                <a:latin typeface="Wingdings" panose="05000000000000000000" pitchFamily="2" charset="2"/>
                <a:ea typeface="Wingdings" panose="05000000000000000000" pitchFamily="2" charset="2"/>
                <a:cs typeface="Wingdings" panose="05000000000000000000" pitchFamily="2" charset="2"/>
              </a:rPr>
              <a:t>(</a:t>
            </a:r>
            <a:r>
              <a:rPr lang="fr-FR" sz="4400" b="1" dirty="0">
                <a:solidFill>
                  <a:srgbClr val="000000"/>
                </a:solidFill>
                <a:effectLst/>
                <a:latin typeface="Calibri" panose="020F0502020204030204" pitchFamily="34" charset="0"/>
                <a:ea typeface="Calibri" panose="020F0502020204030204" pitchFamily="34" charset="0"/>
              </a:rPr>
              <a:t> 07 69 34 40 70  </a:t>
            </a:r>
            <a:r>
              <a:rPr lang="de-DE" sz="4400" b="1" dirty="0">
                <a:solidFill>
                  <a:srgbClr val="000000"/>
                </a:solidFill>
                <a:effectLst/>
                <a:latin typeface="Webdings" panose="05030102010509060703" pitchFamily="18" charset="2"/>
                <a:ea typeface="Webdings" panose="05030102010509060703" pitchFamily="18" charset="2"/>
                <a:cs typeface="Webdings" panose="05030102010509060703" pitchFamily="18" charset="2"/>
              </a:rPr>
              <a:t> </a:t>
            </a:r>
            <a:r>
              <a:rPr lang="de-DE" sz="4400" b="1" dirty="0">
                <a:solidFill>
                  <a:srgbClr val="000000"/>
                </a:solidFill>
                <a:effectLst/>
                <a:latin typeface="Calibri" panose="020F0502020204030204" pitchFamily="34" charset="0"/>
                <a:ea typeface="Calibri" panose="020F0502020204030204" pitchFamily="34" charset="0"/>
              </a:rPr>
              <a:t> </a:t>
            </a:r>
            <a:r>
              <a:rPr lang="fr-FR" sz="4400" b="1" dirty="0">
                <a:solidFill>
                  <a:srgbClr val="000000"/>
                </a:solidFill>
                <a:effectLst/>
                <a:latin typeface="Calibri" panose="020F0502020204030204" pitchFamily="34" charset="0"/>
                <a:ea typeface="Calibri" panose="020F0502020204030204" pitchFamily="34" charset="0"/>
              </a:rPr>
              <a:t>waledo.1997@hotmail.com </a:t>
            </a:r>
            <a:endParaRPr lang="de-DE" sz="4400" b="1" dirty="0">
              <a:solidFill>
                <a:srgbClr val="000000"/>
              </a:solidFill>
              <a:effectLst/>
              <a:latin typeface="Calibri" panose="020F0502020204030204" pitchFamily="34" charset="0"/>
              <a:ea typeface="Calibri" panose="020F0502020204030204" pitchFamily="34" charset="0"/>
            </a:endParaRPr>
          </a:p>
          <a:p>
            <a:pPr marL="6350" marR="213995" indent="-6350" algn="ctr">
              <a:lnSpc>
                <a:spcPct val="107000"/>
              </a:lnSpc>
              <a:spcAft>
                <a:spcPts val="1190"/>
              </a:spcAft>
            </a:pPr>
            <a:r>
              <a:rPr lang="fr-FR" sz="4400" b="1" dirty="0">
                <a:solidFill>
                  <a:srgbClr val="000000"/>
                </a:solidFill>
                <a:effectLst/>
                <a:latin typeface="Calibri" panose="020F0502020204030204" pitchFamily="34" charset="0"/>
                <a:ea typeface="Calibri" panose="020F0502020204030204" pitchFamily="34" charset="0"/>
              </a:rPr>
              <a:t>www.elan-formation.fr </a:t>
            </a:r>
            <a:endParaRPr lang="de-DE" sz="4400" b="1" dirty="0">
              <a:solidFill>
                <a:srgbClr val="000000"/>
              </a:solidFill>
              <a:effectLst/>
              <a:latin typeface="Calibri" panose="020F0502020204030204" pitchFamily="34" charset="0"/>
              <a:ea typeface="Calibri" panose="020F0502020204030204" pitchFamily="34" charset="0"/>
            </a:endParaRPr>
          </a:p>
          <a:p>
            <a:endParaRPr lang="de-DE" dirty="0"/>
          </a:p>
        </p:txBody>
      </p:sp>
    </p:spTree>
    <p:extLst>
      <p:ext uri="{BB962C8B-B14F-4D97-AF65-F5344CB8AC3E}">
        <p14:creationId xmlns:p14="http://schemas.microsoft.com/office/powerpoint/2010/main" val="1653331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FE7EC68-DD02-44DB-AD48-57E2C9225B99}"/>
              </a:ext>
            </a:extLst>
          </p:cNvPr>
          <p:cNvSpPr txBox="1"/>
          <p:nvPr/>
        </p:nvSpPr>
        <p:spPr>
          <a:xfrm>
            <a:off x="646953" y="250728"/>
            <a:ext cx="4868342" cy="1760482"/>
          </a:xfrm>
          <a:prstGeom prst="rect">
            <a:avLst/>
          </a:prstGeom>
          <a:noFill/>
        </p:spPr>
        <p:txBody>
          <a:bodyPr wrap="square" rtlCol="0">
            <a:spAutoFit/>
          </a:bodyPr>
          <a:lstStyle/>
          <a:p>
            <a:pPr marL="6350" marR="213995" indent="-6350" algn="just">
              <a:lnSpc>
                <a:spcPct val="110000"/>
              </a:lnSpc>
              <a:spcAft>
                <a:spcPts val="1190"/>
              </a:spcAft>
            </a:pPr>
            <a:r>
              <a:rPr lang="fr-FR" sz="1600" b="1" dirty="0">
                <a:solidFill>
                  <a:srgbClr val="000000"/>
                </a:solidFill>
                <a:effectLst/>
                <a:latin typeface="Calibri" panose="020F0502020204030204" pitchFamily="34" charset="0"/>
                <a:ea typeface="Calibri" panose="020F0502020204030204" pitchFamily="34" charset="0"/>
              </a:rPr>
              <a:t>Symfony utilise la méthode de </a:t>
            </a:r>
            <a:r>
              <a:rPr lang="fr-FR" sz="1600" b="1" dirty="0">
                <a:solidFill>
                  <a:srgbClr val="FF0000"/>
                </a:solidFill>
                <a:effectLst/>
                <a:latin typeface="Calibri" panose="020F0502020204030204" pitchFamily="34" charset="0"/>
                <a:ea typeface="Calibri" panose="020F0502020204030204" pitchFamily="34" charset="0"/>
              </a:rPr>
              <a:t>MVP (MVC mais pas de échange entre le modelé et vu)</a:t>
            </a:r>
            <a:r>
              <a:rPr lang="fr-FR" sz="1600" b="1" dirty="0">
                <a:solidFill>
                  <a:srgbClr val="000000"/>
                </a:solidFill>
                <a:effectLst/>
                <a:latin typeface="Calibri" panose="020F0502020204030204" pitchFamily="34" charset="0"/>
                <a:ea typeface="Calibri" panose="020F0502020204030204" pitchFamily="34" charset="0"/>
              </a:rPr>
              <a:t> pour crée le projet alors</a:t>
            </a:r>
            <a:endParaRPr lang="de-DE" sz="1600" b="1" dirty="0">
              <a:solidFill>
                <a:srgbClr val="000000"/>
              </a:solidFill>
              <a:effectLst/>
              <a:latin typeface="Calibri" panose="020F0502020204030204" pitchFamily="34" charset="0"/>
              <a:ea typeface="Calibri" panose="020F0502020204030204" pitchFamily="34" charset="0"/>
            </a:endParaRPr>
          </a:p>
          <a:p>
            <a:pPr marL="6350" marR="213995" indent="-6350" algn="just">
              <a:lnSpc>
                <a:spcPct val="110000"/>
              </a:lnSpc>
              <a:spcAft>
                <a:spcPts val="1190"/>
              </a:spcAft>
            </a:pPr>
            <a:r>
              <a:rPr lang="fr-FR" sz="1600" b="1" dirty="0">
                <a:solidFill>
                  <a:srgbClr val="000000"/>
                </a:solidFill>
                <a:effectLst/>
                <a:latin typeface="Calibri" panose="020F0502020204030204" pitchFamily="34" charset="0"/>
                <a:ea typeface="Calibri" panose="020F0502020204030204" pitchFamily="34" charset="0"/>
              </a:rPr>
              <a:t>Voici un Autre Example qui est plus détaillé : </a:t>
            </a:r>
            <a:endParaRPr lang="de-DE" sz="1600" b="1" dirty="0">
              <a:solidFill>
                <a:srgbClr val="000000"/>
              </a:solidFill>
              <a:effectLst/>
              <a:latin typeface="Calibri" panose="020F0502020204030204" pitchFamily="34" charset="0"/>
              <a:ea typeface="Calibri" panose="020F0502020204030204" pitchFamily="34" charset="0"/>
            </a:endParaRPr>
          </a:p>
          <a:p>
            <a:endParaRPr lang="de-DE" dirty="0"/>
          </a:p>
        </p:txBody>
      </p:sp>
      <p:sp>
        <p:nvSpPr>
          <p:cNvPr id="3" name="Rectangle 2">
            <a:extLst>
              <a:ext uri="{FF2B5EF4-FFF2-40B4-BE49-F238E27FC236}">
                <a16:creationId xmlns:a16="http://schemas.microsoft.com/office/drawing/2014/main" id="{FD0CBE85-9BDF-4C6C-AC56-D56DE3A7DBED}"/>
              </a:ext>
            </a:extLst>
          </p:cNvPr>
          <p:cNvSpPr>
            <a:spLocks noChangeArrowheads="1"/>
          </p:cNvSpPr>
          <p:nvPr/>
        </p:nvSpPr>
        <p:spPr bwMode="auto">
          <a:xfrm>
            <a:off x="0" y="1359290"/>
            <a:ext cx="10766186" cy="375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de-DE"/>
          </a:p>
        </p:txBody>
      </p:sp>
      <p:pic>
        <p:nvPicPr>
          <p:cNvPr id="2049" name="Image 71">
            <a:extLst>
              <a:ext uri="{FF2B5EF4-FFF2-40B4-BE49-F238E27FC236}">
                <a16:creationId xmlns:a16="http://schemas.microsoft.com/office/drawing/2014/main" id="{709DB23A-A5AD-43B1-8382-1755188535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6735" y="872575"/>
            <a:ext cx="7832223" cy="529167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242E97F-F56B-47A7-B7A6-AD5D141BD2BA}"/>
              </a:ext>
            </a:extLst>
          </p:cNvPr>
          <p:cNvSpPr>
            <a:spLocks noChangeArrowheads="1"/>
          </p:cNvSpPr>
          <p:nvPr/>
        </p:nvSpPr>
        <p:spPr bwMode="auto">
          <a:xfrm rot="10800000" flipV="1">
            <a:off x="646953" y="1886155"/>
            <a:ext cx="4105619"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de-DE"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On </a:t>
            </a:r>
            <a:r>
              <a:rPr kumimoji="0" lang="fr-FR" altLang="de-DE" sz="16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rPr>
              <a:t>Commance</a:t>
            </a:r>
            <a:r>
              <a:rPr kumimoji="0" lang="fr-FR" altLang="de-DE"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de-DE"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L’User demande une marque de voiture pour Example </a:t>
            </a:r>
            <a:endParaRPr kumimoji="0" lang="de-DE" altLang="de-DE"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de-DE"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L’user demande qqc à la Controller </a:t>
            </a:r>
            <a:endParaRPr kumimoji="0" lang="de-DE" altLang="de-DE"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de-DE"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Controller envoie une liste de voitures à</a:t>
            </a:r>
            <a:r>
              <a:rPr kumimoji="0" lang="fr-FR" altLang="de-DE" sz="1600" b="0" i="0" u="none" strike="noStrike" cap="none" normalizeH="0" baseline="0" dirty="0" bmk="">
                <a:ln>
                  <a:noFill/>
                </a:ln>
                <a:solidFill>
                  <a:srgbClr val="000000"/>
                </a:solidFill>
                <a:effectLst/>
                <a:latin typeface="Arial" panose="020B0604020202020204" pitchFamily="34" charset="0"/>
                <a:ea typeface="Calibri" panose="020F0502020204030204" pitchFamily="34" charset="0"/>
              </a:rPr>
              <a:t> </a:t>
            </a:r>
            <a:r>
              <a:rPr kumimoji="0" lang="fr-FR" altLang="de-DE"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Modèle</a:t>
            </a:r>
            <a:endParaRPr kumimoji="0" lang="de-DE" altLang="de-DE"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de-DE"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Modèle demande aller voir toute la voiture pour Example en BDD Table de base de donnes </a:t>
            </a:r>
            <a:endParaRPr kumimoji="0" lang="de-DE" altLang="de-DE"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de-DE" sz="16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rPr>
              <a:t>Array</a:t>
            </a:r>
            <a:r>
              <a:rPr kumimoji="0" lang="fr-FR" altLang="de-DE"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de Table transforme en collection des objets</a:t>
            </a:r>
            <a:endParaRPr kumimoji="0" lang="de-DE" altLang="de-DE"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de-DE"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Le Repository </a:t>
            </a:r>
            <a:r>
              <a:rPr kumimoji="0" lang="fr-FR" altLang="de-DE" sz="16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rPr>
              <a:t>recup</a:t>
            </a:r>
            <a:r>
              <a:rPr kumimoji="0" lang="fr-FR" altLang="de-DE"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la collection</a:t>
            </a:r>
            <a:endParaRPr kumimoji="0" lang="de-DE" altLang="de-DE"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de-DE" sz="16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rPr>
              <a:t>Modele</a:t>
            </a:r>
            <a:r>
              <a:rPr kumimoji="0" lang="fr-FR" altLang="de-DE"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envoie le à Controller </a:t>
            </a:r>
            <a:endParaRPr kumimoji="0" lang="de-DE" altLang="de-DE"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de-DE"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Le Controller envoie le à vu [</a:t>
            </a:r>
            <a:r>
              <a:rPr kumimoji="0" lang="fr-FR" altLang="de-DE" sz="16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rPr>
              <a:t>Twig</a:t>
            </a:r>
            <a:r>
              <a:rPr kumimoji="0" lang="fr-FR" altLang="de-DE"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en fait un </a:t>
            </a:r>
            <a:r>
              <a:rPr kumimoji="0" lang="fr-FR" altLang="de-DE" sz="16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rPr>
              <a:t>foreach</a:t>
            </a:r>
            <a:r>
              <a:rPr kumimoji="0" lang="fr-FR" altLang="de-DE"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pour voitures pour </a:t>
            </a:r>
            <a:r>
              <a:rPr kumimoji="0" lang="fr-FR" altLang="de-DE" sz="16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rPr>
              <a:t>recuper</a:t>
            </a:r>
            <a:r>
              <a:rPr kumimoji="0" lang="fr-FR" altLang="de-DE"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a:t>
            </a:r>
            <a:r>
              <a:rPr kumimoji="0" lang="fr-FR" altLang="de-DE" sz="16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rPr>
              <a:t>voiture.marque</a:t>
            </a:r>
            <a:r>
              <a:rPr kumimoji="0" lang="fr-FR" altLang="de-DE"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 le marque demandée ) </a:t>
            </a:r>
            <a:endParaRPr kumimoji="0" lang="de-DE" altLang="de-DE"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de-DE"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La vue affiche le </a:t>
            </a:r>
            <a:r>
              <a:rPr kumimoji="0" lang="fr-FR" altLang="de-DE" sz="16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rPr>
              <a:t>resultat</a:t>
            </a:r>
            <a:r>
              <a:rPr kumimoji="0" lang="fr-FR" altLang="de-DE"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à USER.</a:t>
            </a:r>
            <a:endParaRPr kumimoji="0" lang="fr-FR" altLang="de-DE"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8158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7CF782C-B728-480E-85FA-8F6DE689D300}"/>
              </a:ext>
            </a:extLst>
          </p:cNvPr>
          <p:cNvSpPr txBox="1"/>
          <p:nvPr/>
        </p:nvSpPr>
        <p:spPr>
          <a:xfrm>
            <a:off x="358849" y="214055"/>
            <a:ext cx="6097772" cy="369332"/>
          </a:xfrm>
          <a:prstGeom prst="rect">
            <a:avLst/>
          </a:prstGeom>
          <a:noFill/>
        </p:spPr>
        <p:txBody>
          <a:bodyPr wrap="square">
            <a:spAutoFit/>
          </a:bodyPr>
          <a:lstStyle/>
          <a:p>
            <a:pPr marL="285750" indent="-285750">
              <a:buFont typeface="Wingdings" panose="05000000000000000000" pitchFamily="2" charset="2"/>
              <a:buChar char="v"/>
            </a:pPr>
            <a:r>
              <a:rPr lang="fr-FR" sz="1800" dirty="0">
                <a:solidFill>
                  <a:srgbClr val="000000"/>
                </a:solidFill>
                <a:effectLst/>
                <a:latin typeface="Calibri" panose="020F0502020204030204" pitchFamily="34" charset="0"/>
                <a:ea typeface="Calibri" panose="020F0502020204030204" pitchFamily="34" charset="0"/>
              </a:rPr>
              <a:t>Relation (ASSO) de table</a:t>
            </a:r>
            <a:endParaRPr lang="de-DE" dirty="0"/>
          </a:p>
        </p:txBody>
      </p:sp>
      <p:sp>
        <p:nvSpPr>
          <p:cNvPr id="5" name="ZoneTexte 4">
            <a:extLst>
              <a:ext uri="{FF2B5EF4-FFF2-40B4-BE49-F238E27FC236}">
                <a16:creationId xmlns:a16="http://schemas.microsoft.com/office/drawing/2014/main" id="{FAA4D82D-3796-40DA-9EB4-1B2FF18F7874}"/>
              </a:ext>
            </a:extLst>
          </p:cNvPr>
          <p:cNvSpPr txBox="1"/>
          <p:nvPr/>
        </p:nvSpPr>
        <p:spPr>
          <a:xfrm>
            <a:off x="763771" y="583387"/>
            <a:ext cx="5969295" cy="369332"/>
          </a:xfrm>
          <a:prstGeom prst="rect">
            <a:avLst/>
          </a:prstGeom>
          <a:noFill/>
        </p:spPr>
        <p:txBody>
          <a:bodyPr wrap="square">
            <a:spAutoFit/>
          </a:bodyPr>
          <a:lstStyle/>
          <a:p>
            <a:r>
              <a:rPr lang="fr-FR" sz="1800" b="1" dirty="0">
                <a:solidFill>
                  <a:srgbClr val="000000"/>
                </a:solidFill>
                <a:effectLst/>
                <a:latin typeface="Calibri" panose="020F0502020204030204" pitchFamily="34" charset="0"/>
                <a:ea typeface="Calibri" panose="020F0502020204030204" pitchFamily="34" charset="0"/>
              </a:rPr>
              <a:t>Dans class </a:t>
            </a:r>
            <a:r>
              <a:rPr lang="fr-FR" sz="1800" b="1" dirty="0" err="1">
                <a:solidFill>
                  <a:srgbClr val="000000"/>
                </a:solidFill>
                <a:effectLst/>
                <a:latin typeface="Calibri" panose="020F0502020204030204" pitchFamily="34" charset="0"/>
                <a:ea typeface="Calibri" panose="020F0502020204030204" pitchFamily="34" charset="0"/>
              </a:rPr>
              <a:t>Modele</a:t>
            </a:r>
            <a:r>
              <a:rPr lang="fr-FR" sz="1800" b="1" dirty="0">
                <a:solidFill>
                  <a:srgbClr val="000000"/>
                </a:solidFill>
                <a:effectLst/>
                <a:latin typeface="Calibri" panose="020F0502020204030204" pitchFamily="34" charset="0"/>
                <a:ea typeface="Calibri" panose="020F0502020204030204" pitchFamily="34" charset="0"/>
              </a:rPr>
              <a:t> il y a </a:t>
            </a:r>
            <a:r>
              <a:rPr lang="fr-FR" sz="1800" b="1" dirty="0" err="1">
                <a:solidFill>
                  <a:srgbClr val="000000"/>
                </a:solidFill>
                <a:effectLst/>
                <a:latin typeface="Calibri" panose="020F0502020204030204" pitchFamily="34" charset="0"/>
                <a:ea typeface="Calibri" panose="020F0502020204030204" pitchFamily="34" charset="0"/>
              </a:rPr>
              <a:t>ManyToOne</a:t>
            </a:r>
            <a:r>
              <a:rPr lang="fr-FR" sz="1800" b="1" dirty="0">
                <a:solidFill>
                  <a:srgbClr val="000000"/>
                </a:solidFill>
                <a:effectLst/>
                <a:latin typeface="Calibri" panose="020F0502020204030204" pitchFamily="34" charset="0"/>
                <a:ea typeface="Calibri" panose="020F0502020204030204" pitchFamily="34" charset="0"/>
              </a:rPr>
              <a:t> $marque</a:t>
            </a:r>
            <a:endParaRPr lang="de-DE" dirty="0"/>
          </a:p>
        </p:txBody>
      </p:sp>
      <p:pic>
        <p:nvPicPr>
          <p:cNvPr id="6" name="Image 5">
            <a:extLst>
              <a:ext uri="{FF2B5EF4-FFF2-40B4-BE49-F238E27FC236}">
                <a16:creationId xmlns:a16="http://schemas.microsoft.com/office/drawing/2014/main" id="{3F9EA128-3E3F-4373-8F25-9B7858BF23B3}"/>
              </a:ext>
            </a:extLst>
          </p:cNvPr>
          <p:cNvPicPr/>
          <p:nvPr/>
        </p:nvPicPr>
        <p:blipFill>
          <a:blip r:embed="rId2"/>
          <a:stretch>
            <a:fillRect/>
          </a:stretch>
        </p:blipFill>
        <p:spPr>
          <a:xfrm>
            <a:off x="763772" y="1036341"/>
            <a:ext cx="4956544" cy="1068906"/>
          </a:xfrm>
          <a:prstGeom prst="rect">
            <a:avLst/>
          </a:prstGeom>
        </p:spPr>
      </p:pic>
      <p:sp>
        <p:nvSpPr>
          <p:cNvPr id="8" name="ZoneTexte 7">
            <a:extLst>
              <a:ext uri="{FF2B5EF4-FFF2-40B4-BE49-F238E27FC236}">
                <a16:creationId xmlns:a16="http://schemas.microsoft.com/office/drawing/2014/main" id="{F6EBFA6C-662A-4119-B9BF-B99380FBC2D7}"/>
              </a:ext>
            </a:extLst>
          </p:cNvPr>
          <p:cNvSpPr txBox="1"/>
          <p:nvPr/>
        </p:nvSpPr>
        <p:spPr>
          <a:xfrm>
            <a:off x="699532" y="2200905"/>
            <a:ext cx="6097772" cy="369332"/>
          </a:xfrm>
          <a:prstGeom prst="rect">
            <a:avLst/>
          </a:prstGeom>
          <a:noFill/>
        </p:spPr>
        <p:txBody>
          <a:bodyPr wrap="square">
            <a:spAutoFit/>
          </a:bodyPr>
          <a:lstStyle/>
          <a:p>
            <a:r>
              <a:rPr lang="fr-FR" sz="1800" b="1" dirty="0">
                <a:solidFill>
                  <a:srgbClr val="000000"/>
                </a:solidFill>
                <a:effectLst/>
                <a:latin typeface="Calibri" panose="020F0502020204030204" pitchFamily="34" charset="0"/>
                <a:ea typeface="Calibri" panose="020F0502020204030204" pitchFamily="34" charset="0"/>
              </a:rPr>
              <a:t>Dans class Voiteur il y a </a:t>
            </a:r>
            <a:r>
              <a:rPr lang="fr-FR" sz="1800" b="1" dirty="0" err="1">
                <a:solidFill>
                  <a:srgbClr val="000000"/>
                </a:solidFill>
                <a:effectLst/>
                <a:latin typeface="Calibri" panose="020F0502020204030204" pitchFamily="34" charset="0"/>
                <a:ea typeface="Calibri" panose="020F0502020204030204" pitchFamily="34" charset="0"/>
              </a:rPr>
              <a:t>ManyToOne</a:t>
            </a:r>
            <a:r>
              <a:rPr lang="fr-FR" sz="1800" b="1" dirty="0">
                <a:solidFill>
                  <a:srgbClr val="000000"/>
                </a:solidFill>
                <a:effectLst/>
                <a:latin typeface="Calibri" panose="020F0502020204030204" pitchFamily="34" charset="0"/>
                <a:ea typeface="Calibri" panose="020F0502020204030204" pitchFamily="34" charset="0"/>
              </a:rPr>
              <a:t> $</a:t>
            </a:r>
            <a:r>
              <a:rPr lang="fr-FR" sz="1800" b="1" dirty="0" err="1">
                <a:solidFill>
                  <a:srgbClr val="000000"/>
                </a:solidFill>
                <a:effectLst/>
                <a:latin typeface="Calibri" panose="020F0502020204030204" pitchFamily="34" charset="0"/>
                <a:ea typeface="Calibri" panose="020F0502020204030204" pitchFamily="34" charset="0"/>
              </a:rPr>
              <a:t>modele</a:t>
            </a:r>
            <a:endParaRPr lang="de-DE" dirty="0"/>
          </a:p>
        </p:txBody>
      </p:sp>
      <p:pic>
        <p:nvPicPr>
          <p:cNvPr id="9" name="Image 8">
            <a:extLst>
              <a:ext uri="{FF2B5EF4-FFF2-40B4-BE49-F238E27FC236}">
                <a16:creationId xmlns:a16="http://schemas.microsoft.com/office/drawing/2014/main" id="{B3266E66-1A7B-4AB1-B9F0-C623CA3312D2}"/>
              </a:ext>
            </a:extLst>
          </p:cNvPr>
          <p:cNvPicPr/>
          <p:nvPr/>
        </p:nvPicPr>
        <p:blipFill>
          <a:blip r:embed="rId3"/>
          <a:stretch>
            <a:fillRect/>
          </a:stretch>
        </p:blipFill>
        <p:spPr>
          <a:xfrm>
            <a:off x="763771" y="2630138"/>
            <a:ext cx="4953635" cy="953034"/>
          </a:xfrm>
          <a:prstGeom prst="rect">
            <a:avLst/>
          </a:prstGeom>
        </p:spPr>
      </p:pic>
      <p:sp>
        <p:nvSpPr>
          <p:cNvPr id="11" name="ZoneTexte 10">
            <a:extLst>
              <a:ext uri="{FF2B5EF4-FFF2-40B4-BE49-F238E27FC236}">
                <a16:creationId xmlns:a16="http://schemas.microsoft.com/office/drawing/2014/main" id="{E2022555-4F99-4FD4-A55D-9E67349D87D6}"/>
              </a:ext>
            </a:extLst>
          </p:cNvPr>
          <p:cNvSpPr txBox="1"/>
          <p:nvPr/>
        </p:nvSpPr>
        <p:spPr>
          <a:xfrm>
            <a:off x="699532" y="3722765"/>
            <a:ext cx="6097772" cy="369332"/>
          </a:xfrm>
          <a:prstGeom prst="rect">
            <a:avLst/>
          </a:prstGeom>
          <a:noFill/>
        </p:spPr>
        <p:txBody>
          <a:bodyPr wrap="square">
            <a:spAutoFit/>
          </a:bodyPr>
          <a:lstStyle/>
          <a:p>
            <a:r>
              <a:rPr lang="fr-FR" sz="1800" b="1" dirty="0">
                <a:solidFill>
                  <a:srgbClr val="000000"/>
                </a:solidFill>
                <a:effectLst/>
                <a:latin typeface="Calibri" panose="020F0502020204030204" pitchFamily="34" charset="0"/>
                <a:ea typeface="Calibri" panose="020F0502020204030204" pitchFamily="34" charset="0"/>
              </a:rPr>
              <a:t>Dans class Avis il y a </a:t>
            </a:r>
            <a:r>
              <a:rPr lang="fr-FR" sz="1800" b="1" dirty="0" err="1">
                <a:solidFill>
                  <a:srgbClr val="000000"/>
                </a:solidFill>
                <a:effectLst/>
                <a:latin typeface="Calibri" panose="020F0502020204030204" pitchFamily="34" charset="0"/>
                <a:ea typeface="Calibri" panose="020F0502020204030204" pitchFamily="34" charset="0"/>
              </a:rPr>
              <a:t>ManyToOne</a:t>
            </a:r>
            <a:r>
              <a:rPr lang="fr-FR" sz="1800" b="1" dirty="0">
                <a:solidFill>
                  <a:srgbClr val="000000"/>
                </a:solidFill>
                <a:effectLst/>
                <a:latin typeface="Calibri" panose="020F0502020204030204" pitchFamily="34" charset="0"/>
                <a:ea typeface="Calibri" panose="020F0502020204030204" pitchFamily="34" charset="0"/>
              </a:rPr>
              <a:t> $voiture</a:t>
            </a:r>
            <a:endParaRPr lang="de-DE" dirty="0"/>
          </a:p>
        </p:txBody>
      </p:sp>
      <p:pic>
        <p:nvPicPr>
          <p:cNvPr id="12" name="Image 11">
            <a:extLst>
              <a:ext uri="{FF2B5EF4-FFF2-40B4-BE49-F238E27FC236}">
                <a16:creationId xmlns:a16="http://schemas.microsoft.com/office/drawing/2014/main" id="{9EFD3D56-0FCF-4442-B7DB-7942D687F85D}"/>
              </a:ext>
            </a:extLst>
          </p:cNvPr>
          <p:cNvPicPr/>
          <p:nvPr/>
        </p:nvPicPr>
        <p:blipFill>
          <a:blip r:embed="rId4"/>
          <a:stretch>
            <a:fillRect/>
          </a:stretch>
        </p:blipFill>
        <p:spPr>
          <a:xfrm>
            <a:off x="763771" y="4145150"/>
            <a:ext cx="5201285" cy="841520"/>
          </a:xfrm>
          <a:prstGeom prst="rect">
            <a:avLst/>
          </a:prstGeom>
        </p:spPr>
      </p:pic>
      <p:sp>
        <p:nvSpPr>
          <p:cNvPr id="14" name="ZoneTexte 13">
            <a:extLst>
              <a:ext uri="{FF2B5EF4-FFF2-40B4-BE49-F238E27FC236}">
                <a16:creationId xmlns:a16="http://schemas.microsoft.com/office/drawing/2014/main" id="{134B4B68-ADF0-4F63-987A-238A4800088F}"/>
              </a:ext>
            </a:extLst>
          </p:cNvPr>
          <p:cNvSpPr txBox="1"/>
          <p:nvPr/>
        </p:nvSpPr>
        <p:spPr>
          <a:xfrm>
            <a:off x="635294" y="5059959"/>
            <a:ext cx="6097772" cy="369332"/>
          </a:xfrm>
          <a:prstGeom prst="rect">
            <a:avLst/>
          </a:prstGeom>
          <a:noFill/>
        </p:spPr>
        <p:txBody>
          <a:bodyPr wrap="square">
            <a:spAutoFit/>
          </a:bodyPr>
          <a:lstStyle/>
          <a:p>
            <a:r>
              <a:rPr lang="fr-FR" sz="1800" b="1" dirty="0">
                <a:solidFill>
                  <a:srgbClr val="000000"/>
                </a:solidFill>
                <a:effectLst/>
                <a:latin typeface="Calibri" panose="020F0502020204030204" pitchFamily="34" charset="0"/>
                <a:ea typeface="Calibri" panose="020F0502020204030204" pitchFamily="34" charset="0"/>
              </a:rPr>
              <a:t>Dans class Voiture il y a </a:t>
            </a:r>
            <a:r>
              <a:rPr lang="fr-FR" sz="1800" b="1" dirty="0" err="1">
                <a:solidFill>
                  <a:srgbClr val="000000"/>
                </a:solidFill>
                <a:effectLst/>
                <a:latin typeface="Calibri" panose="020F0502020204030204" pitchFamily="34" charset="0"/>
                <a:ea typeface="Calibri" panose="020F0502020204030204" pitchFamily="34" charset="0"/>
              </a:rPr>
              <a:t>ManyToMany</a:t>
            </a:r>
            <a:r>
              <a:rPr lang="fr-FR" sz="1800" b="1" dirty="0">
                <a:solidFill>
                  <a:srgbClr val="000000"/>
                </a:solidFill>
                <a:effectLst/>
                <a:latin typeface="Calibri" panose="020F0502020204030204" pitchFamily="34" charset="0"/>
                <a:ea typeface="Calibri" panose="020F0502020204030204" pitchFamily="34" charset="0"/>
              </a:rPr>
              <a:t> $</a:t>
            </a:r>
            <a:r>
              <a:rPr lang="fr-FR" sz="1800" b="1" dirty="0" err="1">
                <a:solidFill>
                  <a:srgbClr val="000000"/>
                </a:solidFill>
                <a:effectLst/>
                <a:latin typeface="Calibri" panose="020F0502020204030204" pitchFamily="34" charset="0"/>
                <a:ea typeface="Calibri" panose="020F0502020204030204" pitchFamily="34" charset="0"/>
              </a:rPr>
              <a:t>users</a:t>
            </a:r>
            <a:endParaRPr lang="de-DE" dirty="0"/>
          </a:p>
        </p:txBody>
      </p:sp>
      <p:pic>
        <p:nvPicPr>
          <p:cNvPr id="15" name="Image 14">
            <a:extLst>
              <a:ext uri="{FF2B5EF4-FFF2-40B4-BE49-F238E27FC236}">
                <a16:creationId xmlns:a16="http://schemas.microsoft.com/office/drawing/2014/main" id="{263BA033-FD88-47B9-920F-4A5F411AB5BB}"/>
              </a:ext>
            </a:extLst>
          </p:cNvPr>
          <p:cNvPicPr/>
          <p:nvPr/>
        </p:nvPicPr>
        <p:blipFill>
          <a:blip r:embed="rId5"/>
          <a:stretch>
            <a:fillRect/>
          </a:stretch>
        </p:blipFill>
        <p:spPr>
          <a:xfrm>
            <a:off x="699532" y="5502579"/>
            <a:ext cx="5687060" cy="894573"/>
          </a:xfrm>
          <a:prstGeom prst="rect">
            <a:avLst/>
          </a:prstGeom>
        </p:spPr>
      </p:pic>
    </p:spTree>
    <p:extLst>
      <p:ext uri="{BB962C8B-B14F-4D97-AF65-F5344CB8AC3E}">
        <p14:creationId xmlns:p14="http://schemas.microsoft.com/office/powerpoint/2010/main" val="1497833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1"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9A7BC1EF-264D-4E45-AB13-FE9E031A6173}"/>
              </a:ext>
            </a:extLst>
          </p:cNvPr>
          <p:cNvSpPr txBox="1"/>
          <p:nvPr/>
        </p:nvSpPr>
        <p:spPr>
          <a:xfrm>
            <a:off x="629977" y="224135"/>
            <a:ext cx="6097772" cy="369332"/>
          </a:xfrm>
          <a:prstGeom prst="rect">
            <a:avLst/>
          </a:prstGeom>
          <a:noFill/>
        </p:spPr>
        <p:txBody>
          <a:bodyPr wrap="square">
            <a:spAutoFit/>
          </a:bodyPr>
          <a:lstStyle/>
          <a:p>
            <a:pPr marL="285750" indent="-285750">
              <a:buFont typeface="Wingdings" panose="05000000000000000000" pitchFamily="2" charset="2"/>
              <a:buChar char="v"/>
            </a:pPr>
            <a:r>
              <a:rPr lang="fr-FR" sz="1800" dirty="0">
                <a:solidFill>
                  <a:srgbClr val="000000"/>
                </a:solidFill>
                <a:effectLst/>
                <a:latin typeface="Calibri" panose="020F0502020204030204" pitchFamily="34" charset="0"/>
                <a:ea typeface="Calibri" panose="020F0502020204030204" pitchFamily="34" charset="0"/>
              </a:rPr>
              <a:t>Controller </a:t>
            </a:r>
            <a:endParaRPr lang="de-DE" dirty="0"/>
          </a:p>
        </p:txBody>
      </p:sp>
      <p:pic>
        <p:nvPicPr>
          <p:cNvPr id="5" name="Image 4" descr="Une image contenant texte&#10;&#10;Description générée automatiquement">
            <a:extLst>
              <a:ext uri="{FF2B5EF4-FFF2-40B4-BE49-F238E27FC236}">
                <a16:creationId xmlns:a16="http://schemas.microsoft.com/office/drawing/2014/main" id="{539BCEE9-EFAD-4003-AEC1-2BE8BF2C031B}"/>
              </a:ext>
            </a:extLst>
          </p:cNvPr>
          <p:cNvPicPr>
            <a:picLocks noChangeAspect="1"/>
          </p:cNvPicPr>
          <p:nvPr/>
        </p:nvPicPr>
        <p:blipFill>
          <a:blip r:embed="rId3"/>
          <a:stretch>
            <a:fillRect/>
          </a:stretch>
        </p:blipFill>
        <p:spPr>
          <a:xfrm>
            <a:off x="315521" y="768702"/>
            <a:ext cx="5943598" cy="6040398"/>
          </a:xfrm>
          <a:prstGeom prst="rect">
            <a:avLst/>
          </a:prstGeom>
        </p:spPr>
      </p:pic>
      <p:pic>
        <p:nvPicPr>
          <p:cNvPr id="8" name="Image 7" descr="Une image contenant texte&#10;&#10;Description générée automatiquement">
            <a:extLst>
              <a:ext uri="{FF2B5EF4-FFF2-40B4-BE49-F238E27FC236}">
                <a16:creationId xmlns:a16="http://schemas.microsoft.com/office/drawing/2014/main" id="{A65E0E64-93B2-4A26-BC53-7B2485711190}"/>
              </a:ext>
            </a:extLst>
          </p:cNvPr>
          <p:cNvPicPr>
            <a:picLocks noChangeAspect="1"/>
          </p:cNvPicPr>
          <p:nvPr/>
        </p:nvPicPr>
        <p:blipFill>
          <a:blip r:embed="rId4"/>
          <a:stretch>
            <a:fillRect/>
          </a:stretch>
        </p:blipFill>
        <p:spPr>
          <a:xfrm>
            <a:off x="6259119" y="904733"/>
            <a:ext cx="5823098" cy="5904367"/>
          </a:xfrm>
          <a:prstGeom prst="rect">
            <a:avLst/>
          </a:prstGeom>
        </p:spPr>
      </p:pic>
    </p:spTree>
    <p:extLst>
      <p:ext uri="{BB962C8B-B14F-4D97-AF65-F5344CB8AC3E}">
        <p14:creationId xmlns:p14="http://schemas.microsoft.com/office/powerpoint/2010/main" val="3140658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42B0C0D5-28C1-416C-A81C-FDCD195AF1E4}"/>
              </a:ext>
            </a:extLst>
          </p:cNvPr>
          <p:cNvPicPr>
            <a:picLocks noChangeAspect="1"/>
          </p:cNvPicPr>
          <p:nvPr/>
        </p:nvPicPr>
        <p:blipFill>
          <a:blip r:embed="rId2"/>
          <a:stretch>
            <a:fillRect/>
          </a:stretch>
        </p:blipFill>
        <p:spPr>
          <a:xfrm>
            <a:off x="654769" y="1485648"/>
            <a:ext cx="10695221" cy="4869684"/>
          </a:xfrm>
          <a:prstGeom prst="rect">
            <a:avLst/>
          </a:prstGeom>
        </p:spPr>
      </p:pic>
      <p:sp>
        <p:nvSpPr>
          <p:cNvPr id="6" name="ZoneTexte 5">
            <a:extLst>
              <a:ext uri="{FF2B5EF4-FFF2-40B4-BE49-F238E27FC236}">
                <a16:creationId xmlns:a16="http://schemas.microsoft.com/office/drawing/2014/main" id="{6B67728B-C453-4FCB-9D88-DF9678BC1CAD}"/>
              </a:ext>
            </a:extLst>
          </p:cNvPr>
          <p:cNvSpPr txBox="1"/>
          <p:nvPr/>
        </p:nvSpPr>
        <p:spPr>
          <a:xfrm>
            <a:off x="654769" y="502668"/>
            <a:ext cx="6097772" cy="369332"/>
          </a:xfrm>
          <a:prstGeom prst="rect">
            <a:avLst/>
          </a:prstGeom>
          <a:noFill/>
        </p:spPr>
        <p:txBody>
          <a:bodyPr wrap="square">
            <a:spAutoFit/>
          </a:bodyPr>
          <a:lstStyle/>
          <a:p>
            <a:pPr marL="285750" indent="-285750">
              <a:buFont typeface="Wingdings" panose="05000000000000000000" pitchFamily="2" charset="2"/>
              <a:buChar char="v"/>
            </a:pPr>
            <a:r>
              <a:rPr lang="fr-FR" sz="1800" dirty="0">
                <a:solidFill>
                  <a:srgbClr val="000000"/>
                </a:solidFill>
                <a:effectLst/>
                <a:latin typeface="Calibri" panose="020F0502020204030204" pitchFamily="34" charset="0"/>
                <a:ea typeface="Calibri" panose="020F0502020204030204" pitchFamily="34" charset="0"/>
              </a:rPr>
              <a:t>Controller </a:t>
            </a:r>
            <a:endParaRPr lang="de-DE" dirty="0"/>
          </a:p>
        </p:txBody>
      </p:sp>
    </p:spTree>
    <p:extLst>
      <p:ext uri="{BB962C8B-B14F-4D97-AF65-F5344CB8AC3E}">
        <p14:creationId xmlns:p14="http://schemas.microsoft.com/office/powerpoint/2010/main" val="71488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0F7C2875-02B9-4B8F-8EF1-AC4ED30E4D4B}"/>
              </a:ext>
            </a:extLst>
          </p:cNvPr>
          <p:cNvSpPr txBox="1"/>
          <p:nvPr/>
        </p:nvSpPr>
        <p:spPr>
          <a:xfrm>
            <a:off x="465773" y="223704"/>
            <a:ext cx="6097904" cy="375552"/>
          </a:xfrm>
          <a:prstGeom prst="rect">
            <a:avLst/>
          </a:prstGeom>
          <a:noFill/>
        </p:spPr>
        <p:txBody>
          <a:bodyPr wrap="square">
            <a:spAutoFit/>
          </a:bodyPr>
          <a:lstStyle/>
          <a:p>
            <a:pPr marL="342900" marR="208280" lvl="0" indent="-342900">
              <a:lnSpc>
                <a:spcPct val="107000"/>
              </a:lnSpc>
              <a:spcAft>
                <a:spcPts val="1085"/>
              </a:spcAft>
              <a:buFont typeface="Wingdings" panose="05000000000000000000" pitchFamily="2" charset="2"/>
              <a:buChar char="v"/>
            </a:pPr>
            <a:r>
              <a:rPr lang="fr-FR" sz="1800" b="1" dirty="0">
                <a:solidFill>
                  <a:srgbClr val="000000"/>
                </a:solidFill>
                <a:effectLst/>
                <a:latin typeface="Calibri" panose="020F0502020204030204" pitchFamily="34" charset="0"/>
                <a:ea typeface="Calibri" panose="020F0502020204030204" pitchFamily="34" charset="0"/>
              </a:rPr>
              <a:t>Template   code  </a:t>
            </a:r>
            <a:endParaRPr lang="de-DE" sz="1800" b="1" dirty="0">
              <a:solidFill>
                <a:srgbClr val="000000"/>
              </a:solidFill>
              <a:effectLst/>
              <a:latin typeface="Calibri" panose="020F0502020204030204" pitchFamily="34" charset="0"/>
              <a:ea typeface="Calibri" panose="020F0502020204030204" pitchFamily="34" charset="0"/>
            </a:endParaRPr>
          </a:p>
        </p:txBody>
      </p:sp>
      <p:pic>
        <p:nvPicPr>
          <p:cNvPr id="9" name="Image 8">
            <a:extLst>
              <a:ext uri="{FF2B5EF4-FFF2-40B4-BE49-F238E27FC236}">
                <a16:creationId xmlns:a16="http://schemas.microsoft.com/office/drawing/2014/main" id="{2DAE291D-AD30-4340-8B33-C8DA1798F037}"/>
              </a:ext>
            </a:extLst>
          </p:cNvPr>
          <p:cNvPicPr>
            <a:picLocks noChangeAspect="1"/>
          </p:cNvPicPr>
          <p:nvPr/>
        </p:nvPicPr>
        <p:blipFill>
          <a:blip r:embed="rId3"/>
          <a:stretch>
            <a:fillRect/>
          </a:stretch>
        </p:blipFill>
        <p:spPr>
          <a:xfrm>
            <a:off x="694266" y="1003648"/>
            <a:ext cx="11177567" cy="5193951"/>
          </a:xfrm>
          <a:prstGeom prst="rect">
            <a:avLst/>
          </a:prstGeom>
        </p:spPr>
      </p:pic>
    </p:spTree>
    <p:extLst>
      <p:ext uri="{BB962C8B-B14F-4D97-AF65-F5344CB8AC3E}">
        <p14:creationId xmlns:p14="http://schemas.microsoft.com/office/powerpoint/2010/main" val="2638644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52A60DBD-C5CD-4A8E-893C-76E228A6214E}"/>
              </a:ext>
            </a:extLst>
          </p:cNvPr>
          <p:cNvPicPr>
            <a:picLocks noChangeAspect="1"/>
          </p:cNvPicPr>
          <p:nvPr/>
        </p:nvPicPr>
        <p:blipFill>
          <a:blip r:embed="rId3"/>
          <a:stretch>
            <a:fillRect/>
          </a:stretch>
        </p:blipFill>
        <p:spPr>
          <a:xfrm>
            <a:off x="201752" y="1119300"/>
            <a:ext cx="11788496" cy="4619399"/>
          </a:xfrm>
          <a:prstGeom prst="rect">
            <a:avLst/>
          </a:prstGeom>
        </p:spPr>
      </p:pic>
      <p:sp>
        <p:nvSpPr>
          <p:cNvPr id="5" name="ZoneTexte 4">
            <a:extLst>
              <a:ext uri="{FF2B5EF4-FFF2-40B4-BE49-F238E27FC236}">
                <a16:creationId xmlns:a16="http://schemas.microsoft.com/office/drawing/2014/main" id="{5FFE6138-C6FE-4F29-B50F-E36CE59E1794}"/>
              </a:ext>
            </a:extLst>
          </p:cNvPr>
          <p:cNvSpPr txBox="1"/>
          <p:nvPr/>
        </p:nvSpPr>
        <p:spPr>
          <a:xfrm>
            <a:off x="135466" y="379490"/>
            <a:ext cx="6096000" cy="375552"/>
          </a:xfrm>
          <a:prstGeom prst="rect">
            <a:avLst/>
          </a:prstGeom>
          <a:noFill/>
        </p:spPr>
        <p:txBody>
          <a:bodyPr wrap="square">
            <a:spAutoFit/>
          </a:bodyPr>
          <a:lstStyle/>
          <a:p>
            <a:pPr marL="342900" marR="208280" lvl="0" indent="-342900">
              <a:lnSpc>
                <a:spcPct val="107000"/>
              </a:lnSpc>
              <a:spcAft>
                <a:spcPts val="1085"/>
              </a:spcAft>
              <a:buFont typeface="Wingdings" panose="05000000000000000000" pitchFamily="2" charset="2"/>
              <a:buChar char="v"/>
            </a:pPr>
            <a:r>
              <a:rPr lang="fr-FR" sz="1800" b="1" dirty="0">
                <a:solidFill>
                  <a:srgbClr val="000000"/>
                </a:solidFill>
                <a:effectLst/>
                <a:latin typeface="Calibri" panose="020F0502020204030204" pitchFamily="34" charset="0"/>
                <a:ea typeface="Calibri" panose="020F0502020204030204" pitchFamily="34" charset="0"/>
              </a:rPr>
              <a:t>Template   code  </a:t>
            </a:r>
            <a:endParaRPr lang="de-DE" sz="1800" b="1"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580748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4A3305F5-1894-44E2-BFF6-702BA01C2401}"/>
              </a:ext>
            </a:extLst>
          </p:cNvPr>
          <p:cNvPicPr>
            <a:picLocks noChangeAspect="1"/>
          </p:cNvPicPr>
          <p:nvPr/>
        </p:nvPicPr>
        <p:blipFill>
          <a:blip r:embed="rId3"/>
          <a:stretch>
            <a:fillRect/>
          </a:stretch>
        </p:blipFill>
        <p:spPr>
          <a:xfrm>
            <a:off x="253999" y="1177199"/>
            <a:ext cx="11938001" cy="5003467"/>
          </a:xfrm>
          <a:prstGeom prst="rect">
            <a:avLst/>
          </a:prstGeom>
        </p:spPr>
      </p:pic>
      <p:sp>
        <p:nvSpPr>
          <p:cNvPr id="5" name="ZoneTexte 4">
            <a:extLst>
              <a:ext uri="{FF2B5EF4-FFF2-40B4-BE49-F238E27FC236}">
                <a16:creationId xmlns:a16="http://schemas.microsoft.com/office/drawing/2014/main" id="{358980B4-2579-405F-8192-87B061AFC0E5}"/>
              </a:ext>
            </a:extLst>
          </p:cNvPr>
          <p:cNvSpPr txBox="1"/>
          <p:nvPr/>
        </p:nvSpPr>
        <p:spPr>
          <a:xfrm>
            <a:off x="169333" y="284848"/>
            <a:ext cx="6096000" cy="375552"/>
          </a:xfrm>
          <a:prstGeom prst="rect">
            <a:avLst/>
          </a:prstGeom>
          <a:noFill/>
        </p:spPr>
        <p:txBody>
          <a:bodyPr wrap="square">
            <a:spAutoFit/>
          </a:bodyPr>
          <a:lstStyle/>
          <a:p>
            <a:pPr marL="342900" marR="208280" lvl="0" indent="-342900">
              <a:lnSpc>
                <a:spcPct val="107000"/>
              </a:lnSpc>
              <a:spcAft>
                <a:spcPts val="1085"/>
              </a:spcAft>
              <a:buFont typeface="Wingdings" panose="05000000000000000000" pitchFamily="2" charset="2"/>
              <a:buChar char="v"/>
            </a:pPr>
            <a:r>
              <a:rPr lang="fr-FR" sz="1800" b="1" dirty="0">
                <a:solidFill>
                  <a:srgbClr val="000000"/>
                </a:solidFill>
                <a:effectLst/>
                <a:latin typeface="Calibri" panose="020F0502020204030204" pitchFamily="34" charset="0"/>
                <a:ea typeface="Calibri" panose="020F0502020204030204" pitchFamily="34" charset="0"/>
              </a:rPr>
              <a:t>Template   code  </a:t>
            </a:r>
            <a:endParaRPr lang="de-DE" sz="1800" b="1"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710006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3804E398-80D1-42A0-A09D-DEA816F227A6}"/>
              </a:ext>
            </a:extLst>
          </p:cNvPr>
          <p:cNvSpPr txBox="1"/>
          <p:nvPr/>
        </p:nvSpPr>
        <p:spPr>
          <a:xfrm>
            <a:off x="822959" y="584567"/>
            <a:ext cx="6097904" cy="375552"/>
          </a:xfrm>
          <a:prstGeom prst="rect">
            <a:avLst/>
          </a:prstGeom>
          <a:noFill/>
        </p:spPr>
        <p:txBody>
          <a:bodyPr wrap="square">
            <a:spAutoFit/>
          </a:bodyPr>
          <a:lstStyle/>
          <a:p>
            <a:pPr marL="342900" marR="208280" lvl="0" indent="-342900">
              <a:lnSpc>
                <a:spcPct val="107000"/>
              </a:lnSpc>
              <a:spcAft>
                <a:spcPts val="1085"/>
              </a:spcAft>
              <a:buFont typeface="Wingdings" panose="05000000000000000000" pitchFamily="2" charset="2"/>
              <a:buChar char="v"/>
            </a:pPr>
            <a:r>
              <a:rPr lang="fr-FR" sz="1800" b="1" dirty="0">
                <a:solidFill>
                  <a:srgbClr val="000000"/>
                </a:solidFill>
                <a:effectLst/>
                <a:latin typeface="Calibri" panose="020F0502020204030204" pitchFamily="34" charset="0"/>
                <a:ea typeface="Calibri" panose="020F0502020204030204" pitchFamily="34" charset="0"/>
              </a:rPr>
              <a:t>Template   code  </a:t>
            </a:r>
            <a:endParaRPr lang="de-DE" sz="1800" b="1" dirty="0">
              <a:solidFill>
                <a:srgbClr val="000000"/>
              </a:solidFill>
              <a:effectLst/>
              <a:latin typeface="Calibri" panose="020F0502020204030204" pitchFamily="34" charset="0"/>
              <a:ea typeface="Calibri" panose="020F0502020204030204" pitchFamily="34" charset="0"/>
            </a:endParaRPr>
          </a:p>
        </p:txBody>
      </p:sp>
      <p:sp>
        <p:nvSpPr>
          <p:cNvPr id="6" name="ZoneTexte 5">
            <a:extLst>
              <a:ext uri="{FF2B5EF4-FFF2-40B4-BE49-F238E27FC236}">
                <a16:creationId xmlns:a16="http://schemas.microsoft.com/office/drawing/2014/main" id="{74DA089B-7C97-4423-ABB4-351BFCA0AEF7}"/>
              </a:ext>
            </a:extLst>
          </p:cNvPr>
          <p:cNvSpPr txBox="1"/>
          <p:nvPr/>
        </p:nvSpPr>
        <p:spPr>
          <a:xfrm>
            <a:off x="822959" y="1676098"/>
            <a:ext cx="8234690" cy="369332"/>
          </a:xfrm>
          <a:prstGeom prst="rect">
            <a:avLst/>
          </a:prstGeom>
          <a:noFill/>
        </p:spPr>
        <p:txBody>
          <a:bodyPr wrap="none" rtlCol="0">
            <a:spAutoFit/>
          </a:bodyPr>
          <a:lstStyle/>
          <a:p>
            <a:r>
              <a:rPr lang="de-DE" dirty="0" err="1"/>
              <a:t>Chaque</a:t>
            </a:r>
            <a:r>
              <a:rPr lang="de-DE" dirty="0"/>
              <a:t> </a:t>
            </a:r>
            <a:r>
              <a:rPr lang="de-DE" dirty="0" err="1"/>
              <a:t>index</a:t>
            </a:r>
            <a:r>
              <a:rPr lang="de-DE" dirty="0"/>
              <a:t> </a:t>
            </a:r>
            <a:r>
              <a:rPr lang="de-DE" dirty="0" err="1"/>
              <a:t>ou</a:t>
            </a:r>
            <a:r>
              <a:rPr lang="de-DE" dirty="0"/>
              <a:t> </a:t>
            </a:r>
            <a:r>
              <a:rPr lang="de-DE" dirty="0" err="1"/>
              <a:t>template</a:t>
            </a:r>
            <a:r>
              <a:rPr lang="de-DE" dirty="0"/>
              <a:t> c</a:t>
            </a:r>
            <a:r>
              <a:rPr lang="fr-FR" dirty="0"/>
              <a:t>’</a:t>
            </a:r>
            <a:r>
              <a:rPr lang="de-DE" dirty="0" err="1"/>
              <a:t>est</a:t>
            </a:r>
            <a:r>
              <a:rPr lang="de-DE" dirty="0"/>
              <a:t> en </a:t>
            </a:r>
            <a:r>
              <a:rPr lang="de-DE" dirty="0" err="1"/>
              <a:t>extands</a:t>
            </a:r>
            <a:r>
              <a:rPr lang="de-DE" dirty="0"/>
              <a:t> de la </a:t>
            </a:r>
            <a:r>
              <a:rPr lang="de-DE" dirty="0" err="1"/>
              <a:t>page</a:t>
            </a:r>
            <a:r>
              <a:rPr lang="de-DE" dirty="0"/>
              <a:t> </a:t>
            </a:r>
            <a:r>
              <a:rPr lang="de-DE" dirty="0" err="1"/>
              <a:t>parant</a:t>
            </a:r>
            <a:r>
              <a:rPr lang="de-DE" dirty="0"/>
              <a:t> </a:t>
            </a:r>
            <a:r>
              <a:rPr lang="de-DE" dirty="0" err="1"/>
              <a:t>base.html.twig</a:t>
            </a:r>
            <a:endParaRPr lang="de-DE" dirty="0"/>
          </a:p>
        </p:txBody>
      </p:sp>
      <p:pic>
        <p:nvPicPr>
          <p:cNvPr id="10" name="Image 9" descr="Une image contenant texte&#10;&#10;Description générée automatiquement">
            <a:extLst>
              <a:ext uri="{FF2B5EF4-FFF2-40B4-BE49-F238E27FC236}">
                <a16:creationId xmlns:a16="http://schemas.microsoft.com/office/drawing/2014/main" id="{C854072A-E94C-422B-80C6-AF6610656E9E}"/>
              </a:ext>
            </a:extLst>
          </p:cNvPr>
          <p:cNvPicPr>
            <a:picLocks noChangeAspect="1"/>
          </p:cNvPicPr>
          <p:nvPr/>
        </p:nvPicPr>
        <p:blipFill>
          <a:blip r:embed="rId2"/>
          <a:stretch>
            <a:fillRect/>
          </a:stretch>
        </p:blipFill>
        <p:spPr>
          <a:xfrm>
            <a:off x="822959" y="2365471"/>
            <a:ext cx="10920265" cy="2652838"/>
          </a:xfrm>
          <a:prstGeom prst="rect">
            <a:avLst/>
          </a:prstGeom>
        </p:spPr>
      </p:pic>
    </p:spTree>
    <p:extLst>
      <p:ext uri="{BB962C8B-B14F-4D97-AF65-F5344CB8AC3E}">
        <p14:creationId xmlns:p14="http://schemas.microsoft.com/office/powerpoint/2010/main" val="1762057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Une image contenant texte&#10;&#10;Description générée automatiquement">
            <a:extLst>
              <a:ext uri="{FF2B5EF4-FFF2-40B4-BE49-F238E27FC236}">
                <a16:creationId xmlns:a16="http://schemas.microsoft.com/office/drawing/2014/main" id="{C4738758-62A8-4279-A3C3-4F9DC76D7630}"/>
              </a:ext>
            </a:extLst>
          </p:cNvPr>
          <p:cNvPicPr>
            <a:picLocks noChangeAspect="1"/>
          </p:cNvPicPr>
          <p:nvPr/>
        </p:nvPicPr>
        <p:blipFill>
          <a:blip r:embed="rId2"/>
          <a:stretch>
            <a:fillRect/>
          </a:stretch>
        </p:blipFill>
        <p:spPr>
          <a:xfrm>
            <a:off x="750934" y="577215"/>
            <a:ext cx="9410336" cy="5703570"/>
          </a:xfrm>
          <a:prstGeom prst="rect">
            <a:avLst/>
          </a:prstGeom>
        </p:spPr>
      </p:pic>
    </p:spTree>
    <p:extLst>
      <p:ext uri="{BB962C8B-B14F-4D97-AF65-F5344CB8AC3E}">
        <p14:creationId xmlns:p14="http://schemas.microsoft.com/office/powerpoint/2010/main" val="4125121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871E8CD8-4E23-40DA-B762-B421EA733268}"/>
              </a:ext>
            </a:extLst>
          </p:cNvPr>
          <p:cNvSpPr txBox="1"/>
          <p:nvPr/>
        </p:nvSpPr>
        <p:spPr>
          <a:xfrm>
            <a:off x="671513" y="395154"/>
            <a:ext cx="6097904" cy="375552"/>
          </a:xfrm>
          <a:prstGeom prst="rect">
            <a:avLst/>
          </a:prstGeom>
          <a:noFill/>
        </p:spPr>
        <p:txBody>
          <a:bodyPr wrap="square">
            <a:spAutoFit/>
          </a:bodyPr>
          <a:lstStyle/>
          <a:p>
            <a:pPr marL="342900" lvl="0" indent="-342900">
              <a:lnSpc>
                <a:spcPct val="107000"/>
              </a:lnSpc>
              <a:spcAft>
                <a:spcPts val="880"/>
              </a:spcAft>
              <a:buFont typeface="Wingdings" panose="05000000000000000000" pitchFamily="2" charset="2"/>
              <a:buChar char="v"/>
            </a:pPr>
            <a:r>
              <a:rPr lang="fr-FR" sz="1800" b="1" kern="0" dirty="0">
                <a:solidFill>
                  <a:srgbClr val="000000"/>
                </a:solidFill>
                <a:effectLst/>
                <a:latin typeface="Calibri" panose="020F0502020204030204" pitchFamily="34" charset="0"/>
                <a:ea typeface="Calibri" panose="020F0502020204030204" pitchFamily="34" charset="0"/>
              </a:rPr>
              <a:t>Security Par Symfony</a:t>
            </a:r>
            <a:endParaRPr lang="de-DE" sz="1800" b="1" kern="0" dirty="0">
              <a:solidFill>
                <a:srgbClr val="000000"/>
              </a:solidFill>
              <a:effectLst/>
              <a:latin typeface="Calibri" panose="020F0502020204030204" pitchFamily="34" charset="0"/>
              <a:ea typeface="Calibri" panose="020F0502020204030204" pitchFamily="34" charset="0"/>
            </a:endParaRPr>
          </a:p>
        </p:txBody>
      </p:sp>
      <p:sp>
        <p:nvSpPr>
          <p:cNvPr id="5" name="ZoneTexte 4">
            <a:extLst>
              <a:ext uri="{FF2B5EF4-FFF2-40B4-BE49-F238E27FC236}">
                <a16:creationId xmlns:a16="http://schemas.microsoft.com/office/drawing/2014/main" id="{B1F840F2-9009-4DD5-A1D6-63E4DBE0E419}"/>
              </a:ext>
            </a:extLst>
          </p:cNvPr>
          <p:cNvSpPr txBox="1"/>
          <p:nvPr/>
        </p:nvSpPr>
        <p:spPr>
          <a:xfrm>
            <a:off x="854392" y="975126"/>
            <a:ext cx="8712517" cy="686470"/>
          </a:xfrm>
          <a:prstGeom prst="rect">
            <a:avLst/>
          </a:prstGeom>
          <a:noFill/>
        </p:spPr>
        <p:txBody>
          <a:bodyPr wrap="square">
            <a:spAutoFit/>
          </a:bodyPr>
          <a:lstStyle/>
          <a:p>
            <a:pPr marL="6350" marR="213995" indent="-6350" algn="just">
              <a:lnSpc>
                <a:spcPct val="110000"/>
              </a:lnSpc>
              <a:spcAft>
                <a:spcPts val="1190"/>
              </a:spcAft>
            </a:pPr>
            <a:r>
              <a:rPr lang="fr-FR" sz="1800" dirty="0">
                <a:solidFill>
                  <a:srgbClr val="000000"/>
                </a:solidFill>
                <a:effectLst/>
                <a:latin typeface="Calibri" panose="020F0502020204030204" pitchFamily="34" charset="0"/>
                <a:ea typeface="Calibri" panose="020F0502020204030204" pitchFamily="34" charset="0"/>
              </a:rPr>
              <a:t>Comme on a expliqué au parti de Controller   Symfony permet nous faire une sécurité par défaut avec l’utilisation de la classe   </a:t>
            </a:r>
            <a:r>
              <a:rPr lang="fr-FR" sz="1800" dirty="0" err="1">
                <a:solidFill>
                  <a:srgbClr val="000000"/>
                </a:solidFill>
                <a:effectLst/>
                <a:latin typeface="Calibri" panose="020F0502020204030204" pitchFamily="34" charset="0"/>
                <a:ea typeface="Calibri" panose="020F0502020204030204" pitchFamily="34" charset="0"/>
              </a:rPr>
              <a:t>UserInterface</a:t>
            </a:r>
            <a:r>
              <a:rPr lang="fr-FR" sz="1800" dirty="0">
                <a:solidFill>
                  <a:srgbClr val="000000"/>
                </a:solidFill>
                <a:effectLst/>
                <a:latin typeface="Calibri" panose="020F0502020204030204" pitchFamily="34" charset="0"/>
                <a:ea typeface="Calibri" panose="020F0502020204030204" pitchFamily="34" charset="0"/>
              </a:rPr>
              <a:t> qui avait de fonction par exemple :</a:t>
            </a:r>
            <a:endParaRPr lang="de-DE" sz="1800" dirty="0">
              <a:solidFill>
                <a:srgbClr val="000000"/>
              </a:solidFill>
              <a:effectLst/>
              <a:latin typeface="Calibri" panose="020F0502020204030204" pitchFamily="34" charset="0"/>
              <a:ea typeface="Calibri" panose="020F0502020204030204" pitchFamily="34" charset="0"/>
            </a:endParaRPr>
          </a:p>
        </p:txBody>
      </p:sp>
      <p:sp>
        <p:nvSpPr>
          <p:cNvPr id="7" name="ZoneTexte 6">
            <a:extLst>
              <a:ext uri="{FF2B5EF4-FFF2-40B4-BE49-F238E27FC236}">
                <a16:creationId xmlns:a16="http://schemas.microsoft.com/office/drawing/2014/main" id="{EF9302D8-C4AA-4322-9EBE-0AA4362A1354}"/>
              </a:ext>
            </a:extLst>
          </p:cNvPr>
          <p:cNvSpPr txBox="1"/>
          <p:nvPr/>
        </p:nvSpPr>
        <p:spPr>
          <a:xfrm>
            <a:off x="854392" y="1674674"/>
            <a:ext cx="6097904" cy="1169551"/>
          </a:xfrm>
          <a:prstGeom prst="rect">
            <a:avLst/>
          </a:prstGeom>
          <a:noFill/>
        </p:spPr>
        <p:txBody>
          <a:bodyPr wrap="square">
            <a:spAutoFit/>
          </a:bodyPr>
          <a:lstStyle/>
          <a:p>
            <a:pPr marL="285750" indent="-285750">
              <a:buFont typeface="Arial" panose="020B0604020202020204" pitchFamily="34" charset="0"/>
              <a:buChar char="•"/>
            </a:pPr>
            <a:r>
              <a:rPr lang="fr-FR" sz="1400" b="1" dirty="0" err="1">
                <a:solidFill>
                  <a:srgbClr val="000000"/>
                </a:solidFill>
                <a:effectLst/>
                <a:latin typeface="Calibri" panose="020F0502020204030204" pitchFamily="34" charset="0"/>
                <a:ea typeface="Calibri" panose="020F0502020204030204" pitchFamily="34" charset="0"/>
              </a:rPr>
              <a:t>GetPassword</a:t>
            </a:r>
            <a:r>
              <a:rPr lang="fr-FR" sz="1400" b="1" dirty="0">
                <a:solidFill>
                  <a:srgbClr val="000000"/>
                </a:solidFill>
                <a:effectLst/>
                <a:latin typeface="Calibri" panose="020F0502020204030204" pitchFamily="34" charset="0"/>
                <a:ea typeface="Calibri" panose="020F0502020204030204" pitchFamily="34" charset="0"/>
              </a:rPr>
              <a:t> () </a:t>
            </a:r>
            <a:r>
              <a:rPr lang="fr-FR" sz="1400" dirty="0">
                <a:solidFill>
                  <a:srgbClr val="000000"/>
                </a:solidFill>
                <a:effectLst/>
                <a:latin typeface="Calibri" panose="020F0502020204030204" pitchFamily="34" charset="0"/>
                <a:ea typeface="Calibri" panose="020F0502020204030204" pitchFamily="34" charset="0"/>
              </a:rPr>
              <a:t>: Ce fonction permet de authenticité la utilisateur et la mot de passe dois être hachée et en </a:t>
            </a:r>
            <a:r>
              <a:rPr lang="fr-FR" sz="1400" dirty="0" err="1">
                <a:solidFill>
                  <a:srgbClr val="000000"/>
                </a:solidFill>
                <a:effectLst/>
                <a:latin typeface="Calibri" panose="020F0502020204030204" pitchFamily="34" charset="0"/>
                <a:ea typeface="Calibri" panose="020F0502020204030204" pitchFamily="34" charset="0"/>
              </a:rPr>
              <a:t>authenticit</a:t>
            </a:r>
            <a:r>
              <a:rPr lang="fr-FR" sz="1400" dirty="0">
                <a:solidFill>
                  <a:srgbClr val="000000"/>
                </a:solidFill>
                <a:effectLst/>
                <a:latin typeface="Calibri" panose="020F0502020204030204" pitchFamily="34" charset="0"/>
                <a:ea typeface="Calibri" panose="020F0502020204030204" pitchFamily="34" charset="0"/>
              </a:rPr>
              <a:t> la mot de passe, la mot de passe va être comparé entre le valeur qui est prise avant le hachage et le valeur d’après le hachage et ce méthode existe depuis Symfony 5,3 et on peut le implémenté de </a:t>
            </a:r>
            <a:r>
              <a:rPr lang="fr-FR" sz="1400" dirty="0" err="1">
                <a:solidFill>
                  <a:srgbClr val="000000"/>
                </a:solidFill>
                <a:effectLst/>
                <a:latin typeface="Calibri" panose="020F0502020204030204" pitchFamily="34" charset="0"/>
                <a:ea typeface="Calibri" panose="020F0502020204030204" pitchFamily="34" charset="0"/>
              </a:rPr>
              <a:t>PasswordAuthenticatedUserInterface</a:t>
            </a:r>
            <a:endParaRPr lang="de-DE" sz="1400" dirty="0"/>
          </a:p>
        </p:txBody>
      </p:sp>
      <p:sp>
        <p:nvSpPr>
          <p:cNvPr id="9" name="ZoneTexte 8">
            <a:extLst>
              <a:ext uri="{FF2B5EF4-FFF2-40B4-BE49-F238E27FC236}">
                <a16:creationId xmlns:a16="http://schemas.microsoft.com/office/drawing/2014/main" id="{84A8721C-35C7-4F71-8D58-44A11D66EB0C}"/>
              </a:ext>
            </a:extLst>
          </p:cNvPr>
          <p:cNvSpPr txBox="1"/>
          <p:nvPr/>
        </p:nvSpPr>
        <p:spPr>
          <a:xfrm>
            <a:off x="854392" y="2857303"/>
            <a:ext cx="6097904" cy="708335"/>
          </a:xfrm>
          <a:prstGeom prst="rect">
            <a:avLst/>
          </a:prstGeom>
          <a:noFill/>
        </p:spPr>
        <p:txBody>
          <a:bodyPr wrap="square">
            <a:spAutoFit/>
          </a:bodyPr>
          <a:lstStyle/>
          <a:p>
            <a:pPr marL="285750" marR="213995" indent="-285750" algn="just">
              <a:lnSpc>
                <a:spcPct val="110000"/>
              </a:lnSpc>
              <a:spcAft>
                <a:spcPts val="1190"/>
              </a:spcAft>
              <a:buFont typeface="Arial" panose="020B0604020202020204" pitchFamily="34" charset="0"/>
              <a:buChar char="•"/>
            </a:pPr>
            <a:r>
              <a:rPr lang="fr-FR" sz="1400" b="1" dirty="0" err="1">
                <a:solidFill>
                  <a:srgbClr val="000000"/>
                </a:solidFill>
                <a:effectLst/>
                <a:latin typeface="Calibri" panose="020F0502020204030204" pitchFamily="34" charset="0"/>
                <a:ea typeface="Calibri" panose="020F0502020204030204" pitchFamily="34" charset="0"/>
              </a:rPr>
              <a:t>getUsername</a:t>
            </a:r>
            <a:r>
              <a:rPr lang="fr-FR" sz="1400" b="1" dirty="0">
                <a:solidFill>
                  <a:srgbClr val="000000"/>
                </a:solidFill>
                <a:effectLst/>
                <a:latin typeface="Calibri" panose="020F0502020204030204" pitchFamily="34" charset="0"/>
                <a:ea typeface="Calibri" panose="020F0502020204030204" pitchFamily="34" charset="0"/>
              </a:rPr>
              <a:t>() </a:t>
            </a:r>
            <a:r>
              <a:rPr lang="fr-FR" sz="1400" dirty="0">
                <a:solidFill>
                  <a:srgbClr val="000000"/>
                </a:solidFill>
                <a:effectLst/>
                <a:latin typeface="Calibri" panose="020F0502020204030204" pitchFamily="34" charset="0"/>
                <a:ea typeface="Calibri" panose="020F0502020204030204" pitchFamily="34" charset="0"/>
              </a:rPr>
              <a:t>: Qui permet vérifie le </a:t>
            </a:r>
            <a:r>
              <a:rPr lang="fr-FR" sz="1400" dirty="0" err="1">
                <a:solidFill>
                  <a:srgbClr val="000000"/>
                </a:solidFill>
                <a:effectLst/>
                <a:latin typeface="Calibri" panose="020F0502020204030204" pitchFamily="34" charset="0"/>
                <a:ea typeface="Calibri" panose="020F0502020204030204" pitchFamily="34" charset="0"/>
              </a:rPr>
              <a:t>username</a:t>
            </a:r>
            <a:r>
              <a:rPr lang="fr-FR" sz="1400" dirty="0">
                <a:solidFill>
                  <a:srgbClr val="000000"/>
                </a:solidFill>
                <a:effectLst/>
                <a:latin typeface="Calibri" panose="020F0502020204030204" pitchFamily="34" charset="0"/>
                <a:ea typeface="Calibri" panose="020F0502020204030204" pitchFamily="34" charset="0"/>
              </a:rPr>
              <a:t> est-il valide ou pas !</a:t>
            </a:r>
            <a:endParaRPr lang="de-DE" sz="1400" dirty="0">
              <a:solidFill>
                <a:srgbClr val="000000"/>
              </a:solidFill>
              <a:effectLst/>
              <a:latin typeface="Calibri" panose="020F0502020204030204" pitchFamily="34" charset="0"/>
              <a:ea typeface="Calibri" panose="020F0502020204030204" pitchFamily="34" charset="0"/>
            </a:endParaRPr>
          </a:p>
          <a:p>
            <a:pPr marL="285750" marR="213995" indent="-285750" algn="just">
              <a:lnSpc>
                <a:spcPct val="110000"/>
              </a:lnSpc>
              <a:spcAft>
                <a:spcPts val="1190"/>
              </a:spcAft>
              <a:buFont typeface="Arial" panose="020B0604020202020204" pitchFamily="34" charset="0"/>
              <a:buChar char="•"/>
            </a:pPr>
            <a:endParaRPr lang="de-DE" sz="1400" dirty="0">
              <a:solidFill>
                <a:srgbClr val="000000"/>
              </a:solidFill>
              <a:effectLst/>
              <a:latin typeface="Calibri" panose="020F0502020204030204" pitchFamily="34" charset="0"/>
              <a:ea typeface="Calibri" panose="020F0502020204030204" pitchFamily="34" charset="0"/>
            </a:endParaRPr>
          </a:p>
        </p:txBody>
      </p:sp>
      <p:sp>
        <p:nvSpPr>
          <p:cNvPr id="11" name="ZoneTexte 10">
            <a:extLst>
              <a:ext uri="{FF2B5EF4-FFF2-40B4-BE49-F238E27FC236}">
                <a16:creationId xmlns:a16="http://schemas.microsoft.com/office/drawing/2014/main" id="{C68D9C94-7F40-468B-AF02-01655FE4A636}"/>
              </a:ext>
            </a:extLst>
          </p:cNvPr>
          <p:cNvSpPr txBox="1"/>
          <p:nvPr/>
        </p:nvSpPr>
        <p:spPr>
          <a:xfrm>
            <a:off x="854392" y="3211470"/>
            <a:ext cx="6097904" cy="1009635"/>
          </a:xfrm>
          <a:prstGeom prst="rect">
            <a:avLst/>
          </a:prstGeom>
          <a:noFill/>
        </p:spPr>
        <p:txBody>
          <a:bodyPr wrap="square">
            <a:spAutoFit/>
          </a:bodyPr>
          <a:lstStyle/>
          <a:p>
            <a:pPr marL="285750" marR="213995" indent="-285750" algn="just">
              <a:lnSpc>
                <a:spcPct val="110000"/>
              </a:lnSpc>
              <a:spcAft>
                <a:spcPts val="1190"/>
              </a:spcAft>
              <a:buFont typeface="Arial" panose="020B0604020202020204" pitchFamily="34" charset="0"/>
              <a:buChar char="•"/>
            </a:pPr>
            <a:r>
              <a:rPr lang="fr-FR" sz="1400" b="1" dirty="0" err="1">
                <a:solidFill>
                  <a:srgbClr val="000000"/>
                </a:solidFill>
                <a:effectLst/>
                <a:latin typeface="Calibri" panose="020F0502020204030204" pitchFamily="34" charset="0"/>
                <a:ea typeface="Calibri" panose="020F0502020204030204" pitchFamily="34" charset="0"/>
              </a:rPr>
              <a:t>getRoles</a:t>
            </a:r>
            <a:r>
              <a:rPr lang="fr-FR" sz="1400" b="1" dirty="0">
                <a:solidFill>
                  <a:srgbClr val="000000"/>
                </a:solidFill>
                <a:effectLst/>
                <a:latin typeface="Calibri" panose="020F0502020204030204" pitchFamily="34" charset="0"/>
                <a:ea typeface="Calibri" panose="020F0502020204030204" pitchFamily="34" charset="0"/>
              </a:rPr>
              <a:t>() :  </a:t>
            </a:r>
            <a:r>
              <a:rPr lang="fr-FR" sz="1400" dirty="0">
                <a:solidFill>
                  <a:srgbClr val="000000"/>
                </a:solidFill>
                <a:effectLst/>
                <a:latin typeface="Calibri" panose="020F0502020204030204" pitchFamily="34" charset="0"/>
                <a:ea typeface="Calibri" panose="020F0502020204030204" pitchFamily="34" charset="0"/>
              </a:rPr>
              <a:t>Cette une fonction qui permet de vérifie si le rôle est le même rôle qui est stocke dans la base de donnes quand on a créé le objet. </a:t>
            </a:r>
            <a:endParaRPr lang="de-DE" sz="1400" dirty="0">
              <a:solidFill>
                <a:srgbClr val="000000"/>
              </a:solidFill>
              <a:effectLst/>
              <a:latin typeface="Calibri" panose="020F0502020204030204" pitchFamily="34" charset="0"/>
              <a:ea typeface="Calibri" panose="020F0502020204030204" pitchFamily="34" charset="0"/>
            </a:endParaRPr>
          </a:p>
          <a:p>
            <a:pPr marL="6350" marR="213995" indent="-6350" algn="just">
              <a:lnSpc>
                <a:spcPct val="110000"/>
              </a:lnSpc>
              <a:spcAft>
                <a:spcPts val="1190"/>
              </a:spcAft>
            </a:pPr>
            <a:endParaRPr lang="de-DE" sz="1800" b="1" dirty="0">
              <a:solidFill>
                <a:srgbClr val="000000"/>
              </a:solidFill>
              <a:effectLst/>
              <a:latin typeface="Calibri" panose="020F0502020204030204" pitchFamily="34" charset="0"/>
              <a:ea typeface="Calibri" panose="020F0502020204030204" pitchFamily="34" charset="0"/>
            </a:endParaRPr>
          </a:p>
        </p:txBody>
      </p:sp>
      <p:sp>
        <p:nvSpPr>
          <p:cNvPr id="17" name="ZoneTexte 16">
            <a:extLst>
              <a:ext uri="{FF2B5EF4-FFF2-40B4-BE49-F238E27FC236}">
                <a16:creationId xmlns:a16="http://schemas.microsoft.com/office/drawing/2014/main" id="{E4618E5F-7BDF-45D5-B9AE-250F9068C37C}"/>
              </a:ext>
            </a:extLst>
          </p:cNvPr>
          <p:cNvSpPr txBox="1"/>
          <p:nvPr/>
        </p:nvSpPr>
        <p:spPr>
          <a:xfrm>
            <a:off x="1086802" y="4102538"/>
            <a:ext cx="6097904" cy="2047163"/>
          </a:xfrm>
          <a:prstGeom prst="rect">
            <a:avLst/>
          </a:prstGeom>
          <a:noFill/>
        </p:spPr>
        <p:txBody>
          <a:bodyPr wrap="square">
            <a:spAutoFit/>
          </a:bodyPr>
          <a:lstStyle/>
          <a:p>
            <a:pPr marR="213995" algn="just">
              <a:lnSpc>
                <a:spcPct val="110000"/>
              </a:lnSpc>
              <a:spcAft>
                <a:spcPts val="1190"/>
              </a:spcAft>
            </a:pPr>
            <a:r>
              <a:rPr lang="fr-FR" sz="1400" dirty="0">
                <a:solidFill>
                  <a:srgbClr val="000000"/>
                </a:solidFill>
                <a:effectLst/>
                <a:latin typeface="Calibri" panose="020F0502020204030204" pitchFamily="34" charset="0"/>
                <a:ea typeface="Calibri" panose="020F0502020204030204" pitchFamily="34" charset="0"/>
              </a:rPr>
              <a:t>Un pare-feu peut avoir plusieurs modes d’authentification. C’est-à-dire non     connecté) lorsqu’il visite votre site Web pour la première fois.</a:t>
            </a:r>
            <a:endParaRPr lang="de-DE" sz="1400" dirty="0">
              <a:solidFill>
                <a:srgbClr val="000000"/>
              </a:solidFill>
              <a:effectLst/>
              <a:latin typeface="Calibri" panose="020F0502020204030204" pitchFamily="34" charset="0"/>
              <a:ea typeface="Calibri" panose="020F0502020204030204" pitchFamily="34" charset="0"/>
            </a:endParaRPr>
          </a:p>
          <a:p>
            <a:pPr marR="213995" algn="just">
              <a:lnSpc>
                <a:spcPct val="110000"/>
              </a:lnSpc>
              <a:spcAft>
                <a:spcPts val="1190"/>
              </a:spcAft>
            </a:pPr>
            <a:r>
              <a:rPr lang="fr-FR" sz="1400" dirty="0">
                <a:solidFill>
                  <a:srgbClr val="000000"/>
                </a:solidFill>
                <a:effectLst/>
                <a:latin typeface="Calibri" panose="020F0502020204030204" pitchFamily="34" charset="0"/>
                <a:ea typeface="Calibri" panose="020F0502020204030204" pitchFamily="34" charset="0"/>
              </a:rPr>
              <a:t>En fait, si vous allez à la page d’</a:t>
            </a:r>
            <a:r>
              <a:rPr lang="fr-FR" sz="1400" dirty="0" err="1">
                <a:solidFill>
                  <a:srgbClr val="000000"/>
                </a:solidFill>
                <a:effectLst/>
                <a:latin typeface="Calibri" panose="020F0502020204030204" pitchFamily="34" charset="0"/>
                <a:ea typeface="Calibri" panose="020F0502020204030204" pitchFamily="34" charset="0"/>
              </a:rPr>
              <a:t>acceuil</a:t>
            </a:r>
            <a:r>
              <a:rPr lang="fr-FR" sz="1400" dirty="0">
                <a:solidFill>
                  <a:srgbClr val="000000"/>
                </a:solidFill>
                <a:effectLst/>
                <a:latin typeface="Calibri" panose="020F0502020204030204" pitchFamily="34" charset="0"/>
                <a:ea typeface="Calibri" panose="020F0502020204030204" pitchFamily="34" charset="0"/>
              </a:rPr>
              <a:t> maintenant, vous y </a:t>
            </a:r>
            <a:r>
              <a:rPr lang="fr-FR" sz="1400" dirty="0" err="1">
                <a:solidFill>
                  <a:srgbClr val="000000"/>
                </a:solidFill>
                <a:effectLst/>
                <a:latin typeface="Calibri" panose="020F0502020204030204" pitchFamily="34" charset="0"/>
                <a:ea typeface="Calibri" panose="020F0502020204030204" pitchFamily="34" charset="0"/>
              </a:rPr>
              <a:t>aures</a:t>
            </a:r>
            <a:r>
              <a:rPr lang="fr-FR" sz="1400" dirty="0">
                <a:solidFill>
                  <a:srgbClr val="000000"/>
                </a:solidFill>
                <a:effectLst/>
                <a:latin typeface="Calibri" panose="020F0502020204030204" pitchFamily="34" charset="0"/>
                <a:ea typeface="Calibri" panose="020F0502020204030204" pitchFamily="34" charset="0"/>
              </a:rPr>
              <a:t> accès et vous verrez que vous êtes &lt;&lt; authentifie &gt;&gt; comme </a:t>
            </a:r>
            <a:r>
              <a:rPr lang="fr-FR" sz="1400" dirty="0" err="1">
                <a:solidFill>
                  <a:srgbClr val="000000"/>
                </a:solidFill>
                <a:effectLst/>
                <a:latin typeface="Calibri" panose="020F0502020204030204" pitchFamily="34" charset="0"/>
                <a:ea typeface="Calibri" panose="020F0502020204030204" pitchFamily="34" charset="0"/>
              </a:rPr>
              <a:t>anon</a:t>
            </a:r>
            <a:r>
              <a:rPr lang="fr-FR" sz="1400" dirty="0">
                <a:solidFill>
                  <a:srgbClr val="000000"/>
                </a:solidFill>
                <a:effectLst/>
                <a:latin typeface="Calibri" panose="020F0502020204030204" pitchFamily="34" charset="0"/>
                <a:ea typeface="Calibri" panose="020F0502020204030204" pitchFamily="34" charset="0"/>
              </a:rPr>
              <a:t>. Le pare-feu a vérifié qu’il ne connait pas votre identité, et donc vous êtes anonyme </a:t>
            </a:r>
            <a:endParaRPr lang="de-DE" sz="1400" dirty="0">
              <a:solidFill>
                <a:srgbClr val="000000"/>
              </a:solidFill>
              <a:effectLst/>
              <a:latin typeface="Calibri" panose="020F0502020204030204" pitchFamily="34" charset="0"/>
              <a:ea typeface="Calibri" panose="020F0502020204030204" pitchFamily="34" charset="0"/>
            </a:endParaRPr>
          </a:p>
          <a:p>
            <a:pPr marR="213995" algn="just">
              <a:lnSpc>
                <a:spcPct val="110000"/>
              </a:lnSpc>
              <a:spcAft>
                <a:spcPts val="1190"/>
              </a:spcAft>
            </a:pPr>
            <a:r>
              <a:rPr lang="fr-FR" sz="1400" dirty="0">
                <a:solidFill>
                  <a:srgbClr val="000000"/>
                </a:solidFill>
                <a:effectLst/>
                <a:latin typeface="Calibri" panose="020F0502020204030204" pitchFamily="34" charset="0"/>
                <a:ea typeface="Calibri" panose="020F0502020204030204" pitchFamily="34" charset="0"/>
              </a:rPr>
              <a:t>Cela signifie que toute peut avoir un jeton anonyme pour accéder à un formulaire de connexion.</a:t>
            </a:r>
            <a:endParaRPr lang="de-DE" sz="1400" dirty="0">
              <a:solidFill>
                <a:srgbClr val="000000"/>
              </a:solidFill>
              <a:effectLst/>
              <a:latin typeface="Calibri" panose="020F0502020204030204" pitchFamily="34" charset="0"/>
              <a:ea typeface="Calibri" panose="020F0502020204030204" pitchFamily="34" charset="0"/>
            </a:endParaRPr>
          </a:p>
        </p:txBody>
      </p:sp>
      <p:sp>
        <p:nvSpPr>
          <p:cNvPr id="21" name="ZoneTexte 20">
            <a:extLst>
              <a:ext uri="{FF2B5EF4-FFF2-40B4-BE49-F238E27FC236}">
                <a16:creationId xmlns:a16="http://schemas.microsoft.com/office/drawing/2014/main" id="{F20EA196-C505-4ADB-8C08-97A010D71543}"/>
              </a:ext>
            </a:extLst>
          </p:cNvPr>
          <p:cNvSpPr txBox="1"/>
          <p:nvPr/>
        </p:nvSpPr>
        <p:spPr>
          <a:xfrm>
            <a:off x="7478076" y="5223155"/>
            <a:ext cx="2906077" cy="312650"/>
          </a:xfrm>
          <a:prstGeom prst="rect">
            <a:avLst/>
          </a:prstGeom>
          <a:noFill/>
        </p:spPr>
        <p:txBody>
          <a:bodyPr wrap="square">
            <a:spAutoFit/>
          </a:bodyPr>
          <a:lstStyle/>
          <a:p>
            <a:pPr marL="438150" indent="-285750">
              <a:lnSpc>
                <a:spcPct val="107000"/>
              </a:lnSpc>
              <a:spcAft>
                <a:spcPts val="1085"/>
              </a:spcAft>
              <a:buFont typeface="Arial" panose="020B0604020202020204" pitchFamily="34" charset="0"/>
              <a:buChar char="•"/>
            </a:pPr>
            <a:r>
              <a:rPr lang="fr-FR" sz="1400" b="1" dirty="0" err="1">
                <a:solidFill>
                  <a:srgbClr val="000000"/>
                </a:solidFill>
                <a:effectLst/>
                <a:latin typeface="Calibri" panose="020F0502020204030204" pitchFamily="34" charset="0"/>
                <a:ea typeface="Calibri" panose="020F0502020204030204" pitchFamily="34" charset="0"/>
              </a:rPr>
              <a:t>Limiting</a:t>
            </a:r>
            <a:r>
              <a:rPr lang="fr-FR" sz="1400" b="1" dirty="0">
                <a:solidFill>
                  <a:srgbClr val="000000"/>
                </a:solidFill>
                <a:effectLst/>
                <a:latin typeface="Calibri" panose="020F0502020204030204" pitchFamily="34" charset="0"/>
                <a:ea typeface="Calibri" panose="020F0502020204030204" pitchFamily="34" charset="0"/>
              </a:rPr>
              <a:t> Login </a:t>
            </a:r>
            <a:r>
              <a:rPr lang="fr-FR" sz="1400" b="1" dirty="0" err="1">
                <a:solidFill>
                  <a:srgbClr val="000000"/>
                </a:solidFill>
                <a:effectLst/>
                <a:latin typeface="Calibri" panose="020F0502020204030204" pitchFamily="34" charset="0"/>
                <a:ea typeface="Calibri" panose="020F0502020204030204" pitchFamily="34" charset="0"/>
              </a:rPr>
              <a:t>Attempts</a:t>
            </a:r>
            <a:endParaRPr lang="de-DE" sz="1400" b="1" dirty="0">
              <a:solidFill>
                <a:srgbClr val="000000"/>
              </a:solidFill>
              <a:effectLst/>
              <a:latin typeface="Calibri" panose="020F0502020204030204" pitchFamily="34" charset="0"/>
              <a:ea typeface="Calibri" panose="020F0502020204030204" pitchFamily="34" charset="0"/>
            </a:endParaRPr>
          </a:p>
        </p:txBody>
      </p:sp>
      <p:sp>
        <p:nvSpPr>
          <p:cNvPr id="19" name="ZoneTexte 18">
            <a:extLst>
              <a:ext uri="{FF2B5EF4-FFF2-40B4-BE49-F238E27FC236}">
                <a16:creationId xmlns:a16="http://schemas.microsoft.com/office/drawing/2014/main" id="{C49829EB-93AF-4DC6-A8BF-8F7EEB01286B}"/>
              </a:ext>
            </a:extLst>
          </p:cNvPr>
          <p:cNvSpPr txBox="1"/>
          <p:nvPr/>
        </p:nvSpPr>
        <p:spPr>
          <a:xfrm>
            <a:off x="793432" y="3749240"/>
            <a:ext cx="2454967" cy="584775"/>
          </a:xfrm>
          <a:prstGeom prst="rect">
            <a:avLst/>
          </a:prstGeom>
          <a:noFill/>
        </p:spPr>
        <p:txBody>
          <a:bodyPr wrap="none" rtlCol="0">
            <a:spAutoFit/>
          </a:bodyPr>
          <a:lstStyle/>
          <a:p>
            <a:pPr marL="285750" indent="-285750">
              <a:buFont typeface="Arial" panose="020B0604020202020204" pitchFamily="34" charset="0"/>
              <a:buChar char="•"/>
            </a:pPr>
            <a:r>
              <a:rPr lang="de-DE" sz="1400" b="1" dirty="0">
                <a:solidFill>
                  <a:srgbClr val="000000"/>
                </a:solidFill>
                <a:effectLst/>
                <a:latin typeface="Calibri" panose="020F0502020204030204" pitchFamily="34" charset="0"/>
                <a:ea typeface="Calibri" panose="020F0502020204030204" pitchFamily="34" charset="0"/>
              </a:rPr>
              <a:t>Authentication &amp; Firewalls</a:t>
            </a:r>
          </a:p>
          <a:p>
            <a:endParaRPr lang="de-DE" dirty="0"/>
          </a:p>
        </p:txBody>
      </p:sp>
      <p:pic>
        <p:nvPicPr>
          <p:cNvPr id="23" name="Image 22" descr="Une image contenant texte&#10;&#10;Description générée automatiquement">
            <a:extLst>
              <a:ext uri="{FF2B5EF4-FFF2-40B4-BE49-F238E27FC236}">
                <a16:creationId xmlns:a16="http://schemas.microsoft.com/office/drawing/2014/main" id="{96AAEB13-CA3A-4C09-B5EB-EAFDACF25EDC}"/>
              </a:ext>
            </a:extLst>
          </p:cNvPr>
          <p:cNvPicPr/>
          <p:nvPr/>
        </p:nvPicPr>
        <p:blipFill>
          <a:blip r:embed="rId2"/>
          <a:stretch>
            <a:fillRect/>
          </a:stretch>
        </p:blipFill>
        <p:spPr>
          <a:xfrm>
            <a:off x="7861936" y="5644135"/>
            <a:ext cx="3369310" cy="654685"/>
          </a:xfrm>
          <a:prstGeom prst="rect">
            <a:avLst/>
          </a:prstGeom>
        </p:spPr>
      </p:pic>
      <p:sp>
        <p:nvSpPr>
          <p:cNvPr id="24" name="ZoneTexte 23">
            <a:extLst>
              <a:ext uri="{FF2B5EF4-FFF2-40B4-BE49-F238E27FC236}">
                <a16:creationId xmlns:a16="http://schemas.microsoft.com/office/drawing/2014/main" id="{51579C8B-0643-4CD9-8213-CFA992013010}"/>
              </a:ext>
            </a:extLst>
          </p:cNvPr>
          <p:cNvSpPr txBox="1"/>
          <p:nvPr/>
        </p:nvSpPr>
        <p:spPr>
          <a:xfrm>
            <a:off x="7264154" y="1741437"/>
            <a:ext cx="3815981" cy="307777"/>
          </a:xfrm>
          <a:prstGeom prst="rect">
            <a:avLst/>
          </a:prstGeom>
          <a:noFill/>
        </p:spPr>
        <p:txBody>
          <a:bodyPr wrap="none" rtlCol="0">
            <a:spAutoFit/>
          </a:bodyPr>
          <a:lstStyle/>
          <a:p>
            <a:pPr marL="742950" lvl="1" indent="-285750">
              <a:buFont typeface="Arial" panose="020B0604020202020204" pitchFamily="34" charset="0"/>
              <a:buChar char="•"/>
            </a:pPr>
            <a:r>
              <a:rPr lang="fr-FR" sz="1400" b="1" dirty="0" err="1">
                <a:solidFill>
                  <a:srgbClr val="000000"/>
                </a:solidFill>
                <a:effectLst/>
                <a:latin typeface="Calibri" panose="020F0502020204030204" pitchFamily="34" charset="0"/>
                <a:ea typeface="Calibri" panose="020F0502020204030204" pitchFamily="34" charset="0"/>
              </a:rPr>
              <a:t>Securing</a:t>
            </a:r>
            <a:r>
              <a:rPr lang="fr-FR" sz="1400" b="1" dirty="0">
                <a:solidFill>
                  <a:srgbClr val="000000"/>
                </a:solidFill>
                <a:effectLst/>
                <a:latin typeface="Calibri" panose="020F0502020204030204" pitchFamily="34" charset="0"/>
                <a:ea typeface="Calibri" panose="020F0502020204030204" pitchFamily="34" charset="0"/>
              </a:rPr>
              <a:t> URL patterns (</a:t>
            </a:r>
            <a:r>
              <a:rPr lang="fr-FR" sz="1400" b="1" dirty="0" err="1">
                <a:solidFill>
                  <a:srgbClr val="000000"/>
                </a:solidFill>
                <a:effectLst/>
                <a:latin typeface="Calibri" panose="020F0502020204030204" pitchFamily="34" charset="0"/>
                <a:ea typeface="Calibri" panose="020F0502020204030204" pitchFamily="34" charset="0"/>
              </a:rPr>
              <a:t>access_control</a:t>
            </a:r>
            <a:r>
              <a:rPr lang="fr-FR" sz="1400" b="1" dirty="0">
                <a:solidFill>
                  <a:srgbClr val="000000"/>
                </a:solidFill>
                <a:effectLst/>
                <a:latin typeface="Calibri" panose="020F0502020204030204" pitchFamily="34" charset="0"/>
                <a:ea typeface="Calibri" panose="020F0502020204030204" pitchFamily="34" charset="0"/>
              </a:rPr>
              <a:t>)</a:t>
            </a:r>
            <a:endParaRPr lang="de-DE" sz="1400" b="1" dirty="0"/>
          </a:p>
        </p:txBody>
      </p:sp>
      <p:sp>
        <p:nvSpPr>
          <p:cNvPr id="25" name="ZoneTexte 24">
            <a:extLst>
              <a:ext uri="{FF2B5EF4-FFF2-40B4-BE49-F238E27FC236}">
                <a16:creationId xmlns:a16="http://schemas.microsoft.com/office/drawing/2014/main" id="{7218ED5E-4EA6-4F6E-B860-EC7E7060F167}"/>
              </a:ext>
            </a:extLst>
          </p:cNvPr>
          <p:cNvSpPr txBox="1"/>
          <p:nvPr/>
        </p:nvSpPr>
        <p:spPr>
          <a:xfrm>
            <a:off x="7852411" y="2057308"/>
            <a:ext cx="3815981" cy="1815882"/>
          </a:xfrm>
          <a:prstGeom prst="rect">
            <a:avLst/>
          </a:prstGeom>
          <a:noFill/>
        </p:spPr>
        <p:txBody>
          <a:bodyPr wrap="square" rtlCol="0">
            <a:spAutoFit/>
          </a:bodyPr>
          <a:lstStyle/>
          <a:p>
            <a:r>
              <a:rPr lang="fr-FR" sz="1400" dirty="0">
                <a:solidFill>
                  <a:srgbClr val="000000"/>
                </a:solidFill>
                <a:effectLst/>
                <a:latin typeface="Calibri" panose="020F0502020204030204" pitchFamily="34" charset="0"/>
                <a:ea typeface="Calibri" panose="020F0502020204030204" pitchFamily="34" charset="0"/>
              </a:rPr>
              <a:t>Le moyen le plus simple de sécuriser une partie de votre application consiste à sécuriser l'intégralité d'un modèle d'URL dans </a:t>
            </a:r>
            <a:r>
              <a:rPr lang="fr-FR" sz="1400" dirty="0" err="1">
                <a:solidFill>
                  <a:srgbClr val="000000"/>
                </a:solidFill>
                <a:effectLst/>
                <a:latin typeface="Calibri" panose="020F0502020204030204" pitchFamily="34" charset="0"/>
                <a:ea typeface="Calibri" panose="020F0502020204030204" pitchFamily="34" charset="0"/>
              </a:rPr>
              <a:t>security.yaml</a:t>
            </a:r>
            <a:r>
              <a:rPr lang="fr-FR" sz="1400" dirty="0">
                <a:solidFill>
                  <a:srgbClr val="000000"/>
                </a:solidFill>
                <a:effectLst/>
                <a:latin typeface="Calibri" panose="020F0502020204030204" pitchFamily="34" charset="0"/>
                <a:ea typeface="Calibri" panose="020F0502020204030204" pitchFamily="34" charset="0"/>
              </a:rPr>
              <a:t>. Par exemple, pour exiger ROLE_ADMIN pour toutes les URL commençant par /admin, vous pouvez définir autant de modèles d'URL que nécessaire - chacun est une expression régulière</a:t>
            </a:r>
            <a:endParaRPr lang="de-DE" sz="1400" dirty="0"/>
          </a:p>
        </p:txBody>
      </p:sp>
      <p:pic>
        <p:nvPicPr>
          <p:cNvPr id="27" name="Image 26" descr="Une image contenant texte, périphérique, fermer&#10;&#10;Description générée automatiquement">
            <a:extLst>
              <a:ext uri="{FF2B5EF4-FFF2-40B4-BE49-F238E27FC236}">
                <a16:creationId xmlns:a16="http://schemas.microsoft.com/office/drawing/2014/main" id="{CB38249C-8BA1-4188-88A5-9E524A1508B5}"/>
              </a:ext>
            </a:extLst>
          </p:cNvPr>
          <p:cNvPicPr>
            <a:picLocks noChangeAspect="1"/>
          </p:cNvPicPr>
          <p:nvPr/>
        </p:nvPicPr>
        <p:blipFill>
          <a:blip r:embed="rId3"/>
          <a:stretch>
            <a:fillRect/>
          </a:stretch>
        </p:blipFill>
        <p:spPr>
          <a:xfrm>
            <a:off x="7940872" y="3915574"/>
            <a:ext cx="4106348" cy="1090766"/>
          </a:xfrm>
          <a:prstGeom prst="rect">
            <a:avLst/>
          </a:prstGeom>
        </p:spPr>
      </p:pic>
    </p:spTree>
    <p:extLst>
      <p:ext uri="{BB962C8B-B14F-4D97-AF65-F5344CB8AC3E}">
        <p14:creationId xmlns:p14="http://schemas.microsoft.com/office/powerpoint/2010/main" val="2978478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1000"/>
                                        <p:tgtEl>
                                          <p:spTgt spid="27"/>
                                        </p:tgtEl>
                                      </p:cBhvr>
                                    </p:animEffect>
                                    <p:anim calcmode="lin" valueType="num">
                                      <p:cBhvr>
                                        <p:cTn id="43" dur="1000" fill="hold"/>
                                        <p:tgtEl>
                                          <p:spTgt spid="27"/>
                                        </p:tgtEl>
                                        <p:attrNameLst>
                                          <p:attrName>ppt_x</p:attrName>
                                        </p:attrNameLst>
                                      </p:cBhvr>
                                      <p:tavLst>
                                        <p:tav tm="0">
                                          <p:val>
                                            <p:strVal val="#ppt_x"/>
                                          </p:val>
                                        </p:tav>
                                        <p:tav tm="100000">
                                          <p:val>
                                            <p:strVal val="#ppt_x"/>
                                          </p:val>
                                        </p:tav>
                                      </p:tavLst>
                                    </p:anim>
                                    <p:anim calcmode="lin" valueType="num">
                                      <p:cBhvr>
                                        <p:cTn id="4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1000"/>
                                        <p:tgtEl>
                                          <p:spTgt spid="23"/>
                                        </p:tgtEl>
                                      </p:cBhvr>
                                    </p:animEffect>
                                    <p:anim calcmode="lin" valueType="num">
                                      <p:cBhvr>
                                        <p:cTn id="55" dur="1000" fill="hold"/>
                                        <p:tgtEl>
                                          <p:spTgt spid="23"/>
                                        </p:tgtEl>
                                        <p:attrNameLst>
                                          <p:attrName>ppt_x</p:attrName>
                                        </p:attrNameLst>
                                      </p:cBhvr>
                                      <p:tavLst>
                                        <p:tav tm="0">
                                          <p:val>
                                            <p:strVal val="#ppt_x"/>
                                          </p:val>
                                        </p:tav>
                                        <p:tav tm="100000">
                                          <p:val>
                                            <p:strVal val="#ppt_x"/>
                                          </p:val>
                                        </p:tav>
                                      </p:tavLst>
                                    </p:anim>
                                    <p:anim calcmode="lin" valueType="num">
                                      <p:cBhvr>
                                        <p:cTn id="5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7" grpId="0"/>
      <p:bldP spid="21" grpId="0"/>
      <p:bldP spid="19" grpId="0"/>
      <p:bldP spid="24" grpId="0"/>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5257B9-DC6D-4146-804E-8F3EFACC2495}"/>
              </a:ext>
            </a:extLst>
          </p:cNvPr>
          <p:cNvSpPr>
            <a:spLocks noGrp="1"/>
          </p:cNvSpPr>
          <p:nvPr>
            <p:ph type="title"/>
          </p:nvPr>
        </p:nvSpPr>
        <p:spPr>
          <a:xfrm>
            <a:off x="913774" y="921085"/>
            <a:ext cx="10364452" cy="411125"/>
          </a:xfrm>
        </p:spPr>
        <p:txBody>
          <a:bodyPr/>
          <a:lstStyle/>
          <a:p>
            <a:pPr marL="285750" indent="-285750" algn="l">
              <a:buFont typeface="Wingdings" panose="05000000000000000000" pitchFamily="2" charset="2"/>
              <a:buChar char="v"/>
            </a:pPr>
            <a:r>
              <a:rPr lang="fr-FR" sz="1800" b="1" dirty="0">
                <a:solidFill>
                  <a:srgbClr val="000000"/>
                </a:solidFill>
                <a:effectLst/>
                <a:latin typeface="Maiandra GD" panose="020E0502030308020204" pitchFamily="34" charset="0"/>
                <a:ea typeface="Tahoma" panose="020B0604030504040204" pitchFamily="34" charset="0"/>
              </a:rPr>
              <a:t>SOMMAIRE </a:t>
            </a:r>
            <a:endParaRPr lang="de-DE" dirty="0">
              <a:latin typeface="Maiandra GD" panose="020E0502030308020204" pitchFamily="34" charset="0"/>
            </a:endParaRPr>
          </a:p>
        </p:txBody>
      </p:sp>
      <p:sp>
        <p:nvSpPr>
          <p:cNvPr id="3" name="ZoneTexte 2">
            <a:extLst>
              <a:ext uri="{FF2B5EF4-FFF2-40B4-BE49-F238E27FC236}">
                <a16:creationId xmlns:a16="http://schemas.microsoft.com/office/drawing/2014/main" id="{FD90DE83-4DDA-4404-9643-D0664B597C9A}"/>
              </a:ext>
            </a:extLst>
          </p:cNvPr>
          <p:cNvSpPr txBox="1"/>
          <p:nvPr/>
        </p:nvSpPr>
        <p:spPr>
          <a:xfrm>
            <a:off x="913774" y="1531620"/>
            <a:ext cx="8321666" cy="3693319"/>
          </a:xfrm>
          <a:prstGeom prst="rect">
            <a:avLst/>
          </a:prstGeom>
          <a:noFill/>
        </p:spPr>
        <p:txBody>
          <a:bodyPr wrap="square" rtlCol="0">
            <a:spAutoFit/>
          </a:bodyPr>
          <a:lstStyle/>
          <a:p>
            <a:pPr marL="400050" indent="-400050">
              <a:buFont typeface="+mj-lt"/>
              <a:buAutoNum type="romanUcPeriod"/>
            </a:pPr>
            <a:r>
              <a:rPr lang="de-DE" dirty="0" err="1"/>
              <a:t>Introduction</a:t>
            </a:r>
            <a:r>
              <a:rPr lang="de-DE" dirty="0"/>
              <a:t> de </a:t>
            </a:r>
            <a:r>
              <a:rPr lang="de-DE" dirty="0" err="1"/>
              <a:t>projet</a:t>
            </a:r>
            <a:r>
              <a:rPr lang="de-DE" dirty="0"/>
              <a:t> </a:t>
            </a:r>
          </a:p>
          <a:p>
            <a:pPr marL="400050" indent="-400050">
              <a:buFont typeface="+mj-lt"/>
              <a:buAutoNum type="romanUcPeriod"/>
            </a:pPr>
            <a:r>
              <a:rPr lang="de-DE" dirty="0" err="1"/>
              <a:t>Les</a:t>
            </a:r>
            <a:r>
              <a:rPr lang="de-DE" dirty="0"/>
              <a:t> </a:t>
            </a:r>
            <a:r>
              <a:rPr lang="de-DE" dirty="0" err="1"/>
              <a:t>Application</a:t>
            </a:r>
            <a:r>
              <a:rPr lang="de-DE" dirty="0"/>
              <a:t> &amp; </a:t>
            </a:r>
            <a:r>
              <a:rPr lang="de-DE" dirty="0" err="1"/>
              <a:t>langues</a:t>
            </a:r>
            <a:r>
              <a:rPr lang="de-DE" dirty="0"/>
              <a:t> </a:t>
            </a:r>
            <a:r>
              <a:rPr lang="de-DE" dirty="0" err="1"/>
              <a:t>Utiliser</a:t>
            </a:r>
            <a:r>
              <a:rPr lang="de-DE" dirty="0"/>
              <a:t> </a:t>
            </a:r>
          </a:p>
          <a:p>
            <a:pPr marL="400050" indent="-400050">
              <a:buFont typeface="+mj-lt"/>
              <a:buAutoNum type="romanUcPeriod"/>
            </a:pPr>
            <a:r>
              <a:rPr lang="de-DE" dirty="0" err="1"/>
              <a:t>Maquettage</a:t>
            </a:r>
            <a:endParaRPr lang="de-DE" dirty="0"/>
          </a:p>
          <a:p>
            <a:pPr marL="400050" indent="-400050">
              <a:buFont typeface="+mj-lt"/>
              <a:buAutoNum type="romanUcPeriod"/>
            </a:pPr>
            <a:r>
              <a:rPr lang="de-DE" dirty="0" err="1"/>
              <a:t>Mcd</a:t>
            </a:r>
            <a:endParaRPr lang="de-DE" dirty="0"/>
          </a:p>
          <a:p>
            <a:pPr marL="400050" indent="-400050">
              <a:buFont typeface="+mj-lt"/>
              <a:buAutoNum type="romanUcPeriod"/>
            </a:pPr>
            <a:r>
              <a:rPr lang="de-DE" dirty="0" err="1"/>
              <a:t>Definiction</a:t>
            </a:r>
            <a:r>
              <a:rPr lang="de-DE" dirty="0"/>
              <a:t> de </a:t>
            </a:r>
            <a:r>
              <a:rPr lang="de-DE" dirty="0" err="1"/>
              <a:t>mvc</a:t>
            </a:r>
            <a:r>
              <a:rPr lang="de-DE" dirty="0"/>
              <a:t> </a:t>
            </a:r>
          </a:p>
          <a:p>
            <a:pPr marL="400050" indent="-400050">
              <a:buFont typeface="+mj-lt"/>
              <a:buAutoNum type="romanUcPeriod"/>
            </a:pPr>
            <a:r>
              <a:rPr lang="de-DE" dirty="0"/>
              <a:t>MVP utilisier par </a:t>
            </a:r>
            <a:r>
              <a:rPr lang="de-DE" dirty="0" err="1"/>
              <a:t>symfony</a:t>
            </a:r>
            <a:endParaRPr lang="de-DE" dirty="0"/>
          </a:p>
          <a:p>
            <a:pPr marL="400050" indent="-400050">
              <a:buFont typeface="+mj-lt"/>
              <a:buAutoNum type="romanUcPeriod"/>
            </a:pPr>
            <a:r>
              <a:rPr lang="de-DE" dirty="0"/>
              <a:t>Relation </a:t>
            </a:r>
            <a:r>
              <a:rPr lang="de-DE" dirty="0" err="1"/>
              <a:t>assiotive</a:t>
            </a:r>
            <a:r>
              <a:rPr lang="de-DE" dirty="0"/>
              <a:t> de </a:t>
            </a:r>
            <a:r>
              <a:rPr lang="de-DE" dirty="0" err="1"/>
              <a:t>table</a:t>
            </a:r>
            <a:endParaRPr lang="de-DE" dirty="0"/>
          </a:p>
          <a:p>
            <a:pPr marL="400050" indent="-400050">
              <a:buFont typeface="+mj-lt"/>
              <a:buAutoNum type="romanUcPeriod"/>
            </a:pPr>
            <a:r>
              <a:rPr lang="de-DE" dirty="0"/>
              <a:t>Controller</a:t>
            </a:r>
          </a:p>
          <a:p>
            <a:pPr marL="400050" indent="-400050">
              <a:buFont typeface="+mj-lt"/>
              <a:buAutoNum type="romanUcPeriod"/>
            </a:pPr>
            <a:r>
              <a:rPr lang="de-DE" dirty="0"/>
              <a:t>Template code </a:t>
            </a:r>
          </a:p>
          <a:p>
            <a:pPr marL="400050" indent="-400050">
              <a:buFont typeface="+mj-lt"/>
              <a:buAutoNum type="romanUcPeriod"/>
            </a:pPr>
            <a:r>
              <a:rPr lang="de-DE" dirty="0"/>
              <a:t>Security par </a:t>
            </a:r>
            <a:r>
              <a:rPr lang="de-DE" dirty="0" err="1"/>
              <a:t>symfony</a:t>
            </a:r>
            <a:endParaRPr lang="de-DE" dirty="0"/>
          </a:p>
          <a:p>
            <a:pPr marL="400050" indent="-400050">
              <a:buFont typeface="+mj-lt"/>
              <a:buAutoNum type="romanUcPeriod"/>
            </a:pPr>
            <a:r>
              <a:rPr lang="de-DE" sz="1800" dirty="0">
                <a:solidFill>
                  <a:srgbClr val="000000"/>
                </a:solidFill>
                <a:effectLst/>
                <a:latin typeface="Calibri" panose="020F0502020204030204" pitchFamily="34" charset="0"/>
                <a:ea typeface="Calibri" panose="020F0502020204030204" pitchFamily="34" charset="0"/>
              </a:rPr>
              <a:t>Partie Front (HTML/CSS)</a:t>
            </a:r>
          </a:p>
          <a:p>
            <a:pPr marL="400050" indent="-400050">
              <a:buFont typeface="+mj-lt"/>
              <a:buAutoNum type="romanUcPeriod"/>
            </a:pPr>
            <a:r>
              <a:rPr lang="de-DE" dirty="0"/>
              <a:t>L</a:t>
            </a:r>
            <a:r>
              <a:rPr lang="fr-FR" dirty="0"/>
              <a:t>’</a:t>
            </a:r>
            <a:r>
              <a:rPr lang="de-DE" dirty="0" err="1"/>
              <a:t>amélioration</a:t>
            </a:r>
            <a:r>
              <a:rPr lang="de-DE" dirty="0"/>
              <a:t> à faire </a:t>
            </a:r>
          </a:p>
          <a:p>
            <a:pPr marL="400050" indent="-400050">
              <a:buFont typeface="+mj-lt"/>
              <a:buAutoNum type="romanUcPeriod"/>
            </a:pPr>
            <a:r>
              <a:rPr lang="de-DE" dirty="0" err="1"/>
              <a:t>Conclusion</a:t>
            </a:r>
            <a:endParaRPr lang="de-DE" dirty="0"/>
          </a:p>
        </p:txBody>
      </p:sp>
    </p:spTree>
    <p:extLst>
      <p:ext uri="{BB962C8B-B14F-4D97-AF65-F5344CB8AC3E}">
        <p14:creationId xmlns:p14="http://schemas.microsoft.com/office/powerpoint/2010/main" val="737808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1468AA26-A918-4E30-846F-D3EBC2E6321B}"/>
              </a:ext>
            </a:extLst>
          </p:cNvPr>
          <p:cNvPicPr>
            <a:picLocks noChangeAspect="1"/>
          </p:cNvPicPr>
          <p:nvPr/>
        </p:nvPicPr>
        <p:blipFill>
          <a:blip r:embed="rId2"/>
          <a:stretch>
            <a:fillRect/>
          </a:stretch>
        </p:blipFill>
        <p:spPr>
          <a:xfrm>
            <a:off x="240030" y="2114550"/>
            <a:ext cx="4309110" cy="4579042"/>
          </a:xfrm>
          <a:prstGeom prst="rect">
            <a:avLst/>
          </a:prstGeom>
        </p:spPr>
      </p:pic>
      <p:pic>
        <p:nvPicPr>
          <p:cNvPr id="7" name="Image 6">
            <a:extLst>
              <a:ext uri="{FF2B5EF4-FFF2-40B4-BE49-F238E27FC236}">
                <a16:creationId xmlns:a16="http://schemas.microsoft.com/office/drawing/2014/main" id="{BB98B91F-B225-4A55-94FF-7E3FF1B8A908}"/>
              </a:ext>
            </a:extLst>
          </p:cNvPr>
          <p:cNvPicPr>
            <a:picLocks noChangeAspect="1"/>
          </p:cNvPicPr>
          <p:nvPr/>
        </p:nvPicPr>
        <p:blipFill>
          <a:blip r:embed="rId3"/>
          <a:stretch>
            <a:fillRect/>
          </a:stretch>
        </p:blipFill>
        <p:spPr>
          <a:xfrm>
            <a:off x="4549140" y="2114550"/>
            <a:ext cx="7642860" cy="4579042"/>
          </a:xfrm>
          <a:prstGeom prst="rect">
            <a:avLst/>
          </a:prstGeom>
        </p:spPr>
      </p:pic>
      <p:sp>
        <p:nvSpPr>
          <p:cNvPr id="8" name="ZoneTexte 7">
            <a:extLst>
              <a:ext uri="{FF2B5EF4-FFF2-40B4-BE49-F238E27FC236}">
                <a16:creationId xmlns:a16="http://schemas.microsoft.com/office/drawing/2014/main" id="{0578EB04-B7F4-456C-967C-C0EB98209B44}"/>
              </a:ext>
            </a:extLst>
          </p:cNvPr>
          <p:cNvSpPr txBox="1"/>
          <p:nvPr/>
        </p:nvSpPr>
        <p:spPr>
          <a:xfrm>
            <a:off x="102870" y="400050"/>
            <a:ext cx="2746714" cy="369332"/>
          </a:xfrm>
          <a:prstGeom prst="rect">
            <a:avLst/>
          </a:prstGeom>
          <a:noFill/>
        </p:spPr>
        <p:txBody>
          <a:bodyPr wrap="none" rtlCol="0">
            <a:spAutoFit/>
          </a:bodyPr>
          <a:lstStyle/>
          <a:p>
            <a:pPr marL="285750" indent="-285750">
              <a:buFont typeface="Wingdings" panose="05000000000000000000" pitchFamily="2" charset="2"/>
              <a:buChar char="v"/>
            </a:pPr>
            <a:r>
              <a:rPr lang="de-DE" sz="1800" dirty="0">
                <a:solidFill>
                  <a:srgbClr val="000000"/>
                </a:solidFill>
                <a:effectLst/>
                <a:latin typeface="Calibri" panose="020F0502020204030204" pitchFamily="34" charset="0"/>
                <a:ea typeface="Calibri" panose="020F0502020204030204" pitchFamily="34" charset="0"/>
              </a:rPr>
              <a:t>Partie Front (HTML/CSS)</a:t>
            </a:r>
            <a:endParaRPr lang="de-DE" dirty="0"/>
          </a:p>
        </p:txBody>
      </p:sp>
    </p:spTree>
    <p:extLst>
      <p:ext uri="{BB962C8B-B14F-4D97-AF65-F5344CB8AC3E}">
        <p14:creationId xmlns:p14="http://schemas.microsoft.com/office/powerpoint/2010/main" val="1089297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65DB77BD-96F3-447E-9CD4-99363469966D}"/>
              </a:ext>
            </a:extLst>
          </p:cNvPr>
          <p:cNvSpPr txBox="1"/>
          <p:nvPr/>
        </p:nvSpPr>
        <p:spPr>
          <a:xfrm>
            <a:off x="1208722" y="2049489"/>
            <a:ext cx="8918257" cy="1986698"/>
          </a:xfrm>
          <a:prstGeom prst="rect">
            <a:avLst/>
          </a:prstGeom>
          <a:noFill/>
        </p:spPr>
        <p:txBody>
          <a:bodyPr wrap="square">
            <a:spAutoFit/>
          </a:bodyPr>
          <a:lstStyle/>
          <a:p>
            <a:pPr marL="342900" lvl="0" indent="-342900" algn="ctr">
              <a:lnSpc>
                <a:spcPct val="107000"/>
              </a:lnSpc>
              <a:spcAft>
                <a:spcPts val="880"/>
              </a:spcAft>
              <a:buFont typeface="Wingdings" panose="05000000000000000000" pitchFamily="2" charset="2"/>
              <a:buChar char="v"/>
            </a:pPr>
            <a:r>
              <a:rPr lang="fr-FR" sz="2000" b="1" kern="0" dirty="0">
                <a:solidFill>
                  <a:srgbClr val="000000"/>
                </a:solidFill>
                <a:effectLst/>
                <a:latin typeface="Calibri" panose="020F0502020204030204" pitchFamily="34" charset="0"/>
                <a:ea typeface="Calibri" panose="020F0502020204030204" pitchFamily="34" charset="0"/>
              </a:rPr>
              <a:t>L’Amélioration à faire</a:t>
            </a:r>
            <a:endParaRPr lang="de-DE" sz="2000" b="1" kern="0" dirty="0">
              <a:solidFill>
                <a:srgbClr val="000000"/>
              </a:solidFill>
              <a:effectLst/>
              <a:latin typeface="Calibri" panose="020F0502020204030204" pitchFamily="34" charset="0"/>
              <a:ea typeface="Calibri" panose="020F0502020204030204" pitchFamily="34" charset="0"/>
            </a:endParaRPr>
          </a:p>
          <a:p>
            <a:pPr marL="6350" marR="213995" indent="-6350" algn="ctr">
              <a:lnSpc>
                <a:spcPct val="110000"/>
              </a:lnSpc>
              <a:spcAft>
                <a:spcPts val="1190"/>
              </a:spcAft>
            </a:pPr>
            <a:r>
              <a:rPr lang="fr-FR" sz="1400" b="1" dirty="0">
                <a:solidFill>
                  <a:srgbClr val="000000"/>
                </a:solidFill>
                <a:effectLst/>
                <a:latin typeface="Calibri" panose="020F0502020204030204" pitchFamily="34" charset="0"/>
                <a:ea typeface="Calibri" panose="020F0502020204030204" pitchFamily="34" charset="0"/>
              </a:rPr>
              <a:t>Une page de </a:t>
            </a:r>
            <a:r>
              <a:rPr lang="fr-FR" sz="1400" b="1" dirty="0" err="1">
                <a:solidFill>
                  <a:srgbClr val="000000"/>
                </a:solidFill>
                <a:effectLst/>
                <a:latin typeface="Calibri" panose="020F0502020204030204" pitchFamily="34" charset="0"/>
                <a:ea typeface="Calibri" panose="020F0502020204030204" pitchFamily="34" charset="0"/>
              </a:rPr>
              <a:t>list</a:t>
            </a:r>
            <a:r>
              <a:rPr lang="fr-FR" sz="1400" b="1" dirty="0">
                <a:solidFill>
                  <a:srgbClr val="000000"/>
                </a:solidFill>
                <a:effectLst/>
                <a:latin typeface="Calibri" panose="020F0502020204030204" pitchFamily="34" charset="0"/>
                <a:ea typeface="Calibri" panose="020F0502020204030204" pitchFamily="34" charset="0"/>
              </a:rPr>
              <a:t>-favoris de voiture </a:t>
            </a:r>
            <a:endParaRPr lang="de-DE" sz="1400" b="1" dirty="0">
              <a:solidFill>
                <a:srgbClr val="000000"/>
              </a:solidFill>
              <a:effectLst/>
              <a:latin typeface="Calibri" panose="020F0502020204030204" pitchFamily="34" charset="0"/>
              <a:ea typeface="Calibri" panose="020F0502020204030204" pitchFamily="34" charset="0"/>
            </a:endParaRPr>
          </a:p>
          <a:p>
            <a:pPr marL="6350" marR="213995" indent="-6350" algn="ctr">
              <a:lnSpc>
                <a:spcPct val="110000"/>
              </a:lnSpc>
              <a:spcAft>
                <a:spcPts val="1190"/>
              </a:spcAft>
            </a:pPr>
            <a:r>
              <a:rPr lang="fr-FR" sz="1400" b="1" dirty="0" err="1">
                <a:solidFill>
                  <a:srgbClr val="000000"/>
                </a:solidFill>
                <a:effectLst/>
                <a:latin typeface="Calibri" panose="020F0502020204030204" pitchFamily="34" charset="0"/>
                <a:ea typeface="Calibri" panose="020F0502020204030204" pitchFamily="34" charset="0"/>
              </a:rPr>
              <a:t>Addfluch</a:t>
            </a:r>
            <a:r>
              <a:rPr lang="fr-FR" sz="1400" b="1" dirty="0">
                <a:solidFill>
                  <a:srgbClr val="000000"/>
                </a:solidFill>
                <a:effectLst/>
                <a:latin typeface="Calibri" panose="020F0502020204030204" pitchFamily="34" charset="0"/>
                <a:ea typeface="Calibri" panose="020F0502020204030204" pitchFamily="34" charset="0"/>
              </a:rPr>
              <a:t>() fonction qui permet faire le point que </a:t>
            </a:r>
          </a:p>
          <a:p>
            <a:pPr marL="6350" marR="213995" indent="-6350" algn="ctr">
              <a:lnSpc>
                <a:spcPct val="110000"/>
              </a:lnSpc>
              <a:spcAft>
                <a:spcPts val="1190"/>
              </a:spcAft>
            </a:pPr>
            <a:r>
              <a:rPr lang="fr-FR" sz="1400" b="1" dirty="0">
                <a:solidFill>
                  <a:srgbClr val="000000"/>
                </a:solidFill>
                <a:effectLst/>
                <a:latin typeface="Calibri" panose="020F0502020204030204" pitchFamily="34" charset="0"/>
                <a:ea typeface="Calibri" panose="020F0502020204030204" pitchFamily="34" charset="0"/>
              </a:rPr>
              <a:t>un ajout d’avis est bien fait et envoie un msg de ca .</a:t>
            </a:r>
            <a:endParaRPr lang="de-DE" sz="1400" b="1" dirty="0">
              <a:solidFill>
                <a:srgbClr val="000000"/>
              </a:solidFill>
              <a:effectLst/>
              <a:latin typeface="Calibri" panose="020F0502020204030204" pitchFamily="34" charset="0"/>
              <a:ea typeface="Calibri" panose="020F0502020204030204" pitchFamily="34" charset="0"/>
            </a:endParaRPr>
          </a:p>
          <a:p>
            <a:pPr lvl="6"/>
            <a:r>
              <a:rPr lang="fr-FR" sz="1400" b="1" dirty="0"/>
              <a:t>Liste d’achat</a:t>
            </a:r>
            <a:r>
              <a:rPr lang="fr-FR" dirty="0"/>
              <a:t> </a:t>
            </a:r>
            <a:r>
              <a:rPr lang="fr-FR" sz="1400" b="1" dirty="0"/>
              <a:t>des voitures.</a:t>
            </a:r>
            <a:endParaRPr lang="de-DE" sz="1400" b="1" dirty="0"/>
          </a:p>
        </p:txBody>
      </p:sp>
    </p:spTree>
    <p:extLst>
      <p:ext uri="{BB962C8B-B14F-4D97-AF65-F5344CB8AC3E}">
        <p14:creationId xmlns:p14="http://schemas.microsoft.com/office/powerpoint/2010/main" val="1097709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0206DE14-6F03-4630-A5E2-AB84E4B3AF4C}"/>
              </a:ext>
            </a:extLst>
          </p:cNvPr>
          <p:cNvSpPr txBox="1"/>
          <p:nvPr/>
        </p:nvSpPr>
        <p:spPr>
          <a:xfrm>
            <a:off x="2728913" y="1791949"/>
            <a:ext cx="6097904" cy="3636380"/>
          </a:xfrm>
          <a:prstGeom prst="rect">
            <a:avLst/>
          </a:prstGeom>
          <a:noFill/>
        </p:spPr>
        <p:txBody>
          <a:bodyPr wrap="square">
            <a:spAutoFit/>
          </a:bodyPr>
          <a:lstStyle/>
          <a:p>
            <a:pPr marL="342900" lvl="0" indent="-342900" algn="ctr">
              <a:lnSpc>
                <a:spcPct val="107000"/>
              </a:lnSpc>
              <a:spcAft>
                <a:spcPts val="880"/>
              </a:spcAft>
              <a:buFont typeface="Wingdings" panose="05000000000000000000" pitchFamily="2" charset="2"/>
              <a:buChar char="v"/>
            </a:pPr>
            <a:r>
              <a:rPr lang="fr-FR" sz="4000" b="1" kern="0" dirty="0">
                <a:solidFill>
                  <a:srgbClr val="000000"/>
                </a:solidFill>
                <a:effectLst/>
                <a:latin typeface="Calibri" panose="020F0502020204030204" pitchFamily="34" charset="0"/>
                <a:ea typeface="Calibri" panose="020F0502020204030204" pitchFamily="34" charset="0"/>
              </a:rPr>
              <a:t>Conclusion</a:t>
            </a:r>
            <a:endParaRPr lang="de-DE" sz="4000" b="1" kern="0" dirty="0">
              <a:solidFill>
                <a:srgbClr val="000000"/>
              </a:solidFill>
              <a:effectLst/>
              <a:latin typeface="Calibri" panose="020F0502020204030204" pitchFamily="34" charset="0"/>
              <a:ea typeface="Calibri" panose="020F0502020204030204" pitchFamily="34" charset="0"/>
            </a:endParaRPr>
          </a:p>
          <a:p>
            <a:pPr algn="ctr"/>
            <a:r>
              <a:rPr lang="fr-FR" dirty="0">
                <a:solidFill>
                  <a:srgbClr val="000000"/>
                </a:solidFill>
                <a:effectLst/>
                <a:latin typeface="Calibri" panose="020F0502020204030204" pitchFamily="34" charset="0"/>
                <a:ea typeface="Calibri" panose="020F0502020204030204" pitchFamily="34" charset="0"/>
              </a:rPr>
              <a:t>  Ces sept mois de cette formation et le moment de mon étudie ici chez Elan était passée très vite vraiment et c’est amusant, Je suis passé par des moments de doutes et des moments d’euphorie quand une fonctionnalité s’affichait comme prévu. Il reste beaucoup de choses à faire et à améliorer. Ce projet et cette formation ont validés que je veux continuer dans ce domaine. Et bien sûr découvrir en plus et aussi je veux apprendre plus en plus tous   les   jours, en mettant en application ses connaissances et les confronter aux exigences de la réalité du </a:t>
            </a:r>
            <a:endParaRPr lang="de-DE" dirty="0"/>
          </a:p>
        </p:txBody>
      </p:sp>
    </p:spTree>
    <p:extLst>
      <p:ext uri="{BB962C8B-B14F-4D97-AF65-F5344CB8AC3E}">
        <p14:creationId xmlns:p14="http://schemas.microsoft.com/office/powerpoint/2010/main" val="3022502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D6EACBA-A853-409B-B2ED-C872CB9CB767}"/>
              </a:ext>
            </a:extLst>
          </p:cNvPr>
          <p:cNvSpPr txBox="1"/>
          <p:nvPr/>
        </p:nvSpPr>
        <p:spPr>
          <a:xfrm>
            <a:off x="792125" y="1743739"/>
            <a:ext cx="10733568" cy="2920158"/>
          </a:xfrm>
          <a:prstGeom prst="rect">
            <a:avLst/>
          </a:prstGeom>
          <a:noFill/>
        </p:spPr>
        <p:txBody>
          <a:bodyPr wrap="square" rtlCol="0">
            <a:spAutoFit/>
          </a:bodyPr>
          <a:lstStyle/>
          <a:p>
            <a:pPr marL="342900" lvl="0" indent="-342900">
              <a:lnSpc>
                <a:spcPct val="107000"/>
              </a:lnSpc>
              <a:spcAft>
                <a:spcPts val="880"/>
              </a:spcAft>
              <a:buFont typeface="Wingdings" panose="05000000000000000000" pitchFamily="2" charset="2"/>
              <a:buChar char="v"/>
            </a:pPr>
            <a:r>
              <a:rPr lang="fr-FR" sz="1800" b="1" kern="0" dirty="0">
                <a:solidFill>
                  <a:srgbClr val="000000"/>
                </a:solidFill>
                <a:effectLst/>
                <a:latin typeface="Calibri" panose="020F0502020204030204" pitchFamily="34" charset="0"/>
                <a:ea typeface="Calibri" panose="020F0502020204030204" pitchFamily="34" charset="0"/>
              </a:rPr>
              <a:t>Introduction de projet</a:t>
            </a:r>
            <a:endParaRPr lang="de-DE" sz="1800" b="1" kern="0" dirty="0">
              <a:solidFill>
                <a:srgbClr val="000000"/>
              </a:solidFill>
              <a:effectLst/>
              <a:latin typeface="Calibri" panose="020F0502020204030204" pitchFamily="34" charset="0"/>
              <a:ea typeface="Calibri" panose="020F0502020204030204" pitchFamily="34" charset="0"/>
            </a:endParaRPr>
          </a:p>
          <a:p>
            <a:pPr marL="6350" marR="213995" indent="-6350" algn="just">
              <a:lnSpc>
                <a:spcPct val="110000"/>
              </a:lnSpc>
              <a:spcAft>
                <a:spcPts val="1190"/>
              </a:spcAft>
            </a:pPr>
            <a:r>
              <a:rPr lang="fr-FR" sz="1800" dirty="0">
                <a:solidFill>
                  <a:srgbClr val="000000"/>
                </a:solidFill>
                <a:effectLst/>
                <a:latin typeface="Calibri" panose="020F0502020204030204" pitchFamily="34" charset="0"/>
                <a:ea typeface="Calibri" panose="020F0502020204030204" pitchFamily="34" charset="0"/>
              </a:rPr>
              <a:t>Ce projet permet de insère la voiture, le marque et le modèle par le client qu’il va inscrite déjà pour être connecté sur le site</a:t>
            </a:r>
            <a:endParaRPr lang="de-DE" sz="1800" dirty="0">
              <a:solidFill>
                <a:srgbClr val="000000"/>
              </a:solidFill>
              <a:effectLst/>
              <a:latin typeface="Calibri" panose="020F0502020204030204" pitchFamily="34" charset="0"/>
              <a:ea typeface="Calibri" panose="020F0502020204030204" pitchFamily="34" charset="0"/>
            </a:endParaRPr>
          </a:p>
          <a:p>
            <a:pPr marL="6350" marR="213995" indent="-6350" algn="just">
              <a:lnSpc>
                <a:spcPct val="110000"/>
              </a:lnSpc>
              <a:spcAft>
                <a:spcPts val="1190"/>
              </a:spcAft>
            </a:pPr>
            <a:r>
              <a:rPr lang="fr-FR" sz="1800" dirty="0">
                <a:solidFill>
                  <a:srgbClr val="000000"/>
                </a:solidFill>
                <a:effectLst/>
                <a:latin typeface="Calibri" panose="020F0502020204030204" pitchFamily="34" charset="0"/>
                <a:ea typeface="Calibri" panose="020F0502020204030204" pitchFamily="34" charset="0"/>
              </a:rPr>
              <a:t> À la suite, </a:t>
            </a:r>
            <a:endParaRPr lang="de-DE" sz="1800" dirty="0">
              <a:solidFill>
                <a:srgbClr val="000000"/>
              </a:solidFill>
              <a:effectLst/>
              <a:latin typeface="Calibri" panose="020F0502020204030204" pitchFamily="34" charset="0"/>
              <a:ea typeface="Calibri" panose="020F0502020204030204" pitchFamily="34" charset="0"/>
            </a:endParaRPr>
          </a:p>
          <a:p>
            <a:pPr marL="6350" marR="213995" indent="-6350" algn="just">
              <a:lnSpc>
                <a:spcPct val="110000"/>
              </a:lnSpc>
              <a:spcAft>
                <a:spcPts val="1190"/>
              </a:spcAft>
            </a:pPr>
            <a:r>
              <a:rPr lang="fr-FR" sz="1800" dirty="0">
                <a:solidFill>
                  <a:srgbClr val="000000"/>
                </a:solidFill>
                <a:effectLst/>
                <a:latin typeface="Calibri" panose="020F0502020204030204" pitchFamily="34" charset="0"/>
                <a:ea typeface="Calibri" panose="020F0502020204030204" pitchFamily="34" charset="0"/>
              </a:rPr>
              <a:t>Le site se permette de mettre l’information des voitures avec une avis,</a:t>
            </a:r>
            <a:endParaRPr lang="de-DE" sz="1800" dirty="0">
              <a:solidFill>
                <a:srgbClr val="000000"/>
              </a:solidFill>
              <a:effectLst/>
              <a:latin typeface="Calibri" panose="020F0502020204030204" pitchFamily="34" charset="0"/>
              <a:ea typeface="Calibri" panose="020F0502020204030204" pitchFamily="34" charset="0"/>
            </a:endParaRPr>
          </a:p>
          <a:p>
            <a:pPr marL="6350" marR="213995" indent="-6350" algn="just">
              <a:lnSpc>
                <a:spcPct val="110000"/>
              </a:lnSpc>
              <a:spcAft>
                <a:spcPts val="1190"/>
              </a:spcAft>
            </a:pPr>
            <a:r>
              <a:rPr lang="fr-FR" sz="1800" dirty="0">
                <a:solidFill>
                  <a:srgbClr val="000000"/>
                </a:solidFill>
                <a:effectLst/>
                <a:latin typeface="Calibri" panose="020F0502020204030204" pitchFamily="34" charset="0"/>
                <a:ea typeface="Calibri" panose="020F0502020204030204" pitchFamily="34" charset="0"/>
              </a:rPr>
              <a:t>On peut voir les autres voitures en ligne avec son avis aussi.</a:t>
            </a:r>
            <a:endParaRPr lang="de-DE" sz="1800" dirty="0">
              <a:solidFill>
                <a:srgbClr val="000000"/>
              </a:solidFill>
              <a:effectLst/>
              <a:latin typeface="Calibri" panose="020F0502020204030204" pitchFamily="34" charset="0"/>
              <a:ea typeface="Calibri" panose="020F0502020204030204" pitchFamily="34" charset="0"/>
            </a:endParaRPr>
          </a:p>
          <a:p>
            <a:endParaRPr lang="de-DE" dirty="0"/>
          </a:p>
        </p:txBody>
      </p:sp>
    </p:spTree>
    <p:extLst>
      <p:ext uri="{BB962C8B-B14F-4D97-AF65-F5344CB8AC3E}">
        <p14:creationId xmlns:p14="http://schemas.microsoft.com/office/powerpoint/2010/main" val="36905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anim calcmode="lin" valueType="num">
                                      <p:cBhvr>
                                        <p:cTn id="2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1000"/>
                                        <p:tgtEl>
                                          <p:spTgt spid="2">
                                            <p:txEl>
                                              <p:pRg st="4" end="4"/>
                                            </p:txEl>
                                          </p:spTgt>
                                        </p:tgtEl>
                                      </p:cBhvr>
                                    </p:animEffect>
                                    <p:anim calcmode="lin" valueType="num">
                                      <p:cBhvr>
                                        <p:cTn id="2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C925F0C7-7739-494F-954A-3E41C9837765}"/>
              </a:ext>
            </a:extLst>
          </p:cNvPr>
          <p:cNvSpPr txBox="1"/>
          <p:nvPr/>
        </p:nvSpPr>
        <p:spPr>
          <a:xfrm>
            <a:off x="893137" y="1382232"/>
            <a:ext cx="3593804" cy="375552"/>
          </a:xfrm>
          <a:prstGeom prst="rect">
            <a:avLst/>
          </a:prstGeom>
          <a:noFill/>
        </p:spPr>
        <p:txBody>
          <a:bodyPr wrap="square" rtlCol="0">
            <a:spAutoFit/>
          </a:bodyPr>
          <a:lstStyle/>
          <a:p>
            <a:pPr marL="285750" lvl="0" indent="-285750">
              <a:lnSpc>
                <a:spcPct val="107000"/>
              </a:lnSpc>
              <a:spcAft>
                <a:spcPts val="880"/>
              </a:spcAft>
              <a:buFont typeface="Wingdings" panose="05000000000000000000" pitchFamily="2" charset="2"/>
              <a:buChar char="v"/>
            </a:pPr>
            <a:r>
              <a:rPr lang="fr-FR" sz="1800" b="1" kern="0" dirty="0">
                <a:solidFill>
                  <a:srgbClr val="000000"/>
                </a:solidFill>
                <a:effectLst/>
                <a:latin typeface="Calibri" panose="020F0502020204030204" pitchFamily="34" charset="0"/>
                <a:ea typeface="Calibri" panose="020F0502020204030204" pitchFamily="34" charset="0"/>
              </a:rPr>
              <a:t>Les </a:t>
            </a:r>
            <a:r>
              <a:rPr lang="fr-FR" sz="1800" b="1" kern="0" dirty="0" err="1">
                <a:solidFill>
                  <a:srgbClr val="000000"/>
                </a:solidFill>
                <a:effectLst/>
                <a:latin typeface="Calibri" panose="020F0502020204030204" pitchFamily="34" charset="0"/>
                <a:ea typeface="Calibri" panose="020F0502020204030204" pitchFamily="34" charset="0"/>
              </a:rPr>
              <a:t>Application&amp;Langues</a:t>
            </a:r>
            <a:r>
              <a:rPr lang="fr-FR" sz="1800" b="1" kern="0" dirty="0">
                <a:solidFill>
                  <a:srgbClr val="000000"/>
                </a:solidFill>
                <a:effectLst/>
                <a:latin typeface="Calibri" panose="020F0502020204030204" pitchFamily="34" charset="0"/>
                <a:ea typeface="Calibri" panose="020F0502020204030204" pitchFamily="34" charset="0"/>
              </a:rPr>
              <a:t> Utiliser</a:t>
            </a:r>
            <a:endParaRPr lang="de-DE" sz="1800" b="1" kern="0" dirty="0">
              <a:solidFill>
                <a:srgbClr val="000000"/>
              </a:solidFill>
              <a:effectLst/>
              <a:latin typeface="Calibri" panose="020F0502020204030204" pitchFamily="34" charset="0"/>
              <a:ea typeface="Calibri" panose="020F0502020204030204" pitchFamily="34" charset="0"/>
            </a:endParaRPr>
          </a:p>
        </p:txBody>
      </p:sp>
      <p:pic>
        <p:nvPicPr>
          <p:cNvPr id="5" name="Image 4">
            <a:extLst>
              <a:ext uri="{FF2B5EF4-FFF2-40B4-BE49-F238E27FC236}">
                <a16:creationId xmlns:a16="http://schemas.microsoft.com/office/drawing/2014/main" id="{623BB19B-8D1A-4EA1-8459-08789C1C39C8}"/>
              </a:ext>
            </a:extLst>
          </p:cNvPr>
          <p:cNvPicPr>
            <a:picLocks noChangeAspect="1"/>
          </p:cNvPicPr>
          <p:nvPr/>
        </p:nvPicPr>
        <p:blipFill>
          <a:blip r:embed="rId2"/>
          <a:stretch>
            <a:fillRect/>
          </a:stretch>
        </p:blipFill>
        <p:spPr>
          <a:xfrm>
            <a:off x="5467186" y="2504744"/>
            <a:ext cx="1112132" cy="1125674"/>
          </a:xfrm>
          <a:prstGeom prst="rect">
            <a:avLst/>
          </a:prstGeom>
        </p:spPr>
      </p:pic>
      <p:pic>
        <p:nvPicPr>
          <p:cNvPr id="6" name="Image 5">
            <a:extLst>
              <a:ext uri="{FF2B5EF4-FFF2-40B4-BE49-F238E27FC236}">
                <a16:creationId xmlns:a16="http://schemas.microsoft.com/office/drawing/2014/main" id="{CCBC6854-383E-4957-90DB-FD1EE0CEDB83}"/>
              </a:ext>
            </a:extLst>
          </p:cNvPr>
          <p:cNvPicPr/>
          <p:nvPr/>
        </p:nvPicPr>
        <p:blipFill>
          <a:blip r:embed="rId3"/>
          <a:stretch>
            <a:fillRect/>
          </a:stretch>
        </p:blipFill>
        <p:spPr>
          <a:xfrm>
            <a:off x="6934086" y="2532890"/>
            <a:ext cx="1200150" cy="1125674"/>
          </a:xfrm>
          <a:prstGeom prst="rect">
            <a:avLst/>
          </a:prstGeom>
        </p:spPr>
      </p:pic>
      <p:pic>
        <p:nvPicPr>
          <p:cNvPr id="7" name="Image 6">
            <a:extLst>
              <a:ext uri="{FF2B5EF4-FFF2-40B4-BE49-F238E27FC236}">
                <a16:creationId xmlns:a16="http://schemas.microsoft.com/office/drawing/2014/main" id="{643D4A01-CC1F-4BEC-A95D-D4122B563336}"/>
              </a:ext>
            </a:extLst>
          </p:cNvPr>
          <p:cNvPicPr/>
          <p:nvPr/>
        </p:nvPicPr>
        <p:blipFill>
          <a:blip r:embed="rId4"/>
          <a:stretch>
            <a:fillRect/>
          </a:stretch>
        </p:blipFill>
        <p:spPr>
          <a:xfrm>
            <a:off x="2046555" y="2532890"/>
            <a:ext cx="1200149" cy="1111999"/>
          </a:xfrm>
          <a:prstGeom prst="rect">
            <a:avLst/>
          </a:prstGeom>
        </p:spPr>
      </p:pic>
      <p:pic>
        <p:nvPicPr>
          <p:cNvPr id="8" name="Image 7" descr="Une image contenant texte, clipart&#10;&#10;Description générée automatiquement">
            <a:extLst>
              <a:ext uri="{FF2B5EF4-FFF2-40B4-BE49-F238E27FC236}">
                <a16:creationId xmlns:a16="http://schemas.microsoft.com/office/drawing/2014/main" id="{CA454295-D3F7-4B2B-94C9-4B36D03043A4}"/>
              </a:ext>
            </a:extLst>
          </p:cNvPr>
          <p:cNvPicPr/>
          <p:nvPr/>
        </p:nvPicPr>
        <p:blipFill>
          <a:blip r:embed="rId5"/>
          <a:stretch>
            <a:fillRect/>
          </a:stretch>
        </p:blipFill>
        <p:spPr>
          <a:xfrm>
            <a:off x="308219" y="2532890"/>
            <a:ext cx="1200150" cy="1098951"/>
          </a:xfrm>
          <a:prstGeom prst="rect">
            <a:avLst/>
          </a:prstGeom>
        </p:spPr>
      </p:pic>
      <p:pic>
        <p:nvPicPr>
          <p:cNvPr id="9" name="Image 8">
            <a:extLst>
              <a:ext uri="{FF2B5EF4-FFF2-40B4-BE49-F238E27FC236}">
                <a16:creationId xmlns:a16="http://schemas.microsoft.com/office/drawing/2014/main" id="{44B33769-6675-46AC-A048-F08593DA2937}"/>
              </a:ext>
            </a:extLst>
          </p:cNvPr>
          <p:cNvPicPr/>
          <p:nvPr/>
        </p:nvPicPr>
        <p:blipFill>
          <a:blip r:embed="rId6"/>
          <a:stretch>
            <a:fillRect/>
          </a:stretch>
        </p:blipFill>
        <p:spPr>
          <a:xfrm>
            <a:off x="3784891" y="2492806"/>
            <a:ext cx="1200149" cy="1113325"/>
          </a:xfrm>
          <a:prstGeom prst="rect">
            <a:avLst/>
          </a:prstGeom>
        </p:spPr>
      </p:pic>
      <p:pic>
        <p:nvPicPr>
          <p:cNvPr id="10" name="Image 9">
            <a:extLst>
              <a:ext uri="{FF2B5EF4-FFF2-40B4-BE49-F238E27FC236}">
                <a16:creationId xmlns:a16="http://schemas.microsoft.com/office/drawing/2014/main" id="{B242917A-C478-4362-9D0E-D50D7AD72EF5}"/>
              </a:ext>
            </a:extLst>
          </p:cNvPr>
          <p:cNvPicPr/>
          <p:nvPr/>
        </p:nvPicPr>
        <p:blipFill>
          <a:blip r:embed="rId7"/>
          <a:stretch>
            <a:fillRect/>
          </a:stretch>
        </p:blipFill>
        <p:spPr>
          <a:xfrm>
            <a:off x="2237034" y="4150539"/>
            <a:ext cx="1112132" cy="1156454"/>
          </a:xfrm>
          <a:prstGeom prst="rect">
            <a:avLst/>
          </a:prstGeom>
        </p:spPr>
      </p:pic>
      <p:pic>
        <p:nvPicPr>
          <p:cNvPr id="11" name="Image 10" descr="Une image contenant clipart&#10;&#10;Description générée automatiquement">
            <a:extLst>
              <a:ext uri="{FF2B5EF4-FFF2-40B4-BE49-F238E27FC236}">
                <a16:creationId xmlns:a16="http://schemas.microsoft.com/office/drawing/2014/main" id="{0D4D8DB8-F5A8-412B-881A-A8F625D82019}"/>
              </a:ext>
            </a:extLst>
          </p:cNvPr>
          <p:cNvPicPr/>
          <p:nvPr/>
        </p:nvPicPr>
        <p:blipFill>
          <a:blip r:embed="rId8"/>
          <a:stretch>
            <a:fillRect/>
          </a:stretch>
        </p:blipFill>
        <p:spPr>
          <a:xfrm>
            <a:off x="5470890" y="5475767"/>
            <a:ext cx="1250219" cy="1050665"/>
          </a:xfrm>
          <a:prstGeom prst="rect">
            <a:avLst/>
          </a:prstGeom>
        </p:spPr>
      </p:pic>
      <p:pic>
        <p:nvPicPr>
          <p:cNvPr id="12" name="Image 11">
            <a:extLst>
              <a:ext uri="{FF2B5EF4-FFF2-40B4-BE49-F238E27FC236}">
                <a16:creationId xmlns:a16="http://schemas.microsoft.com/office/drawing/2014/main" id="{12515058-528B-46D7-9CED-371F698ADADD}"/>
              </a:ext>
            </a:extLst>
          </p:cNvPr>
          <p:cNvPicPr/>
          <p:nvPr/>
        </p:nvPicPr>
        <p:blipFill>
          <a:blip r:embed="rId9"/>
          <a:stretch>
            <a:fillRect/>
          </a:stretch>
        </p:blipFill>
        <p:spPr>
          <a:xfrm>
            <a:off x="422344" y="4181317"/>
            <a:ext cx="1200150" cy="1125676"/>
          </a:xfrm>
          <a:prstGeom prst="rect">
            <a:avLst/>
          </a:prstGeom>
        </p:spPr>
      </p:pic>
      <p:pic>
        <p:nvPicPr>
          <p:cNvPr id="13" name="Image 12" descr="Une image contenant texte, clipart&#10;&#10;Description générée automatiquement">
            <a:extLst>
              <a:ext uri="{FF2B5EF4-FFF2-40B4-BE49-F238E27FC236}">
                <a16:creationId xmlns:a16="http://schemas.microsoft.com/office/drawing/2014/main" id="{118143DE-41B1-4701-A31C-AAC3974AFF1F}"/>
              </a:ext>
            </a:extLst>
          </p:cNvPr>
          <p:cNvPicPr/>
          <p:nvPr/>
        </p:nvPicPr>
        <p:blipFill>
          <a:blip r:embed="rId10"/>
          <a:stretch>
            <a:fillRect/>
          </a:stretch>
        </p:blipFill>
        <p:spPr>
          <a:xfrm>
            <a:off x="422344" y="5514887"/>
            <a:ext cx="1250218" cy="1084578"/>
          </a:xfrm>
          <a:prstGeom prst="rect">
            <a:avLst/>
          </a:prstGeom>
        </p:spPr>
      </p:pic>
      <p:pic>
        <p:nvPicPr>
          <p:cNvPr id="14" name="Image 13">
            <a:extLst>
              <a:ext uri="{FF2B5EF4-FFF2-40B4-BE49-F238E27FC236}">
                <a16:creationId xmlns:a16="http://schemas.microsoft.com/office/drawing/2014/main" id="{4D010D8E-4E6B-4C38-AA96-954858D93BE5}"/>
              </a:ext>
            </a:extLst>
          </p:cNvPr>
          <p:cNvPicPr/>
          <p:nvPr/>
        </p:nvPicPr>
        <p:blipFill>
          <a:blip r:embed="rId11"/>
          <a:stretch>
            <a:fillRect/>
          </a:stretch>
        </p:blipFill>
        <p:spPr>
          <a:xfrm>
            <a:off x="2155473" y="5475768"/>
            <a:ext cx="1275253" cy="1050665"/>
          </a:xfrm>
          <a:prstGeom prst="rect">
            <a:avLst/>
          </a:prstGeom>
        </p:spPr>
      </p:pic>
      <p:pic>
        <p:nvPicPr>
          <p:cNvPr id="15" name="Image 14">
            <a:extLst>
              <a:ext uri="{FF2B5EF4-FFF2-40B4-BE49-F238E27FC236}">
                <a16:creationId xmlns:a16="http://schemas.microsoft.com/office/drawing/2014/main" id="{18227F95-8B98-4DC1-8E83-9894392B7101}"/>
              </a:ext>
            </a:extLst>
          </p:cNvPr>
          <p:cNvPicPr/>
          <p:nvPr/>
        </p:nvPicPr>
        <p:blipFill>
          <a:blip r:embed="rId12"/>
          <a:stretch>
            <a:fillRect/>
          </a:stretch>
        </p:blipFill>
        <p:spPr>
          <a:xfrm>
            <a:off x="3784891" y="5400758"/>
            <a:ext cx="1200149" cy="1125675"/>
          </a:xfrm>
          <a:prstGeom prst="rect">
            <a:avLst/>
          </a:prstGeom>
        </p:spPr>
      </p:pic>
    </p:spTree>
    <p:extLst>
      <p:ext uri="{BB962C8B-B14F-4D97-AF65-F5344CB8AC3E}">
        <p14:creationId xmlns:p14="http://schemas.microsoft.com/office/powerpoint/2010/main" val="167289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heel(1)">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heel(1)">
                                      <p:cBhvr>
                                        <p:cTn id="22" dur="2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heel(1)">
                                      <p:cBhvr>
                                        <p:cTn id="27" dur="20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inVertic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arn(inVertic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heel(1)">
                                      <p:cBhvr>
                                        <p:cTn id="42" dur="20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heel(1)">
                                      <p:cBhvr>
                                        <p:cTn id="47" dur="20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heel(1)">
                                      <p:cBhvr>
                                        <p:cTn id="52" dur="20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heel(1)">
                                      <p:cBhvr>
                                        <p:cTn id="5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FBE07874-78C2-476A-B51D-4E1BAAAF1743}"/>
              </a:ext>
            </a:extLst>
          </p:cNvPr>
          <p:cNvPicPr/>
          <p:nvPr/>
        </p:nvPicPr>
        <p:blipFill>
          <a:blip r:embed="rId2"/>
          <a:stretch>
            <a:fillRect/>
          </a:stretch>
        </p:blipFill>
        <p:spPr>
          <a:xfrm>
            <a:off x="2066016" y="1803856"/>
            <a:ext cx="8524012" cy="4745799"/>
          </a:xfrm>
          <a:prstGeom prst="rect">
            <a:avLst/>
          </a:prstGeom>
        </p:spPr>
      </p:pic>
      <p:sp>
        <p:nvSpPr>
          <p:cNvPr id="3" name="ZoneTexte 2">
            <a:extLst>
              <a:ext uri="{FF2B5EF4-FFF2-40B4-BE49-F238E27FC236}">
                <a16:creationId xmlns:a16="http://schemas.microsoft.com/office/drawing/2014/main" id="{501C75AD-1121-4CF3-85AA-2AC4D5C27A8D}"/>
              </a:ext>
            </a:extLst>
          </p:cNvPr>
          <p:cNvSpPr txBox="1"/>
          <p:nvPr/>
        </p:nvSpPr>
        <p:spPr>
          <a:xfrm>
            <a:off x="754912" y="783133"/>
            <a:ext cx="1760418" cy="792076"/>
          </a:xfrm>
          <a:prstGeom prst="rect">
            <a:avLst/>
          </a:prstGeom>
          <a:noFill/>
        </p:spPr>
        <p:txBody>
          <a:bodyPr wrap="none" rtlCol="0">
            <a:spAutoFit/>
          </a:bodyPr>
          <a:lstStyle/>
          <a:p>
            <a:pPr marL="285750" lvl="0" indent="-285750" rtl="0">
              <a:lnSpc>
                <a:spcPct val="107000"/>
              </a:lnSpc>
              <a:spcAft>
                <a:spcPts val="880"/>
              </a:spcAft>
              <a:buFont typeface="Wingdings" panose="05000000000000000000" pitchFamily="2" charset="2"/>
              <a:buChar char="v"/>
            </a:pPr>
            <a:r>
              <a:rPr lang="fr-FR" sz="1800" b="1" kern="0" dirty="0">
                <a:solidFill>
                  <a:srgbClr val="000000"/>
                </a:solidFill>
                <a:effectLst/>
                <a:latin typeface="Calibri" panose="020F0502020204030204" pitchFamily="34" charset="0"/>
                <a:ea typeface="Calibri" panose="020F0502020204030204" pitchFamily="34" charset="0"/>
              </a:rPr>
              <a:t> Maquettage</a:t>
            </a:r>
            <a:endParaRPr lang="de-DE" sz="1800" b="1" kern="0" dirty="0">
              <a:solidFill>
                <a:srgbClr val="000000"/>
              </a:solidFill>
              <a:effectLst/>
              <a:latin typeface="Calibri" panose="020F0502020204030204" pitchFamily="34" charset="0"/>
              <a:ea typeface="Calibri" panose="020F0502020204030204" pitchFamily="34" charset="0"/>
            </a:endParaRPr>
          </a:p>
          <a:p>
            <a:pPr marL="342900" marR="213995" lvl="0" indent="-342900" algn="just">
              <a:lnSpc>
                <a:spcPct val="110000"/>
              </a:lnSpc>
              <a:spcAft>
                <a:spcPts val="1190"/>
              </a:spcAft>
              <a:buFont typeface="Symbol" panose="05050102010706020507" pitchFamily="18" charset="2"/>
              <a:buChar char=""/>
            </a:pPr>
            <a:r>
              <a:rPr lang="fr-FR" sz="1800" b="1" dirty="0">
                <a:solidFill>
                  <a:srgbClr val="000000"/>
                </a:solidFill>
                <a:effectLst/>
                <a:latin typeface="Calibri" panose="020F0502020204030204" pitchFamily="34" charset="0"/>
                <a:ea typeface="Calibri" panose="020F0502020204030204" pitchFamily="34" charset="0"/>
              </a:rPr>
              <a:t>Page Avis </a:t>
            </a:r>
            <a:endParaRPr lang="de-DE" dirty="0"/>
          </a:p>
        </p:txBody>
      </p:sp>
    </p:spTree>
    <p:extLst>
      <p:ext uri="{BB962C8B-B14F-4D97-AF65-F5344CB8AC3E}">
        <p14:creationId xmlns:p14="http://schemas.microsoft.com/office/powerpoint/2010/main" val="374528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89644A7F-830C-4A10-85FF-9A7FB348580D}"/>
              </a:ext>
            </a:extLst>
          </p:cNvPr>
          <p:cNvPicPr/>
          <p:nvPr/>
        </p:nvPicPr>
        <p:blipFill>
          <a:blip r:embed="rId2"/>
          <a:stretch>
            <a:fillRect/>
          </a:stretch>
        </p:blipFill>
        <p:spPr>
          <a:xfrm>
            <a:off x="1481225" y="1745268"/>
            <a:ext cx="8502747" cy="4527942"/>
          </a:xfrm>
          <a:prstGeom prst="rect">
            <a:avLst/>
          </a:prstGeom>
        </p:spPr>
      </p:pic>
      <p:sp>
        <p:nvSpPr>
          <p:cNvPr id="3" name="ZoneTexte 2">
            <a:extLst>
              <a:ext uri="{FF2B5EF4-FFF2-40B4-BE49-F238E27FC236}">
                <a16:creationId xmlns:a16="http://schemas.microsoft.com/office/drawing/2014/main" id="{7729A84C-CC89-49BC-97A1-524537F4A156}"/>
              </a:ext>
            </a:extLst>
          </p:cNvPr>
          <p:cNvSpPr txBox="1"/>
          <p:nvPr/>
        </p:nvSpPr>
        <p:spPr>
          <a:xfrm>
            <a:off x="1403498" y="1244009"/>
            <a:ext cx="1706942" cy="369332"/>
          </a:xfrm>
          <a:prstGeom prst="rect">
            <a:avLst/>
          </a:prstGeom>
          <a:noFill/>
        </p:spPr>
        <p:txBody>
          <a:bodyPr wrap="none" rtlCol="0">
            <a:spAutoFit/>
          </a:bodyPr>
          <a:lstStyle/>
          <a:p>
            <a:pPr marL="285750" indent="-285750">
              <a:buFont typeface="Arial" panose="020B0604020202020204" pitchFamily="34" charset="0"/>
              <a:buChar char="•"/>
            </a:pPr>
            <a:r>
              <a:rPr lang="fr-FR" sz="1800" b="1" dirty="0">
                <a:solidFill>
                  <a:srgbClr val="000000"/>
                </a:solidFill>
                <a:effectLst/>
                <a:latin typeface="Calibri" panose="020F0502020204030204" pitchFamily="34" charset="0"/>
                <a:ea typeface="Calibri" panose="020F0502020204030204" pitchFamily="34" charset="0"/>
              </a:rPr>
              <a:t>Page Activity</a:t>
            </a:r>
            <a:endParaRPr lang="de-DE" dirty="0"/>
          </a:p>
        </p:txBody>
      </p:sp>
    </p:spTree>
    <p:extLst>
      <p:ext uri="{BB962C8B-B14F-4D97-AF65-F5344CB8AC3E}">
        <p14:creationId xmlns:p14="http://schemas.microsoft.com/office/powerpoint/2010/main" val="2688506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B5BB321-F975-450C-AFF5-5E5B11A861A7}"/>
              </a:ext>
            </a:extLst>
          </p:cNvPr>
          <p:cNvSpPr>
            <a:spLocks noChangeArrowheads="1"/>
          </p:cNvSpPr>
          <p:nvPr/>
        </p:nvSpPr>
        <p:spPr bwMode="auto">
          <a:xfrm>
            <a:off x="1101687" y="771421"/>
            <a:ext cx="66419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de-DE" sz="1400" b="1" i="0" u="none" strike="noStrike" cap="none" normalizeH="0" baseline="0" dirty="0">
                <a:ln>
                  <a:noFill/>
                </a:ln>
                <a:solidFill>
                  <a:srgbClr val="000000"/>
                </a:solidFill>
                <a:effectLst/>
                <a:latin typeface="Arial" panose="020B0604020202020204" pitchFamily="34" charset="0"/>
                <a:ea typeface="Calibri" panose="020F0502020204030204" pitchFamily="34" charset="0"/>
              </a:rPr>
              <a:t> Page Show Voitures</a:t>
            </a:r>
            <a:endParaRPr kumimoji="0" lang="de-DE" altLang="de-DE"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pic>
        <p:nvPicPr>
          <p:cNvPr id="1025" name="Image 27">
            <a:extLst>
              <a:ext uri="{FF2B5EF4-FFF2-40B4-BE49-F238E27FC236}">
                <a16:creationId xmlns:a16="http://schemas.microsoft.com/office/drawing/2014/main" id="{528176A3-C070-487E-8221-40F495A74A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1511" y="1244009"/>
            <a:ext cx="8708065" cy="50006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E5AF1501-1049-4DCB-81B3-96C6D5E4471E}"/>
              </a:ext>
            </a:extLst>
          </p:cNvPr>
          <p:cNvSpPr>
            <a:spLocks noChangeArrowheads="1"/>
          </p:cNvSpPr>
          <p:nvPr/>
        </p:nvSpPr>
        <p:spPr bwMode="auto">
          <a:xfrm>
            <a:off x="1277015" y="6244634"/>
            <a:ext cx="1792013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de-DE"/>
          </a:p>
        </p:txBody>
      </p:sp>
    </p:spTree>
    <p:extLst>
      <p:ext uri="{BB962C8B-B14F-4D97-AF65-F5344CB8AC3E}">
        <p14:creationId xmlns:p14="http://schemas.microsoft.com/office/powerpoint/2010/main" val="48680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25"/>
                                        </p:tgtEl>
                                        <p:attrNameLst>
                                          <p:attrName>style.visibility</p:attrName>
                                        </p:attrNameLst>
                                      </p:cBhvr>
                                      <p:to>
                                        <p:strVal val="visible"/>
                                      </p:to>
                                    </p:set>
                                    <p:animEffect transition="in" filter="wipe(down)">
                                      <p:cBhvr>
                                        <p:cTn id="7" dur="580">
                                          <p:stCondLst>
                                            <p:cond delay="0"/>
                                          </p:stCondLst>
                                        </p:cTn>
                                        <p:tgtEl>
                                          <p:spTgt spid="1025"/>
                                        </p:tgtEl>
                                      </p:cBhvr>
                                    </p:animEffect>
                                    <p:anim calcmode="lin" valueType="num">
                                      <p:cBhvr>
                                        <p:cTn id="8" dur="1822" tmFilter="0,0; 0.14,0.36; 0.43,0.73; 0.71,0.91; 1.0,1.0">
                                          <p:stCondLst>
                                            <p:cond delay="0"/>
                                          </p:stCondLst>
                                        </p:cTn>
                                        <p:tgtEl>
                                          <p:spTgt spid="102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2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2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2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25"/>
                                        </p:tgtEl>
                                        <p:attrNameLst>
                                          <p:attrName>ppt_y</p:attrName>
                                        </p:attrNameLst>
                                      </p:cBhvr>
                                      <p:tavLst>
                                        <p:tav tm="0" fmla="#ppt_y-sin(pi*$)/81">
                                          <p:val>
                                            <p:fltVal val="0"/>
                                          </p:val>
                                        </p:tav>
                                        <p:tav tm="100000">
                                          <p:val>
                                            <p:fltVal val="1"/>
                                          </p:val>
                                        </p:tav>
                                      </p:tavLst>
                                    </p:anim>
                                    <p:animScale>
                                      <p:cBhvr>
                                        <p:cTn id="13" dur="26">
                                          <p:stCondLst>
                                            <p:cond delay="650"/>
                                          </p:stCondLst>
                                        </p:cTn>
                                        <p:tgtEl>
                                          <p:spTgt spid="1025"/>
                                        </p:tgtEl>
                                      </p:cBhvr>
                                      <p:to x="100000" y="60000"/>
                                    </p:animScale>
                                    <p:animScale>
                                      <p:cBhvr>
                                        <p:cTn id="14" dur="166" decel="50000">
                                          <p:stCondLst>
                                            <p:cond delay="676"/>
                                          </p:stCondLst>
                                        </p:cTn>
                                        <p:tgtEl>
                                          <p:spTgt spid="1025"/>
                                        </p:tgtEl>
                                      </p:cBhvr>
                                      <p:to x="100000" y="100000"/>
                                    </p:animScale>
                                    <p:animScale>
                                      <p:cBhvr>
                                        <p:cTn id="15" dur="26">
                                          <p:stCondLst>
                                            <p:cond delay="1312"/>
                                          </p:stCondLst>
                                        </p:cTn>
                                        <p:tgtEl>
                                          <p:spTgt spid="1025"/>
                                        </p:tgtEl>
                                      </p:cBhvr>
                                      <p:to x="100000" y="80000"/>
                                    </p:animScale>
                                    <p:animScale>
                                      <p:cBhvr>
                                        <p:cTn id="16" dur="166" decel="50000">
                                          <p:stCondLst>
                                            <p:cond delay="1338"/>
                                          </p:stCondLst>
                                        </p:cTn>
                                        <p:tgtEl>
                                          <p:spTgt spid="1025"/>
                                        </p:tgtEl>
                                      </p:cBhvr>
                                      <p:to x="100000" y="100000"/>
                                    </p:animScale>
                                    <p:animScale>
                                      <p:cBhvr>
                                        <p:cTn id="17" dur="26">
                                          <p:stCondLst>
                                            <p:cond delay="1642"/>
                                          </p:stCondLst>
                                        </p:cTn>
                                        <p:tgtEl>
                                          <p:spTgt spid="1025"/>
                                        </p:tgtEl>
                                      </p:cBhvr>
                                      <p:to x="100000" y="90000"/>
                                    </p:animScale>
                                    <p:animScale>
                                      <p:cBhvr>
                                        <p:cTn id="18" dur="166" decel="50000">
                                          <p:stCondLst>
                                            <p:cond delay="1668"/>
                                          </p:stCondLst>
                                        </p:cTn>
                                        <p:tgtEl>
                                          <p:spTgt spid="1025"/>
                                        </p:tgtEl>
                                      </p:cBhvr>
                                      <p:to x="100000" y="100000"/>
                                    </p:animScale>
                                    <p:animScale>
                                      <p:cBhvr>
                                        <p:cTn id="19" dur="26">
                                          <p:stCondLst>
                                            <p:cond delay="1808"/>
                                          </p:stCondLst>
                                        </p:cTn>
                                        <p:tgtEl>
                                          <p:spTgt spid="1025"/>
                                        </p:tgtEl>
                                      </p:cBhvr>
                                      <p:to x="100000" y="95000"/>
                                    </p:animScale>
                                    <p:animScale>
                                      <p:cBhvr>
                                        <p:cTn id="20" dur="166" decel="50000">
                                          <p:stCondLst>
                                            <p:cond delay="1834"/>
                                          </p:stCondLst>
                                        </p:cTn>
                                        <p:tgtEl>
                                          <p:spTgt spid="102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9749959-3B58-40DE-A662-5F4044347C65}"/>
              </a:ext>
            </a:extLst>
          </p:cNvPr>
          <p:cNvSpPr txBox="1"/>
          <p:nvPr/>
        </p:nvSpPr>
        <p:spPr>
          <a:xfrm>
            <a:off x="1610123" y="1244009"/>
            <a:ext cx="1544012" cy="369332"/>
          </a:xfrm>
          <a:prstGeom prst="rect">
            <a:avLst/>
          </a:prstGeom>
          <a:noFill/>
        </p:spPr>
        <p:txBody>
          <a:bodyPr wrap="none" rtlCol="0">
            <a:spAutoFit/>
          </a:bodyPr>
          <a:lstStyle/>
          <a:p>
            <a:pPr marL="285750" indent="-285750">
              <a:buFont typeface="Wingdings" panose="05000000000000000000" pitchFamily="2" charset="2"/>
              <a:buChar char="v"/>
            </a:pPr>
            <a:r>
              <a:rPr lang="de-DE" dirty="0"/>
              <a:t>Mon MCD</a:t>
            </a:r>
          </a:p>
        </p:txBody>
      </p:sp>
      <p:pic>
        <p:nvPicPr>
          <p:cNvPr id="5" name="Image 4">
            <a:extLst>
              <a:ext uri="{FF2B5EF4-FFF2-40B4-BE49-F238E27FC236}">
                <a16:creationId xmlns:a16="http://schemas.microsoft.com/office/drawing/2014/main" id="{2EB539D0-F463-40A2-B9F3-C960F9CAC956}"/>
              </a:ext>
            </a:extLst>
          </p:cNvPr>
          <p:cNvPicPr>
            <a:picLocks noChangeAspect="1"/>
          </p:cNvPicPr>
          <p:nvPr/>
        </p:nvPicPr>
        <p:blipFill>
          <a:blip r:embed="rId2"/>
          <a:stretch>
            <a:fillRect/>
          </a:stretch>
        </p:blipFill>
        <p:spPr>
          <a:xfrm>
            <a:off x="1610123" y="1811866"/>
            <a:ext cx="8570119" cy="4859867"/>
          </a:xfrm>
          <a:prstGeom prst="rect">
            <a:avLst/>
          </a:prstGeom>
        </p:spPr>
      </p:pic>
    </p:spTree>
    <p:extLst>
      <p:ext uri="{BB962C8B-B14F-4D97-AF65-F5344CB8AC3E}">
        <p14:creationId xmlns:p14="http://schemas.microsoft.com/office/powerpoint/2010/main" val="3488185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0E07F21-022A-4E02-AF2B-1E939C6DE888}"/>
              </a:ext>
            </a:extLst>
          </p:cNvPr>
          <p:cNvSpPr txBox="1"/>
          <p:nvPr/>
        </p:nvSpPr>
        <p:spPr>
          <a:xfrm>
            <a:off x="797441" y="606056"/>
            <a:ext cx="3730508" cy="646331"/>
          </a:xfrm>
          <a:prstGeom prst="rect">
            <a:avLst/>
          </a:prstGeom>
          <a:noFill/>
        </p:spPr>
        <p:txBody>
          <a:bodyPr wrap="none" rtlCol="0">
            <a:spAutoFit/>
          </a:bodyPr>
          <a:lstStyle/>
          <a:p>
            <a:pPr marL="285750" indent="-285750">
              <a:buFont typeface="Wingdings" panose="05000000000000000000" pitchFamily="2" charset="2"/>
              <a:buChar char="v"/>
            </a:pPr>
            <a:r>
              <a:rPr lang="de-DE" sz="1800" b="1" kern="0" dirty="0" err="1">
                <a:solidFill>
                  <a:srgbClr val="000000"/>
                </a:solidFill>
                <a:effectLst/>
                <a:latin typeface="Arial" panose="020B0604020202020204" pitchFamily="34" charset="0"/>
                <a:ea typeface="Calibri" panose="020F0502020204030204" pitchFamily="34" charset="0"/>
              </a:rPr>
              <a:t>Modèle</a:t>
            </a:r>
            <a:r>
              <a:rPr lang="de-DE" sz="1800" b="1" kern="0" dirty="0">
                <a:solidFill>
                  <a:srgbClr val="000000"/>
                </a:solidFill>
                <a:effectLst/>
                <a:latin typeface="Arial" panose="020B0604020202020204" pitchFamily="34" charset="0"/>
                <a:ea typeface="Calibri" panose="020F0502020204030204" pitchFamily="34" charset="0"/>
              </a:rPr>
              <a:t> </a:t>
            </a:r>
            <a:r>
              <a:rPr lang="de-DE" sz="1800" b="1" kern="0" dirty="0" err="1">
                <a:solidFill>
                  <a:srgbClr val="000000"/>
                </a:solidFill>
                <a:effectLst/>
                <a:latin typeface="Arial" panose="020B0604020202020204" pitchFamily="34" charset="0"/>
                <a:ea typeface="Calibri" panose="020F0502020204030204" pitchFamily="34" charset="0"/>
              </a:rPr>
              <a:t>Vue</a:t>
            </a:r>
            <a:r>
              <a:rPr lang="de-DE" sz="1800" b="1" kern="0" dirty="0">
                <a:solidFill>
                  <a:srgbClr val="000000"/>
                </a:solidFill>
                <a:effectLst/>
                <a:latin typeface="Arial" panose="020B0604020202020204" pitchFamily="34" charset="0"/>
                <a:ea typeface="Calibri" panose="020F0502020204030204" pitchFamily="34" charset="0"/>
              </a:rPr>
              <a:t> </a:t>
            </a:r>
            <a:r>
              <a:rPr lang="de-DE" sz="1800" b="1" kern="0" dirty="0" err="1">
                <a:solidFill>
                  <a:srgbClr val="000000"/>
                </a:solidFill>
                <a:effectLst/>
                <a:latin typeface="Arial" panose="020B0604020202020204" pitchFamily="34" charset="0"/>
                <a:ea typeface="Calibri" panose="020F0502020204030204" pitchFamily="34" charset="0"/>
              </a:rPr>
              <a:t>Contrôleur</a:t>
            </a:r>
            <a:r>
              <a:rPr lang="de-DE" sz="1800" b="1" kern="0" dirty="0">
                <a:solidFill>
                  <a:srgbClr val="000000"/>
                </a:solidFill>
                <a:effectLst/>
                <a:latin typeface="Arial" panose="020B0604020202020204" pitchFamily="34" charset="0"/>
                <a:ea typeface="Calibri" panose="020F0502020204030204" pitchFamily="34" charset="0"/>
              </a:rPr>
              <a:t> (MVC)</a:t>
            </a:r>
            <a:endParaRPr lang="de-DE" sz="1800" b="1" kern="0" dirty="0">
              <a:solidFill>
                <a:srgbClr val="000000"/>
              </a:solidFill>
              <a:effectLst/>
              <a:latin typeface="Calibri" panose="020F0502020204030204" pitchFamily="34" charset="0"/>
              <a:ea typeface="Calibri" panose="020F0502020204030204" pitchFamily="34" charset="0"/>
            </a:endParaRPr>
          </a:p>
          <a:p>
            <a:endParaRPr lang="de-DE" dirty="0"/>
          </a:p>
        </p:txBody>
      </p:sp>
      <p:pic>
        <p:nvPicPr>
          <p:cNvPr id="4" name="Image 3">
            <a:extLst>
              <a:ext uri="{FF2B5EF4-FFF2-40B4-BE49-F238E27FC236}">
                <a16:creationId xmlns:a16="http://schemas.microsoft.com/office/drawing/2014/main" id="{06BDF277-0347-4BC6-B462-8BB3CC013DA6}"/>
              </a:ext>
            </a:extLst>
          </p:cNvPr>
          <p:cNvPicPr/>
          <p:nvPr/>
        </p:nvPicPr>
        <p:blipFill>
          <a:blip r:embed="rId3"/>
          <a:stretch>
            <a:fillRect/>
          </a:stretch>
        </p:blipFill>
        <p:spPr>
          <a:xfrm>
            <a:off x="1086385" y="1634067"/>
            <a:ext cx="9852547" cy="3987800"/>
          </a:xfrm>
          <a:prstGeom prst="rect">
            <a:avLst/>
          </a:prstGeom>
        </p:spPr>
      </p:pic>
    </p:spTree>
    <p:extLst>
      <p:ext uri="{BB962C8B-B14F-4D97-AF65-F5344CB8AC3E}">
        <p14:creationId xmlns:p14="http://schemas.microsoft.com/office/powerpoint/2010/main" val="3481433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ype de bois">
  <a:themeElements>
    <a:clrScheme name="Type de bois">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ype de bois">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ype de bois">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B076D664025F94DBE74A7DD449068EF" ma:contentTypeVersion="9" ma:contentTypeDescription="Crée un document." ma:contentTypeScope="" ma:versionID="7e011e8d244707bb239f76b18ee9f662">
  <xsd:schema xmlns:xsd="http://www.w3.org/2001/XMLSchema" xmlns:xs="http://www.w3.org/2001/XMLSchema" xmlns:p="http://schemas.microsoft.com/office/2006/metadata/properties" xmlns:ns3="f97471d7-13f3-48bc-b0f0-139be7c1c86d" xmlns:ns4="a68c6f98-0b28-4496-a534-885f0ed8fc85" targetNamespace="http://schemas.microsoft.com/office/2006/metadata/properties" ma:root="true" ma:fieldsID="737a93fbc676335cbaae0e0a48a3fbc1" ns3:_="" ns4:_="">
    <xsd:import namespace="f97471d7-13f3-48bc-b0f0-139be7c1c86d"/>
    <xsd:import namespace="a68c6f98-0b28-4496-a534-885f0ed8fc85"/>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7471d7-13f3-48bc-b0f0-139be7c1c86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68c6f98-0b28-4496-a534-885f0ed8fc85" elementFormDefault="qualified">
    <xsd:import namespace="http://schemas.microsoft.com/office/2006/documentManagement/types"/>
    <xsd:import namespace="http://schemas.microsoft.com/office/infopath/2007/PartnerControls"/>
    <xsd:element name="SharedWithUsers" ma:index="13"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Partagé avec détails" ma:internalName="SharedWithDetails" ma:readOnly="true">
      <xsd:simpleType>
        <xsd:restriction base="dms:Note">
          <xsd:maxLength value="255"/>
        </xsd:restriction>
      </xsd:simpleType>
    </xsd:element>
    <xsd:element name="SharingHintHash" ma:index="15" nillable="true" ma:displayName="Partage du hachage d’indicateu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89839F8-F7EA-4D78-940B-B425C580110A}">
  <ds:schemaRefs>
    <ds:schemaRef ds:uri="http://schemas.microsoft.com/sharepoint/v3/contenttype/forms"/>
  </ds:schemaRefs>
</ds:datastoreItem>
</file>

<file path=customXml/itemProps2.xml><?xml version="1.0" encoding="utf-8"?>
<ds:datastoreItem xmlns:ds="http://schemas.openxmlformats.org/officeDocument/2006/customXml" ds:itemID="{EB0F6B02-CA76-4A4A-BD8C-E531DEAA64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7471d7-13f3-48bc-b0f0-139be7c1c86d"/>
    <ds:schemaRef ds:uri="a68c6f98-0b28-4496-a534-885f0ed8fc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42B4794-F2A7-4EE1-B792-01E11FDE54D2}">
  <ds:schemaRefs>
    <ds:schemaRef ds:uri="http://schemas.microsoft.com/office/2006/documentManagement/types"/>
    <ds:schemaRef ds:uri="http://purl.org/dc/terms/"/>
    <ds:schemaRef ds:uri="f97471d7-13f3-48bc-b0f0-139be7c1c86d"/>
    <ds:schemaRef ds:uri="a68c6f98-0b28-4496-a534-885f0ed8fc85"/>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TM03090434[[fn=Type de bois]]</Template>
  <TotalTime>0</TotalTime>
  <Words>979</Words>
  <Application>Microsoft Office PowerPoint</Application>
  <PresentationFormat>Grand écran</PresentationFormat>
  <Paragraphs>91</Paragraphs>
  <Slides>22</Slides>
  <Notes>6</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22</vt:i4>
      </vt:variant>
    </vt:vector>
  </HeadingPairs>
  <TitlesOfParts>
    <vt:vector size="33" baseType="lpstr">
      <vt:lpstr>Arial</vt:lpstr>
      <vt:lpstr>Calibri</vt:lpstr>
      <vt:lpstr>Maiandra GD</vt:lpstr>
      <vt:lpstr>Rockwell</vt:lpstr>
      <vt:lpstr>Rockwell Condensed</vt:lpstr>
      <vt:lpstr>Segoe UI</vt:lpstr>
      <vt:lpstr>Symbol</vt:lpstr>
      <vt:lpstr>Times New Roman</vt:lpstr>
      <vt:lpstr>Webdings</vt:lpstr>
      <vt:lpstr>Wingdings</vt:lpstr>
      <vt:lpstr>Type de bois</vt:lpstr>
      <vt:lpstr>Mon PROJET APPLICATION WEB  en Symfony </vt:lpstr>
      <vt:lpstr>SOMMAIRE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 PROJET APPLICATION WEB  en Symfony </dc:title>
  <dc:creator>Walid TABLIEH</dc:creator>
  <cp:lastModifiedBy>Walid TABLIEH</cp:lastModifiedBy>
  <cp:revision>10</cp:revision>
  <dcterms:created xsi:type="dcterms:W3CDTF">2021-08-20T13:18:57Z</dcterms:created>
  <dcterms:modified xsi:type="dcterms:W3CDTF">2021-08-26T09:53:18Z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0x0101004B076D664025F94DBE74A7DD449068EF</vt:lpwstr>
  </property>
</Properties>
</file>