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394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705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1476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22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4756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3308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21564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08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73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1640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498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FABF1F4-AF2F-42B6-BBA2-050B6DAA2C07}" type="datetimeFigureOut">
              <a:rPr lang="es-CO" smtClean="0"/>
              <a:t>15/03/2022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DB01BB9-D2F0-4E08-8B3F-03ED32DA8815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5375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8051B-B92A-47A6-ADBC-05AD1AE32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>
                <a:latin typeface="Bernard MT Condensed" panose="02050806060905020404" pitchFamily="18" charset="0"/>
              </a:rPr>
              <a:t>Comunicación</a:t>
            </a:r>
            <a:br>
              <a:rPr lang="es-CO" dirty="0">
                <a:latin typeface="Bernard MT Condensed" panose="02050806060905020404" pitchFamily="18" charset="0"/>
              </a:rPr>
            </a:br>
            <a:r>
              <a:rPr lang="es-CO" dirty="0">
                <a:latin typeface="Bernard MT Condensed" panose="02050806060905020404" pitchFamily="18" charset="0"/>
              </a:rPr>
              <a:t>asertiva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286EA-EBBF-4AEC-A054-80D80AD1F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160" y="5377544"/>
            <a:ext cx="8045373" cy="1262682"/>
          </a:xfrm>
        </p:spPr>
        <p:txBody>
          <a:bodyPr>
            <a:normAutofit/>
          </a:bodyPr>
          <a:lstStyle/>
          <a:p>
            <a:r>
              <a:rPr lang="es-CO" dirty="0">
                <a:latin typeface="Bernard MT Condensed" panose="02050806060905020404" pitchFamily="18" charset="0"/>
              </a:rPr>
              <a:t>Andrés Atehortúa</a:t>
            </a:r>
          </a:p>
          <a:p>
            <a:r>
              <a:rPr lang="es-CO" dirty="0">
                <a:latin typeface="Bernard MT Condensed" panose="02050806060905020404" pitchFamily="18" charset="0"/>
              </a:rPr>
              <a:t>Juan José Taborda Marín</a:t>
            </a:r>
          </a:p>
          <a:p>
            <a:r>
              <a:rPr lang="es-CO" dirty="0">
                <a:latin typeface="Bernard MT Condensed" panose="02050806060905020404" pitchFamily="18" charset="0"/>
              </a:rPr>
              <a:t>Juan camilo muñoz</a:t>
            </a:r>
          </a:p>
        </p:txBody>
      </p:sp>
    </p:spTree>
    <p:extLst>
      <p:ext uri="{BB962C8B-B14F-4D97-AF65-F5344CB8AC3E}">
        <p14:creationId xmlns:p14="http://schemas.microsoft.com/office/powerpoint/2010/main" val="136207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DC560F-799A-4A1E-913C-CC3D2D2C9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63" y="3559628"/>
            <a:ext cx="3394274" cy="339427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3393E6-47A5-442E-8123-24C133F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49728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es-CO" sz="5800" dirty="0">
                <a:latin typeface="Bernard MT Condensed" panose="02050806060905020404" pitchFamily="18" charset="0"/>
              </a:rPr>
              <a:t>Romper el proceso de diálogo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91028-D036-400F-BB97-498C3CD6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02972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200" dirty="0">
                <a:solidFill>
                  <a:srgbClr val="333333"/>
                </a:solidFill>
                <a:latin typeface="-apple-system"/>
              </a:rPr>
              <a:t>C</a:t>
            </a:r>
            <a:r>
              <a:rPr lang="es-MX" sz="2200" b="0" i="0" dirty="0">
                <a:solidFill>
                  <a:srgbClr val="333333"/>
                </a:solidFill>
                <a:effectLst/>
                <a:latin typeface="-apple-system"/>
              </a:rPr>
              <a:t>uando se quiere cortar una conversación se puede utilizar la </a:t>
            </a:r>
            <a:r>
              <a:rPr lang="es-MX" sz="2200" b="1" i="0" dirty="0">
                <a:solidFill>
                  <a:srgbClr val="333333"/>
                </a:solidFill>
                <a:effectLst/>
                <a:latin typeface="-apple-system"/>
              </a:rPr>
              <a:t>comunicación breve</a:t>
            </a:r>
            <a:r>
              <a:rPr lang="es-MX" sz="2200" b="0" i="0" dirty="0">
                <a:solidFill>
                  <a:srgbClr val="333333"/>
                </a:solidFill>
                <a:effectLst/>
                <a:latin typeface="-apple-system"/>
              </a:rPr>
              <a:t> para mostrar desacuerdo, desinterés, </a:t>
            </a:r>
            <a:r>
              <a:rPr lang="es-MX" sz="2200" b="0" i="0" dirty="0" err="1">
                <a:solidFill>
                  <a:srgbClr val="333333"/>
                </a:solidFill>
                <a:effectLst/>
                <a:latin typeface="-apple-system"/>
              </a:rPr>
              <a:t>etc</a:t>
            </a:r>
            <a:r>
              <a:rPr lang="es-MX" sz="2200" b="0" i="0" dirty="0">
                <a:solidFill>
                  <a:srgbClr val="333333"/>
                </a:solidFill>
                <a:effectLst/>
                <a:latin typeface="-apple-system"/>
              </a:rPr>
              <a:t>… Como se suele decir: “ a buen entendedor pocas palabras bastan”. La utilidad de esto radica en esos momentos en los que tenemos prioridades distintas y queremos expresar que no es el mejor momento para la conversación. Ejemplo: “no pinta mal”, “si”, “quizás”, “si no te importa hablamos luego”.</a:t>
            </a:r>
            <a:endParaRPr lang="es-CO" sz="2200" dirty="0"/>
          </a:p>
        </p:txBody>
      </p:sp>
    </p:spTree>
    <p:extLst>
      <p:ext uri="{BB962C8B-B14F-4D97-AF65-F5344CB8AC3E}">
        <p14:creationId xmlns:p14="http://schemas.microsoft.com/office/powerpoint/2010/main" val="2794862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F15B431-8BDC-4B14-8B4C-5FFBECD62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89" b="11110"/>
          <a:stretch/>
        </p:blipFill>
        <p:spPr>
          <a:xfrm>
            <a:off x="4525078" y="3658463"/>
            <a:ext cx="3631521" cy="319953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7EB15A3-8555-4222-ACDD-691C02EB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4500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Disco rayado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9499F-EBC6-409F-B409-22D271E5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58168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No tiene por qué significar que tengamos que repetir la misma frase, lo cual es de poca educación. Me refiero a repetir nuestro argumento tranquilamente y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sin dejarnos despistar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 por asuntos poco relevantes. Ejemplo: “si, pero lo que yo digo es…”, “entiendo, pero creo que lo que necesitamos es…”, “la idea está bien pero yo pienso que…”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0460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2DF99B4-E77B-43E8-BA0C-3D5C80A9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66" y="3754944"/>
            <a:ext cx="3379334" cy="33643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8F01A9-327E-4575-BED7-553C2810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87074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Manteniendo espacios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C64B38-0B9A-4F7F-A5AA-CC7740B2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33600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C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uando uno da la mano no es raro que te cojan el brazo. En estos casos hay que delimitar muy claramente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hasta dónde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 llega un punto negociado. Ejemplo: “sí, puedes utilizar la sala de reuniones pero para coger el proyector primero debes hablarlo con administración”.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92115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4D1B4D-85F8-4CB5-BE35-181E4A4BB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39" y="3428999"/>
            <a:ext cx="4953000" cy="3303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5F9C44-5B9E-4A5C-BA8C-60B42270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43412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aplazamiento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D23DD-8A5B-4D78-B90C-DBCFAE81F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E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n una reunión es buena idea llevar un papel o cuaderno donde tomar notas. En este caso podremos anotar consultas o críticas para abordarlas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en otro momento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 y así no alejarnos del objetivo del momento. Ejemplo “tomo nota para hablarlo en la próxima reunión”.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83427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8051B-B92A-47A6-ADBC-05AD1AE3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1838" y="1906955"/>
            <a:ext cx="5453123" cy="2739289"/>
          </a:xfrm>
        </p:spPr>
        <p:txBody>
          <a:bodyPr/>
          <a:lstStyle/>
          <a:p>
            <a:r>
              <a:rPr lang="es-CO" sz="8800" dirty="0">
                <a:latin typeface="Bernard MT Condensed" panose="02050806060905020404" pitchFamily="18" charset="0"/>
              </a:rPr>
              <a:t>¡Muchas Gracias! </a:t>
            </a:r>
          </a:p>
        </p:txBody>
      </p:sp>
      <p:sp>
        <p:nvSpPr>
          <p:cNvPr id="12" name="AutoShape 2" descr="16 Datos loquísimos de los Teletubbies que harán explotar tu cabeza">
            <a:extLst>
              <a:ext uri="{FF2B5EF4-FFF2-40B4-BE49-F238E27FC236}">
                <a16:creationId xmlns:a16="http://schemas.microsoft.com/office/drawing/2014/main" id="{68F2830B-2CBC-4E29-9BB9-2342A45AF1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831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CA75E-7AA6-4355-96C6-EB0ABD12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6682"/>
            <a:ext cx="10178322" cy="908533"/>
          </a:xfrm>
        </p:spPr>
        <p:txBody>
          <a:bodyPr/>
          <a:lstStyle/>
          <a:p>
            <a:pPr algn="ctr"/>
            <a:r>
              <a:rPr lang="es-CO" dirty="0">
                <a:latin typeface="Bernard MT Condensed" panose="02050806060905020404" pitchFamily="18" charset="0"/>
              </a:rPr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F087E5-6ADF-43AE-BD4C-7CBDEC5F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0058"/>
            <a:ext cx="10178322" cy="114299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MX" sz="2600" b="0" i="0" dirty="0">
                <a:solidFill>
                  <a:srgbClr val="504E4E"/>
                </a:solidFill>
                <a:effectLst/>
                <a:latin typeface="PT Sans" panose="020B0604020202020204" pitchFamily="34" charset="0"/>
              </a:rPr>
              <a:t>La comunicación asertiva se basa en una actitud personal positiva a la hora de relacionarse con los demás y consiste en expresar las opiniones y las valoraciones, evitando descalificaciones, reproches y enfrentamientos.</a:t>
            </a:r>
            <a:endParaRPr lang="es-CO" sz="2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F36D48-B395-422F-9C59-8EA0F06AA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668" y="4002742"/>
            <a:ext cx="3668780" cy="1953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9E90AE9-E33A-4267-9D16-38E84EB1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30" y="4002742"/>
            <a:ext cx="3703272" cy="19535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780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AEA88-64D1-4489-9CE9-D302EA32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334" y="2530534"/>
            <a:ext cx="10178322" cy="1492132"/>
          </a:xfrm>
        </p:spPr>
        <p:txBody>
          <a:bodyPr>
            <a:no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Técnicas para una comunicación asertiva</a:t>
            </a:r>
          </a:p>
        </p:txBody>
      </p:sp>
    </p:spTree>
    <p:extLst>
      <p:ext uri="{BB962C8B-B14F-4D97-AF65-F5344CB8AC3E}">
        <p14:creationId xmlns:p14="http://schemas.microsoft.com/office/powerpoint/2010/main" val="115967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4FD8-ACE5-4F9B-B7CB-29B86AA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10984"/>
            <a:ext cx="10178322" cy="1087186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Rendición simulada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C70AC-AFC5-4906-AE5B-57F234EA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68286"/>
            <a:ext cx="10178322" cy="4072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C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onsiste en mostrarnos de acuerdo con los argumentos del interlocutor pero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sin cambiar la postura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. Puede parecer que cedemos pero solo cogemos impulso. Es útil en negociaciones de todo tipo. Ejemplo: “Entiendo lo que dices y puede que tengas razón pero deberíamos buscar otros enfoques”.</a:t>
            </a:r>
            <a:endParaRPr lang="es-CO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5E90B0-B2AD-49BE-9455-7DA8D582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272" y="4572000"/>
            <a:ext cx="2667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3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1C9FE-04AB-492E-A254-948E57EF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87040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Ironía asertiva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8CEDE-ABE5-4EEF-90C3-620B9D5E9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192" y="1479940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nte una crítica agresiva o fuera de tono no debemos igualar el nuestro al del emisor. En su lugar podemos buscar maneras de responder sin dejar nuestra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postura calmada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. Puede ser una salida asertiva a un conflicto en el que simplemente no queremos vernos involucrados. Ejemplo: “hombre, muchas gracias”.</a:t>
            </a:r>
            <a:endParaRPr lang="es-CO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5D5E9-EC90-4ECD-8E2C-F3F9BCE08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607" y="4021881"/>
            <a:ext cx="4068536" cy="27123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42212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497B7F3-BAD6-4917-9BC4-20D09188E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586" y="3299161"/>
            <a:ext cx="6302828" cy="36456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843C57-29DA-41B2-B8EE-2BFF6800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79604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Movimientos en la niebla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9C2AF-AC67-4094-9EA9-CF41C07B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07029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T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ras escuchar los argumentos de la otra persona podemos buscar la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empatía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 aceptándolos pero agregando lo que defendemos. Es parecido a la rendición simulada pero sin ceder terreno. Ejemplo: “Entiendo lo que dices pero así viene estipulado en el convenio”.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80313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88A8992-7D04-48AD-AF14-9F5A14DE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4" y="2653940"/>
            <a:ext cx="4288971" cy="428897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EAF42E-5548-41FD-92E9-44DD232F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567443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Pregunta asertiva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B65CE-64AE-41C3-8CC6-7B2662A0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99402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E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n ocasiones es necesario iniciar una crítica para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lograr la información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 que queremos obtener para luego utilizar la respuesta en nuestra argumentación. Ejemplo “dice que no le convence el producto pero ¿qué es lo que no le gusta exactamente?”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24625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2B6715C-8AF0-4222-8265-0EA5D3EEE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76" y="3618057"/>
            <a:ext cx="3852953" cy="31321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6EF34E-34EE-40E2-88C0-E22346E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449" y="643642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Acuerdo asertivo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3F36C2-DB76-43DA-9421-A2A0D7F4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50" y="1673846"/>
            <a:ext cx="10178322" cy="35935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E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n ocasiones tenemos que admitir los errores pues hacer lo contrario solo empeoraría las cosas. En este caso se puede procurar alejar ese error de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nuestra personalidad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. Ejemplo: “si, empecé la reunión algo tarde pero suelo ser bastante puntual”.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83903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7CB764E-48BB-4612-B469-526038E7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729" y="3927444"/>
            <a:ext cx="3118757" cy="29305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DCE56A-F431-4E4C-9A48-34E4D17C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630065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s-CO" sz="6000" dirty="0">
                <a:latin typeface="Bernard MT Condensed" panose="02050806060905020404" pitchFamily="18" charset="0"/>
              </a:rPr>
              <a:t>ignorar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F79B5-A3E4-4FB7-BAC8-191C95F9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800" dirty="0">
                <a:solidFill>
                  <a:srgbClr val="333333"/>
                </a:solidFill>
                <a:latin typeface="-apple-system"/>
              </a:rPr>
              <a:t>A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l igual que la ironía asertiva, es una herramienta a utilizar en caso de interlocutores “violentos” o alterados. En este caso se procura </a:t>
            </a:r>
            <a:r>
              <a:rPr lang="es-MX" sz="2800" b="1" i="0" dirty="0">
                <a:solidFill>
                  <a:srgbClr val="333333"/>
                </a:solidFill>
                <a:effectLst/>
                <a:latin typeface="-apple-system"/>
              </a:rPr>
              <a:t>retrasar la conversación</a:t>
            </a:r>
            <a:r>
              <a:rPr lang="es-MX" sz="2800" b="0" i="0" dirty="0">
                <a:solidFill>
                  <a:srgbClr val="333333"/>
                </a:solidFill>
                <a:effectLst/>
                <a:latin typeface="-apple-system"/>
              </a:rPr>
              <a:t> para otro momento donde ambos estén en buena predisposición para el diálogo. Ejemplo: “creo que ahora estás un poco alterado. Lo mejor es que te tranquilices y hablemos cuando estés calmado”.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1415047475"/>
      </p:ext>
    </p:extLst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190</TotalTime>
  <Words>638</Words>
  <Application>Microsoft Office PowerPoint</Application>
  <PresentationFormat>Panorámica</PresentationFormat>
  <Paragraphs>28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Bernard MT Condensed</vt:lpstr>
      <vt:lpstr>Gill Sans MT</vt:lpstr>
      <vt:lpstr>Impact</vt:lpstr>
      <vt:lpstr>PT Sans</vt:lpstr>
      <vt:lpstr>Distintivo</vt:lpstr>
      <vt:lpstr>Comunicación asertiva</vt:lpstr>
      <vt:lpstr>¿Qué es?</vt:lpstr>
      <vt:lpstr>Técnicas para una comunicación asertiva</vt:lpstr>
      <vt:lpstr>Rendición simulada</vt:lpstr>
      <vt:lpstr>Ironía asertiva</vt:lpstr>
      <vt:lpstr>Movimientos en la niebla</vt:lpstr>
      <vt:lpstr>Pregunta asertiva</vt:lpstr>
      <vt:lpstr>Acuerdo asertivo </vt:lpstr>
      <vt:lpstr>ignorar</vt:lpstr>
      <vt:lpstr>Romper el proceso de diálogo</vt:lpstr>
      <vt:lpstr>Disco rayado</vt:lpstr>
      <vt:lpstr>Manteniendo espacios</vt:lpstr>
      <vt:lpstr>aplazamiento</vt:lpstr>
      <vt:lpstr>¡Muchas Gracias!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Comunicación asertiva</dc:title>
  <dc:creator>Juan Taborda</dc:creator>
  <cp:lastModifiedBy>Juan Taborda</cp:lastModifiedBy>
  <cp:revision>2</cp:revision>
  <dcterms:created xsi:type="dcterms:W3CDTF">2022-03-15T18:46:29Z</dcterms:created>
  <dcterms:modified xsi:type="dcterms:W3CDTF">2022-03-15T22:37:09Z</dcterms:modified>
</cp:coreProperties>
</file>