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6" autoAdjust="0"/>
    <p:restoredTop sz="94660"/>
  </p:normalViewPr>
  <p:slideViewPr>
    <p:cSldViewPr snapToGrid="0">
      <p:cViewPr varScale="1">
        <p:scale>
          <a:sx n="70" d="100"/>
          <a:sy n="70" d="100"/>
        </p:scale>
        <p:origin x="41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181044-A200-4972-BE2B-549A9EFCA06C}" type="datetimeFigureOut">
              <a:rPr lang="en-US" smtClean="0"/>
              <a:t>11/29/2022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212993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181044-A200-4972-BE2B-549A9EFCA06C}"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140979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181044-A200-4972-BE2B-549A9EFCA06C}"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2748281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181044-A200-4972-BE2B-549A9EFCA06C}"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160517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181044-A200-4972-BE2B-549A9EFCA06C}"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3684729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181044-A200-4972-BE2B-549A9EFCA06C}"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2368371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181044-A200-4972-BE2B-549A9EFCA06C}" type="datetimeFigureOut">
              <a:rPr lang="en-US" smtClean="0"/>
              <a:t>11/29/2022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1107017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181044-A200-4972-BE2B-549A9EFCA06C}"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1307468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181044-A200-4972-BE2B-549A9EFCA06C}"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241939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181044-A200-4972-BE2B-549A9EFCA06C}"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314282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181044-A200-4972-BE2B-549A9EFCA06C}"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378978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181044-A200-4972-BE2B-549A9EFCA06C}"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168599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81044-A200-4972-BE2B-549A9EFCA06C}"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3788077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181044-A200-4972-BE2B-549A9EFCA06C}"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289914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81044-A200-4972-BE2B-549A9EFCA06C}"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239764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181044-A200-4972-BE2B-549A9EFCA06C}"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73464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181044-A200-4972-BE2B-549A9EFCA06C}"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E0CE89-7FC9-4555-94AA-0BE46FAEA586}" type="slidenum">
              <a:rPr lang="en-US" smtClean="0"/>
              <a:t>‹#›</a:t>
            </a:fld>
            <a:endParaRPr lang="en-US"/>
          </a:p>
        </p:txBody>
      </p:sp>
    </p:spTree>
    <p:extLst>
      <p:ext uri="{BB962C8B-B14F-4D97-AF65-F5344CB8AC3E}">
        <p14:creationId xmlns:p14="http://schemas.microsoft.com/office/powerpoint/2010/main" val="10436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181044-A200-4972-BE2B-549A9EFCA06C}" type="datetimeFigureOut">
              <a:rPr lang="en-US" smtClean="0"/>
              <a:t>11/29/2022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7E0CE89-7FC9-4555-94AA-0BE46FAEA586}" type="slidenum">
              <a:rPr lang="en-US" smtClean="0"/>
              <a:t>‹#›</a:t>
            </a:fld>
            <a:endParaRPr lang="en-US"/>
          </a:p>
        </p:txBody>
      </p:sp>
    </p:spTree>
    <p:extLst>
      <p:ext uri="{BB962C8B-B14F-4D97-AF65-F5344CB8AC3E}">
        <p14:creationId xmlns:p14="http://schemas.microsoft.com/office/powerpoint/2010/main" val="1538712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ebflow.com/blog/updates-to-webflows-pricing-and-plans"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ebflow.com/pricing?utm_medium=inline-ad&amp;utm_source=pricingannouncement"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vimeo.com/572727735/6724414f10"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9881" y="1808582"/>
            <a:ext cx="8825658" cy="2677648"/>
          </a:xfrm>
        </p:spPr>
        <p:txBody>
          <a:bodyPr/>
          <a:lstStyle/>
          <a:p>
            <a:r>
              <a:rPr lang="ar-SA" dirty="0" smtClean="0"/>
              <a:t/>
            </a:r>
            <a:br>
              <a:rPr lang="ar-SA" dirty="0" smtClean="0"/>
            </a:br>
            <a:r>
              <a:rPr lang="ar-SA" dirty="0" smtClean="0"/>
              <a:t>خطط و تكاليف الإشتراك </a:t>
            </a:r>
            <a:r>
              <a:rPr lang="en-US" dirty="0" smtClean="0"/>
              <a:t> </a:t>
            </a:r>
            <a:br>
              <a:rPr lang="en-US" dirty="0" smtClean="0"/>
            </a:br>
            <a:r>
              <a:rPr lang="en-US" dirty="0" err="1" smtClean="0"/>
              <a:t>Webflow</a:t>
            </a:r>
            <a:r>
              <a:rPr lang="ar-SA" dirty="0" smtClean="0"/>
              <a:t> </a:t>
            </a:r>
            <a:r>
              <a:rPr lang="en-US" dirty="0" smtClean="0"/>
              <a:t>Plans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4095" y="1142466"/>
            <a:ext cx="1410793" cy="1751524"/>
          </a:xfrm>
          <a:prstGeom prst="rect">
            <a:avLst/>
          </a:prstGeom>
          <a:scene3d>
            <a:camera prst="perspectiveFront"/>
            <a:lightRig rig="threePt" dir="t"/>
          </a:scene3d>
        </p:spPr>
      </p:pic>
      <p:sp>
        <p:nvSpPr>
          <p:cNvPr id="5" name="TextBox 4"/>
          <p:cNvSpPr txBox="1"/>
          <p:nvPr/>
        </p:nvSpPr>
        <p:spPr>
          <a:xfrm>
            <a:off x="9116705" y="2962740"/>
            <a:ext cx="1192955" cy="369332"/>
          </a:xfrm>
          <a:prstGeom prst="rect">
            <a:avLst/>
          </a:prstGeom>
          <a:noFill/>
        </p:spPr>
        <p:txBody>
          <a:bodyPr wrap="none" rtlCol="0">
            <a:spAutoFit/>
          </a:bodyPr>
          <a:lstStyle/>
          <a:p>
            <a:r>
              <a:rPr lang="ar-SA" b="1" dirty="0" smtClean="0">
                <a:solidFill>
                  <a:schemeClr val="bg1"/>
                </a:solidFill>
              </a:rPr>
              <a:t>أ. ناصر تبوك</a:t>
            </a:r>
            <a:endParaRPr lang="en-US" b="1" dirty="0">
              <a:solidFill>
                <a:schemeClr val="bg1"/>
              </a:solidFill>
            </a:endParaRPr>
          </a:p>
        </p:txBody>
      </p:sp>
      <p:sp>
        <p:nvSpPr>
          <p:cNvPr id="6" name="Rectangle 5"/>
          <p:cNvSpPr/>
          <p:nvPr/>
        </p:nvSpPr>
        <p:spPr>
          <a:xfrm>
            <a:off x="10431439" y="1142466"/>
            <a:ext cx="696036" cy="523558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18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4200" y="366635"/>
            <a:ext cx="1207382" cy="584775"/>
          </a:xfrm>
          <a:prstGeom prst="rect">
            <a:avLst/>
          </a:prstGeom>
          <a:noFill/>
        </p:spPr>
        <p:txBody>
          <a:bodyPr wrap="none" rtlCol="0">
            <a:spAutoFit/>
          </a:bodyPr>
          <a:lstStyle/>
          <a:p>
            <a:r>
              <a:rPr lang="ar-SA" sz="3200" b="1" dirty="0" smtClean="0"/>
              <a:t>المحاور</a:t>
            </a:r>
            <a:endParaRPr lang="en-US" sz="3200" b="1" dirty="0"/>
          </a:p>
        </p:txBody>
      </p:sp>
      <p:sp>
        <p:nvSpPr>
          <p:cNvPr id="3" name="TextBox 2"/>
          <p:cNvSpPr txBox="1"/>
          <p:nvPr/>
        </p:nvSpPr>
        <p:spPr>
          <a:xfrm>
            <a:off x="1298763" y="1650711"/>
            <a:ext cx="9119153" cy="2554545"/>
          </a:xfrm>
          <a:prstGeom prst="rect">
            <a:avLst/>
          </a:prstGeom>
          <a:noFill/>
        </p:spPr>
        <p:txBody>
          <a:bodyPr wrap="square" rtlCol="0">
            <a:spAutoFit/>
          </a:bodyPr>
          <a:lstStyle/>
          <a:p>
            <a:pPr marL="285750" indent="-285750" algn="r" rtl="1">
              <a:lnSpc>
                <a:spcPct val="200000"/>
              </a:lnSpc>
              <a:buFont typeface="Arial" panose="020B0604020202020204" pitchFamily="34" charset="0"/>
              <a:buChar char="•"/>
            </a:pPr>
            <a:r>
              <a:rPr lang="ar-SA" sz="2000" b="1" dirty="0" smtClean="0"/>
              <a:t>هل الويب فلو </a:t>
            </a:r>
            <a:r>
              <a:rPr lang="LID8192" sz="2000" b="1" dirty="0" smtClean="0"/>
              <a:t>Webflow</a:t>
            </a:r>
            <a:r>
              <a:rPr lang="ar-SA" sz="2000" b="1" dirty="0" smtClean="0"/>
              <a:t> منصة تصميم</a:t>
            </a:r>
            <a:r>
              <a:rPr lang="LID8192" sz="2000" b="1" dirty="0" smtClean="0"/>
              <a:t> </a:t>
            </a:r>
            <a:r>
              <a:rPr lang="ar-SA" sz="2000" b="1" dirty="0" smtClean="0"/>
              <a:t> </a:t>
            </a:r>
            <a:r>
              <a:rPr lang="LID8192" sz="2000" b="1" dirty="0" smtClean="0"/>
              <a:t> Plateform</a:t>
            </a:r>
            <a:r>
              <a:rPr lang="ar-SA" sz="2000" b="1" dirty="0" smtClean="0"/>
              <a:t>و تطوير صفحات الأنترنت مجانية؟</a:t>
            </a:r>
            <a:endParaRPr lang="LID8192" sz="2000" b="1" dirty="0" smtClean="0"/>
          </a:p>
          <a:p>
            <a:pPr marL="285750" indent="-285750" algn="r" rtl="1">
              <a:lnSpc>
                <a:spcPct val="200000"/>
              </a:lnSpc>
              <a:buFont typeface="Arial" panose="020B0604020202020204" pitchFamily="34" charset="0"/>
              <a:buChar char="•"/>
            </a:pPr>
            <a:r>
              <a:rPr lang="ar-SA" sz="2000" b="1" dirty="0" smtClean="0"/>
              <a:t>الخطط و تكاليف الأشراك.</a:t>
            </a:r>
          </a:p>
          <a:p>
            <a:pPr marL="285750" indent="-285750" algn="r" rtl="1">
              <a:lnSpc>
                <a:spcPct val="200000"/>
              </a:lnSpc>
              <a:buFont typeface="Arial" panose="020B0604020202020204" pitchFamily="34" charset="0"/>
              <a:buChar char="•"/>
            </a:pPr>
            <a:r>
              <a:rPr lang="ar-SA" sz="2000" b="1" dirty="0" smtClean="0"/>
              <a:t>الفرق بين </a:t>
            </a:r>
            <a:r>
              <a:rPr lang="en-US" sz="2000" b="1" dirty="0" smtClean="0"/>
              <a:t>Site  plan</a:t>
            </a:r>
            <a:r>
              <a:rPr lang="ar-SA" sz="2000" b="1" dirty="0" smtClean="0"/>
              <a:t> و  </a:t>
            </a:r>
            <a:r>
              <a:rPr lang="en-US" sz="2000" b="1" dirty="0" smtClean="0"/>
              <a:t>Workspace </a:t>
            </a:r>
            <a:r>
              <a:rPr lang="en-US" sz="2000" b="1" dirty="0" smtClean="0"/>
              <a:t>plan</a:t>
            </a:r>
            <a:endParaRPr lang="ar-SA" sz="2000" b="1" dirty="0" smtClean="0"/>
          </a:p>
          <a:p>
            <a:pPr marL="285750" indent="-285750" algn="r" rtl="1">
              <a:lnSpc>
                <a:spcPct val="200000"/>
              </a:lnSpc>
              <a:buFont typeface="Arial" panose="020B0604020202020204" pitchFamily="34" charset="0"/>
              <a:buChar char="•"/>
            </a:pPr>
            <a:r>
              <a:rPr lang="ar-SA" sz="2000" b="1" dirty="0" smtClean="0"/>
              <a:t>كيف أختار الأشتراك أو الخطة المناسبة لي؟</a:t>
            </a:r>
            <a:endParaRPr lang="en-US" sz="2000" b="1" dirty="0"/>
          </a:p>
        </p:txBody>
      </p:sp>
    </p:spTree>
    <p:extLst>
      <p:ext uri="{BB962C8B-B14F-4D97-AF65-F5344CB8AC3E}">
        <p14:creationId xmlns:p14="http://schemas.microsoft.com/office/powerpoint/2010/main" val="267145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0600" y="2265978"/>
            <a:ext cx="6793396" cy="400110"/>
          </a:xfrm>
          <a:prstGeom prst="rect">
            <a:avLst/>
          </a:prstGeom>
        </p:spPr>
        <p:txBody>
          <a:bodyPr wrap="square">
            <a:spAutoFit/>
          </a:bodyPr>
          <a:lstStyle/>
          <a:p>
            <a:pPr algn="r" rtl="1"/>
            <a:r>
              <a:rPr lang="ar-SA" sz="2000" b="1" dirty="0">
                <a:latin typeface="Calibri" panose="020F0502020204030204" pitchFamily="34" charset="0"/>
                <a:ea typeface="Calibri" panose="020F0502020204030204" pitchFamily="34" charset="0"/>
              </a:rPr>
              <a:t>عندما تقوم بالتسجيل في </a:t>
            </a:r>
            <a:r>
              <a:rPr lang="en-US" sz="2000" b="1" dirty="0" err="1">
                <a:latin typeface="Calibri" panose="020F0502020204030204" pitchFamily="34" charset="0"/>
                <a:ea typeface="Calibri" panose="020F0502020204030204" pitchFamily="34" charset="0"/>
                <a:cs typeface="Arial" panose="020B0604020202020204" pitchFamily="34" charset="0"/>
              </a:rPr>
              <a:t>Webflow</a:t>
            </a:r>
            <a:r>
              <a:rPr lang="ar-SA" sz="2000" b="1" dirty="0">
                <a:latin typeface="Calibri" panose="020F0502020204030204" pitchFamily="34" charset="0"/>
                <a:ea typeface="Calibri" panose="020F0502020204030204" pitchFamily="34" charset="0"/>
              </a:rPr>
              <a:t> ، فإنك تحصل تلقائيًا </a:t>
            </a:r>
            <a:r>
              <a:rPr lang="ar-SA" sz="2000" b="1" dirty="0" smtClean="0">
                <a:latin typeface="Calibri" panose="020F0502020204030204" pitchFamily="34" charset="0"/>
                <a:ea typeface="Calibri" panose="020F0502020204030204" pitchFamily="34" charset="0"/>
              </a:rPr>
              <a:t>على:</a:t>
            </a:r>
            <a:endParaRPr lang="ar-SA" sz="2000" b="1" dirty="0" smtClean="0">
              <a:solidFill>
                <a:schemeClr val="accent6">
                  <a:lumMod val="50000"/>
                </a:schemeClr>
              </a:solidFill>
              <a:latin typeface="Calibri" panose="020F0502020204030204" pitchFamily="34" charset="0"/>
              <a:ea typeface="Calibri" panose="020F0502020204030204" pitchFamily="34" charset="0"/>
            </a:endParaRPr>
          </a:p>
        </p:txBody>
      </p:sp>
      <p:sp>
        <p:nvSpPr>
          <p:cNvPr id="3" name="Rectangle 2"/>
          <p:cNvSpPr/>
          <p:nvPr/>
        </p:nvSpPr>
        <p:spPr>
          <a:xfrm>
            <a:off x="614149" y="180882"/>
            <a:ext cx="9712657" cy="1077218"/>
          </a:xfrm>
          <a:prstGeom prst="rect">
            <a:avLst/>
          </a:prstGeom>
        </p:spPr>
        <p:txBody>
          <a:bodyPr wrap="square">
            <a:spAutoFit/>
          </a:bodyPr>
          <a:lstStyle/>
          <a:p>
            <a:pPr algn="r" rtl="1"/>
            <a:r>
              <a:rPr lang="ar-SA" sz="3200" b="1" dirty="0">
                <a:solidFill>
                  <a:srgbClr val="FF0000"/>
                </a:solidFill>
              </a:rPr>
              <a:t>هل الويب فلو </a:t>
            </a:r>
            <a:r>
              <a:rPr lang="LID8192" sz="3200" b="1" dirty="0">
                <a:solidFill>
                  <a:srgbClr val="FF0000"/>
                </a:solidFill>
              </a:rPr>
              <a:t>Webflow</a:t>
            </a:r>
            <a:r>
              <a:rPr lang="ar-SA" sz="3200" b="1" dirty="0">
                <a:solidFill>
                  <a:srgbClr val="FF0000"/>
                </a:solidFill>
              </a:rPr>
              <a:t> منصة تصميم</a:t>
            </a:r>
            <a:r>
              <a:rPr lang="LID8192" sz="3200" b="1" dirty="0">
                <a:solidFill>
                  <a:srgbClr val="FF0000"/>
                </a:solidFill>
              </a:rPr>
              <a:t> </a:t>
            </a:r>
            <a:r>
              <a:rPr lang="ar-SA" sz="3200" b="1" dirty="0">
                <a:solidFill>
                  <a:srgbClr val="FF0000"/>
                </a:solidFill>
              </a:rPr>
              <a:t> </a:t>
            </a:r>
            <a:r>
              <a:rPr lang="LID8192" sz="3200" b="1" dirty="0">
                <a:solidFill>
                  <a:srgbClr val="FF0000"/>
                </a:solidFill>
              </a:rPr>
              <a:t> Plateform</a:t>
            </a:r>
            <a:r>
              <a:rPr lang="ar-SA" sz="3200" b="1" dirty="0">
                <a:solidFill>
                  <a:srgbClr val="FF0000"/>
                </a:solidFill>
              </a:rPr>
              <a:t>و تطوير صفحات الأنترنت مجانية؟</a:t>
            </a:r>
            <a:endParaRPr lang="LID8192" sz="3200" b="1" dirty="0">
              <a:solidFill>
                <a:srgbClr val="FF0000"/>
              </a:solidFill>
            </a:endParaRPr>
          </a:p>
        </p:txBody>
      </p:sp>
      <p:sp>
        <p:nvSpPr>
          <p:cNvPr id="4" name="Rectangle 3"/>
          <p:cNvSpPr/>
          <p:nvPr/>
        </p:nvSpPr>
        <p:spPr>
          <a:xfrm>
            <a:off x="6207234" y="4076039"/>
            <a:ext cx="5502545" cy="1015663"/>
          </a:xfrm>
          <a:prstGeom prst="rect">
            <a:avLst/>
          </a:prstGeom>
        </p:spPr>
        <p:txBody>
          <a:bodyPr wrap="square">
            <a:spAutoFit/>
          </a:bodyPr>
          <a:lstStyle/>
          <a:p>
            <a:pPr algn="r" rtl="1"/>
            <a:r>
              <a:rPr lang="ar-SA" sz="2000" b="1" dirty="0">
                <a:latin typeface="Calibri" panose="020F0502020204030204" pitchFamily="34" charset="0"/>
                <a:ea typeface="Calibri" panose="020F0502020204030204" pitchFamily="34" charset="0"/>
              </a:rPr>
              <a:t>يمكنك استخدامها لفترة غير محدودة و التي تتيح لك إنشاء مشروعان أو موقعان فقط (</a:t>
            </a:r>
            <a:r>
              <a:rPr lang="en-US" sz="2000" b="1" dirty="0">
                <a:latin typeface="Calibri" panose="020F0502020204030204" pitchFamily="34" charset="0"/>
                <a:ea typeface="Calibri" panose="020F0502020204030204" pitchFamily="34" charset="0"/>
                <a:cs typeface="Arial" panose="020B0604020202020204" pitchFamily="34" charset="0"/>
              </a:rPr>
              <a:t>2 projects</a:t>
            </a:r>
            <a:r>
              <a:rPr lang="ar-SA" sz="2000" b="1" dirty="0">
                <a:latin typeface="Calibri" panose="020F0502020204030204" pitchFamily="34" charset="0"/>
                <a:ea typeface="Calibri" panose="020F0502020204030204" pitchFamily="34" charset="0"/>
              </a:rPr>
              <a:t>). كما يمكنك أن تنشر الموقعين مجانًا على اسم المجال الفرعي</a:t>
            </a:r>
            <a:r>
              <a:rPr lang="ar-SA" sz="2000" b="1" dirty="0">
                <a:ea typeface="Calibri" panose="020F0502020204030204" pitchFamily="34" charset="0"/>
                <a:cs typeface="Calibri" panose="020F0502020204030204" pitchFamily="34" charset="0"/>
              </a:rPr>
              <a:t> </a:t>
            </a:r>
            <a:r>
              <a:rPr lang="en-US" sz="2000" b="1" u="sng" dirty="0">
                <a:latin typeface="Calibri" panose="020F0502020204030204" pitchFamily="34" charset="0"/>
                <a:ea typeface="Calibri" panose="020F0502020204030204" pitchFamily="34" charset="0"/>
                <a:cs typeface="Arial" panose="020B0604020202020204" pitchFamily="34" charset="0"/>
              </a:rPr>
              <a:t>webflow.io</a:t>
            </a:r>
            <a:r>
              <a:rPr lang="en-US" sz="2000" b="1" dirty="0">
                <a:latin typeface="Calibri" panose="020F0502020204030204" pitchFamily="34" charset="0"/>
                <a:ea typeface="Calibri" panose="020F0502020204030204" pitchFamily="34" charset="0"/>
                <a:cs typeface="Arial" panose="020B0604020202020204" pitchFamily="34" charset="0"/>
              </a:rPr>
              <a:t> . </a:t>
            </a:r>
            <a:endParaRPr lang="en-US" sz="2000" b="1" dirty="0"/>
          </a:p>
        </p:txBody>
      </p:sp>
      <p:pic>
        <p:nvPicPr>
          <p:cNvPr id="5" name="Picture 4"/>
          <p:cNvPicPr>
            <a:picLocks noChangeAspect="1"/>
          </p:cNvPicPr>
          <p:nvPr/>
        </p:nvPicPr>
        <p:blipFill>
          <a:blip r:embed="rId2"/>
          <a:stretch>
            <a:fillRect/>
          </a:stretch>
        </p:blipFill>
        <p:spPr>
          <a:xfrm>
            <a:off x="733425" y="2584173"/>
            <a:ext cx="1634114" cy="3551997"/>
          </a:xfrm>
          <a:prstGeom prst="rect">
            <a:avLst/>
          </a:prstGeom>
        </p:spPr>
      </p:pic>
      <p:pic>
        <p:nvPicPr>
          <p:cNvPr id="6" name="Picture 5"/>
          <p:cNvPicPr>
            <a:picLocks noChangeAspect="1"/>
          </p:cNvPicPr>
          <p:nvPr/>
        </p:nvPicPr>
        <p:blipFill>
          <a:blip r:embed="rId3"/>
          <a:stretch>
            <a:fillRect/>
          </a:stretch>
        </p:blipFill>
        <p:spPr>
          <a:xfrm>
            <a:off x="2585623" y="2584173"/>
            <a:ext cx="1869918" cy="3598377"/>
          </a:xfrm>
          <a:prstGeom prst="rect">
            <a:avLst/>
          </a:prstGeom>
        </p:spPr>
      </p:pic>
      <p:sp>
        <p:nvSpPr>
          <p:cNvPr id="7" name="TextBox 6"/>
          <p:cNvSpPr txBox="1"/>
          <p:nvPr/>
        </p:nvSpPr>
        <p:spPr>
          <a:xfrm>
            <a:off x="733425" y="2100673"/>
            <a:ext cx="1140056" cy="369332"/>
          </a:xfrm>
          <a:prstGeom prst="rect">
            <a:avLst/>
          </a:prstGeom>
          <a:noFill/>
        </p:spPr>
        <p:txBody>
          <a:bodyPr wrap="none" rtlCol="0">
            <a:spAutoFit/>
          </a:bodyPr>
          <a:lstStyle/>
          <a:p>
            <a:r>
              <a:rPr lang="en-US" b="1" dirty="0" smtClean="0"/>
              <a:t>Site plan</a:t>
            </a:r>
            <a:endParaRPr lang="en-US" b="1" dirty="0"/>
          </a:p>
        </p:txBody>
      </p:sp>
      <p:sp>
        <p:nvSpPr>
          <p:cNvPr id="8" name="TextBox 7"/>
          <p:cNvSpPr txBox="1"/>
          <p:nvPr/>
        </p:nvSpPr>
        <p:spPr>
          <a:xfrm>
            <a:off x="2612322" y="2113239"/>
            <a:ext cx="1449436" cy="369332"/>
          </a:xfrm>
          <a:prstGeom prst="rect">
            <a:avLst/>
          </a:prstGeom>
          <a:noFill/>
        </p:spPr>
        <p:txBody>
          <a:bodyPr wrap="none" rtlCol="0">
            <a:spAutoFit/>
          </a:bodyPr>
          <a:lstStyle/>
          <a:p>
            <a:r>
              <a:rPr lang="en-US" b="1" dirty="0" smtClean="0"/>
              <a:t>Workspace</a:t>
            </a:r>
            <a:endParaRPr lang="en-US" b="1" dirty="0"/>
          </a:p>
        </p:txBody>
      </p:sp>
      <p:sp>
        <p:nvSpPr>
          <p:cNvPr id="9" name="Rectangle 8"/>
          <p:cNvSpPr/>
          <p:nvPr/>
        </p:nvSpPr>
        <p:spPr>
          <a:xfrm>
            <a:off x="6500884" y="2741955"/>
            <a:ext cx="4458269"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ar-SA" b="1" dirty="0">
                <a:solidFill>
                  <a:schemeClr val="bg1"/>
                </a:solidFill>
                <a:latin typeface="Calibri" panose="020F0502020204030204" pitchFamily="34" charset="0"/>
                <a:ea typeface="Calibri" panose="020F0502020204030204" pitchFamily="34" charset="0"/>
              </a:rPr>
              <a:t>خطة </a:t>
            </a:r>
            <a:r>
              <a:rPr lang="en-US" b="1" dirty="0">
                <a:solidFill>
                  <a:schemeClr val="bg1"/>
                </a:solidFill>
                <a:latin typeface="Calibri" panose="020F0502020204030204" pitchFamily="34" charset="0"/>
                <a:ea typeface="Calibri" panose="020F0502020204030204" pitchFamily="34" charset="0"/>
                <a:cs typeface="Arial" panose="020B0604020202020204" pitchFamily="34" charset="0"/>
              </a:rPr>
              <a:t>free Starter Site</a:t>
            </a:r>
            <a:endParaRPr lang="en-US" dirty="0">
              <a:solidFill>
                <a:schemeClr val="bg1"/>
              </a:solidFill>
            </a:endParaRPr>
          </a:p>
        </p:txBody>
      </p:sp>
      <p:sp>
        <p:nvSpPr>
          <p:cNvPr id="10" name="Rectangle 9"/>
          <p:cNvSpPr/>
          <p:nvPr/>
        </p:nvSpPr>
        <p:spPr>
          <a:xfrm>
            <a:off x="6500884" y="3111044"/>
            <a:ext cx="4458269" cy="332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ar-SA" b="1" dirty="0">
                <a:solidFill>
                  <a:schemeClr val="bg1"/>
                </a:solidFill>
                <a:latin typeface="Calibri" panose="020F0502020204030204" pitchFamily="34" charset="0"/>
                <a:ea typeface="Calibri" panose="020F0502020204030204" pitchFamily="34" charset="0"/>
              </a:rPr>
              <a:t>ومساحة عمل مجانية </a:t>
            </a:r>
            <a:r>
              <a:rPr lang="en-US" b="1" dirty="0">
                <a:solidFill>
                  <a:schemeClr val="bg1"/>
                </a:solidFill>
                <a:latin typeface="Calibri" panose="020F0502020204030204" pitchFamily="34" charset="0"/>
                <a:ea typeface="Calibri" panose="020F0502020204030204" pitchFamily="34" charset="0"/>
                <a:cs typeface="Arial" panose="020B0604020202020204" pitchFamily="34" charset="0"/>
              </a:rPr>
              <a:t>free Starter </a:t>
            </a:r>
            <a:r>
              <a:rPr lang="en-US" b="1" dirty="0" smtClean="0">
                <a:solidFill>
                  <a:schemeClr val="bg1"/>
                </a:solidFill>
                <a:latin typeface="Calibri" panose="020F0502020204030204" pitchFamily="34" charset="0"/>
                <a:ea typeface="Calibri" panose="020F0502020204030204" pitchFamily="34" charset="0"/>
                <a:cs typeface="Arial" panose="020B0604020202020204" pitchFamily="34" charset="0"/>
              </a:rPr>
              <a:t>Workspace</a:t>
            </a:r>
            <a:endParaRPr lang="en-US" b="1" dirty="0">
              <a:solidFill>
                <a:schemeClr val="bg1"/>
              </a:solidFill>
            </a:endParaRPr>
          </a:p>
        </p:txBody>
      </p:sp>
      <p:sp>
        <p:nvSpPr>
          <p:cNvPr id="11" name="Rectangle 10"/>
          <p:cNvSpPr/>
          <p:nvPr/>
        </p:nvSpPr>
        <p:spPr>
          <a:xfrm>
            <a:off x="11004645" y="2741955"/>
            <a:ext cx="400334" cy="33209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ar-SA" b="1" dirty="0" smtClean="0">
                <a:solidFill>
                  <a:schemeClr val="tx1"/>
                </a:solidFill>
              </a:rPr>
              <a:t>1-</a:t>
            </a:r>
            <a:endParaRPr lang="en-US" b="1" dirty="0">
              <a:solidFill>
                <a:schemeClr val="tx1"/>
              </a:solidFill>
            </a:endParaRPr>
          </a:p>
        </p:txBody>
      </p:sp>
      <p:sp>
        <p:nvSpPr>
          <p:cNvPr id="12" name="Rectangle 11"/>
          <p:cNvSpPr/>
          <p:nvPr/>
        </p:nvSpPr>
        <p:spPr>
          <a:xfrm>
            <a:off x="11004645" y="3102974"/>
            <a:ext cx="400334" cy="33209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ar-SA" b="1" dirty="0" smtClean="0">
                <a:solidFill>
                  <a:schemeClr val="tx1"/>
                </a:solidFill>
              </a:rPr>
              <a:t>2-</a:t>
            </a:r>
            <a:endParaRPr lang="en-US" b="1" dirty="0">
              <a:solidFill>
                <a:schemeClr val="tx1"/>
              </a:solidFill>
            </a:endParaRPr>
          </a:p>
        </p:txBody>
      </p:sp>
      <p:sp>
        <p:nvSpPr>
          <p:cNvPr id="13" name="TextBox 12"/>
          <p:cNvSpPr txBox="1"/>
          <p:nvPr/>
        </p:nvSpPr>
        <p:spPr>
          <a:xfrm>
            <a:off x="4577120" y="5644408"/>
            <a:ext cx="3847528" cy="646331"/>
          </a:xfrm>
          <a:prstGeom prst="rect">
            <a:avLst/>
          </a:prstGeom>
          <a:noFill/>
        </p:spPr>
        <p:txBody>
          <a:bodyPr wrap="none" rtlCol="0">
            <a:spAutoFit/>
          </a:bodyPr>
          <a:lstStyle/>
          <a:p>
            <a:r>
              <a:rPr lang="ar-SA" sz="3600" b="1" dirty="0" smtClean="0"/>
              <a:t>الأجابة بإختصار </a:t>
            </a:r>
            <a:r>
              <a:rPr lang="ar-SA" sz="3600" b="1" dirty="0" smtClean="0">
                <a:solidFill>
                  <a:srgbClr val="7030A0"/>
                </a:solidFill>
              </a:rPr>
              <a:t>نعم</a:t>
            </a:r>
            <a:r>
              <a:rPr lang="ar-SA" sz="3600" b="1" dirty="0" smtClean="0"/>
              <a:t> و </a:t>
            </a:r>
            <a:r>
              <a:rPr lang="ar-SA" sz="3600" b="1" dirty="0" smtClean="0">
                <a:solidFill>
                  <a:schemeClr val="accent6">
                    <a:lumMod val="75000"/>
                  </a:schemeClr>
                </a:solidFill>
              </a:rPr>
              <a:t>لا</a:t>
            </a:r>
            <a:endParaRPr lang="en-US" sz="3600" b="1" dirty="0">
              <a:solidFill>
                <a:schemeClr val="accent6">
                  <a:lumMod val="75000"/>
                </a:schemeClr>
              </a:solidFill>
            </a:endParaRPr>
          </a:p>
        </p:txBody>
      </p:sp>
      <p:sp>
        <p:nvSpPr>
          <p:cNvPr id="14" name="TextBox 13"/>
          <p:cNvSpPr txBox="1"/>
          <p:nvPr/>
        </p:nvSpPr>
        <p:spPr>
          <a:xfrm>
            <a:off x="806014" y="6250338"/>
            <a:ext cx="3421589" cy="461665"/>
          </a:xfrm>
          <a:prstGeom prst="rect">
            <a:avLst/>
          </a:prstGeom>
          <a:noFill/>
        </p:spPr>
        <p:txBody>
          <a:bodyPr wrap="square" rtlCol="0">
            <a:spAutoFit/>
          </a:bodyPr>
          <a:lstStyle/>
          <a:p>
            <a:pPr algn="r" rtl="1"/>
            <a:r>
              <a:rPr lang="ar-SA" sz="1200" b="1" dirty="0" smtClean="0"/>
              <a:t>هذة الخطط تصلح للتدرب و التعلم على كيفية إستخدام الويب فلو وليس لعمل مشروع حقيقي يمكن الإستفادة منه.</a:t>
            </a:r>
            <a:endParaRPr lang="en-US" sz="1200" b="1" dirty="0"/>
          </a:p>
        </p:txBody>
      </p:sp>
    </p:spTree>
    <p:extLst>
      <p:ext uri="{BB962C8B-B14F-4D97-AF65-F5344CB8AC3E}">
        <p14:creationId xmlns:p14="http://schemas.microsoft.com/office/powerpoint/2010/main" val="409511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1622" y="2549994"/>
            <a:ext cx="11157709" cy="2186000"/>
          </a:xfrm>
          <a:prstGeom prst="rect">
            <a:avLst/>
          </a:prstGeom>
        </p:spPr>
      </p:pic>
      <p:sp>
        <p:nvSpPr>
          <p:cNvPr id="4" name="TextBox 3"/>
          <p:cNvSpPr txBox="1"/>
          <p:nvPr/>
        </p:nvSpPr>
        <p:spPr>
          <a:xfrm>
            <a:off x="2525033" y="1418648"/>
            <a:ext cx="9079395" cy="584775"/>
          </a:xfrm>
          <a:prstGeom prst="rect">
            <a:avLst/>
          </a:prstGeom>
          <a:noFill/>
        </p:spPr>
        <p:txBody>
          <a:bodyPr wrap="square" rtlCol="0">
            <a:spAutoFit/>
          </a:bodyPr>
          <a:lstStyle/>
          <a:p>
            <a:pPr algn="r" rtl="1"/>
            <a:r>
              <a:rPr lang="ar-SA" sz="3200" b="1" dirty="0" smtClean="0"/>
              <a:t>التغيرات الجديدة في أسعار الخطط و الإشتراكات في الويب فلو</a:t>
            </a:r>
            <a:endParaRPr lang="en-US" sz="3200" b="1" dirty="0"/>
          </a:p>
        </p:txBody>
      </p:sp>
      <p:sp>
        <p:nvSpPr>
          <p:cNvPr id="10" name="TextBox 9"/>
          <p:cNvSpPr txBox="1"/>
          <p:nvPr/>
        </p:nvSpPr>
        <p:spPr>
          <a:xfrm>
            <a:off x="4145111" y="2024120"/>
            <a:ext cx="7459317" cy="369332"/>
          </a:xfrm>
          <a:prstGeom prst="rect">
            <a:avLst/>
          </a:prstGeom>
          <a:noFill/>
        </p:spPr>
        <p:txBody>
          <a:bodyPr wrap="square" rtlCol="0">
            <a:spAutoFit/>
          </a:bodyPr>
          <a:lstStyle/>
          <a:p>
            <a:pPr algn="r"/>
            <a:r>
              <a:rPr lang="ar-SA" b="1" dirty="0" smtClean="0"/>
              <a:t>التغيرات كانت من دولاران إلى تسعة دولارات حسب الخطة الشهرية أو السنوية</a:t>
            </a:r>
            <a:endParaRPr lang="en-US" b="1" dirty="0"/>
          </a:p>
        </p:txBody>
      </p:sp>
      <p:sp>
        <p:nvSpPr>
          <p:cNvPr id="11" name="TextBox 10"/>
          <p:cNvSpPr txBox="1"/>
          <p:nvPr/>
        </p:nvSpPr>
        <p:spPr>
          <a:xfrm>
            <a:off x="3891170" y="5049078"/>
            <a:ext cx="7305260" cy="369332"/>
          </a:xfrm>
          <a:prstGeom prst="rect">
            <a:avLst/>
          </a:prstGeom>
          <a:noFill/>
        </p:spPr>
        <p:txBody>
          <a:bodyPr wrap="square" rtlCol="0">
            <a:spAutoFit/>
          </a:bodyPr>
          <a:lstStyle/>
          <a:p>
            <a:pPr algn="r" rtl="1"/>
            <a:r>
              <a:rPr lang="ar-SA" dirty="0" smtClean="0"/>
              <a:t>لمزيد من التفاصيل الرجاء زيارة الموقع:</a:t>
            </a:r>
            <a:r>
              <a:rPr lang="en-US" dirty="0" smtClean="0"/>
              <a:t> </a:t>
            </a:r>
            <a:r>
              <a:rPr lang="en-US" dirty="0" smtClean="0">
                <a:hlinkClick r:id="rId3"/>
              </a:rPr>
              <a:t>webflow.com</a:t>
            </a:r>
            <a:r>
              <a:rPr lang="en-US" dirty="0" smtClean="0"/>
              <a:t> </a:t>
            </a:r>
            <a:endParaRPr lang="en-US" dirty="0"/>
          </a:p>
        </p:txBody>
      </p:sp>
      <p:sp>
        <p:nvSpPr>
          <p:cNvPr id="12" name="Rectangle 11"/>
          <p:cNvSpPr/>
          <p:nvPr/>
        </p:nvSpPr>
        <p:spPr>
          <a:xfrm>
            <a:off x="614149" y="180882"/>
            <a:ext cx="9712657" cy="1077218"/>
          </a:xfrm>
          <a:prstGeom prst="rect">
            <a:avLst/>
          </a:prstGeom>
        </p:spPr>
        <p:txBody>
          <a:bodyPr wrap="square">
            <a:spAutoFit/>
          </a:bodyPr>
          <a:lstStyle/>
          <a:p>
            <a:pPr algn="r" rtl="1"/>
            <a:r>
              <a:rPr lang="ar-SA" sz="3200" b="1" dirty="0">
                <a:solidFill>
                  <a:srgbClr val="FF0000"/>
                </a:solidFill>
              </a:rPr>
              <a:t>هل الويب فلو </a:t>
            </a:r>
            <a:r>
              <a:rPr lang="LID8192" sz="3200" b="1" dirty="0">
                <a:solidFill>
                  <a:srgbClr val="FF0000"/>
                </a:solidFill>
              </a:rPr>
              <a:t>Webflow</a:t>
            </a:r>
            <a:r>
              <a:rPr lang="ar-SA" sz="3200" b="1" dirty="0">
                <a:solidFill>
                  <a:srgbClr val="FF0000"/>
                </a:solidFill>
              </a:rPr>
              <a:t> منصة تصميم</a:t>
            </a:r>
            <a:r>
              <a:rPr lang="LID8192" sz="3200" b="1" dirty="0">
                <a:solidFill>
                  <a:srgbClr val="FF0000"/>
                </a:solidFill>
              </a:rPr>
              <a:t> </a:t>
            </a:r>
            <a:r>
              <a:rPr lang="ar-SA" sz="3200" b="1" dirty="0">
                <a:solidFill>
                  <a:srgbClr val="FF0000"/>
                </a:solidFill>
              </a:rPr>
              <a:t> </a:t>
            </a:r>
            <a:r>
              <a:rPr lang="LID8192" sz="3200" b="1" dirty="0">
                <a:solidFill>
                  <a:srgbClr val="FF0000"/>
                </a:solidFill>
              </a:rPr>
              <a:t> Plateform</a:t>
            </a:r>
            <a:r>
              <a:rPr lang="ar-SA" sz="3200" b="1" dirty="0">
                <a:solidFill>
                  <a:srgbClr val="FF0000"/>
                </a:solidFill>
              </a:rPr>
              <a:t>و تطوير صفحات الأنترنت مجانية؟</a:t>
            </a:r>
            <a:endParaRPr lang="LID8192" sz="3200" b="1" dirty="0">
              <a:solidFill>
                <a:srgbClr val="FF0000"/>
              </a:solidFill>
            </a:endParaRPr>
          </a:p>
        </p:txBody>
      </p:sp>
    </p:spTree>
    <p:extLst>
      <p:ext uri="{BB962C8B-B14F-4D97-AF65-F5344CB8AC3E}">
        <p14:creationId xmlns:p14="http://schemas.microsoft.com/office/powerpoint/2010/main" val="3116806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74675" y="337171"/>
            <a:ext cx="3448380" cy="584775"/>
          </a:xfrm>
          <a:prstGeom prst="rect">
            <a:avLst/>
          </a:prstGeom>
        </p:spPr>
        <p:txBody>
          <a:bodyPr wrap="none">
            <a:spAutoFit/>
          </a:bodyPr>
          <a:lstStyle/>
          <a:p>
            <a:r>
              <a:rPr lang="ar-SA" sz="3200" b="1" dirty="0">
                <a:solidFill>
                  <a:srgbClr val="FF0000"/>
                </a:solidFill>
              </a:rPr>
              <a:t>الخطط و تكاليف الأشراك</a:t>
            </a:r>
            <a:endParaRPr lang="en-US" sz="3200" dirty="0">
              <a:solidFill>
                <a:srgbClr val="FF0000"/>
              </a:solidFill>
            </a:endParaRPr>
          </a:p>
        </p:txBody>
      </p:sp>
      <p:sp>
        <p:nvSpPr>
          <p:cNvPr id="3" name="Rectangle 2"/>
          <p:cNvSpPr/>
          <p:nvPr/>
        </p:nvSpPr>
        <p:spPr>
          <a:xfrm>
            <a:off x="850405" y="1647906"/>
            <a:ext cx="10376452" cy="965970"/>
          </a:xfrm>
          <a:prstGeom prst="rect">
            <a:avLst/>
          </a:prstGeom>
        </p:spPr>
        <p:txBody>
          <a:bodyPr wrap="square">
            <a:spAutoFit/>
          </a:bodyPr>
          <a:lstStyle/>
          <a:p>
            <a:pPr algn="just" rtl="1">
              <a:lnSpc>
                <a:spcPct val="150000"/>
              </a:lnSpc>
            </a:pPr>
            <a:r>
              <a:rPr lang="ar-SA" sz="2000" b="1" dirty="0">
                <a:latin typeface="Calibri" panose="020F0502020204030204" pitchFamily="34" charset="0"/>
                <a:ea typeface="Calibri" panose="020F0502020204030204" pitchFamily="34" charset="0"/>
              </a:rPr>
              <a:t>من المهم أن معرفة أن كل موقع يتم تصميمة في الويب فلو تلقائياً يخصص له مساحة عمل (</a:t>
            </a:r>
            <a:r>
              <a:rPr lang="en-US" sz="2000" b="1" dirty="0">
                <a:latin typeface="Calibri" panose="020F0502020204030204" pitchFamily="34" charset="0"/>
                <a:ea typeface="Calibri" panose="020F0502020204030204" pitchFamily="34" charset="0"/>
                <a:cs typeface="Arial" panose="020B0604020202020204" pitchFamily="34" charset="0"/>
              </a:rPr>
              <a:t>Workspace</a:t>
            </a:r>
            <a:r>
              <a:rPr lang="ar-SA" sz="2000" b="1" dirty="0">
                <a:latin typeface="Calibri" panose="020F0502020204030204" pitchFamily="34" charset="0"/>
                <a:ea typeface="Calibri" panose="020F0502020204030204" pitchFamily="34" charset="0"/>
              </a:rPr>
              <a:t>) و هذه المساحة قد تكون مجانية </a:t>
            </a:r>
            <a:r>
              <a:rPr lang="en-US" sz="2000" b="1" dirty="0">
                <a:latin typeface="Calibri" panose="020F0502020204030204" pitchFamily="34" charset="0"/>
                <a:ea typeface="Calibri" panose="020F0502020204030204" pitchFamily="34" charset="0"/>
                <a:cs typeface="Arial" panose="020B0604020202020204" pitchFamily="34" charset="0"/>
              </a:rPr>
              <a:t>Start for free</a:t>
            </a:r>
            <a:r>
              <a:rPr lang="en-US" sz="2000" b="1" dirty="0">
                <a:latin typeface="Arial" panose="020B0604020202020204" pitchFamily="34" charset="0"/>
                <a:ea typeface="Calibri" panose="020F0502020204030204" pitchFamily="34" charset="0"/>
                <a:cs typeface="Arial" panose="020B0604020202020204" pitchFamily="34" charset="0"/>
              </a:rPr>
              <a:t> </a:t>
            </a:r>
            <a:r>
              <a:rPr lang="ar-SA" sz="2000" b="1" dirty="0">
                <a:latin typeface="Arial" panose="020B0604020202020204" pitchFamily="34" charset="0"/>
                <a:ea typeface="Calibri" panose="020F0502020204030204" pitchFamily="34" charset="0"/>
              </a:rPr>
              <a:t>أو مدفوعة. و للإشتراك في الخطط المدفوعة في الويب فهناك الخيارات </a:t>
            </a:r>
            <a:r>
              <a:rPr lang="ar-SA" sz="2000" b="1" dirty="0" smtClean="0">
                <a:latin typeface="Arial" panose="020B0604020202020204" pitchFamily="34" charset="0"/>
                <a:ea typeface="Calibri" panose="020F0502020204030204" pitchFamily="34" charset="0"/>
              </a:rPr>
              <a:t>التالية:</a:t>
            </a:r>
            <a:endParaRPr lang="ar-SA" sz="2000" b="1" dirty="0">
              <a:solidFill>
                <a:schemeClr val="accent5"/>
              </a:solidFill>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86724149"/>
              </p:ext>
            </p:extLst>
          </p:nvPr>
        </p:nvGraphicFramePr>
        <p:xfrm>
          <a:off x="3021991" y="5970236"/>
          <a:ext cx="8347393" cy="548640"/>
        </p:xfrm>
        <a:graphic>
          <a:graphicData uri="http://schemas.openxmlformats.org/drawingml/2006/table">
            <a:tbl>
              <a:tblPr rtl="1" firstRow="1" firstCol="1" bandRow="1">
                <a:tableStyleId>{5C22544A-7EE6-4342-B048-85BDC9FD1C3A}</a:tableStyleId>
              </a:tblPr>
              <a:tblGrid>
                <a:gridCol w="596242">
                  <a:extLst>
                    <a:ext uri="{9D8B030D-6E8A-4147-A177-3AD203B41FA5}">
                      <a16:colId xmlns:a16="http://schemas.microsoft.com/office/drawing/2014/main" val="4245465019"/>
                    </a:ext>
                  </a:extLst>
                </a:gridCol>
                <a:gridCol w="7751151">
                  <a:extLst>
                    <a:ext uri="{9D8B030D-6E8A-4147-A177-3AD203B41FA5}">
                      <a16:colId xmlns:a16="http://schemas.microsoft.com/office/drawing/2014/main" val="2376187318"/>
                    </a:ext>
                  </a:extLst>
                </a:gridCol>
              </a:tblGrid>
              <a:tr h="0">
                <a:tc>
                  <a:txBody>
                    <a:bodyPr/>
                    <a:lstStyle/>
                    <a:p>
                      <a:pPr algn="just" rtl="0">
                        <a:lnSpc>
                          <a:spcPct val="150000"/>
                        </a:lnSpc>
                      </a:pPr>
                      <a:endParaRPr lang="en-US" sz="1200">
                        <a:solidFill>
                          <a:schemeClr val="tx1"/>
                        </a:solidFill>
                        <a:effectLst/>
                        <a:latin typeface="Calibri" panose="020F0502020204030204" pitchFamily="34" charset="0"/>
                        <a:cs typeface="Arial" panose="020B0604020202020204" pitchFamily="34" charset="0"/>
                      </a:endParaRPr>
                    </a:p>
                  </a:txBody>
                  <a:tcPr marL="68580" marR="68580" marT="0" marB="0">
                    <a:noFill/>
                  </a:tcPr>
                </a:tc>
                <a:tc>
                  <a:txBody>
                    <a:bodyPr/>
                    <a:lstStyle/>
                    <a:p>
                      <a:pPr algn="just" rtl="1">
                        <a:lnSpc>
                          <a:spcPct val="150000"/>
                        </a:lnSpc>
                      </a:pPr>
                      <a:r>
                        <a:rPr lang="ar-SA" sz="1200" dirty="0">
                          <a:solidFill>
                            <a:schemeClr val="tx1"/>
                          </a:solidFill>
                          <a:effectLst/>
                        </a:rPr>
                        <a:t>كل خطة من هذه الخطط تقدم إشتراك مجاني محدود و هذا مفيد من أجل التعرف على الأمكانيات الاتي يقدمها الويب فلو قبل الأنتقال للخطط المدفوعة. الرجاء معاينة الجداول المرفة في الأسفل للحصول على مزيد من التفاصيل</a:t>
                      </a:r>
                      <a:endParaRPr lang="en-US" sz="1200" dirty="0">
                        <a:solidFill>
                          <a:schemeClr val="tx1"/>
                        </a:solidFill>
                        <a:effectLst/>
                        <a:latin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1357531250"/>
                  </a:ext>
                </a:extLst>
              </a:tr>
            </a:tbl>
          </a:graphicData>
        </a:graphic>
      </p:graphicFrame>
      <p:pic>
        <p:nvPicPr>
          <p:cNvPr id="2049" name="Picture 1" descr="Notice - Free communications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4055" y="5970236"/>
            <a:ext cx="317500" cy="31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317460" y="2938955"/>
            <a:ext cx="4458269"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just" rtl="1">
              <a:lnSpc>
                <a:spcPct val="150000"/>
              </a:lnSpc>
              <a:spcBef>
                <a:spcPts val="0"/>
              </a:spcBef>
              <a:spcAft>
                <a:spcPts val="0"/>
              </a:spcAft>
            </a:pPr>
            <a:r>
              <a:rPr lang="en-US" b="1" dirty="0">
                <a:solidFill>
                  <a:schemeClr val="bg1"/>
                </a:solidFill>
                <a:latin typeface="Calibri" panose="020F0502020204030204" pitchFamily="34" charset="0"/>
                <a:ea typeface="Calibri" panose="020F0502020204030204" pitchFamily="34" charset="0"/>
                <a:cs typeface="Arial" panose="020B0604020202020204" pitchFamily="34" charset="0"/>
              </a:rPr>
              <a:t>Site plans</a:t>
            </a:r>
            <a:r>
              <a:rPr lang="ar-SA" b="1" dirty="0">
                <a:solidFill>
                  <a:schemeClr val="bg1"/>
                </a:solidFill>
                <a:latin typeface="Calibri" panose="020F0502020204030204" pitchFamily="34" charset="0"/>
                <a:ea typeface="Calibri" panose="020F0502020204030204" pitchFamily="34" charset="0"/>
              </a:rPr>
              <a:t> خطط الموقع  </a:t>
            </a:r>
            <a:endParaRPr lang="en-US" b="1"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Rectangle 6"/>
          <p:cNvSpPr/>
          <p:nvPr/>
        </p:nvSpPr>
        <p:spPr>
          <a:xfrm>
            <a:off x="6317460" y="3308044"/>
            <a:ext cx="4458269" cy="332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just" rtl="1">
              <a:lnSpc>
                <a:spcPct val="150000"/>
              </a:lnSpc>
              <a:spcBef>
                <a:spcPts val="0"/>
              </a:spcBef>
              <a:spcAft>
                <a:spcPts val="0"/>
              </a:spcAft>
            </a:pPr>
            <a:r>
              <a:rPr lang="en-US" b="1" dirty="0">
                <a:solidFill>
                  <a:schemeClr val="bg1"/>
                </a:solidFill>
                <a:latin typeface="Calibri" panose="020F0502020204030204" pitchFamily="34" charset="0"/>
                <a:ea typeface="Calibri" panose="020F0502020204030204" pitchFamily="34" charset="0"/>
                <a:cs typeface="Arial" panose="020B0604020202020204" pitchFamily="34" charset="0"/>
              </a:rPr>
              <a:t>Workspace plans</a:t>
            </a:r>
            <a:r>
              <a:rPr lang="ar-SA" b="1" dirty="0">
                <a:solidFill>
                  <a:schemeClr val="bg1"/>
                </a:solidFill>
                <a:latin typeface="Calibri" panose="020F0502020204030204" pitchFamily="34" charset="0"/>
                <a:ea typeface="Calibri" panose="020F0502020204030204" pitchFamily="34" charset="0"/>
              </a:rPr>
              <a:t> خطط المساحات  </a:t>
            </a:r>
            <a:endParaRPr lang="en-US" b="1"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10821221" y="2938955"/>
            <a:ext cx="400334" cy="33209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ar-SA" b="1" dirty="0" smtClean="0">
                <a:solidFill>
                  <a:schemeClr val="tx1"/>
                </a:solidFill>
              </a:rPr>
              <a:t>1-</a:t>
            </a:r>
            <a:endParaRPr lang="en-US" b="1" dirty="0">
              <a:solidFill>
                <a:schemeClr val="tx1"/>
              </a:solidFill>
            </a:endParaRPr>
          </a:p>
        </p:txBody>
      </p:sp>
      <p:sp>
        <p:nvSpPr>
          <p:cNvPr id="9" name="Rectangle 8"/>
          <p:cNvSpPr/>
          <p:nvPr/>
        </p:nvSpPr>
        <p:spPr>
          <a:xfrm>
            <a:off x="10821221" y="3299974"/>
            <a:ext cx="400334" cy="33209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ar-SA" b="1" dirty="0" smtClean="0">
                <a:solidFill>
                  <a:schemeClr val="tx1"/>
                </a:solidFill>
              </a:rPr>
              <a:t>2-</a:t>
            </a:r>
            <a:endParaRPr lang="en-US" b="1" dirty="0">
              <a:solidFill>
                <a:schemeClr val="tx1"/>
              </a:solidFill>
            </a:endParaRPr>
          </a:p>
        </p:txBody>
      </p:sp>
      <p:sp>
        <p:nvSpPr>
          <p:cNvPr id="5" name="Rectangle 4"/>
          <p:cNvSpPr/>
          <p:nvPr/>
        </p:nvSpPr>
        <p:spPr>
          <a:xfrm>
            <a:off x="5149085" y="5231348"/>
            <a:ext cx="5606022" cy="507831"/>
          </a:xfrm>
          <a:prstGeom prst="rect">
            <a:avLst/>
          </a:prstGeom>
        </p:spPr>
        <p:txBody>
          <a:bodyPr wrap="none">
            <a:spAutoFit/>
          </a:bodyPr>
          <a:lstStyle/>
          <a:p>
            <a:pPr algn="just" rtl="1">
              <a:lnSpc>
                <a:spcPct val="150000"/>
              </a:lnSpc>
            </a:pPr>
            <a:r>
              <a:rPr lang="ar-SA" b="1" dirty="0">
                <a:latin typeface="Calibri" panose="020F0502020204030204" pitchFamily="34" charset="0"/>
              </a:rPr>
              <a:t>لمزيد من المعلومات الرجاء زيارة </a:t>
            </a:r>
            <a:r>
              <a:rPr lang="ar-SA" b="1" u="sng" dirty="0">
                <a:solidFill>
                  <a:srgbClr val="0563C1"/>
                </a:solidFill>
                <a:latin typeface="Calibri" panose="020F0502020204030204" pitchFamily="34" charset="0"/>
                <a:hlinkClick r:id="rId3"/>
              </a:rPr>
              <a:t>موقع الويب فلو الأشتراكات و الأسعار</a:t>
            </a:r>
            <a:r>
              <a:rPr lang="ar-SA" b="1" dirty="0">
                <a:latin typeface="Calibri" panose="020F0502020204030204" pitchFamily="34" charset="0"/>
              </a:rPr>
              <a:t> </a:t>
            </a:r>
            <a:endParaRPr lang="en-US" b="1" dirty="0"/>
          </a:p>
        </p:txBody>
      </p:sp>
    </p:spTree>
    <p:extLst>
      <p:ext uri="{BB962C8B-B14F-4D97-AF65-F5344CB8AC3E}">
        <p14:creationId xmlns:p14="http://schemas.microsoft.com/office/powerpoint/2010/main" val="149475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6618" y="2913268"/>
            <a:ext cx="5272847" cy="3056559"/>
          </a:xfrm>
          <a:prstGeom prst="rect">
            <a:avLst/>
          </a:prstGeom>
          <a:noFill/>
          <a:ln>
            <a:noFill/>
          </a:ln>
        </p:spPr>
      </p:pic>
      <p:sp>
        <p:nvSpPr>
          <p:cNvPr id="3" name="Rectangle 2"/>
          <p:cNvSpPr/>
          <p:nvPr/>
        </p:nvSpPr>
        <p:spPr>
          <a:xfrm>
            <a:off x="6424755" y="1059237"/>
            <a:ext cx="5312467" cy="1754326"/>
          </a:xfrm>
          <a:prstGeom prst="rect">
            <a:avLst/>
          </a:prstGeom>
        </p:spPr>
        <p:txBody>
          <a:bodyPr wrap="square">
            <a:spAutoFit/>
          </a:bodyPr>
          <a:lstStyle/>
          <a:p>
            <a:pPr algn="r" rtl="1">
              <a:lnSpc>
                <a:spcPct val="150000"/>
              </a:lnSpc>
            </a:pPr>
            <a:r>
              <a:rPr lang="en-US" b="1" dirty="0" smtClean="0">
                <a:effectLst/>
                <a:cs typeface="Arial" panose="020B0604020202020204" pitchFamily="34" charset="0"/>
              </a:rPr>
              <a:t>plan </a:t>
            </a:r>
            <a:r>
              <a:rPr lang="ar-SA" b="1" dirty="0">
                <a:latin typeface="Calibri" panose="020F0502020204030204" pitchFamily="34" charset="0"/>
              </a:rPr>
              <a:t> خطط الموقع</a:t>
            </a:r>
            <a:endParaRPr lang="en-US" dirty="0" smtClean="0">
              <a:effectLst/>
            </a:endParaRPr>
          </a:p>
          <a:p>
            <a:pPr algn="just" rtl="1">
              <a:lnSpc>
                <a:spcPct val="150000"/>
              </a:lnSpc>
            </a:pPr>
            <a:r>
              <a:rPr lang="ar-SA" dirty="0">
                <a:latin typeface="Calibri" panose="020F0502020204030204" pitchFamily="34" charset="0"/>
              </a:rPr>
              <a:t>خطط الموقع </a:t>
            </a:r>
            <a:r>
              <a:rPr lang="en-US" dirty="0" smtClean="0">
                <a:effectLst/>
                <a:cs typeface="Arial" panose="020B0604020202020204" pitchFamily="34" charset="0"/>
              </a:rPr>
              <a:t>Site plans (Housing)</a:t>
            </a:r>
            <a:r>
              <a:rPr lang="ar-SA" dirty="0">
                <a:latin typeface="Calibri" panose="020F0502020204030204" pitchFamily="34" charset="0"/>
              </a:rPr>
              <a:t> و تتعلق بإستضافة المواقع الشخصية والمدونة ومواقع الأعمال وأيضا إستضافة التجارة الإلكترونية (للمتاجر عبر الإنترنت)</a:t>
            </a:r>
            <a:endParaRPr lang="en-US" dirty="0">
              <a:effectLst/>
            </a:endParaRP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06" y="3014179"/>
            <a:ext cx="5196647" cy="2955648"/>
          </a:xfrm>
          <a:prstGeom prst="rect">
            <a:avLst/>
          </a:prstGeom>
          <a:noFill/>
          <a:ln>
            <a:noFill/>
          </a:ln>
        </p:spPr>
      </p:pic>
      <p:sp>
        <p:nvSpPr>
          <p:cNvPr id="5" name="Rectangle 4"/>
          <p:cNvSpPr/>
          <p:nvPr/>
        </p:nvSpPr>
        <p:spPr>
          <a:xfrm>
            <a:off x="195331" y="354102"/>
            <a:ext cx="5723422" cy="2308324"/>
          </a:xfrm>
          <a:prstGeom prst="rect">
            <a:avLst/>
          </a:prstGeom>
        </p:spPr>
        <p:txBody>
          <a:bodyPr wrap="square">
            <a:spAutoFit/>
          </a:bodyPr>
          <a:lstStyle/>
          <a:p>
            <a:pPr algn="r">
              <a:lnSpc>
                <a:spcPct val="150000"/>
              </a:lnSpc>
            </a:pPr>
            <a:r>
              <a:rPr lang="en-US" b="1" dirty="0" smtClean="0">
                <a:effectLst/>
              </a:rPr>
              <a:t>Workspace plan</a:t>
            </a:r>
            <a:r>
              <a:rPr lang="en-US" b="1" dirty="0" smtClean="0">
                <a:effectLst/>
                <a:latin typeface="Arial" panose="020B0604020202020204" pitchFamily="34" charset="0"/>
                <a:cs typeface="Arial" panose="020B0604020202020204" pitchFamily="34" charset="0"/>
              </a:rPr>
              <a:t> </a:t>
            </a:r>
            <a:r>
              <a:rPr lang="ar-SA" b="1" dirty="0">
                <a:latin typeface="Calibri" panose="020F0502020204030204" pitchFamily="34" charset="0"/>
              </a:rPr>
              <a:t>خطط حساب مساحة العمل</a:t>
            </a:r>
            <a:endParaRPr lang="en-US" dirty="0" smtClean="0">
              <a:effectLst/>
            </a:endParaRPr>
          </a:p>
          <a:p>
            <a:pPr algn="just" rtl="1"/>
            <a:r>
              <a:rPr lang="en-US" b="1" dirty="0" smtClean="0">
                <a:effectLst/>
                <a:cs typeface="Arial" panose="020B0604020202020204" pitchFamily="34" charset="0"/>
              </a:rPr>
              <a:t>In-house Teams</a:t>
            </a:r>
            <a:endParaRPr lang="en-US" dirty="0" smtClean="0">
              <a:effectLst/>
            </a:endParaRPr>
          </a:p>
          <a:p>
            <a:pPr algn="just" rtl="1"/>
            <a:r>
              <a:rPr lang="en-US" b="1" dirty="0" smtClean="0">
                <a:effectLst/>
                <a:cs typeface="Arial" panose="020B0604020202020204" pitchFamily="34" charset="0"/>
              </a:rPr>
              <a:t>Freelancers and Agencies</a:t>
            </a:r>
            <a:endParaRPr lang="en-US" dirty="0" smtClean="0">
              <a:effectLst/>
            </a:endParaRPr>
          </a:p>
          <a:p>
            <a:pPr algn="just" rtl="1">
              <a:lnSpc>
                <a:spcPct val="150000"/>
              </a:lnSpc>
            </a:pPr>
            <a:r>
              <a:rPr lang="ar-SA" dirty="0">
                <a:latin typeface="Calibri" panose="020F0502020204030204" pitchFamily="34" charset="0"/>
              </a:rPr>
              <a:t> الخطط الفردية التي تستهدف المستقلين</a:t>
            </a:r>
            <a:r>
              <a:rPr lang="en-US" dirty="0" smtClean="0">
                <a:effectLst/>
                <a:cs typeface="Arial" panose="020B0604020202020204" pitchFamily="34" charset="0"/>
              </a:rPr>
              <a:t>Freelancer </a:t>
            </a:r>
            <a:r>
              <a:rPr lang="ar-SA" dirty="0">
                <a:latin typeface="Calibri" panose="020F0502020204030204" pitchFamily="34" charset="0"/>
              </a:rPr>
              <a:t>(مجانًا ويمكنك الترقية للحصول على ميزات إضافية) وخطط الفريق التي تستهدف داخل الشركة </a:t>
            </a:r>
            <a:r>
              <a:rPr lang="en-US" dirty="0" smtClean="0">
                <a:effectLst/>
                <a:cs typeface="Arial" panose="020B0604020202020204" pitchFamily="34" charset="0"/>
              </a:rPr>
              <a:t>In-house</a:t>
            </a:r>
            <a:r>
              <a:rPr lang="ar-SA" dirty="0">
                <a:latin typeface="Calibri" panose="020F0502020204030204" pitchFamily="34" charset="0"/>
              </a:rPr>
              <a:t>(للفرق التي تعمل بشكل تعاوني باستخدام لوحة معلومات مشتركة</a:t>
            </a:r>
            <a:r>
              <a:rPr lang="ar-SA" dirty="0" smtClean="0">
                <a:latin typeface="Calibri" panose="020F0502020204030204" pitchFamily="34" charset="0"/>
              </a:rPr>
              <a:t>)</a:t>
            </a:r>
            <a:endParaRPr lang="en-US" dirty="0" smtClean="0">
              <a:effectLst/>
            </a:endParaRPr>
          </a:p>
        </p:txBody>
      </p:sp>
      <p:sp>
        <p:nvSpPr>
          <p:cNvPr id="6" name="Rectangle 5"/>
          <p:cNvSpPr/>
          <p:nvPr/>
        </p:nvSpPr>
        <p:spPr>
          <a:xfrm>
            <a:off x="6874675" y="337171"/>
            <a:ext cx="3448380" cy="584775"/>
          </a:xfrm>
          <a:prstGeom prst="rect">
            <a:avLst/>
          </a:prstGeom>
        </p:spPr>
        <p:txBody>
          <a:bodyPr wrap="none">
            <a:spAutoFit/>
          </a:bodyPr>
          <a:lstStyle/>
          <a:p>
            <a:r>
              <a:rPr lang="ar-SA" sz="3200" b="1" dirty="0">
                <a:solidFill>
                  <a:srgbClr val="FF0000"/>
                </a:solidFill>
              </a:rPr>
              <a:t>الخطط و تكاليف الأشراك</a:t>
            </a:r>
            <a:endParaRPr lang="en-US" sz="3200" dirty="0">
              <a:solidFill>
                <a:srgbClr val="FF0000"/>
              </a:solidFill>
            </a:endParaRPr>
          </a:p>
        </p:txBody>
      </p:sp>
    </p:spTree>
    <p:extLst>
      <p:ext uri="{BB962C8B-B14F-4D97-AF65-F5344CB8AC3E}">
        <p14:creationId xmlns:p14="http://schemas.microsoft.com/office/powerpoint/2010/main" val="60056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2680" y="304676"/>
            <a:ext cx="6418360" cy="584775"/>
          </a:xfrm>
          <a:prstGeom prst="rect">
            <a:avLst/>
          </a:prstGeom>
        </p:spPr>
        <p:txBody>
          <a:bodyPr wrap="none">
            <a:spAutoFit/>
          </a:bodyPr>
          <a:lstStyle/>
          <a:p>
            <a:pPr algn="r" rtl="1"/>
            <a:r>
              <a:rPr lang="ar-SA" sz="3200" b="1" dirty="0">
                <a:solidFill>
                  <a:srgbClr val="FF0000"/>
                </a:solidFill>
              </a:rPr>
              <a:t>الفرق بين </a:t>
            </a:r>
            <a:r>
              <a:rPr lang="en-US" sz="3200" b="1" dirty="0">
                <a:solidFill>
                  <a:srgbClr val="FF0000"/>
                </a:solidFill>
              </a:rPr>
              <a:t>Site  plan</a:t>
            </a:r>
            <a:r>
              <a:rPr lang="ar-SA" sz="3200" b="1" dirty="0">
                <a:solidFill>
                  <a:srgbClr val="FF0000"/>
                </a:solidFill>
              </a:rPr>
              <a:t> و  </a:t>
            </a:r>
            <a:r>
              <a:rPr lang="en-US" sz="3200" b="1" dirty="0">
                <a:solidFill>
                  <a:srgbClr val="FF0000"/>
                </a:solidFill>
              </a:rPr>
              <a:t>Workspace plan</a:t>
            </a:r>
            <a:endParaRPr lang="ar-SA" sz="3200" b="1" dirty="0">
              <a:solidFill>
                <a:srgbClr val="FF0000"/>
              </a:solidFill>
            </a:endParaRPr>
          </a:p>
        </p:txBody>
      </p:sp>
      <p:sp>
        <p:nvSpPr>
          <p:cNvPr id="3" name="TextBox 2"/>
          <p:cNvSpPr txBox="1"/>
          <p:nvPr/>
        </p:nvSpPr>
        <p:spPr>
          <a:xfrm>
            <a:off x="588498" y="1401418"/>
            <a:ext cx="11131826" cy="2246769"/>
          </a:xfrm>
          <a:prstGeom prst="rect">
            <a:avLst/>
          </a:prstGeom>
          <a:noFill/>
        </p:spPr>
        <p:txBody>
          <a:bodyPr wrap="square" rtlCol="0">
            <a:spAutoFit/>
          </a:bodyPr>
          <a:lstStyle/>
          <a:p>
            <a:pPr algn="r" rtl="1"/>
            <a:r>
              <a:rPr lang="ar-SA" sz="2000" dirty="0"/>
              <a:t>عندما تقوم بالتسجيل في </a:t>
            </a:r>
            <a:r>
              <a:rPr lang="en-US" sz="2000" dirty="0" err="1"/>
              <a:t>Webflow</a:t>
            </a:r>
            <a:r>
              <a:rPr lang="ar-SA" sz="2000" dirty="0"/>
              <a:t> ، فإنك تحصل تلقائيًا على خطة </a:t>
            </a:r>
            <a:r>
              <a:rPr lang="en-US" sz="2000" dirty="0"/>
              <a:t>free Starter Site</a:t>
            </a:r>
            <a:r>
              <a:rPr lang="ar-SA" sz="2000" dirty="0"/>
              <a:t> ومساحة عمل مجانية </a:t>
            </a:r>
            <a:r>
              <a:rPr lang="en-US" sz="2000" dirty="0"/>
              <a:t>free Starter Workspace</a:t>
            </a:r>
            <a:r>
              <a:rPr lang="ar-SA" sz="2000" dirty="0"/>
              <a:t>. بعد ذلك يمكنك الترقية إلى خطة موقع مدفوعة</a:t>
            </a:r>
            <a:r>
              <a:rPr lang="en-US" sz="2000" dirty="0"/>
              <a:t>paid Site plan </a:t>
            </a:r>
            <a:r>
              <a:rPr lang="ar-SA" sz="2000" dirty="0"/>
              <a:t> لنشر موقعك أو إضافة ميزات إضافية لبناء الموقع أو استضافتها أو إلغاء تأمينها</a:t>
            </a:r>
            <a:r>
              <a:rPr lang="ar-SA" sz="2000" dirty="0" smtClean="0"/>
              <a:t>.</a:t>
            </a:r>
            <a:endParaRPr lang="en-US" sz="2000" dirty="0" smtClean="0"/>
          </a:p>
          <a:p>
            <a:pPr algn="r" rtl="1"/>
            <a:endParaRPr lang="en-US" sz="2000" dirty="0"/>
          </a:p>
          <a:p>
            <a:pPr algn="r" rtl="1"/>
            <a:r>
              <a:rPr lang="ar-SA" sz="2000" dirty="0" smtClean="0"/>
              <a:t>و </a:t>
            </a:r>
            <a:r>
              <a:rPr lang="ar-SA" sz="2000" dirty="0"/>
              <a:t>تحتاج فقط إلى الترقية إلى مساحة عمل مدفوعة </a:t>
            </a:r>
            <a:r>
              <a:rPr lang="en-US" sz="2000" dirty="0"/>
              <a:t>paid Workspace </a:t>
            </a:r>
            <a:r>
              <a:rPr lang="ar-SA" sz="2000" dirty="0"/>
              <a:t>إذا كنت بحاجة إلى أكثر من مقعد واحد (إشراك أكثر من شخص في موقعك أو بناء فريق عمل) أو عمل إستضافة لأكثر من موقع أو الحصول على ميزات إضافية مثل نشر الموقع. </a:t>
            </a:r>
            <a:endParaRPr lang="en-US" sz="2000" dirty="0" smtClean="0">
              <a:effectLst/>
            </a:endParaRPr>
          </a:p>
          <a:p>
            <a:pPr algn="r" rtl="1"/>
            <a:endParaRPr lang="en-US" sz="2000" dirty="0"/>
          </a:p>
        </p:txBody>
      </p:sp>
      <p:sp>
        <p:nvSpPr>
          <p:cNvPr id="4" name="TextBox 3"/>
          <p:cNvSpPr txBox="1"/>
          <p:nvPr/>
        </p:nvSpPr>
        <p:spPr>
          <a:xfrm>
            <a:off x="4055872" y="5406863"/>
            <a:ext cx="3807453" cy="646331"/>
          </a:xfrm>
          <a:prstGeom prst="rect">
            <a:avLst/>
          </a:prstGeom>
          <a:noFill/>
        </p:spPr>
        <p:txBody>
          <a:bodyPr wrap="none" rtlCol="0">
            <a:spAutoFit/>
          </a:bodyPr>
          <a:lstStyle/>
          <a:p>
            <a:pPr algn="r" rtl="1"/>
            <a:r>
              <a:rPr lang="ar-SA" b="1" dirty="0" smtClean="0"/>
              <a:t>لمزيد من المعلومات يمكنك مشاهد الفيديو التالي:</a:t>
            </a:r>
          </a:p>
          <a:p>
            <a:pPr algn="r" rtl="1"/>
            <a:r>
              <a:rPr lang="en-US" b="1" dirty="0" err="1" smtClean="0">
                <a:hlinkClick r:id="rId2"/>
              </a:rPr>
              <a:t>Webflow</a:t>
            </a:r>
            <a:r>
              <a:rPr lang="en-US" b="1" dirty="0" smtClean="0">
                <a:hlinkClick r:id="rId2"/>
              </a:rPr>
              <a:t> </a:t>
            </a:r>
            <a:r>
              <a:rPr lang="en-US" b="1" dirty="0">
                <a:hlinkClick r:id="rId2"/>
              </a:rPr>
              <a:t>pricing explained</a:t>
            </a:r>
            <a:endParaRPr lang="en-US" b="1" dirty="0"/>
          </a:p>
        </p:txBody>
      </p:sp>
      <p:pic>
        <p:nvPicPr>
          <p:cNvPr id="6" name="Picture 5">
            <a:hlinkClick r:id="rId2"/>
          </p:cNvPr>
          <p:cNvPicPr>
            <a:picLocks noChangeAspect="1"/>
          </p:cNvPicPr>
          <p:nvPr/>
        </p:nvPicPr>
        <p:blipFill>
          <a:blip r:embed="rId3"/>
          <a:stretch>
            <a:fillRect/>
          </a:stretch>
        </p:blipFill>
        <p:spPr>
          <a:xfrm>
            <a:off x="4133911" y="3534768"/>
            <a:ext cx="4041000" cy="1732271"/>
          </a:xfrm>
          <a:prstGeom prst="rect">
            <a:avLst/>
          </a:prstGeom>
        </p:spPr>
      </p:pic>
    </p:spTree>
    <p:extLst>
      <p:ext uri="{BB962C8B-B14F-4D97-AF65-F5344CB8AC3E}">
        <p14:creationId xmlns:p14="http://schemas.microsoft.com/office/powerpoint/2010/main" val="2092920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1596" y="1203619"/>
            <a:ext cx="4987744" cy="2353089"/>
          </a:xfrm>
          <a:prstGeom prst="rect">
            <a:avLst/>
          </a:prstGeom>
        </p:spPr>
      </p:pic>
      <p:sp>
        <p:nvSpPr>
          <p:cNvPr id="3" name="TextBox 2"/>
          <p:cNvSpPr txBox="1"/>
          <p:nvPr/>
        </p:nvSpPr>
        <p:spPr>
          <a:xfrm>
            <a:off x="371918" y="3556708"/>
            <a:ext cx="5388623" cy="646331"/>
          </a:xfrm>
          <a:prstGeom prst="rect">
            <a:avLst/>
          </a:prstGeom>
          <a:noFill/>
        </p:spPr>
        <p:txBody>
          <a:bodyPr wrap="square" rtlCol="0">
            <a:spAutoFit/>
          </a:bodyPr>
          <a:lstStyle/>
          <a:p>
            <a:pPr algn="r" rtl="1"/>
            <a:r>
              <a:rPr lang="ar-SA" dirty="0" smtClean="0"/>
              <a:t>في الحساب المجاني  لدينا فقط مشروعان إثنان يمكننا العمل عليهم و الكثير من الخصائص التي تساعدنا على تطورالمشاريع.</a:t>
            </a:r>
            <a:endParaRPr lang="en-US" dirty="0"/>
          </a:p>
        </p:txBody>
      </p:sp>
      <p:pic>
        <p:nvPicPr>
          <p:cNvPr id="4" name="Picture 3"/>
          <p:cNvPicPr>
            <a:picLocks noChangeAspect="1"/>
          </p:cNvPicPr>
          <p:nvPr/>
        </p:nvPicPr>
        <p:blipFill>
          <a:blip r:embed="rId3"/>
          <a:stretch>
            <a:fillRect/>
          </a:stretch>
        </p:blipFill>
        <p:spPr>
          <a:xfrm>
            <a:off x="6800188" y="1208417"/>
            <a:ext cx="5037316" cy="2353089"/>
          </a:xfrm>
          <a:prstGeom prst="rect">
            <a:avLst/>
          </a:prstGeom>
        </p:spPr>
      </p:pic>
      <p:sp>
        <p:nvSpPr>
          <p:cNvPr id="5" name="TextBox 4"/>
          <p:cNvSpPr txBox="1"/>
          <p:nvPr/>
        </p:nvSpPr>
        <p:spPr>
          <a:xfrm>
            <a:off x="7205869" y="3511000"/>
            <a:ext cx="4631635" cy="1200329"/>
          </a:xfrm>
          <a:prstGeom prst="rect">
            <a:avLst/>
          </a:prstGeom>
          <a:noFill/>
        </p:spPr>
        <p:txBody>
          <a:bodyPr wrap="square" rtlCol="0">
            <a:spAutoFit/>
          </a:bodyPr>
          <a:lstStyle/>
          <a:p>
            <a:pPr algn="r" rtl="1"/>
            <a:r>
              <a:rPr lang="ar-SA" dirty="0" smtClean="0"/>
              <a:t>كما يمكننا التحول من الحساب المجاني إلى الحساب المدفوع للحصول على فرص تطوير مشاريع جديدة و الحصول على خصائص إضافية جديدة</a:t>
            </a:r>
            <a:endParaRPr lang="en-US" dirty="0" smtClean="0"/>
          </a:p>
          <a:p>
            <a:pPr algn="r" rtl="1"/>
            <a:endParaRPr lang="en-US" dirty="0"/>
          </a:p>
        </p:txBody>
      </p:sp>
      <p:sp>
        <p:nvSpPr>
          <p:cNvPr id="6" name="Right Arrow 5"/>
          <p:cNvSpPr/>
          <p:nvPr/>
        </p:nvSpPr>
        <p:spPr>
          <a:xfrm>
            <a:off x="5911803" y="2086228"/>
            <a:ext cx="665922" cy="462170"/>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763699" y="4302701"/>
            <a:ext cx="4081908" cy="2316759"/>
          </a:xfrm>
          <a:prstGeom prst="rect">
            <a:avLst/>
          </a:prstGeom>
        </p:spPr>
      </p:pic>
      <p:sp>
        <p:nvSpPr>
          <p:cNvPr id="8" name="TextBox 7"/>
          <p:cNvSpPr txBox="1"/>
          <p:nvPr/>
        </p:nvSpPr>
        <p:spPr>
          <a:xfrm>
            <a:off x="8305417" y="5809174"/>
            <a:ext cx="3835367" cy="646331"/>
          </a:xfrm>
          <a:prstGeom prst="rect">
            <a:avLst/>
          </a:prstGeom>
          <a:solidFill>
            <a:srgbClr val="FFC000"/>
          </a:solidFill>
        </p:spPr>
        <p:txBody>
          <a:bodyPr wrap="square" rtlCol="0">
            <a:spAutoFit/>
          </a:bodyPr>
          <a:lstStyle/>
          <a:p>
            <a:pPr algn="r" rtl="1"/>
            <a:r>
              <a:rPr lang="ar-SA" sz="1200" b="1" dirty="0" smtClean="0"/>
              <a:t>مساحة عمل </a:t>
            </a:r>
            <a:r>
              <a:rPr lang="en-US" sz="1200" b="1" dirty="0" smtClean="0"/>
              <a:t>Workspace</a:t>
            </a:r>
            <a:r>
              <a:rPr lang="ar-SA" sz="1200" b="1" dirty="0" smtClean="0"/>
              <a:t> و خصائصها تؤثر و تتحكم في كل من </a:t>
            </a:r>
            <a:r>
              <a:rPr lang="en-US" sz="1200" b="1" dirty="0" smtClean="0"/>
              <a:t>Site plans </a:t>
            </a:r>
            <a:r>
              <a:rPr lang="LID8192" sz="1200" b="1" dirty="0" smtClean="0"/>
              <a:t>,</a:t>
            </a:r>
            <a:r>
              <a:rPr lang="ar-SA" sz="1200" b="1" dirty="0" smtClean="0"/>
              <a:t> و كل من </a:t>
            </a:r>
            <a:r>
              <a:rPr lang="en-US" sz="1200" b="1" dirty="0" smtClean="0"/>
              <a:t>Site</a:t>
            </a:r>
            <a:r>
              <a:rPr lang="ar-SA" sz="1200" b="1" dirty="0" smtClean="0"/>
              <a:t> </a:t>
            </a:r>
            <a:r>
              <a:rPr lang="en-US" sz="1200" b="1" dirty="0" smtClean="0"/>
              <a:t>plan</a:t>
            </a:r>
            <a:r>
              <a:rPr lang="ar-SA" sz="1200" b="1" dirty="0" smtClean="0"/>
              <a:t>  </a:t>
            </a:r>
            <a:r>
              <a:rPr lang="en-US" sz="1200" b="1" dirty="0" smtClean="0"/>
              <a:t> </a:t>
            </a:r>
            <a:r>
              <a:rPr lang="ar-SA" sz="1200" b="1" dirty="0" smtClean="0"/>
              <a:t>تتحكم بمشروع واحد فقط</a:t>
            </a:r>
            <a:r>
              <a:rPr lang="en-US" sz="1200" b="1" dirty="0" smtClean="0"/>
              <a:t>.</a:t>
            </a:r>
            <a:r>
              <a:rPr lang="ar-SA" sz="1200" b="1" dirty="0" smtClean="0"/>
              <a:t>إذأردت أكثر من مشروعان يجب عليك الأشتراك في الخطة المدفوعة </a:t>
            </a:r>
            <a:endParaRPr lang="en-US" sz="1200" b="1" dirty="0"/>
          </a:p>
        </p:txBody>
      </p:sp>
      <p:sp>
        <p:nvSpPr>
          <p:cNvPr id="9" name="TextBox 8"/>
          <p:cNvSpPr txBox="1"/>
          <p:nvPr/>
        </p:nvSpPr>
        <p:spPr>
          <a:xfrm>
            <a:off x="4836530" y="4478515"/>
            <a:ext cx="2908810" cy="1754326"/>
          </a:xfrm>
          <a:prstGeom prst="rect">
            <a:avLst/>
          </a:prstGeom>
          <a:noFill/>
        </p:spPr>
        <p:txBody>
          <a:bodyPr wrap="square" rtlCol="0">
            <a:spAutoFit/>
          </a:bodyPr>
          <a:lstStyle/>
          <a:p>
            <a:pPr algn="r" rtl="1"/>
            <a:r>
              <a:rPr lang="ar-SA" dirty="0" smtClean="0"/>
              <a:t>كل مساحة عمل </a:t>
            </a:r>
            <a:r>
              <a:rPr lang="en-US" dirty="0" smtClean="0"/>
              <a:t>Workspace</a:t>
            </a:r>
            <a:r>
              <a:rPr lang="ar-SA" dirty="0" smtClean="0"/>
              <a:t> يكون فها مشروع واحد أو أكثر يمكنك من خلاله النشر للإسم نطاق خاص بك </a:t>
            </a:r>
            <a:r>
              <a:rPr lang="en-US" dirty="0" smtClean="0"/>
              <a:t>Customer Domain Name</a:t>
            </a:r>
            <a:r>
              <a:rPr lang="ar-SA" dirty="0" smtClean="0"/>
              <a:t> أو إضافة محتوى </a:t>
            </a:r>
            <a:r>
              <a:rPr lang="en-US" dirty="0" smtClean="0"/>
              <a:t> CMS</a:t>
            </a:r>
            <a:r>
              <a:rPr lang="ar-SA" dirty="0" smtClean="0"/>
              <a:t>و التحكم بة و غيرها من الوظائف  و المميزات</a:t>
            </a:r>
            <a:endParaRPr lang="en-US" dirty="0"/>
          </a:p>
        </p:txBody>
      </p:sp>
      <p:sp>
        <p:nvSpPr>
          <p:cNvPr id="10" name="Rectangle 9"/>
          <p:cNvSpPr/>
          <p:nvPr/>
        </p:nvSpPr>
        <p:spPr>
          <a:xfrm>
            <a:off x="3982680" y="304676"/>
            <a:ext cx="6418360" cy="584775"/>
          </a:xfrm>
          <a:prstGeom prst="rect">
            <a:avLst/>
          </a:prstGeom>
        </p:spPr>
        <p:txBody>
          <a:bodyPr wrap="none">
            <a:spAutoFit/>
          </a:bodyPr>
          <a:lstStyle/>
          <a:p>
            <a:pPr algn="r" rtl="1"/>
            <a:r>
              <a:rPr lang="ar-SA" sz="3200" b="1" dirty="0">
                <a:solidFill>
                  <a:srgbClr val="FF0000"/>
                </a:solidFill>
              </a:rPr>
              <a:t>الفرق بين </a:t>
            </a:r>
            <a:r>
              <a:rPr lang="en-US" sz="3200" b="1" dirty="0">
                <a:solidFill>
                  <a:srgbClr val="FF0000"/>
                </a:solidFill>
              </a:rPr>
              <a:t>Site  plan</a:t>
            </a:r>
            <a:r>
              <a:rPr lang="ar-SA" sz="3200" b="1" dirty="0">
                <a:solidFill>
                  <a:srgbClr val="FF0000"/>
                </a:solidFill>
              </a:rPr>
              <a:t> و  </a:t>
            </a:r>
            <a:r>
              <a:rPr lang="en-US" sz="3200" b="1" dirty="0">
                <a:solidFill>
                  <a:srgbClr val="FF0000"/>
                </a:solidFill>
              </a:rPr>
              <a:t>Workspace plan</a:t>
            </a:r>
            <a:endParaRPr lang="ar-SA" sz="3200" b="1" dirty="0">
              <a:solidFill>
                <a:srgbClr val="FF0000"/>
              </a:solidFill>
            </a:endParaRPr>
          </a:p>
        </p:txBody>
      </p:sp>
    </p:spTree>
    <p:extLst>
      <p:ext uri="{BB962C8B-B14F-4D97-AF65-F5344CB8AC3E}">
        <p14:creationId xmlns:p14="http://schemas.microsoft.com/office/powerpoint/2010/main" val="265874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8007" y="279750"/>
            <a:ext cx="5908990" cy="584775"/>
          </a:xfrm>
          <a:prstGeom prst="rect">
            <a:avLst/>
          </a:prstGeom>
        </p:spPr>
        <p:txBody>
          <a:bodyPr wrap="none">
            <a:spAutoFit/>
          </a:bodyPr>
          <a:lstStyle/>
          <a:p>
            <a:pPr algn="r" rtl="1"/>
            <a:r>
              <a:rPr lang="ar-SA" sz="3200" b="1" dirty="0">
                <a:solidFill>
                  <a:srgbClr val="FF0000"/>
                </a:solidFill>
              </a:rPr>
              <a:t>كيف أختار الأشتراك أو </a:t>
            </a:r>
            <a:r>
              <a:rPr lang="ar-SA" sz="3200" b="1" dirty="0" smtClean="0">
                <a:solidFill>
                  <a:srgbClr val="FF0000"/>
                </a:solidFill>
              </a:rPr>
              <a:t>الخطة </a:t>
            </a:r>
            <a:r>
              <a:rPr lang="ar-SA" sz="3200" b="1" dirty="0">
                <a:solidFill>
                  <a:srgbClr val="FF0000"/>
                </a:solidFill>
              </a:rPr>
              <a:t>المناسبة لي؟</a:t>
            </a:r>
            <a:endParaRPr lang="en-US" sz="3200" b="1" dirty="0">
              <a:solidFill>
                <a:srgbClr val="FF0000"/>
              </a:solidFill>
            </a:endParaRPr>
          </a:p>
        </p:txBody>
      </p:sp>
      <p:sp>
        <p:nvSpPr>
          <p:cNvPr id="3" name="TextBox 2"/>
          <p:cNvSpPr txBox="1"/>
          <p:nvPr/>
        </p:nvSpPr>
        <p:spPr>
          <a:xfrm>
            <a:off x="886522" y="1834091"/>
            <a:ext cx="10204559" cy="1615827"/>
          </a:xfrm>
          <a:prstGeom prst="rect">
            <a:avLst/>
          </a:prstGeom>
          <a:noFill/>
        </p:spPr>
        <p:txBody>
          <a:bodyPr wrap="square" rtlCol="0">
            <a:spAutoFit/>
          </a:bodyPr>
          <a:lstStyle/>
          <a:p>
            <a:pPr algn="just" rtl="1">
              <a:lnSpc>
                <a:spcPct val="150000"/>
              </a:lnSpc>
            </a:pPr>
            <a:r>
              <a:rPr lang="ar-SA" dirty="0"/>
              <a:t>عند اشتراكك في موقع ويب فلو فانة يتم عمل حساب مجاني لك (</a:t>
            </a:r>
            <a:r>
              <a:rPr lang="en-US" dirty="0"/>
              <a:t>Free starter workspace</a:t>
            </a:r>
            <a:r>
              <a:rPr lang="ar-SA" dirty="0"/>
              <a:t>)، يمكنك من خلاله استخدام كافة الوظائف الخاصة بتصميم صفحات الإنترنت ولفترة غير محدودة وكما يمكنك نشرها تحت اسم نطاق فرعي </a:t>
            </a:r>
            <a:r>
              <a:rPr lang="en-US" dirty="0" smtClean="0">
                <a:effectLst/>
              </a:rPr>
              <a:t>webflow.io</a:t>
            </a:r>
            <a:r>
              <a:rPr lang="en-US" dirty="0"/>
              <a:t> </a:t>
            </a:r>
            <a:r>
              <a:rPr lang="ar-SA" dirty="0"/>
              <a:t>مع بعض المميزات المغلقة التي يجب عليك الاشتراك في إحدى الخطط لفتحتها والاستفادة منها</a:t>
            </a:r>
            <a:r>
              <a:rPr lang="en-US" dirty="0"/>
              <a:t>. </a:t>
            </a:r>
            <a:endParaRPr lang="en-US" dirty="0" smtClean="0">
              <a:effectLst/>
            </a:endParaRPr>
          </a:p>
          <a:p>
            <a:pPr algn="just" rtl="1"/>
            <a:endParaRPr lang="en-US" dirty="0"/>
          </a:p>
        </p:txBody>
      </p:sp>
      <p:sp>
        <p:nvSpPr>
          <p:cNvPr id="4" name="TextBox 3"/>
          <p:cNvSpPr txBox="1"/>
          <p:nvPr/>
        </p:nvSpPr>
        <p:spPr>
          <a:xfrm>
            <a:off x="886522" y="3391084"/>
            <a:ext cx="10204559" cy="2169825"/>
          </a:xfrm>
          <a:prstGeom prst="rect">
            <a:avLst/>
          </a:prstGeom>
          <a:noFill/>
        </p:spPr>
        <p:txBody>
          <a:bodyPr wrap="square" rtlCol="0">
            <a:spAutoFit/>
          </a:bodyPr>
          <a:lstStyle/>
          <a:p>
            <a:pPr algn="just" rtl="1">
              <a:lnSpc>
                <a:spcPct val="150000"/>
              </a:lnSpc>
            </a:pPr>
            <a:r>
              <a:rPr lang="ar-SA" dirty="0" smtClean="0"/>
              <a:t>إنتقالك من الخطة المجانية </a:t>
            </a:r>
            <a:r>
              <a:rPr lang="en-US" dirty="0" smtClean="0"/>
              <a:t> Free start plan</a:t>
            </a:r>
            <a:r>
              <a:rPr lang="ar-SA" dirty="0" smtClean="0"/>
              <a:t>إلى الخطة المدفوعة </a:t>
            </a:r>
            <a:r>
              <a:rPr lang="en-US" dirty="0" smtClean="0"/>
              <a:t> Paid Site plan</a:t>
            </a:r>
            <a:r>
              <a:rPr lang="ar-SA" dirty="0" smtClean="0"/>
              <a:t>يعتمد على المشروع الذي تعمل علية. إذا كان غرضك فقط التدرب و أكتشاف إمكانيات الويب فلو و مميزاته فيمكنك الأكتفاء بالخطة المجانية. </a:t>
            </a:r>
            <a:r>
              <a:rPr lang="en-US" dirty="0" smtClean="0"/>
              <a:t> </a:t>
            </a:r>
            <a:r>
              <a:rPr lang="ar-SA" dirty="0" smtClean="0"/>
              <a:t>أما إذا كان الهدف مثلاً عمل مشروع أو متجر على الأنترنت </a:t>
            </a:r>
            <a:r>
              <a:rPr lang="en-US" dirty="0" smtClean="0"/>
              <a:t>  Ecommerce website </a:t>
            </a:r>
            <a:r>
              <a:rPr lang="ar-SA" dirty="0" smtClean="0"/>
              <a:t>فيمكنك الإنتقال للخطة المدفوعة.</a:t>
            </a:r>
          </a:p>
          <a:p>
            <a:pPr algn="just" rtl="1">
              <a:lnSpc>
                <a:spcPct val="150000"/>
              </a:lnSpc>
            </a:pPr>
            <a:r>
              <a:rPr lang="ar-SA" dirty="0" smtClean="0"/>
              <a:t>إذا كان لديك فريق عمل أو كنت </a:t>
            </a:r>
            <a:r>
              <a:rPr lang="en-US" dirty="0" smtClean="0"/>
              <a:t>Freelancer</a:t>
            </a:r>
            <a:r>
              <a:rPr lang="ar-SA" dirty="0" smtClean="0"/>
              <a:t> و كان لديك زبون سوف تنقل ملكية الموقع إلية بعد الإنتهاء من العمل فيمكنك الإنتقال للخطة المدفوعة الخاصة بمساحات العمل </a:t>
            </a:r>
            <a:r>
              <a:rPr lang="en-US" dirty="0" smtClean="0"/>
              <a:t>Paid Workspace plan</a:t>
            </a:r>
            <a:endParaRPr lang="en-US" dirty="0"/>
          </a:p>
        </p:txBody>
      </p:sp>
    </p:spTree>
    <p:extLst>
      <p:ext uri="{BB962C8B-B14F-4D97-AF65-F5344CB8AC3E}">
        <p14:creationId xmlns:p14="http://schemas.microsoft.com/office/powerpoint/2010/main" val="3812505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725</TotalTime>
  <Words>726</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Ion Boardroom</vt:lpstr>
      <vt:lpstr> خطط و تكاليف الإشتراك   Webflow Plans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Webflow  Plans</dc:title>
  <dc:creator>Pc</dc:creator>
  <cp:lastModifiedBy>Pc</cp:lastModifiedBy>
  <cp:revision>30</cp:revision>
  <dcterms:created xsi:type="dcterms:W3CDTF">2022-11-29T04:36:13Z</dcterms:created>
  <dcterms:modified xsi:type="dcterms:W3CDTF">2022-11-29T19:58:02Z</dcterms:modified>
</cp:coreProperties>
</file>