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21888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FDFF"/>
    <a:srgbClr val="F9FCFF"/>
    <a:srgbClr val="F8F9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58"/>
  </p:normalViewPr>
  <p:slideViewPr>
    <p:cSldViewPr snapToGrid="0">
      <p:cViewPr>
        <p:scale>
          <a:sx n="100" d="100"/>
          <a:sy n="100" d="100"/>
        </p:scale>
        <p:origin x="336" y="-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94792"/>
            <a:ext cx="10363200" cy="42435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401956"/>
            <a:ext cx="9144000" cy="294281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042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48942"/>
            <a:ext cx="2628900" cy="10329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48942"/>
            <a:ext cx="7734300" cy="103294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4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7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038745"/>
            <a:ext cx="10515600" cy="5070212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156923"/>
            <a:ext cx="10515600" cy="2666305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724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244711"/>
            <a:ext cx="5181600" cy="773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1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8945"/>
            <a:ext cx="10515600" cy="2355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87956"/>
            <a:ext cx="5157787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452307"/>
            <a:ext cx="5157787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87956"/>
            <a:ext cx="5183188" cy="146435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452307"/>
            <a:ext cx="5183188" cy="65486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4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12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17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54968"/>
            <a:ext cx="6172200" cy="866196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33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12588"/>
            <a:ext cx="3932237" cy="2844059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54968"/>
            <a:ext cx="6172200" cy="866196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656647"/>
            <a:ext cx="3932237" cy="6774392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79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48945"/>
            <a:ext cx="10515600" cy="2355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244711"/>
            <a:ext cx="10515600" cy="7733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54DBD-40CC-5E42-A006-DBD5642A6B5C}" type="datetimeFigureOut">
              <a:rPr lang="en-US" smtClean="0"/>
              <a:t>3/12/25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297238"/>
            <a:ext cx="41148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297238"/>
            <a:ext cx="2743200" cy="6489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86E7DC-ACC1-C642-B309-2F6D001773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942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>
            <a:extLst>
              <a:ext uri="{FF2B5EF4-FFF2-40B4-BE49-F238E27FC236}">
                <a16:creationId xmlns:a16="http://schemas.microsoft.com/office/drawing/2014/main" id="{178FF49D-20A8-028C-B220-BF48CE7FCA9B}"/>
              </a:ext>
            </a:extLst>
          </p:cNvPr>
          <p:cNvGrpSpPr/>
          <p:nvPr/>
        </p:nvGrpSpPr>
        <p:grpSpPr>
          <a:xfrm>
            <a:off x="843984" y="3416290"/>
            <a:ext cx="10865416" cy="7175521"/>
            <a:chOff x="374084" y="3416290"/>
            <a:chExt cx="10865416" cy="7175521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90E249E9-AA47-31C1-DFA6-FBC987507B03}"/>
                </a:ext>
              </a:extLst>
            </p:cNvPr>
            <p:cNvSpPr/>
            <p:nvPr/>
          </p:nvSpPr>
          <p:spPr>
            <a:xfrm>
              <a:off x="628084" y="3822690"/>
              <a:ext cx="10611416" cy="6769121"/>
            </a:xfrm>
            <a:prstGeom prst="roundRect">
              <a:avLst>
                <a:gd name="adj" fmla="val 0"/>
              </a:avLst>
            </a:prstGeom>
            <a:solidFill>
              <a:srgbClr val="F9FCFF"/>
            </a:solidFill>
            <a:ln w="571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2880" tIns="182880" rtlCol="0" anchor="t"/>
            <a:lstStyle/>
            <a:p>
              <a:pPr marL="285750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📂"/>
              </a:pPr>
              <a:r>
                <a:rPr lang="en-US" dirty="0" err="1">
                  <a:solidFill>
                    <a:schemeClr val="tx1"/>
                  </a:solidFill>
                </a:rPr>
                <a:t>project_root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  <a:p>
              <a:pPr marL="742950" lvl="1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📦"/>
              </a:pPr>
              <a:r>
                <a:rPr lang="en-US" dirty="0" err="1">
                  <a:solidFill>
                    <a:schemeClr val="tx1"/>
                  </a:solidFill>
                </a:rPr>
                <a:t>env.sif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 err="1">
                  <a:solidFill>
                    <a:schemeClr val="tx1"/>
                  </a:solidFill>
                </a:rPr>
                <a:t>README.md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 err="1">
                  <a:solidFill>
                    <a:schemeClr val="tx1"/>
                  </a:solidFill>
                </a:rPr>
                <a:t>test_data.dat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📂"/>
              </a:pPr>
              <a:r>
                <a:rPr lang="en-US" dirty="0">
                  <a:solidFill>
                    <a:schemeClr val="tx1"/>
                  </a:solidFill>
                </a:rPr>
                <a:t>test_1/</a:t>
              </a:r>
            </a:p>
            <a:p>
              <a:pPr marL="1200150" lvl="2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 err="1">
                  <a:solidFill>
                    <a:schemeClr val="tx1"/>
                  </a:solidFill>
                </a:rPr>
                <a:t>submit.sh</a:t>
              </a:r>
              <a:r>
                <a:rPr lang="en-US" dirty="0">
                  <a:solidFill>
                    <a:schemeClr val="tx1"/>
                  </a:solidFill>
                </a:rPr>
                <a:t> </a:t>
              </a:r>
            </a:p>
            <a:p>
              <a:pPr marL="1200150" lvl="2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 err="1">
                  <a:solidFill>
                    <a:schemeClr val="tx1"/>
                  </a:solidFill>
                </a:rPr>
                <a:t>run_test.py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📂"/>
              </a:pPr>
              <a:r>
                <a:rPr lang="en-US" dirty="0" err="1">
                  <a:solidFill>
                    <a:schemeClr val="tx1"/>
                  </a:solidFill>
                </a:rPr>
                <a:t>local_lib</a:t>
              </a:r>
              <a:r>
                <a:rPr lang="en-US" dirty="0">
                  <a:solidFill>
                    <a:schemeClr val="tx1"/>
                  </a:solidFill>
                </a:rPr>
                <a:t>/</a:t>
              </a:r>
            </a:p>
            <a:p>
              <a:pPr marL="1200150" lvl="2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>
                  <a:solidFill>
                    <a:schemeClr val="tx1"/>
                  </a:solidFill>
                </a:rPr>
                <a:t>__</a:t>
              </a:r>
              <a:r>
                <a:rPr lang="en-US" dirty="0" err="1">
                  <a:solidFill>
                    <a:schemeClr val="tx1"/>
                  </a:solidFill>
                </a:rPr>
                <a:t>init</a:t>
              </a:r>
              <a:r>
                <a:rPr lang="en-US" dirty="0">
                  <a:solidFill>
                    <a:schemeClr val="tx1"/>
                  </a:solidFill>
                </a:rPr>
                <a:t>__.py</a:t>
              </a:r>
            </a:p>
            <a:p>
              <a:pPr marL="1200150" lvl="2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 err="1">
                  <a:solidFill>
                    <a:schemeClr val="tx1"/>
                  </a:solidFill>
                </a:rPr>
                <a:t>custom_funcs.py</a:t>
              </a:r>
              <a:endParaRPr lang="en-US" dirty="0">
                <a:solidFill>
                  <a:schemeClr val="tx1"/>
                </a:solidFill>
              </a:endParaRPr>
            </a:p>
            <a:p>
              <a:pPr marL="742950" lvl="1" indent="-285750">
                <a:lnSpc>
                  <a:spcPct val="150000"/>
                </a:lnSpc>
                <a:spcBef>
                  <a:spcPts val="1000"/>
                </a:spcBef>
                <a:buSzPct val="110000"/>
                <a:buFont typeface="System Font Regular"/>
                <a:buChar char="📄"/>
              </a:pPr>
              <a:r>
                <a:rPr lang="en-US" dirty="0" err="1">
                  <a:solidFill>
                    <a:schemeClr val="tx1"/>
                  </a:solidFill>
                </a:rPr>
                <a:t>etc</a:t>
              </a:r>
              <a:r>
                <a:rPr lang="en-US" dirty="0">
                  <a:solidFill>
                    <a:schemeClr val="tx1"/>
                  </a:solidFill>
                </a:rPr>
                <a:t>…</a:t>
              </a:r>
            </a:p>
            <a:p>
              <a:pPr marL="285750" indent="-285750" algn="ctr">
                <a:buFont typeface="System Font Regular"/>
                <a:buChar char="📦"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EFED011-C62C-59BF-8783-39B3E09AEEB1}"/>
                </a:ext>
              </a:extLst>
            </p:cNvPr>
            <p:cNvSpPr/>
            <p:nvPr/>
          </p:nvSpPr>
          <p:spPr>
            <a:xfrm>
              <a:off x="374084" y="3416290"/>
              <a:ext cx="3829616" cy="4064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Cluster File System</a:t>
              </a:r>
            </a:p>
          </p:txBody>
        </p:sp>
        <p:sp>
          <p:nvSpPr>
            <p:cNvPr id="81" name="Line Callout 2 80">
              <a:extLst>
                <a:ext uri="{FF2B5EF4-FFF2-40B4-BE49-F238E27FC236}">
                  <a16:creationId xmlns:a16="http://schemas.microsoft.com/office/drawing/2014/main" id="{70D9433E-8F97-363A-2E41-F89F04C86F03}"/>
                </a:ext>
              </a:extLst>
            </p:cNvPr>
            <p:cNvSpPr/>
            <p:nvPr/>
          </p:nvSpPr>
          <p:spPr>
            <a:xfrm>
              <a:off x="5970430" y="5311459"/>
              <a:ext cx="2044700" cy="1329356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28468"/>
                <a:gd name="adj5" fmla="val 120143"/>
                <a:gd name="adj6" fmla="val -143561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7E71041F-61BE-4356-3F37-A34598FC3E2C}"/>
                </a:ext>
              </a:extLst>
            </p:cNvPr>
            <p:cNvGrpSpPr/>
            <p:nvPr/>
          </p:nvGrpSpPr>
          <p:grpSpPr>
            <a:xfrm>
              <a:off x="5970430" y="5163154"/>
              <a:ext cx="4989670" cy="1632975"/>
              <a:chOff x="3798730" y="7790415"/>
              <a:chExt cx="4989670" cy="1632975"/>
            </a:xfrm>
          </p:grpSpPr>
          <p:sp>
            <p:nvSpPr>
              <p:cNvPr id="72" name="Rounded Rectangle 71">
                <a:extLst>
                  <a:ext uri="{FF2B5EF4-FFF2-40B4-BE49-F238E27FC236}">
                    <a16:creationId xmlns:a16="http://schemas.microsoft.com/office/drawing/2014/main" id="{3A5A6322-DFA4-B006-7F06-D98961B118DA}"/>
                  </a:ext>
                </a:extLst>
              </p:cNvPr>
              <p:cNvSpPr/>
              <p:nvPr/>
            </p:nvSpPr>
            <p:spPr>
              <a:xfrm>
                <a:off x="3798730" y="7842247"/>
                <a:ext cx="4989670" cy="1581143"/>
              </a:xfrm>
              <a:prstGeom prst="roundRect">
                <a:avLst>
                  <a:gd name="adj" fmla="val 499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320040" rtlCol="0" anchor="t"/>
              <a:lstStyle/>
              <a:p>
                <a:pPr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008000"/>
                    </a:solidFill>
                    <a:effectLst/>
                    <a:latin typeface="Menlo" panose="020B0609030804020204" pitchFamily="49" charset="0"/>
                  </a:rPr>
                  <a:t>#! /bin/bash</a:t>
                </a:r>
              </a:p>
              <a:p>
                <a:pPr>
                  <a:spcAft>
                    <a:spcPts val="200"/>
                  </a:spcAft>
                </a:pPr>
                <a:r>
                  <a:rPr lang="en-US" sz="1400" dirty="0">
                    <a:solidFill>
                      <a:srgbClr val="008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#SBATCH --name=...</a:t>
                </a:r>
                <a:endParaRPr lang="en-US" sz="1400" b="0" dirty="0">
                  <a:solidFill>
                    <a:srgbClr val="008000"/>
                  </a:solidFill>
                  <a:effectLst/>
                  <a:latin typeface="Menlo" panose="020B0609030804020204" pitchFamily="49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sz="1400" dirty="0">
                    <a:solidFill>
                      <a:srgbClr val="008000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#SBATCH --time=...</a:t>
                </a:r>
              </a:p>
              <a:p>
                <a:pPr>
                  <a:spcAft>
                    <a:spcPts val="200"/>
                  </a:spcAft>
                </a:pPr>
                <a:endPara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>
                  <a:spcAft>
                    <a:spcPts val="200"/>
                  </a:spcAft>
                </a:pPr>
                <a:r>
                  <a:rPr lang="en-US" sz="13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singularity run  ../</a:t>
                </a:r>
                <a:r>
                  <a:rPr lang="en-US" sz="13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env.sif</a:t>
                </a:r>
                <a:r>
                  <a:rPr lang="en-US" sz="13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  <a:r>
                  <a:rPr lang="en-US" sz="13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run_test.py</a:t>
                </a:r>
                <a:endPara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>
                  <a:spcAft>
                    <a:spcPts val="200"/>
                  </a:spcAft>
                </a:pPr>
                <a:endPara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>
                  <a:spcAft>
                    <a:spcPts val="200"/>
                  </a:spcAft>
                </a:pPr>
                <a:endPara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79" name="Rounded Rectangle 78">
                <a:extLst>
                  <a:ext uri="{FF2B5EF4-FFF2-40B4-BE49-F238E27FC236}">
                    <a16:creationId xmlns:a16="http://schemas.microsoft.com/office/drawing/2014/main" id="{084EF1A3-7B69-BB11-462C-398D68C906F9}"/>
                  </a:ext>
                </a:extLst>
              </p:cNvPr>
              <p:cNvSpPr/>
              <p:nvPr/>
            </p:nvSpPr>
            <p:spPr>
              <a:xfrm>
                <a:off x="3798730" y="7790415"/>
                <a:ext cx="4989670" cy="337585"/>
              </a:xfrm>
              <a:prstGeom prst="roundRect">
                <a:avLst>
                  <a:gd name="adj" fmla="val 499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ctr"/>
              <a:lstStyle/>
              <a:p>
                <a:r>
                  <a:rPr lang="en-US" sz="13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submit.sh</a:t>
                </a:r>
                <a:r>
                  <a:rPr lang="en-US" sz="1300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 </a:t>
                </a:r>
              </a:p>
            </p:txBody>
          </p:sp>
        </p:grpSp>
        <p:sp>
          <p:nvSpPr>
            <p:cNvPr id="82" name="Line Callout 2 81">
              <a:extLst>
                <a:ext uri="{FF2B5EF4-FFF2-40B4-BE49-F238E27FC236}">
                  <a16:creationId xmlns:a16="http://schemas.microsoft.com/office/drawing/2014/main" id="{772935B4-3AF0-41AC-DDC0-D17AB9FF7A7F}"/>
                </a:ext>
              </a:extLst>
            </p:cNvPr>
            <p:cNvSpPr/>
            <p:nvPr/>
          </p:nvSpPr>
          <p:spPr>
            <a:xfrm flipV="1">
              <a:off x="5970430" y="7775985"/>
              <a:ext cx="2044700" cy="1193779"/>
            </a:xfrm>
            <a:prstGeom prst="borderCallout2">
              <a:avLst>
                <a:gd name="adj1" fmla="val 18750"/>
                <a:gd name="adj2" fmla="val -8333"/>
                <a:gd name="adj3" fmla="val 18750"/>
                <a:gd name="adj4" fmla="val -28468"/>
                <a:gd name="adj5" fmla="val 115692"/>
                <a:gd name="adj6" fmla="val -13735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483D48C6-FDE7-33F7-73C6-89D1D321CC64}"/>
                </a:ext>
              </a:extLst>
            </p:cNvPr>
            <p:cNvGrpSpPr/>
            <p:nvPr/>
          </p:nvGrpSpPr>
          <p:grpSpPr>
            <a:xfrm>
              <a:off x="5970430" y="7423754"/>
              <a:ext cx="4989670" cy="1999646"/>
              <a:chOff x="3798730" y="7790415"/>
              <a:chExt cx="4989670" cy="1999646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FC1A3E40-96F2-4994-EDB1-D2DE7F784BA5}"/>
                  </a:ext>
                </a:extLst>
              </p:cNvPr>
              <p:cNvSpPr/>
              <p:nvPr/>
            </p:nvSpPr>
            <p:spPr>
              <a:xfrm>
                <a:off x="3798730" y="7842247"/>
                <a:ext cx="4989670" cy="1947814"/>
              </a:xfrm>
              <a:prstGeom prst="roundRect">
                <a:avLst>
                  <a:gd name="adj" fmla="val 4997"/>
                </a:avLst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320040" rtlCol="0" anchor="t"/>
              <a:lstStyle/>
              <a:p>
                <a:pPr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008000"/>
                    </a:solidFill>
                    <a:effectLst/>
                    <a:latin typeface="Menlo" panose="020B0609030804020204" pitchFamily="49" charset="0"/>
                  </a:rPr>
                  <a:t>#! /bin/python</a:t>
                </a:r>
              </a:p>
              <a:p>
                <a:pPr>
                  <a:spcAft>
                    <a:spcPts val="200"/>
                  </a:spcAft>
                </a:pPr>
                <a:endParaRPr lang="en-US" sz="1400" dirty="0">
                  <a:solidFill>
                    <a:srgbClr val="008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>
                  <a:lnSpc>
                    <a:spcPts val="1500"/>
                  </a:lnSpc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8F08C4"/>
                    </a:solidFill>
                    <a:effectLst/>
                    <a:latin typeface="Menlo" panose="020B0609030804020204" pitchFamily="49" charset="0"/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1400" b="0" dirty="0" err="1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env_lib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1400" b="0" dirty="0">
                    <a:solidFill>
                      <a:srgbClr val="8F08C4"/>
                    </a:solidFill>
                    <a:effectLst/>
                    <a:latin typeface="Menlo" panose="020B0609030804020204" pitchFamily="49" charset="0"/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*</a:t>
                </a:r>
                <a:endParaRPr lang="en-US" sz="1400" dirty="0">
                  <a:solidFill>
                    <a:srgbClr val="008000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  <a:p>
                <a:pPr>
                  <a:lnSpc>
                    <a:spcPts val="1500"/>
                  </a:lnSpc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8F08C4"/>
                    </a:solidFill>
                    <a:effectLst/>
                    <a:latin typeface="Menlo" panose="020B0609030804020204" pitchFamily="49" charset="0"/>
                  </a:rPr>
                  <a:t>from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../</a:t>
                </a:r>
                <a:r>
                  <a:rPr lang="en-US" sz="1400" b="0" dirty="0" err="1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local_lib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</a:t>
                </a:r>
                <a:r>
                  <a:rPr lang="en-US" sz="1400" b="0" dirty="0">
                    <a:solidFill>
                      <a:srgbClr val="8F08C4"/>
                    </a:solidFill>
                    <a:effectLst/>
                    <a:latin typeface="Menlo" panose="020B0609030804020204" pitchFamily="49" charset="0"/>
                  </a:rPr>
                  <a:t>import</a:t>
                </a: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 *</a:t>
                </a:r>
              </a:p>
              <a:p>
                <a:pPr>
                  <a:lnSpc>
                    <a:spcPts val="1500"/>
                  </a:lnSpc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008000"/>
                    </a:solidFill>
                    <a:effectLst/>
                    <a:latin typeface="Menlo" panose="020B0609030804020204" pitchFamily="49" charset="0"/>
                  </a:rPr>
                  <a:t># do something with the libraries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endParaRPr>
              </a:p>
              <a:p>
                <a:pPr>
                  <a:lnSpc>
                    <a:spcPts val="1500"/>
                  </a:lnSpc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008000"/>
                    </a:solidFill>
                    <a:effectLst/>
                    <a:latin typeface="Menlo" panose="020B0609030804020204" pitchFamily="49" charset="0"/>
                  </a:rPr>
                  <a:t># provided by the container</a:t>
                </a:r>
                <a:endParaRPr lang="en-US" sz="1400" b="0" dirty="0">
                  <a:solidFill>
                    <a:srgbClr val="000000"/>
                  </a:solidFill>
                  <a:effectLst/>
                  <a:latin typeface="Menlo" panose="020B0609030804020204" pitchFamily="49" charset="0"/>
                </a:endParaRPr>
              </a:p>
              <a:p>
                <a:pPr>
                  <a:lnSpc>
                    <a:spcPts val="1500"/>
                  </a:lnSpc>
                  <a:spcAft>
                    <a:spcPts val="200"/>
                  </a:spcAft>
                </a:pPr>
                <a:r>
                  <a:rPr lang="en-US" sz="1400" b="0" dirty="0">
                    <a:solidFill>
                      <a:srgbClr val="000000"/>
                    </a:solidFill>
                    <a:effectLst/>
                    <a:latin typeface="Menlo" panose="020B0609030804020204" pitchFamily="49" charset="0"/>
                  </a:rPr>
                  <a:t>...</a:t>
                </a:r>
              </a:p>
            </p:txBody>
          </p:sp>
          <p:sp>
            <p:nvSpPr>
              <p:cNvPr id="85" name="Rounded Rectangle 84">
                <a:extLst>
                  <a:ext uri="{FF2B5EF4-FFF2-40B4-BE49-F238E27FC236}">
                    <a16:creationId xmlns:a16="http://schemas.microsoft.com/office/drawing/2014/main" id="{39E9644A-D5C9-D68D-B772-79178DD91AC3}"/>
                  </a:ext>
                </a:extLst>
              </p:cNvPr>
              <p:cNvSpPr/>
              <p:nvPr/>
            </p:nvSpPr>
            <p:spPr>
              <a:xfrm>
                <a:off x="3798730" y="7790415"/>
                <a:ext cx="4989670" cy="337585"/>
              </a:xfrm>
              <a:prstGeom prst="roundRect">
                <a:avLst>
                  <a:gd name="adj" fmla="val 4997"/>
                </a:avLst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5720" rtlCol="0" anchor="ctr"/>
              <a:lstStyle/>
              <a:p>
                <a:r>
                  <a:rPr lang="en-US" sz="1300" dirty="0" err="1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run_test.py</a:t>
                </a:r>
                <a:endParaRPr lang="en-US" sz="1300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C331181-1CF1-EEB6-3DD8-FDA4698B112E}"/>
              </a:ext>
            </a:extLst>
          </p:cNvPr>
          <p:cNvSpPr/>
          <p:nvPr/>
        </p:nvSpPr>
        <p:spPr>
          <a:xfrm>
            <a:off x="8604250" y="990552"/>
            <a:ext cx="3321050" cy="1968500"/>
          </a:xfrm>
          <a:prstGeom prst="rect">
            <a:avLst/>
          </a:prstGeom>
          <a:solidFill>
            <a:srgbClr val="F9FDFF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dirty="0"/>
              <a:t>Once built, the container is stored by some standard container host, e.g.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GitHub (</a:t>
            </a:r>
            <a:r>
              <a:rPr lang="en-US" dirty="0" err="1"/>
              <a:t>gcr.io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DockerHub</a:t>
            </a:r>
            <a:r>
              <a:rPr lang="en-US" dirty="0"/>
              <a:t> (</a:t>
            </a:r>
            <a:r>
              <a:rPr lang="en-US" dirty="0" err="1"/>
              <a:t>dockerhub.io</a:t>
            </a:r>
            <a:r>
              <a:rPr lang="en-US" dirty="0"/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D795C9-3C02-1F46-D399-0EC375612978}"/>
              </a:ext>
            </a:extLst>
          </p:cNvPr>
          <p:cNvSpPr/>
          <p:nvPr/>
        </p:nvSpPr>
        <p:spPr>
          <a:xfrm>
            <a:off x="628084" y="990541"/>
            <a:ext cx="3321050" cy="1968501"/>
          </a:xfrm>
          <a:prstGeom prst="rect">
            <a:avLst/>
          </a:prstGeom>
          <a:solidFill>
            <a:srgbClr val="F9FDFF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Add environment setup here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Dockerfile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environment.yml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Directly included (</a:t>
            </a:r>
            <a:r>
              <a:rPr lang="en-US" dirty="0" err="1">
                <a:solidFill>
                  <a:schemeClr val="tx1"/>
                </a:solidFill>
              </a:rPr>
              <a:t>vendored</a:t>
            </a:r>
            <a:r>
              <a:rPr lang="en-US" dirty="0">
                <a:solidFill>
                  <a:schemeClr val="tx1"/>
                </a:solidFill>
              </a:rPr>
              <a:t>) packages and libraries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D0651D-091D-FD31-83FC-3D945FD214C7}"/>
              </a:ext>
            </a:extLst>
          </p:cNvPr>
          <p:cNvCxnSpPr>
            <a:cxnSpLocks/>
          </p:cNvCxnSpPr>
          <p:nvPr/>
        </p:nvCxnSpPr>
        <p:spPr>
          <a:xfrm>
            <a:off x="4203700" y="1879552"/>
            <a:ext cx="4145984" cy="0"/>
          </a:xfrm>
          <a:prstGeom prst="straightConnector1">
            <a:avLst/>
          </a:prstGeom>
          <a:ln w="1524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12DA851-2DAE-1B90-BA66-0934912728CC}"/>
              </a:ext>
            </a:extLst>
          </p:cNvPr>
          <p:cNvSpPr txBox="1"/>
          <p:nvPr/>
        </p:nvSpPr>
        <p:spPr>
          <a:xfrm>
            <a:off x="4559299" y="1382189"/>
            <a:ext cx="25385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container on push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5EF605-AE77-4B84-17B5-F212972308DE}"/>
              </a:ext>
            </a:extLst>
          </p:cNvPr>
          <p:cNvSpPr txBox="1"/>
          <p:nvPr/>
        </p:nvSpPr>
        <p:spPr>
          <a:xfrm>
            <a:off x="5104994" y="2007584"/>
            <a:ext cx="1447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Save on host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741F9C-3025-009C-DBA3-2E466D9FD9B9}"/>
              </a:ext>
            </a:extLst>
          </p:cNvPr>
          <p:cNvSpPr/>
          <p:nvPr/>
        </p:nvSpPr>
        <p:spPr>
          <a:xfrm>
            <a:off x="8349684" y="584152"/>
            <a:ext cx="3575616" cy="40640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Cloud Container Host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144FCA-3A52-676B-F0B2-54B162ABFDC7}"/>
              </a:ext>
            </a:extLst>
          </p:cNvPr>
          <p:cNvSpPr/>
          <p:nvPr/>
        </p:nvSpPr>
        <p:spPr>
          <a:xfrm>
            <a:off x="374084" y="584152"/>
            <a:ext cx="3575616" cy="406400"/>
          </a:xfrm>
          <a:prstGeom prst="rect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GitHub Container Repo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D8A89E0-9E53-DDEE-2AF2-6DFB68985A9D}"/>
              </a:ext>
            </a:extLst>
          </p:cNvPr>
          <p:cNvCxnSpPr>
            <a:cxnSpLocks/>
          </p:cNvCxnSpPr>
          <p:nvPr/>
        </p:nvCxnSpPr>
        <p:spPr>
          <a:xfrm flipH="1">
            <a:off x="7518402" y="2973698"/>
            <a:ext cx="1085848" cy="1826893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CC59518-9438-A79D-C3F1-B0CEA0EE332E}"/>
              </a:ext>
            </a:extLst>
          </p:cNvPr>
          <p:cNvCxnSpPr>
            <a:cxnSpLocks/>
          </p:cNvCxnSpPr>
          <p:nvPr/>
        </p:nvCxnSpPr>
        <p:spPr>
          <a:xfrm>
            <a:off x="2769515" y="4800591"/>
            <a:ext cx="4687117" cy="0"/>
          </a:xfrm>
          <a:prstGeom prst="straightConnector1">
            <a:avLst/>
          </a:prstGeom>
          <a:ln w="76200">
            <a:solidFill>
              <a:srgbClr val="0070C0"/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3F7598D-060B-CCF1-152E-8BA04328299F}"/>
              </a:ext>
            </a:extLst>
          </p:cNvPr>
          <p:cNvSpPr txBox="1"/>
          <p:nvPr/>
        </p:nvSpPr>
        <p:spPr>
          <a:xfrm>
            <a:off x="2975918" y="4177259"/>
            <a:ext cx="4480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Download with </a:t>
            </a:r>
          </a:p>
          <a:p>
            <a:pPr algn="ctr"/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singularity pull docker://host/container</a:t>
            </a:r>
          </a:p>
        </p:txBody>
      </p:sp>
    </p:spTree>
    <p:extLst>
      <p:ext uri="{BB962C8B-B14F-4D97-AF65-F5344CB8AC3E}">
        <p14:creationId xmlns:p14="http://schemas.microsoft.com/office/powerpoint/2010/main" val="421477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</TotalTime>
  <Words>176</Words>
  <Application>Microsoft Macintosh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System Font Regular</vt:lpstr>
      <vt:lpstr>Aptos</vt:lpstr>
      <vt:lpstr>Aptos Display</vt:lpstr>
      <vt:lpstr>Arial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2025-03-12T20:16:48Z</dcterms:created>
  <dcterms:modified xsi:type="dcterms:W3CDTF">2025-03-12T21:21:50Z</dcterms:modified>
</cp:coreProperties>
</file>