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  <p:sldMasterId id="2147483683" r:id="rId2"/>
    <p:sldMasterId id="2147483697" r:id="rId3"/>
  </p:sldMasterIdLst>
  <p:notesMasterIdLst>
    <p:notesMasterId r:id="rId10"/>
  </p:notesMasterIdLst>
  <p:sldIdLst>
    <p:sldId id="271" r:id="rId4"/>
    <p:sldId id="283" r:id="rId5"/>
    <p:sldId id="259" r:id="rId6"/>
    <p:sldId id="260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C00"/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9" autoAdjust="0"/>
    <p:restoredTop sz="83084" autoAdjust="0"/>
  </p:normalViewPr>
  <p:slideViewPr>
    <p:cSldViewPr snapToGrid="0">
      <p:cViewPr varScale="1">
        <p:scale>
          <a:sx n="101" d="100"/>
          <a:sy n="101" d="100"/>
        </p:scale>
        <p:origin x="10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3EE77-BD1E-4ADA-B04D-7AB8D05CDE94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1E1A-5455-4BDA-9696-8E06D42062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2D5DD7-11BF-4265-8EFE-A58A9D508252}" type="slidenum">
              <a:rPr lang="pt-BR" altLang="pt-BR" smtClean="0"/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77362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61E1A-5455-4BDA-9696-8E06D42062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1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smtClean="0"/>
              <a:t>Realização do cálculo de área de </a:t>
            </a:r>
            <a:r>
              <a:rPr lang="pt-BR" sz="1200" dirty="0" smtClean="0"/>
              <a:t>superfície</a:t>
            </a:r>
            <a:r>
              <a:rPr lang="pt-BR" sz="1200" kern="0" dirty="0" smtClean="0"/>
              <a:t> de pintura </a:t>
            </a:r>
            <a:endParaRPr lang="en-US" sz="1200" kern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61E1A-5455-4BDA-9696-8E06D42062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85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116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386"/>
            </a:lvl1pPr>
            <a:lvl2pPr>
              <a:defRPr sz="2963"/>
            </a:lvl2pPr>
            <a:lvl3pPr>
              <a:defRPr sz="2539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81"/>
            </a:lvl1pPr>
            <a:lvl2pPr marL="483763" indent="0">
              <a:buNone/>
              <a:defRPr sz="1270"/>
            </a:lvl2pPr>
            <a:lvl3pPr marL="967527" indent="0">
              <a:buNone/>
              <a:defRPr sz="1058"/>
            </a:lvl3pPr>
            <a:lvl4pPr marL="1451290" indent="0">
              <a:buNone/>
              <a:defRPr sz="952"/>
            </a:lvl4pPr>
            <a:lvl5pPr marL="1935053" indent="0">
              <a:buNone/>
              <a:defRPr sz="952"/>
            </a:lvl5pPr>
            <a:lvl6pPr marL="2418817" indent="0">
              <a:buNone/>
              <a:defRPr sz="952"/>
            </a:lvl6pPr>
            <a:lvl7pPr marL="2902580" indent="0">
              <a:buNone/>
              <a:defRPr sz="952"/>
            </a:lvl7pPr>
            <a:lvl8pPr marL="3386343" indent="0">
              <a:buNone/>
              <a:defRPr sz="952"/>
            </a:lvl8pPr>
            <a:lvl9pPr marL="3870107" indent="0">
              <a:buNone/>
              <a:defRPr sz="95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769" y="6355665"/>
            <a:ext cx="2843904" cy="36625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5B00B89-C696-4C84-8569-3DB61D6250A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909" y="6355665"/>
            <a:ext cx="3860184" cy="36625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16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86"/>
            </a:lvl1pPr>
            <a:lvl2pPr marL="483763" indent="0">
              <a:buNone/>
              <a:defRPr sz="2963"/>
            </a:lvl2pPr>
            <a:lvl3pPr marL="967527" indent="0">
              <a:buNone/>
              <a:defRPr sz="2539"/>
            </a:lvl3pPr>
            <a:lvl4pPr marL="1451290" indent="0">
              <a:buNone/>
              <a:defRPr sz="2116"/>
            </a:lvl4pPr>
            <a:lvl5pPr marL="1935053" indent="0">
              <a:buNone/>
              <a:defRPr sz="2116"/>
            </a:lvl5pPr>
            <a:lvl6pPr marL="2418817" indent="0">
              <a:buNone/>
              <a:defRPr sz="2116"/>
            </a:lvl6pPr>
            <a:lvl7pPr marL="2902580" indent="0">
              <a:buNone/>
              <a:defRPr sz="2116"/>
            </a:lvl7pPr>
            <a:lvl8pPr marL="3386343" indent="0">
              <a:buNone/>
              <a:defRPr sz="2116"/>
            </a:lvl8pPr>
            <a:lvl9pPr marL="3870107" indent="0">
              <a:buNone/>
              <a:defRPr sz="2116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81"/>
            </a:lvl1pPr>
            <a:lvl2pPr marL="483763" indent="0">
              <a:buNone/>
              <a:defRPr sz="1270"/>
            </a:lvl2pPr>
            <a:lvl3pPr marL="967527" indent="0">
              <a:buNone/>
              <a:defRPr sz="1058"/>
            </a:lvl3pPr>
            <a:lvl4pPr marL="1451290" indent="0">
              <a:buNone/>
              <a:defRPr sz="952"/>
            </a:lvl4pPr>
            <a:lvl5pPr marL="1935053" indent="0">
              <a:buNone/>
              <a:defRPr sz="952"/>
            </a:lvl5pPr>
            <a:lvl6pPr marL="2418817" indent="0">
              <a:buNone/>
              <a:defRPr sz="952"/>
            </a:lvl6pPr>
            <a:lvl7pPr marL="2902580" indent="0">
              <a:buNone/>
              <a:defRPr sz="952"/>
            </a:lvl7pPr>
            <a:lvl8pPr marL="3386343" indent="0">
              <a:buNone/>
              <a:defRPr sz="952"/>
            </a:lvl8pPr>
            <a:lvl9pPr marL="3870107" indent="0">
              <a:buNone/>
              <a:defRPr sz="95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769" y="6355665"/>
            <a:ext cx="2843904" cy="36625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5B00B89-C696-4C84-8569-3DB61D6250A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909" y="6355665"/>
            <a:ext cx="3860184" cy="36625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2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3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867" y="1219200"/>
            <a:ext cx="11582400" cy="5295900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9962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867" y="1219200"/>
            <a:ext cx="11582400" cy="5295900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935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5" name="Rectangle 10"/>
          <p:cNvSpPr/>
          <p:nvPr/>
        </p:nvSpPr>
        <p:spPr>
          <a:xfrm>
            <a:off x="0" y="3239156"/>
            <a:ext cx="189819" cy="37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6" name="Rectangle 11"/>
          <p:cNvSpPr/>
          <p:nvPr/>
        </p:nvSpPr>
        <p:spPr>
          <a:xfrm>
            <a:off x="1" y="6476629"/>
            <a:ext cx="12190321" cy="381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31" y="3238412"/>
            <a:ext cx="11429675" cy="3809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395" y="4000394"/>
            <a:ext cx="11429211" cy="152395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8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15" y="734647"/>
            <a:ext cx="11427691" cy="5525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4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32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1pPr>
            <a:lvl2pPr marL="48376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96752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3pPr>
            <a:lvl4pPr marL="145129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4pPr>
            <a:lvl5pPr marL="193505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5pPr>
            <a:lvl6pPr marL="241881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6pPr>
            <a:lvl7pPr marL="290258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7pPr>
            <a:lvl8pPr marL="338634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8pPr>
            <a:lvl9pPr marL="387010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2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963"/>
            </a:lvl1pPr>
            <a:lvl2pPr>
              <a:defRPr sz="2539"/>
            </a:lvl2pPr>
            <a:lvl3pPr>
              <a:defRPr sz="211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963"/>
            </a:lvl1pPr>
            <a:lvl2pPr>
              <a:defRPr sz="2539"/>
            </a:lvl2pPr>
            <a:lvl3pPr>
              <a:defRPr sz="211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30" tIns="45714" rIns="91430" bIns="45714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lIns="91430" tIns="45714" rIns="91430" bIns="45714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390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539"/>
            </a:lvl1pPr>
            <a:lvl2pPr>
              <a:defRPr sz="2116"/>
            </a:lvl2pPr>
            <a:lvl3pPr>
              <a:defRPr sz="1905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539"/>
            </a:lvl1pPr>
            <a:lvl2pPr>
              <a:defRPr sz="2116"/>
            </a:lvl2pPr>
            <a:lvl3pPr>
              <a:defRPr sz="1905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85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2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3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116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386"/>
            </a:lvl1pPr>
            <a:lvl2pPr>
              <a:defRPr sz="2963"/>
            </a:lvl2pPr>
            <a:lvl3pPr>
              <a:defRPr sz="2539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81"/>
            </a:lvl1pPr>
            <a:lvl2pPr marL="483763" indent="0">
              <a:buNone/>
              <a:defRPr sz="1270"/>
            </a:lvl2pPr>
            <a:lvl3pPr marL="967527" indent="0">
              <a:buNone/>
              <a:defRPr sz="1058"/>
            </a:lvl3pPr>
            <a:lvl4pPr marL="1451290" indent="0">
              <a:buNone/>
              <a:defRPr sz="952"/>
            </a:lvl4pPr>
            <a:lvl5pPr marL="1935053" indent="0">
              <a:buNone/>
              <a:defRPr sz="952"/>
            </a:lvl5pPr>
            <a:lvl6pPr marL="2418817" indent="0">
              <a:buNone/>
              <a:defRPr sz="952"/>
            </a:lvl6pPr>
            <a:lvl7pPr marL="2902580" indent="0">
              <a:buNone/>
              <a:defRPr sz="952"/>
            </a:lvl7pPr>
            <a:lvl8pPr marL="3386343" indent="0">
              <a:buNone/>
              <a:defRPr sz="952"/>
            </a:lvl8pPr>
            <a:lvl9pPr marL="3870107" indent="0">
              <a:buNone/>
              <a:defRPr sz="95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769" y="6355665"/>
            <a:ext cx="2843904" cy="36625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5B00B89-C696-4C84-8569-3DB61D6250A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909" y="6355665"/>
            <a:ext cx="3860184" cy="36625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88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16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86"/>
            </a:lvl1pPr>
            <a:lvl2pPr marL="483763" indent="0">
              <a:buNone/>
              <a:defRPr sz="2963"/>
            </a:lvl2pPr>
            <a:lvl3pPr marL="967527" indent="0">
              <a:buNone/>
              <a:defRPr sz="2539"/>
            </a:lvl3pPr>
            <a:lvl4pPr marL="1451290" indent="0">
              <a:buNone/>
              <a:defRPr sz="2116"/>
            </a:lvl4pPr>
            <a:lvl5pPr marL="1935053" indent="0">
              <a:buNone/>
              <a:defRPr sz="2116"/>
            </a:lvl5pPr>
            <a:lvl6pPr marL="2418817" indent="0">
              <a:buNone/>
              <a:defRPr sz="2116"/>
            </a:lvl6pPr>
            <a:lvl7pPr marL="2902580" indent="0">
              <a:buNone/>
              <a:defRPr sz="2116"/>
            </a:lvl7pPr>
            <a:lvl8pPr marL="3386343" indent="0">
              <a:buNone/>
              <a:defRPr sz="2116"/>
            </a:lvl8pPr>
            <a:lvl9pPr marL="3870107" indent="0">
              <a:buNone/>
              <a:defRPr sz="2116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81"/>
            </a:lvl1pPr>
            <a:lvl2pPr marL="483763" indent="0">
              <a:buNone/>
              <a:defRPr sz="1270"/>
            </a:lvl2pPr>
            <a:lvl3pPr marL="967527" indent="0">
              <a:buNone/>
              <a:defRPr sz="1058"/>
            </a:lvl3pPr>
            <a:lvl4pPr marL="1451290" indent="0">
              <a:buNone/>
              <a:defRPr sz="952"/>
            </a:lvl4pPr>
            <a:lvl5pPr marL="1935053" indent="0">
              <a:buNone/>
              <a:defRPr sz="952"/>
            </a:lvl5pPr>
            <a:lvl6pPr marL="2418817" indent="0">
              <a:buNone/>
              <a:defRPr sz="952"/>
            </a:lvl6pPr>
            <a:lvl7pPr marL="2902580" indent="0">
              <a:buNone/>
              <a:defRPr sz="952"/>
            </a:lvl7pPr>
            <a:lvl8pPr marL="3386343" indent="0">
              <a:buNone/>
              <a:defRPr sz="952"/>
            </a:lvl8pPr>
            <a:lvl9pPr marL="3870107" indent="0">
              <a:buNone/>
              <a:defRPr sz="95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769" y="6355665"/>
            <a:ext cx="2843904" cy="36625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5B00B89-C696-4C84-8569-3DB61D6250A1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909" y="6355665"/>
            <a:ext cx="3860184" cy="36625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43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3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93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867" y="1219200"/>
            <a:ext cx="11582400" cy="5295900"/>
          </a:xfrm>
          <a:prstGeom prst="rect">
            <a:avLst/>
          </a:prstGeom>
        </p:spPr>
        <p:txBody>
          <a:bodyPr vert="horz" lIns="91435" tIns="45718" rIns="91435" bIns="45718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423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5" name="Rectangle 10"/>
          <p:cNvSpPr/>
          <p:nvPr/>
        </p:nvSpPr>
        <p:spPr>
          <a:xfrm>
            <a:off x="0" y="3239156"/>
            <a:ext cx="189819" cy="379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6" name="Rectangle 11"/>
          <p:cNvSpPr/>
          <p:nvPr/>
        </p:nvSpPr>
        <p:spPr>
          <a:xfrm>
            <a:off x="1" y="6476629"/>
            <a:ext cx="12190321" cy="381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pic>
        <p:nvPicPr>
          <p:cNvPr id="7" name="Picture 7" descr="D:\users\mazza\[TecGraf]\[Logos]\Branco\Tecgraf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22" y="2933385"/>
            <a:ext cx="3354564" cy="99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31" y="3238412"/>
            <a:ext cx="11429675" cy="3809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395" y="4000394"/>
            <a:ext cx="11429211" cy="152395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8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4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15" y="734647"/>
            <a:ext cx="11427691" cy="5525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32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1pPr>
            <a:lvl2pPr marL="48376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967527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3pPr>
            <a:lvl4pPr marL="145129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4pPr>
            <a:lvl5pPr marL="193505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5pPr>
            <a:lvl6pPr marL="241881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6pPr>
            <a:lvl7pPr marL="2902580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7pPr>
            <a:lvl8pPr marL="3386343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8pPr>
            <a:lvl9pPr marL="3870107" indent="0">
              <a:buNone/>
              <a:defRPr sz="14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963"/>
            </a:lvl1pPr>
            <a:lvl2pPr>
              <a:defRPr sz="2539"/>
            </a:lvl2pPr>
            <a:lvl3pPr>
              <a:defRPr sz="211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963"/>
            </a:lvl1pPr>
            <a:lvl2pPr>
              <a:defRPr sz="2539"/>
            </a:lvl2pPr>
            <a:lvl3pPr>
              <a:defRPr sz="211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7" cy="3951288"/>
          </a:xfrm>
        </p:spPr>
        <p:txBody>
          <a:bodyPr/>
          <a:lstStyle>
            <a:lvl1pPr>
              <a:defRPr sz="2539"/>
            </a:lvl1pPr>
            <a:lvl2pPr>
              <a:defRPr sz="2116"/>
            </a:lvl2pPr>
            <a:lvl3pPr>
              <a:defRPr sz="1905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539" b="1"/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539"/>
            </a:lvl1pPr>
            <a:lvl2pPr>
              <a:defRPr sz="2116"/>
            </a:lvl2pPr>
            <a:lvl3pPr>
              <a:defRPr sz="1905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/>
        </p:nvSpPr>
        <p:spPr>
          <a:xfrm>
            <a:off x="0" y="189849"/>
            <a:ext cx="189819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4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9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319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467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617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765" indent="-22857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6476629"/>
            <a:ext cx="12190321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381315" y="189849"/>
            <a:ext cx="11427691" cy="38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título mestre</a:t>
            </a:r>
            <a:endParaRPr lang="en-US" altLang="en-US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315" y="952594"/>
            <a:ext cx="11427691" cy="476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  <a:endParaRPr lang="en-US" altLang="en-US" smtClean="0"/>
          </a:p>
        </p:txBody>
      </p:sp>
      <p:pic>
        <p:nvPicPr>
          <p:cNvPr id="2053" name="Picture 5" descr="D:\users\mazza\[TecGraf]\[Logos]\Branco\Petrobras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106" y="6552231"/>
            <a:ext cx="1174181" cy="23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7" descr="D:\users\mazza\[TecGraf]\[Logos]\Branco\Tecgraf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6" y="6515270"/>
            <a:ext cx="1029719" cy="30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00" y="6533751"/>
            <a:ext cx="267089" cy="26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4686" y="6552231"/>
            <a:ext cx="760951" cy="23016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58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476629"/>
            <a:ext cx="189819" cy="381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</p:spTree>
    <p:extLst>
      <p:ext uri="{BB962C8B-B14F-4D97-AF65-F5344CB8AC3E}">
        <p14:creationId xmlns:p14="http://schemas.microsoft.com/office/powerpoint/2010/main" val="188491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86" b="1" kern="1200">
          <a:solidFill>
            <a:srgbClr val="326496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32649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32649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32649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326496"/>
          </a:solidFill>
          <a:latin typeface="Arial" charset="0"/>
          <a:ea typeface="ＭＳ Ｐゴシック" charset="0"/>
          <a:cs typeface="ＭＳ Ｐゴシック" charset="0"/>
        </a:defRPr>
      </a:lvl5pPr>
      <a:lvl6pPr marL="483763"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254061"/>
          </a:solidFill>
          <a:latin typeface="Arial" charset="0"/>
        </a:defRPr>
      </a:lvl6pPr>
      <a:lvl7pPr marL="967527"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254061"/>
          </a:solidFill>
          <a:latin typeface="Arial" charset="0"/>
        </a:defRPr>
      </a:lvl7pPr>
      <a:lvl8pPr marL="1451290"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254061"/>
          </a:solidFill>
          <a:latin typeface="Arial" charset="0"/>
        </a:defRPr>
      </a:lvl8pPr>
      <a:lvl9pPr marL="1935053"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254061"/>
          </a:solidFill>
          <a:latin typeface="Arial" charset="0"/>
        </a:defRPr>
      </a:lvl9pPr>
    </p:titleStyle>
    <p:bodyStyle>
      <a:lvl1pPr marL="362822" indent="-36282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39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86115" indent="-30235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16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1209408" indent="-2418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ＭＳ Ｐゴシック" charset="0"/>
          <a:cs typeface="+mn-cs"/>
        </a:defRPr>
      </a:lvl3pPr>
      <a:lvl4pPr marL="1693172" indent="-2418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93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2176935" indent="-2418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93" kern="1200">
          <a:solidFill>
            <a:srgbClr val="7F7F7F"/>
          </a:solidFill>
          <a:latin typeface="+mn-lt"/>
          <a:ea typeface="ＭＳ Ｐゴシック" charset="0"/>
          <a:cs typeface="+mn-cs"/>
        </a:defRPr>
      </a:lvl5pPr>
      <a:lvl6pPr marL="2660698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6pPr>
      <a:lvl7pPr marL="3144462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7pPr>
      <a:lvl8pPr marL="3628225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8pPr>
      <a:lvl9pPr marL="4111988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6476629"/>
            <a:ext cx="9945044" cy="381373"/>
          </a:xfrm>
          <a:prstGeom prst="rect">
            <a:avLst/>
          </a:prstGeom>
          <a:solidFill>
            <a:srgbClr val="326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381315" y="189849"/>
            <a:ext cx="11427691" cy="38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título mestre</a:t>
            </a:r>
            <a:endParaRPr lang="en-US" altLang="en-US" smtClean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315" y="952594"/>
            <a:ext cx="11427691" cy="476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  <a:endParaRPr lang="en-US" altLang="en-US" smtClean="0"/>
          </a:p>
        </p:txBody>
      </p:sp>
      <p:pic>
        <p:nvPicPr>
          <p:cNvPr id="2054" name="Picture 7" descr="D:\users\mazza\[TecGraf]\[Logos]\Branco\Tecgraf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5" y="6515270"/>
            <a:ext cx="1167008" cy="30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79" y="6533751"/>
            <a:ext cx="342112" cy="26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4686" y="6552231"/>
            <a:ext cx="760951" cy="23016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58" b="1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fld id="{79115BA9-76EB-4F65-A8EE-35CFC580657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476629"/>
            <a:ext cx="189819" cy="381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05"/>
          </a:p>
        </p:txBody>
      </p:sp>
      <p:pic>
        <p:nvPicPr>
          <p:cNvPr id="10" name="Picture 5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313" y="6464707"/>
            <a:ext cx="1936312" cy="3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22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86" b="1" kern="1200">
          <a:solidFill>
            <a:srgbClr val="326496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32649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32649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32649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326496"/>
          </a:solidFill>
          <a:latin typeface="Arial" charset="0"/>
          <a:ea typeface="ＭＳ Ｐゴシック" charset="0"/>
          <a:cs typeface="ＭＳ Ｐゴシック" charset="0"/>
        </a:defRPr>
      </a:lvl5pPr>
      <a:lvl6pPr marL="483763"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254061"/>
          </a:solidFill>
          <a:latin typeface="Arial" charset="0"/>
        </a:defRPr>
      </a:lvl6pPr>
      <a:lvl7pPr marL="967527"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254061"/>
          </a:solidFill>
          <a:latin typeface="Arial" charset="0"/>
        </a:defRPr>
      </a:lvl7pPr>
      <a:lvl8pPr marL="1451290"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254061"/>
          </a:solidFill>
          <a:latin typeface="Arial" charset="0"/>
        </a:defRPr>
      </a:lvl8pPr>
      <a:lvl9pPr marL="1935053" algn="l" rtl="0" eaLnBrk="1" fontAlgn="base" hangingPunct="1">
        <a:spcBef>
          <a:spcPct val="0"/>
        </a:spcBef>
        <a:spcAft>
          <a:spcPct val="0"/>
        </a:spcAft>
        <a:defRPr sz="3386" b="1">
          <a:solidFill>
            <a:srgbClr val="254061"/>
          </a:solidFill>
          <a:latin typeface="Arial" charset="0"/>
        </a:defRPr>
      </a:lvl9pPr>
    </p:titleStyle>
    <p:bodyStyle>
      <a:lvl1pPr marL="362822" indent="-36282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39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86115" indent="-30235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16" kern="1200">
          <a:solidFill>
            <a:srgbClr val="7F7F7F"/>
          </a:solidFill>
          <a:latin typeface="+mn-lt"/>
          <a:ea typeface="ＭＳ Ｐゴシック" charset="0"/>
          <a:cs typeface="+mn-cs"/>
        </a:defRPr>
      </a:lvl2pPr>
      <a:lvl3pPr marL="1209408" indent="-2418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ＭＳ Ｐゴシック" charset="0"/>
          <a:cs typeface="+mn-cs"/>
        </a:defRPr>
      </a:lvl3pPr>
      <a:lvl4pPr marL="1693172" indent="-2418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93" kern="1200">
          <a:solidFill>
            <a:srgbClr val="7F7F7F"/>
          </a:solidFill>
          <a:latin typeface="+mn-lt"/>
          <a:ea typeface="ＭＳ Ｐゴシック" charset="0"/>
          <a:cs typeface="+mn-cs"/>
        </a:defRPr>
      </a:lvl4pPr>
      <a:lvl5pPr marL="2176935" indent="-24188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93" kern="1200">
          <a:solidFill>
            <a:srgbClr val="7F7F7F"/>
          </a:solidFill>
          <a:latin typeface="+mn-lt"/>
          <a:ea typeface="ＭＳ Ｐゴシック" charset="0"/>
          <a:cs typeface="+mn-cs"/>
        </a:defRPr>
      </a:lvl5pPr>
      <a:lvl6pPr marL="2660698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6pPr>
      <a:lvl7pPr marL="3144462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7pPr>
      <a:lvl8pPr marL="3628225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8pPr>
      <a:lvl9pPr marL="4111988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Planejamento </a:t>
            </a:r>
            <a:r>
              <a:rPr lang="pt-BR" dirty="0" err="1"/>
              <a:t>Onshore</a:t>
            </a:r>
            <a:r>
              <a:rPr lang="pt-BR" dirty="0"/>
              <a:t> de Atividades de Manutenção Anticorrosiva em Unidades de </a:t>
            </a:r>
            <a:r>
              <a:rPr lang="pt-BR" dirty="0" smtClean="0"/>
              <a:t>Exploração e Produção Offshore </a:t>
            </a:r>
            <a:r>
              <a:rPr lang="pt-BR" dirty="0"/>
              <a:t>Utilizando Maquetes Virtuais CAD/CAE 3D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395" y="5808518"/>
            <a:ext cx="11429211" cy="578280"/>
          </a:xfrm>
        </p:spPr>
        <p:txBody>
          <a:bodyPr/>
          <a:lstStyle/>
          <a:p>
            <a:pPr algn="ctr"/>
            <a:r>
              <a:rPr lang="pt-BR" dirty="0" smtClean="0"/>
              <a:t>Junho de 2015</a:t>
            </a:r>
            <a:endParaRPr lang="en-US" dirty="0"/>
          </a:p>
        </p:txBody>
      </p:sp>
      <p:sp>
        <p:nvSpPr>
          <p:cNvPr id="6" name="Título 3"/>
          <p:cNvSpPr txBox="1">
            <a:spLocks/>
          </p:cNvSpPr>
          <p:nvPr/>
        </p:nvSpPr>
        <p:spPr bwMode="auto">
          <a:xfrm>
            <a:off x="212614" y="444400"/>
            <a:ext cx="8572256" cy="120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86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86" b="1">
                <a:solidFill>
                  <a:srgbClr val="32649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86" b="1">
                <a:solidFill>
                  <a:srgbClr val="32649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86" b="1">
                <a:solidFill>
                  <a:srgbClr val="32649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86" b="1">
                <a:solidFill>
                  <a:srgbClr val="32649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83763" algn="l" rtl="0" eaLnBrk="1" fontAlgn="base" hangingPunct="1">
              <a:spcBef>
                <a:spcPct val="0"/>
              </a:spcBef>
              <a:spcAft>
                <a:spcPct val="0"/>
              </a:spcAft>
              <a:defRPr sz="3386" b="1">
                <a:solidFill>
                  <a:srgbClr val="254061"/>
                </a:solidFill>
                <a:latin typeface="Arial" charset="0"/>
              </a:defRPr>
            </a:lvl6pPr>
            <a:lvl7pPr marL="967527" algn="l" rtl="0" eaLnBrk="1" fontAlgn="base" hangingPunct="1">
              <a:spcBef>
                <a:spcPct val="0"/>
              </a:spcBef>
              <a:spcAft>
                <a:spcPct val="0"/>
              </a:spcAft>
              <a:defRPr sz="3386" b="1">
                <a:solidFill>
                  <a:srgbClr val="254061"/>
                </a:solidFill>
                <a:latin typeface="Arial" charset="0"/>
              </a:defRPr>
            </a:lvl7pPr>
            <a:lvl8pPr marL="1451290" algn="l" rtl="0" eaLnBrk="1" fontAlgn="base" hangingPunct="1">
              <a:spcBef>
                <a:spcPct val="0"/>
              </a:spcBef>
              <a:spcAft>
                <a:spcPct val="0"/>
              </a:spcAft>
              <a:defRPr sz="3386" b="1">
                <a:solidFill>
                  <a:srgbClr val="254061"/>
                </a:solidFill>
                <a:latin typeface="Arial" charset="0"/>
              </a:defRPr>
            </a:lvl8pPr>
            <a:lvl9pPr marL="1935053" algn="l" rtl="0" eaLnBrk="1" fontAlgn="base" hangingPunct="1">
              <a:spcBef>
                <a:spcPct val="0"/>
              </a:spcBef>
              <a:spcAft>
                <a:spcPct val="0"/>
              </a:spcAft>
              <a:defRPr sz="3386" b="1">
                <a:solidFill>
                  <a:srgbClr val="254061"/>
                </a:solidFill>
                <a:latin typeface="Arial" charset="0"/>
              </a:defRPr>
            </a:lvl9pPr>
          </a:lstStyle>
          <a:p>
            <a:r>
              <a:rPr lang="en-US" dirty="0" err="1" smtClean="0"/>
              <a:t>Instituto</a:t>
            </a:r>
            <a:r>
              <a:rPr lang="en-US" dirty="0" smtClean="0"/>
              <a:t> </a:t>
            </a:r>
            <a:r>
              <a:rPr lang="en-US" dirty="0" err="1" smtClean="0"/>
              <a:t>Tecgraf</a:t>
            </a:r>
            <a:r>
              <a:rPr lang="en-US" dirty="0" smtClean="0"/>
              <a:t>/PUC-Rio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9534348" y="406894"/>
            <a:ext cx="1016000" cy="1473200"/>
            <a:chOff x="352" y="328"/>
            <a:chExt cx="640" cy="928"/>
          </a:xfrm>
        </p:grpSpPr>
        <p:sp>
          <p:nvSpPr>
            <p:cNvPr id="8" name="Rectangle 55"/>
            <p:cNvSpPr>
              <a:spLocks noChangeArrowheads="1"/>
            </p:cNvSpPr>
            <p:nvPr/>
          </p:nvSpPr>
          <p:spPr bwMode="auto">
            <a:xfrm>
              <a:off x="352" y="328"/>
              <a:ext cx="640" cy="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5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" y="358"/>
              <a:ext cx="526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0027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509" y="374271"/>
            <a:ext cx="3077715" cy="1530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Environ</a:t>
            </a:r>
            <a:r>
              <a:rPr lang="pt-BR" dirty="0"/>
              <a:t>/Petrobras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73" y="873255"/>
            <a:ext cx="11427691" cy="5525477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Apoio na gestão de engenharia a partir do modelo 3D</a:t>
            </a:r>
          </a:p>
          <a:p>
            <a:pPr marL="742950" lvl="1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de construção de cenários</a:t>
            </a:r>
          </a:p>
          <a:p>
            <a:pPr marL="742950" lvl="1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com diversas fontes de 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pPr marL="742950" lvl="1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pt-BR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pt-BR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Recebimento de projetos</a:t>
            </a:r>
          </a:p>
          <a:p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Construção e Montagem</a:t>
            </a:r>
          </a:p>
          <a:p>
            <a:pPr lvl="1"/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Fiscalização 4D da 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C&amp;M</a:t>
            </a:r>
            <a:endParaRPr lang="pt-B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Operação e Manutenção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de manutenção/parada</a:t>
            </a:r>
          </a:p>
          <a:p>
            <a:pPr lvl="1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de controle anticorrosivo</a:t>
            </a:r>
          </a:p>
        </p:txBody>
      </p:sp>
      <p:pic>
        <p:nvPicPr>
          <p:cNvPr id="5" name="Picture 5" descr="\\AKEE\cae\projetos\Vigentes\environ\7-interno\imagens\Excel_Grupos_Dados_Engenhari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351" y="1833318"/>
            <a:ext cx="3184776" cy="190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7" name="Picture 5" descr="http://www.visgraf.impa.br/Projects/vismed/lung/fig/tecgra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69" y="5439647"/>
            <a:ext cx="850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funaripaisagismo.com.br/imagem/clientes/logoPetrobra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00" y="5513999"/>
            <a:ext cx="13589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6" y="5155456"/>
            <a:ext cx="630154" cy="110466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6" r="21030"/>
          <a:stretch/>
        </p:blipFill>
        <p:spPr bwMode="auto">
          <a:xfrm>
            <a:off x="8894505" y="3900710"/>
            <a:ext cx="3062244" cy="185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115" y="5288127"/>
            <a:ext cx="1369292" cy="983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temp\2014-04-08-161025_1920x1176_scrot.png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7" t="17542" r="1491" b="8148"/>
          <a:stretch/>
        </p:blipFill>
        <p:spPr bwMode="auto">
          <a:xfrm>
            <a:off x="4222288" y="1911978"/>
            <a:ext cx="4244924" cy="23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06" y="4019101"/>
            <a:ext cx="3762379" cy="28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273133" y="1264313"/>
            <a:ext cx="7187540" cy="46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pt-BR" altLang="pt-BR" sz="2400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Antes do </a:t>
            </a:r>
            <a:r>
              <a:rPr lang="pt-BR" altLang="pt-BR" sz="2400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Environ</a:t>
            </a:r>
            <a:endParaRPr lang="pt-BR" altLang="pt-BR" sz="2400" b="1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lvl="1" fontAlgn="base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Dificuldade na análise dos dados recebidos</a:t>
            </a:r>
          </a:p>
          <a:p>
            <a:pPr lvl="1" fontAlgn="base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Necessidade de embarque para </a:t>
            </a:r>
            <a:r>
              <a:rPr lang="pt-BR" alt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delineamento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 fontAlgn="base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Tempo elevado para </a:t>
            </a:r>
            <a:r>
              <a:rPr lang="pt-BR" alt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delineamento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 fontAlgn="base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Maior risco de acidentes</a:t>
            </a:r>
          </a:p>
          <a:p>
            <a:pPr lvl="1" fontAlgn="base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Medições com custos elevados</a:t>
            </a:r>
          </a:p>
          <a:p>
            <a:pPr lvl="1" fontAlgn="base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Visualização das instalações somente offshore</a:t>
            </a:r>
          </a:p>
          <a:p>
            <a:pPr lvl="1"/>
            <a:endParaRPr lang="pt-BR" altLang="pt-BR" sz="2000" dirty="0" smtClean="0"/>
          </a:p>
        </p:txBody>
      </p:sp>
      <p:pic>
        <p:nvPicPr>
          <p:cNvPr id="5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68" y="1506848"/>
            <a:ext cx="4588037" cy="3504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73133" y="84974"/>
            <a:ext cx="10643497" cy="403398"/>
          </a:xfrm>
          <a:prstGeom prst="rect">
            <a:avLst/>
          </a:prstGeom>
        </p:spPr>
        <p:txBody>
          <a:bodyPr lIns="91430" tIns="45714" rIns="91430" bIns="45714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4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9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defTabSz="914400"/>
            <a:r>
              <a:rPr lang="pt-BR" sz="3386" b="1" dirty="0">
                <a:solidFill>
                  <a:srgbClr val="326496"/>
                </a:solidFill>
                <a:ea typeface="ＭＳ Ｐゴシック" charset="0"/>
                <a:cs typeface="ＭＳ Ｐゴシック" charset="0"/>
              </a:rPr>
              <a:t>PIPCM (Área de Pintura)</a:t>
            </a:r>
            <a:endParaRPr lang="en-US" sz="3386" b="1" dirty="0">
              <a:solidFill>
                <a:srgbClr val="326496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5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192670" y="987011"/>
            <a:ext cx="8951329" cy="46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pt-BR" altLang="pt-BR" sz="2800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Vantagens na utilização do </a:t>
            </a:r>
            <a:r>
              <a:rPr lang="pt-BR" altLang="pt-BR" sz="2800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Environ</a:t>
            </a:r>
            <a:endParaRPr lang="pt-BR" altLang="pt-BR" sz="2800" b="1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Redução do número de </a:t>
            </a:r>
            <a:r>
              <a:rPr lang="pt-BR" alt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embarques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Delineamento mais preciso </a:t>
            </a:r>
            <a:endParaRPr lang="pt-BR" altLang="pt-BR" sz="22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2"/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Ajuste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fino e corte de </a:t>
            </a:r>
            <a:r>
              <a:rPr lang="pt-BR" altLang="pt-BR" sz="20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geometrias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Entrega mais rápida do </a:t>
            </a:r>
            <a:r>
              <a:rPr lang="pt-BR" alt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delineamento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Menor custo (delineamento feito em terra</a:t>
            </a:r>
            <a:r>
              <a:rPr lang="pt-BR" alt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Redução dos riscos de </a:t>
            </a:r>
            <a:r>
              <a:rPr lang="pt-BR" alt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acidentes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Maior riqueza de informações nos </a:t>
            </a:r>
            <a:r>
              <a:rPr lang="pt-BR" alt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delineamentos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Acesso aos dados de engenharia diretamente no modelo </a:t>
            </a:r>
            <a:r>
              <a:rPr lang="pt-BR" alt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3D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Evitar </a:t>
            </a:r>
            <a:r>
              <a:rPr lang="pt-BR" altLang="pt-BR" sz="2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retrabalho</a:t>
            </a:r>
            <a:endParaRPr lang="pt-BR" altLang="pt-BR" sz="2200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20" y="1204103"/>
            <a:ext cx="5469004" cy="2957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83524" y="61819"/>
            <a:ext cx="10643497" cy="403398"/>
          </a:xfrm>
          <a:prstGeom prst="rect">
            <a:avLst/>
          </a:prstGeom>
        </p:spPr>
        <p:txBody>
          <a:bodyPr lIns="91430" tIns="45714" rIns="91430" bIns="45714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4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9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defTabSz="914400"/>
            <a:r>
              <a:rPr lang="pt-BR" sz="3386" b="1" dirty="0">
                <a:solidFill>
                  <a:srgbClr val="326496"/>
                </a:solidFill>
                <a:ea typeface="ＭＳ Ｐゴシック" charset="0"/>
                <a:cs typeface="ＭＳ Ｐゴシック" charset="0"/>
              </a:rPr>
              <a:t>PIPCM (Área de Pintura)</a:t>
            </a:r>
            <a:endParaRPr lang="en-US" sz="3386" b="1" dirty="0">
              <a:solidFill>
                <a:srgbClr val="326496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9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83156" y="843222"/>
            <a:ext cx="11739126" cy="753409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90000"/>
                </a:schemeClr>
              </a:buClr>
              <a:buFont typeface="Arial" panose="020B0604020202020204" pitchFamily="34" charset="0"/>
              <a:buChar char="►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Volumes 3D no ENVIRON a partir das divisões dos setores criados na planta</a:t>
            </a:r>
          </a:p>
          <a:p>
            <a:pPr>
              <a:buClr>
                <a:schemeClr val="accent1">
                  <a:lumMod val="90000"/>
                </a:schemeClr>
              </a:buClr>
              <a:buFont typeface="Arial" panose="020B0604020202020204" pitchFamily="34" charset="0"/>
              <a:buChar char="►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Subdivisão em Zonas seguindo regras pré-definidas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42" y="2389981"/>
            <a:ext cx="4604399" cy="33948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77" y="2094978"/>
            <a:ext cx="4008635" cy="3930035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83156" y="73041"/>
            <a:ext cx="10643497" cy="621640"/>
          </a:xfrm>
          <a:prstGeom prst="rect">
            <a:avLst/>
          </a:prstGeom>
        </p:spPr>
        <p:txBody>
          <a:bodyPr lIns="91430" tIns="45714" rIns="91430" bIns="45714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4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9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defTabSz="914400"/>
            <a:r>
              <a:rPr lang="pt-BR" sz="3386" b="1" dirty="0">
                <a:solidFill>
                  <a:srgbClr val="326496"/>
                </a:solidFill>
                <a:ea typeface="ＭＳ Ｐゴシック" charset="0"/>
                <a:cs typeface="ＭＳ Ｐゴシック" charset="0"/>
              </a:rPr>
              <a:t>Delineamento 3D no </a:t>
            </a:r>
            <a:r>
              <a:rPr lang="pt-BR" sz="3386" b="1" dirty="0" err="1">
                <a:solidFill>
                  <a:srgbClr val="326496"/>
                </a:solidFill>
                <a:ea typeface="ＭＳ Ｐゴシック" charset="0"/>
                <a:cs typeface="ＭＳ Ｐゴシック" charset="0"/>
              </a:rPr>
              <a:t>Environ</a:t>
            </a:r>
            <a:endParaRPr lang="en-US" sz="3386" b="1" dirty="0">
              <a:solidFill>
                <a:srgbClr val="326496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eta para a direita 1"/>
          <p:cNvSpPr/>
          <p:nvPr/>
        </p:nvSpPr>
        <p:spPr bwMode="auto">
          <a:xfrm>
            <a:off x="5791941" y="3845081"/>
            <a:ext cx="978408" cy="484632"/>
          </a:xfrm>
          <a:prstGeom prst="rightArrow">
            <a:avLst/>
          </a:prstGeom>
          <a:solidFill>
            <a:srgbClr val="FF9900">
              <a:alpha val="30000"/>
            </a:srgbClr>
          </a:solidFill>
          <a:ln w="9525" cap="flat" cmpd="sng" algn="ctr">
            <a:solidFill>
              <a:srgbClr val="E6A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2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3156" y="747835"/>
            <a:ext cx="8596668" cy="638028"/>
          </a:xfrm>
        </p:spPr>
        <p:txBody>
          <a:bodyPr>
            <a:normAutofit/>
          </a:bodyPr>
          <a:lstStyle/>
          <a:p>
            <a:pPr marL="341313" indent="-341313" defTabSz="457200">
              <a:buClr>
                <a:schemeClr val="accent1">
                  <a:lumMod val="90000"/>
                </a:schemeClr>
              </a:buClr>
              <a:buFont typeface="Arial" panose="020B0604020202020204" pitchFamily="34" charset="0"/>
              <a:buChar char="►"/>
              <a:defRPr/>
            </a:pPr>
            <a:r>
              <a:rPr lang="pt-BR" sz="1800" dirty="0">
                <a:solidFill>
                  <a:schemeClr val="tx1"/>
                </a:solidFill>
                <a:ea typeface="+mn-ea"/>
                <a:cs typeface="+mn-cs"/>
              </a:rPr>
              <a:t>Realização do cálculo de área de superfície de pintura </a:t>
            </a: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95" y="1222317"/>
            <a:ext cx="5919020" cy="40371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229" y="3808390"/>
            <a:ext cx="1749153" cy="22765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3"/>
          <a:stretch/>
        </p:blipFill>
        <p:spPr bwMode="auto">
          <a:xfrm>
            <a:off x="854917" y="3500284"/>
            <a:ext cx="5391150" cy="289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83156" y="745776"/>
            <a:ext cx="9403101" cy="476541"/>
          </a:xfrm>
          <a:prstGeom prst="rect">
            <a:avLst/>
          </a:prstGeom>
        </p:spPr>
        <p:txBody>
          <a:bodyPr lIns="91430" tIns="45714" rIns="91430" bIns="45714">
            <a:normAutofit/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319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467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617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765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chemeClr val="accent1">
                  <a:lumMod val="90000"/>
                </a:schemeClr>
              </a:buClr>
              <a:buFont typeface="Arial" panose="020B0604020202020204" pitchFamily="34" charset="0"/>
              <a:buChar char="►"/>
            </a:pPr>
            <a:r>
              <a:rPr lang="pt-BR" sz="1800" kern="0" dirty="0" smtClean="0"/>
              <a:t>Classificação dos objetos de acordo com seu Sistema dentro de cada Zona</a:t>
            </a:r>
            <a:endParaRPr lang="en-US" sz="1800" kern="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83156" y="748910"/>
            <a:ext cx="8596668" cy="409177"/>
          </a:xfrm>
          <a:prstGeom prst="rect">
            <a:avLst/>
          </a:prstGeom>
        </p:spPr>
        <p:txBody>
          <a:bodyPr lIns="91430" tIns="45714" rIns="91430" bIns="45714">
            <a:normAutofit/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319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467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8617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5765" indent="-22857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accent1">
                  <a:lumMod val="90000"/>
                </a:schemeClr>
              </a:buClr>
              <a:buFont typeface="Arial" panose="020B0604020202020204" pitchFamily="34" charset="0"/>
              <a:buChar char="►"/>
            </a:pPr>
            <a:r>
              <a:rPr lang="pt-BR" sz="1800" dirty="0"/>
              <a:t>Exportação do resultado do cálculo para planilha Excel</a:t>
            </a:r>
            <a:endParaRPr lang="en-US" sz="18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3156" y="73041"/>
            <a:ext cx="10643497" cy="621640"/>
          </a:xfrm>
          <a:prstGeom prst="rect">
            <a:avLst/>
          </a:prstGeom>
        </p:spPr>
        <p:txBody>
          <a:bodyPr lIns="91430" tIns="45714" rIns="91430" bIns="45714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4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95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defTabSz="914400"/>
            <a:r>
              <a:rPr lang="pt-BR" sz="3386" b="1" dirty="0">
                <a:solidFill>
                  <a:srgbClr val="326496"/>
                </a:solidFill>
                <a:ea typeface="ＭＳ Ｐゴシック" charset="0"/>
                <a:cs typeface="ＭＳ Ｐゴシック" charset="0"/>
              </a:rPr>
              <a:t>Delineamento 3D no </a:t>
            </a:r>
            <a:r>
              <a:rPr lang="pt-BR" sz="3386" b="1" dirty="0" err="1">
                <a:solidFill>
                  <a:srgbClr val="326496"/>
                </a:solidFill>
                <a:ea typeface="ＭＳ Ｐゴシック" charset="0"/>
                <a:cs typeface="ＭＳ Ｐゴシック" charset="0"/>
              </a:rPr>
              <a:t>Environ</a:t>
            </a:r>
            <a:endParaRPr lang="en-US" sz="3386" b="1" dirty="0">
              <a:solidFill>
                <a:srgbClr val="326496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3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theme/theme1.xml><?xml version="1.0" encoding="utf-8"?>
<a:theme xmlns:a="http://schemas.openxmlformats.org/drawingml/2006/main" name="3_Personalizar design">
  <a:themeElements>
    <a:clrScheme name="Personalizada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3_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3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00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ct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ct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Template_Modelo</Template>
  <TotalTime>1628</TotalTime>
  <Words>236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Wingdings 3</vt:lpstr>
      <vt:lpstr>3_Personalizar design</vt:lpstr>
      <vt:lpstr>Tectos</vt:lpstr>
      <vt:lpstr>1_Tectos</vt:lpstr>
      <vt:lpstr>Planejamento Onshore de Atividades de Manutenção Anticorrosiva em Unidades de Exploração e Produção Offshore Utilizando Maquetes Virtuais CAD/CAE 3D</vt:lpstr>
      <vt:lpstr>Environ/Petrobras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Marcela Câmara</dc:creator>
  <cp:lastModifiedBy>Marcela Costa Camara do Bonfim</cp:lastModifiedBy>
  <cp:revision>109</cp:revision>
  <dcterms:created xsi:type="dcterms:W3CDTF">2015-02-20T18:26:21Z</dcterms:created>
  <dcterms:modified xsi:type="dcterms:W3CDTF">2015-09-25T13:49:03Z</dcterms:modified>
</cp:coreProperties>
</file>