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5" r:id="rId8"/>
    <p:sldId id="260" r:id="rId9"/>
    <p:sldId id="266" r:id="rId10"/>
    <p:sldId id="268" r:id="rId11"/>
    <p:sldId id="261" r:id="rId12"/>
    <p:sldId id="264" r:id="rId13"/>
    <p:sldId id="262" r:id="rId14"/>
    <p:sldId id="263" r:id="rId15"/>
    <p:sldId id="267" r:id="rId16"/>
  </p:sldIdLst>
  <p:sldSz cx="14630400" cy="8229600"/>
  <p:notesSz cx="8229600" cy="14630400"/>
  <p:embeddedFontLst>
    <p:embeddedFont>
      <p:font typeface="Lora" pitchFamily="34" charset="0"/>
      <p:bold r:id="rId20"/>
    </p:embeddedFont>
    <p:embeddedFont>
      <p:font typeface="Lora" pitchFamily="34" charset="-122"/>
      <p:bold r:id="rId21"/>
    </p:embeddedFont>
    <p:embeddedFont>
      <p:font typeface="Lora" pitchFamily="34" charset="-120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  <p:embeddedFont>
      <p:font typeface="Lucida Bright" panose="02040602050505020304" charset="0"/>
      <p:regular r:id="rId27"/>
      <p:bold r:id="rId28"/>
      <p:italic r:id="rId29"/>
    </p:embeddedFont>
    <p:embeddedFont>
      <p:font typeface="Microsoft Tai Le" panose="020B0502040204020203" charset="0"/>
      <p:regular r:id="rId30"/>
      <p:bold r:id="rId3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47278"/>
            <a:ext cx="7468553" cy="21120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Requirement Analysis for Car Fault Management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665696"/>
            <a:ext cx="7468553" cy="26811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455930" y="3702685"/>
            <a:ext cx="6641465" cy="8242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3600" dirty="0">
                <a:solidFill>
                  <a:schemeClr val="bg1"/>
                </a:solidFill>
              </a:rPr>
              <a:t>PRESENTED BY GROUP16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34950" y="6657340"/>
            <a:ext cx="4876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bg1"/>
                </a:solidFill>
              </a:rPr>
              <a:t>Course title: CEF 440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4950" y="7453630"/>
            <a:ext cx="4876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Course Instructor:DR  Nkemeni Valery 	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9525"/>
            <a:ext cx="14090650" cy="681672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15900" y="203200"/>
            <a:ext cx="11208385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3200" b="1" u="sng">
                <a:solidFill>
                  <a:schemeClr val="accent5">
                    <a:lumMod val="40000"/>
                    <a:lumOff val="60000"/>
                  </a:schemeClr>
                </a:solidFill>
                <a:sym typeface="+mn-ea"/>
              </a:rPr>
              <a:t>Prioritize Requirements Based on Importance </a:t>
            </a:r>
            <a:endParaRPr sz="3200" b="1" u="sng">
              <a:solidFill>
                <a:schemeClr val="accent5">
                  <a:lumMod val="40000"/>
                  <a:lumOff val="60000"/>
                </a:schemeClr>
              </a:solidFill>
              <a:sym typeface="+mn-ea"/>
            </a:endParaRPr>
          </a:p>
          <a:p>
            <a:endParaRPr lang="en-US" sz="3200" b="1" u="sng">
              <a:solidFill>
                <a:schemeClr val="accent5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34565"/>
            <a:ext cx="11953280" cy="704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Functional and Non-Functional Requirements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36871"/>
            <a:ext cx="3277433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Functional Requirements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28135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Dashboard light scanning and fault interpretation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594860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Engine sound diagnosis and fault display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061585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Maintenance reminders and mechanic locator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528310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account and notification management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3536871"/>
            <a:ext cx="3957757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Non-Functional Requirements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14761" y="4128135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Usability and performance under 3 seconds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4594860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Reliability with 99.5% uptime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5061585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Security with encryption and access control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614761" y="5528310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Scalability and legal compliance</a:t>
            </a:r>
            <a:endParaRPr lang="en-US" sz="18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3403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5453" y="3335417"/>
            <a:ext cx="9245084" cy="6431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Stakeholder Validation and Conclusion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65453" y="4962763"/>
            <a:ext cx="4147780" cy="218718"/>
          </a:xfrm>
          <a:prstGeom prst="roundRect">
            <a:avLst>
              <a:gd name="adj" fmla="val 15000"/>
            </a:avLst>
          </a:prstGeom>
          <a:solidFill>
            <a:srgbClr val="444752"/>
          </a:solidFill>
        </p:spPr>
      </p:sp>
      <p:sp>
        <p:nvSpPr>
          <p:cNvPr id="5" name="Text 2"/>
          <p:cNvSpPr/>
          <p:nvPr/>
        </p:nvSpPr>
        <p:spPr>
          <a:xfrm>
            <a:off x="765453" y="5509498"/>
            <a:ext cx="3111341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Stakeholder Identification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65453" y="5962293"/>
            <a:ext cx="4147780" cy="6998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Included car users, technicians, system engineers, and marketing agents.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41250" y="4634627"/>
            <a:ext cx="4147780" cy="218718"/>
          </a:xfrm>
          <a:prstGeom prst="roundRect">
            <a:avLst>
              <a:gd name="adj" fmla="val 15000"/>
            </a:avLst>
          </a:prstGeom>
          <a:solidFill>
            <a:srgbClr val="444752"/>
          </a:solidFill>
        </p:spPr>
      </p:sp>
      <p:sp>
        <p:nvSpPr>
          <p:cNvPr id="8" name="Text 5"/>
          <p:cNvSpPr/>
          <p:nvPr/>
        </p:nvSpPr>
        <p:spPr>
          <a:xfrm>
            <a:off x="5241250" y="5181362"/>
            <a:ext cx="2573179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Validation Sessions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5241250" y="5634157"/>
            <a:ext cx="4147780" cy="10497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Reviewed requirements, clarified ambiguities, and updated specifications based on feedback.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9717048" y="4306610"/>
            <a:ext cx="4147780" cy="218718"/>
          </a:xfrm>
          <a:prstGeom prst="roundRect">
            <a:avLst>
              <a:gd name="adj" fmla="val 15000"/>
            </a:avLst>
          </a:prstGeom>
          <a:solidFill>
            <a:srgbClr val="444752"/>
          </a:solidFill>
        </p:spPr>
      </p:sp>
      <p:sp>
        <p:nvSpPr>
          <p:cNvPr id="11" name="Text 8"/>
          <p:cNvSpPr/>
          <p:nvPr/>
        </p:nvSpPr>
        <p:spPr>
          <a:xfrm>
            <a:off x="9717048" y="4853345"/>
            <a:ext cx="2573179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Final Approval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717048" y="5306139"/>
            <a:ext cx="4147780" cy="10497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 key stakeholders formally approved the requirements, ensuring alignment and readiness for design phase.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65453" y="6929914"/>
            <a:ext cx="13099494" cy="6998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requirement analysis establishes a solid foundation for developing a reliable, user-friendly car fault diagnostic system that meets technical and user expectations.</a:t>
            </a:r>
            <a:endParaRPr 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64990" y="1361440"/>
            <a:ext cx="4876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accent5"/>
                </a:solidFill>
              </a:rPr>
              <a:t>   CONCLUSION</a:t>
            </a:r>
            <a:endParaRPr lang="en-US" sz="3600">
              <a:solidFill>
                <a:schemeClr val="accent5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58570" y="2541270"/>
            <a:ext cx="12466320" cy="426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altLang="en-US" sz="2400">
                <a:solidFill>
                  <a:schemeClr val="bg1"/>
                </a:solidFill>
                <a:sym typeface="+mn-ea"/>
              </a:rPr>
              <a:t>The requirement analysis for the automotive diagnostic system has been successfully </a:t>
            </a:r>
            <a:endParaRPr lang="en-US" altLang="en-US" sz="2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en-US" sz="2400">
                <a:solidFill>
                  <a:schemeClr val="bg1"/>
                </a:solidFill>
                <a:sym typeface="+mn-ea"/>
              </a:rPr>
              <a:t>completed. Through stakeholder engagement and careful evaluation, we ensured all </a:t>
            </a:r>
            <a:endParaRPr lang="en-US" altLang="en-US" sz="2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en-US" sz="2400">
                <a:solidFill>
                  <a:schemeClr val="bg1"/>
                </a:solidFill>
                <a:sym typeface="+mn-ea"/>
              </a:rPr>
              <a:t>functional and non-functional needs are clearly defined, feasible, and aligned with user </a:t>
            </a:r>
            <a:endParaRPr lang="en-US" altLang="en-US" sz="2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en-US" sz="2400">
                <a:solidFill>
                  <a:schemeClr val="bg1"/>
                </a:solidFill>
                <a:sym typeface="+mn-ea"/>
              </a:rPr>
              <a:t>expectations. This analysis lays a strong foundation for system design and development, </a:t>
            </a:r>
            <a:endParaRPr lang="en-US" altLang="en-US" sz="24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en-US" sz="2400">
                <a:solidFill>
                  <a:schemeClr val="bg1"/>
                </a:solidFill>
                <a:sym typeface="+mn-ea"/>
              </a:rPr>
              <a:t>minimizing future risks and ensuring project success.</a:t>
            </a:r>
            <a:endParaRPr lang="en-US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80969" y="706041"/>
            <a:ext cx="7468553" cy="14080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Project Overview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47304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</p:spPr>
      </p:sp>
      <p:sp>
        <p:nvSpPr>
          <p:cNvPr id="5" name="Text 2"/>
          <p:cNvSpPr/>
          <p:nvPr/>
        </p:nvSpPr>
        <p:spPr>
          <a:xfrm>
            <a:off x="7101959" y="2555319"/>
            <a:ext cx="2806898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01959" y="3050858"/>
            <a:ext cx="2806898" cy="19151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a robust vehicle fault diagnostic system using sensor networks and ECU communication protocols.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208062" y="247304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</p:spPr>
      </p:sp>
      <p:sp>
        <p:nvSpPr>
          <p:cNvPr id="8" name="Text 5"/>
          <p:cNvSpPr/>
          <p:nvPr/>
        </p:nvSpPr>
        <p:spPr>
          <a:xfrm>
            <a:off x="10985897" y="2555319"/>
            <a:ext cx="2806898" cy="7038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Requirement Analysis Purpose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85897" y="3402806"/>
            <a:ext cx="2806898" cy="22981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Bridge stakeholder needs with technical implementation by gathering, prioritizing, and validating system requirements.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617970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</p:spPr>
      </p:sp>
      <p:sp>
        <p:nvSpPr>
          <p:cNvPr id="11" name="Text 8"/>
          <p:cNvSpPr/>
          <p:nvPr/>
        </p:nvSpPr>
        <p:spPr>
          <a:xfrm>
            <a:off x="7101959" y="6261973"/>
            <a:ext cx="2816185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Outcome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01959" y="6757511"/>
            <a:ext cx="6690717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validated Software Requirements Specification (SRS) that guides system design and development.</a:t>
            </a:r>
            <a:endParaRPr lang="en-US" sz="1850" dirty="0"/>
          </a:p>
        </p:txBody>
      </p:sp>
      <p:sp>
        <p:nvSpPr>
          <p:cNvPr id="13" name="Text Box 12"/>
          <p:cNvSpPr txBox="1"/>
          <p:nvPr/>
        </p:nvSpPr>
        <p:spPr>
          <a:xfrm>
            <a:off x="392430" y="863600"/>
            <a:ext cx="4876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  <a:latin typeface="Lucida Bright" panose="02040602050505020304" charset="0"/>
                <a:cs typeface="Lucida Bright" panose="02040602050505020304" charset="0"/>
              </a:rPr>
              <a:t>INTRODUCTION</a:t>
            </a:r>
            <a:endParaRPr lang="en-US" sz="4400">
              <a:solidFill>
                <a:schemeClr val="bg1"/>
              </a:solidFill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92430" y="2113915"/>
            <a:ext cx="4876800" cy="3823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30000"/>
              </a:lnSpc>
            </a:pPr>
            <a:r>
              <a:rPr lang="en-US" altLang="en-US">
                <a:solidFill>
                  <a:schemeClr val="bg1"/>
                </a:solidFill>
                <a:latin typeface="Microsoft Tai Le" panose="020B0502040204020203" charset="0"/>
                <a:cs typeface="Microsoft Tai Le" panose="020B0502040204020203" charset="0"/>
                <a:sym typeface="+mn-ea"/>
              </a:rPr>
              <a:t>T</a:t>
            </a:r>
            <a:r>
              <a:rPr lang="en-US" altLang="en-US" sz="1850">
                <a:solidFill>
                  <a:schemeClr val="bg1"/>
                </a:solidFill>
                <a:latin typeface="Microsoft Tai Le" panose="020B0502040204020203" charset="0"/>
                <a:cs typeface="Microsoft Tai Le" panose="020B0502040204020203" charset="0"/>
                <a:sym typeface="+mn-ea"/>
              </a:rPr>
              <a:t>he objective of the requirement analysis phase is to bridge the gap between what </a:t>
            </a:r>
            <a:endParaRPr lang="en-US" altLang="en-US" sz="1850">
              <a:solidFill>
                <a:schemeClr val="bg1"/>
              </a:solidFill>
              <a:latin typeface="Microsoft Tai Le" panose="020B0502040204020203" charset="0"/>
              <a:cs typeface="Microsoft Tai Le" panose="020B0502040204020203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en-US" sz="1850">
                <a:solidFill>
                  <a:srgbClr val="323232"/>
                </a:solidFill>
                <a:latin typeface="Microsoft Tai Le" panose="020B0502040204020203" charset="0"/>
                <a:cs typeface="Microsoft Tai Le" panose="020B0502040204020203" charset="0"/>
                <a:sym typeface="+mn-ea"/>
              </a:rPr>
              <a:t>s</a:t>
            </a:r>
            <a:r>
              <a:rPr lang="en-US" altLang="en-US" sz="1850">
                <a:solidFill>
                  <a:schemeClr val="bg1"/>
                </a:solidFill>
                <a:latin typeface="Microsoft Tai Le" panose="020B0502040204020203" charset="0"/>
                <a:cs typeface="Microsoft Tai Le" panose="020B0502040204020203" charset="0"/>
                <a:sym typeface="+mn-ea"/>
              </a:rPr>
              <a:t>takeholders need and what the technical team will build. This involves gathering, </a:t>
            </a:r>
            <a:endParaRPr lang="en-US" altLang="en-US" sz="1850">
              <a:solidFill>
                <a:schemeClr val="bg1"/>
              </a:solidFill>
              <a:latin typeface="Microsoft Tai Le" panose="020B0502040204020203" charset="0"/>
              <a:cs typeface="Microsoft Tai Le" panose="020B0502040204020203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en-US" sz="1850">
                <a:solidFill>
                  <a:schemeClr val="bg1"/>
                </a:solidFill>
                <a:latin typeface="Microsoft Tai Le" panose="020B0502040204020203" charset="0"/>
                <a:cs typeface="Microsoft Tai Le" panose="020B0502040204020203" charset="0"/>
                <a:sym typeface="+mn-ea"/>
              </a:rPr>
              <a:t>analyzing, prioritizing, and validating all requirements related to the system’s </a:t>
            </a:r>
            <a:endParaRPr lang="en-US" altLang="en-US" sz="1850">
              <a:solidFill>
                <a:schemeClr val="bg1"/>
              </a:solidFill>
              <a:latin typeface="Microsoft Tai Le" panose="020B0502040204020203" charset="0"/>
              <a:cs typeface="Microsoft Tai Le" panose="020B0502040204020203" charset="0"/>
              <a:sym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en-US" sz="1850">
                <a:solidFill>
                  <a:schemeClr val="bg1"/>
                </a:solidFill>
                <a:latin typeface="Microsoft Tai Le" panose="020B0502040204020203" charset="0"/>
                <a:cs typeface="Microsoft Tai Le" panose="020B0502040204020203" charset="0"/>
                <a:sym typeface="+mn-ea"/>
              </a:rPr>
              <a:t>performance, functionality, and usability. </a:t>
            </a:r>
            <a:endParaRPr lang="en-US" sz="1850">
              <a:solidFill>
                <a:schemeClr val="bg1"/>
              </a:solidFill>
              <a:latin typeface="Microsoft Tai Le" panose="020B0502040204020203" charset="0"/>
              <a:cs typeface="Microsoft Tai Le" panose="020B0502040204020203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24407"/>
            <a:ext cx="12954952" cy="14080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Literature Review: Foundations of Requirement Analysis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30729"/>
            <a:ext cx="2816185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Concepts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21994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Functional vs. Non-Functional Requirements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988719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Importance of completeness, clarity, and validation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455444"/>
            <a:ext cx="6185535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Stakeholder involvement for accurate requirement capture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930729"/>
            <a:ext cx="3446859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Standards and Techniques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521994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IEEE Standard 830 for SRS structure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988719"/>
            <a:ext cx="6185535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Validation methods: reviews, prototyping, use case modeling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838468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Automotive protocols: OBD-II, CAN bus compliance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7000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3553" y="3838337"/>
            <a:ext cx="12500967" cy="6752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Methodology: Requirement Review and Feasibility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803553" y="4857869"/>
            <a:ext cx="4188023" cy="2403277"/>
          </a:xfrm>
          <a:prstGeom prst="roundRect">
            <a:avLst>
              <a:gd name="adj" fmla="val 1433"/>
            </a:avLst>
          </a:prstGeom>
          <a:solidFill>
            <a:srgbClr val="444752"/>
          </a:solidFill>
        </p:spPr>
      </p:sp>
      <p:sp>
        <p:nvSpPr>
          <p:cNvPr id="5" name="Text 2"/>
          <p:cNvSpPr/>
          <p:nvPr/>
        </p:nvSpPr>
        <p:spPr>
          <a:xfrm>
            <a:off x="1033105" y="5087422"/>
            <a:ext cx="2954536" cy="33766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Completeness &amp; Clarity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033105" y="5562838"/>
            <a:ext cx="3728918" cy="11015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Addressed missing details like engine sound capture, fault confirmation, and classification using AI models.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5221129" y="4857869"/>
            <a:ext cx="4188023" cy="2403277"/>
          </a:xfrm>
          <a:prstGeom prst="roundRect">
            <a:avLst>
              <a:gd name="adj" fmla="val 1433"/>
            </a:avLst>
          </a:prstGeom>
          <a:solidFill>
            <a:srgbClr val="444752"/>
          </a:solidFill>
        </p:spPr>
      </p:sp>
      <p:sp>
        <p:nvSpPr>
          <p:cNvPr id="8" name="Text 5"/>
          <p:cNvSpPr/>
          <p:nvPr/>
        </p:nvSpPr>
        <p:spPr>
          <a:xfrm>
            <a:off x="5450681" y="5087422"/>
            <a:ext cx="2701171" cy="33766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Technical Feasibility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5450681" y="5562838"/>
            <a:ext cx="3728918" cy="14687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Ensured compatibility with smartphones, offline functionality, scalable fault detection, and real-time alerts.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9638705" y="4857869"/>
            <a:ext cx="4188023" cy="2403277"/>
          </a:xfrm>
          <a:prstGeom prst="roundRect">
            <a:avLst>
              <a:gd name="adj" fmla="val 1433"/>
            </a:avLst>
          </a:prstGeom>
          <a:solidFill>
            <a:srgbClr val="444752"/>
          </a:solidFill>
        </p:spPr>
      </p:sp>
      <p:sp>
        <p:nvSpPr>
          <p:cNvPr id="11" name="Text 8"/>
          <p:cNvSpPr/>
          <p:nvPr/>
        </p:nvSpPr>
        <p:spPr>
          <a:xfrm>
            <a:off x="9868257" y="5087422"/>
            <a:ext cx="3322796" cy="33766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Dependency Relationships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868257" y="5562838"/>
            <a:ext cx="3728918" cy="14687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Identified critical system dependencies such as sound detection, database management, user alerts, and authentication.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0" y="635"/>
          <a:ext cx="14630400" cy="8228330"/>
        </p:xfrm>
        <a:graphic>
          <a:graphicData uri="http://schemas.openxmlformats.org/drawingml/2006/table">
            <a:tbl>
              <a:tblPr/>
              <a:tblGrid>
                <a:gridCol w="2926080"/>
                <a:gridCol w="2630170"/>
                <a:gridCol w="3063240"/>
                <a:gridCol w="2749550"/>
                <a:gridCol w="3261360"/>
              </a:tblGrid>
              <a:tr h="300355">
                <a:tc>
                  <a:txBody>
                    <a:bodyPr/>
                    <a:p>
                      <a:r>
                        <a:rPr sz="1600" b="1"/>
                        <a:t>Category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600" b="1"/>
                        <a:t>Item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400" b="1"/>
                        <a:t>Missing / Concern</a:t>
                      </a:r>
                      <a:endParaRPr sz="1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400" b="1"/>
                        <a:t>Solution Summary</a:t>
                      </a:r>
                      <a:endParaRPr sz="1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400" b="1"/>
                        <a:t>Updated Requirement </a:t>
                      </a:r>
                      <a:endParaRPr sz="1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55675">
                <a:tc>
                  <a:txBody>
                    <a:bodyPr/>
                    <a:p>
                      <a:r>
                        <a:rPr sz="1600"/>
                        <a:t>C</a:t>
                      </a:r>
                      <a:r>
                        <a:rPr sz="1600" b="1"/>
                        <a:t>ompleteness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Sound capture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No detail on how engine sounds are recorded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en-US" sz="1200"/>
                        <a:t>Use a built-in microphone on the user's mobile device to record engine sounds.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en-US" sz="1200"/>
                        <a:t>Users can either manually upload sound recordings via the app or enable automatic real-time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25195">
                <a:tc>
                  <a:txBody>
                    <a:bodyPr/>
                    <a:p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Fault reporting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No clear process for confirming/submitting detected issues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Auto-filled fault form + confirmation pop-up (“Report to mechanic?”)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en-US" sz="1200"/>
                        <a:t>Users will receive fault notifications and can confirm or cancel the alert it’s sent  </a:t>
                      </a:r>
                      <a:endParaRPr lang="en-US" altLang="en-US" sz="1200"/>
                    </a:p>
                    <a:p>
                      <a:endParaRPr lang="en-US" altLang="en-US"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054100">
                <a:tc>
                  <a:txBody>
                    <a:bodyPr/>
                    <a:p>
                      <a:r>
                        <a:rPr sz="1600" b="1"/>
                        <a:t>Clarity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Fault vs. normal distinction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No clarity on how sounds are classified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/>
                        <a:t>D</a:t>
                      </a:r>
                      <a:r>
                        <a:rPr sz="1200"/>
                        <a:t>ocument process with flowcharts/UML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System uses AI to classify recordings via pattern recognition against labeled samples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055370">
                <a:tc>
                  <a:txBody>
                    <a:bodyPr/>
                    <a:p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Comparison &amp; alert flow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Unspecified alert-trigger logic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Threshold-based logic (e.g. &gt;80% critical); define backend steps: record → compare → alert → confirm → notify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If model finds &gt;80% critical probability, it sends an alert for user confirmation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65910">
                <a:tc>
                  <a:txBody>
                    <a:bodyPr/>
                    <a:p>
                      <a:r>
                        <a:rPr sz="1600" b="1"/>
                        <a:t>Feasibility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Diverse audio dataset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How to gather varied engine sounds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Partner with repair shops/manufacturers; crowdsourcing; continuous learning via user submissions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Train on large, diverse dataset—expand continuously through user input and industry partnerships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Hardware compatibility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Mic variation across devices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Optimize for iOS/Android built-in mics; offer optional affordable external hardware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Support smartphone recording by default; provide low-cost mic accessories for higher accuracy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r>
                        <a:rPr sz="1600" b="1"/>
                        <a:t>Dependencies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Sound detection ↔ Analysis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Recording &amp; model must both work correctly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—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If sound capture or model fails, the end-to-end detection flow breaks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Authentication ↔ Access control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Role-based access must be enforced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—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Only authenticated users with proper roles can view or upload fault data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6504" y="652820"/>
            <a:ext cx="7483792" cy="13949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Identifying and Resolving Ambiguities and Gaps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04" y="2403515"/>
            <a:ext cx="1185863" cy="17243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58125" y="2640687"/>
            <a:ext cx="2790349" cy="3488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Ambiguity Resolution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858125" y="3131820"/>
            <a:ext cx="5942171" cy="75890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Defined measurable targets for accuracy, response times, and reminder logic.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04" y="4127897"/>
            <a:ext cx="1185863" cy="17243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58125" y="4365069"/>
            <a:ext cx="2790349" cy="3488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Missing Information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858125" y="4856202"/>
            <a:ext cx="5942171" cy="75890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Specified model update mechanisms, data management policies, and error handling procedures.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504" y="5852279"/>
            <a:ext cx="1185863" cy="17243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58125" y="6089452"/>
            <a:ext cx="2790349" cy="3488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Inconsistencies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858125" y="6580584"/>
            <a:ext cx="5942171" cy="75890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Clarified optional features like mechanic locator and video tutorials with offline considerations.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2100" y="67310"/>
          <a:ext cx="14045565" cy="780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015"/>
                <a:gridCol w="3416935"/>
                <a:gridCol w="4556760"/>
                <a:gridCol w="3792855"/>
              </a:tblGrid>
              <a:tr h="709930"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Category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Original Requirement Text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Issue Description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Suggested Resolution</a:t>
                      </a:r>
                      <a:endParaRPr sz="1600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Ambiguity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“High diagnostic accuracy”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Subjective; no baseline or target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Define measurable targets (e.g., ≥90% for lights; ≥85% for sounds)</a:t>
                      </a:r>
                      <a:endParaRPr sz="1600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Ambiguity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“Quick responses (within seconds)”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Vague timeframe; varying complexity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Specify SLAs: light-scan ≤2s; audio analysis ≤4s on standard devices</a:t>
                      </a:r>
                      <a:endParaRPr sz="1600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Ambiguity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“Timely maintenance reminders”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Triggers undefined (date, mileage, severity)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Clarify logic: immediate for high-urgency; routine every 6 months/5,000 km</a:t>
                      </a:r>
                      <a:endParaRPr sz="1600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Ambiguity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“User-friendly interface”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Qualitative; no specific usability standards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Reference WCAG mobile guidelines; ≤3 taps to core features</a:t>
                      </a:r>
                      <a:endParaRPr sz="1600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Missing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Model update / retraining mechanism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No process for updating on-device models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Define CI/CD for model training, validation, and secure in-app updates</a:t>
                      </a:r>
                      <a:endParaRPr sz="1600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Missing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Data management &amp; storage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Unclear storage, retention, and purge policies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Define retention, cache limits, encryption, and deletion flows</a:t>
                      </a:r>
                      <a:endParaRPr sz="1600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Missing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User authentication &amp; roles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No mention of accounts or roles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Add FRs: email/SSO login, password reset, RBAC for admin vs. user</a:t>
                      </a:r>
                      <a:endParaRPr sz="1600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Missing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Error handling &amp; fallback UI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No guidance for scan failures or offline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Detail fallback: retry prompts, offline warnings, error logs</a:t>
                      </a:r>
                      <a:endParaRPr sz="1600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Inconsistency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Mechanic Locator described as “optional”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Survey suggests high value; unclear MVP inclusion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Decide MVP vs. v2; document in roadmap</a:t>
                      </a:r>
                      <a:endParaRPr sz="1600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Inconsistency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Video tutorials (“YouTube or embedded”)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Conflicts with offline requirement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rPr sz="1600"/>
                        <a:t>Clarify online-only; provide text/PDF for offline use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89280" y="594360"/>
            <a:ext cx="7825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  <a:sym typeface="+mn-ea"/>
              </a:rPr>
              <a:t>Recommendations</a:t>
            </a:r>
            <a:endParaRPr lang="en-US" sz="4000">
              <a:solidFill>
                <a:schemeClr val="bg1"/>
              </a:solidFill>
            </a:endParaRPr>
          </a:p>
          <a:p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9280" y="2049780"/>
            <a:ext cx="9379585" cy="3056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r>
              <a:rPr sz="2800" b="1">
                <a:solidFill>
                  <a:schemeClr val="bg1"/>
                </a:solidFill>
                <a:sym typeface="+mn-ea"/>
              </a:rPr>
              <a:t>Quantify Metrics</a:t>
            </a:r>
            <a:r>
              <a:rPr sz="2800">
                <a:solidFill>
                  <a:schemeClr val="bg1"/>
                </a:solidFill>
                <a:sym typeface="+mn-ea"/>
              </a:rPr>
              <a:t>: Set clear accuracy &amp; latency targets (e.g., ≥90% accuracy, ≤3s).</a:t>
            </a:r>
            <a:endParaRPr sz="2800">
              <a:solidFill>
                <a:schemeClr val="bg1"/>
              </a:solidFill>
              <a:sym typeface="+mn-ea"/>
            </a:endParaRPr>
          </a:p>
          <a:p>
            <a:pPr algn="l">
              <a:defRPr sz="2000"/>
            </a:pPr>
            <a:endParaRPr sz="2800">
              <a:solidFill>
                <a:schemeClr val="bg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r>
              <a:rPr sz="2800" b="1">
                <a:solidFill>
                  <a:schemeClr val="bg1"/>
                </a:solidFill>
                <a:sym typeface="+mn-ea"/>
              </a:rPr>
              <a:t>Define Model Lifecycle</a:t>
            </a:r>
            <a:r>
              <a:rPr sz="2800">
                <a:solidFill>
                  <a:schemeClr val="bg1"/>
                </a:solidFill>
                <a:sym typeface="+mn-ea"/>
              </a:rPr>
              <a:t>: CI/CD for ML, secure in‑app updates.</a:t>
            </a:r>
            <a:endParaRPr sz="2800">
              <a:solidFill>
                <a:schemeClr val="bg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endParaRPr sz="2800" b="1">
              <a:solidFill>
                <a:schemeClr val="bg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r>
              <a:rPr sz="2800" b="1">
                <a:solidFill>
                  <a:schemeClr val="bg1"/>
                </a:solidFill>
                <a:sym typeface="+mn-ea"/>
              </a:rPr>
              <a:t>Expand SRS</a:t>
            </a:r>
            <a:r>
              <a:rPr sz="2800">
                <a:solidFill>
                  <a:schemeClr val="bg1"/>
                </a:solidFill>
                <a:sym typeface="+mn-ea"/>
              </a:rPr>
              <a:t>: Add FRs for Auth, Error Handling &amp; Data Privacy.</a:t>
            </a:r>
            <a:endParaRPr sz="2800">
              <a:solidFill>
                <a:schemeClr val="bg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endParaRPr sz="2800">
              <a:solidFill>
                <a:schemeClr val="bg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r>
              <a:rPr sz="2800" b="1">
                <a:solidFill>
                  <a:schemeClr val="bg1"/>
                </a:solidFill>
                <a:sym typeface="+mn-ea"/>
              </a:rPr>
              <a:t>Clarify Scope</a:t>
            </a:r>
            <a:r>
              <a:rPr sz="2800">
                <a:solidFill>
                  <a:schemeClr val="bg1"/>
                </a:solidFill>
                <a:sym typeface="+mn-ea"/>
              </a:rPr>
              <a:t>: Tag features as v1 vs. v2; document in roadmap.</a:t>
            </a:r>
            <a:endParaRPr sz="2800">
              <a:solidFill>
                <a:schemeClr val="bg1"/>
              </a:solidFill>
              <a:sym typeface="+mn-ea"/>
            </a:endParaRPr>
          </a:p>
          <a:p>
            <a:pPr algn="l"/>
            <a:endParaRPr lang="en-US" sz="2800">
              <a:solidFill>
                <a:schemeClr val="bg1"/>
              </a:solidFill>
              <a:sym typeface="+mn-ea"/>
            </a:endParaRPr>
          </a:p>
          <a:p>
            <a:endParaRPr lang="en-US" sz="2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34565"/>
            <a:ext cx="12716947" cy="704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Prioritization and Classification of Requirements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36871"/>
            <a:ext cx="3330893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High Priority (Must Have)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28135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Dashboard Light Recognition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594860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Engine Sound Analysis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061585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Repair Guidance &amp; Maintenance Reminders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528310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Authentication and System Management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3536871"/>
            <a:ext cx="3330893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Medium and Low Priority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14761" y="4128135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Mechanic Locator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4594860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Notifications and Alerts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5061585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Customization Features</a:t>
            </a:r>
            <a:endParaRPr lang="en-US" sz="185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151*647"/>
  <p:tag name="TABLE_ENDDRAG_RECT" val="0*0*1152*647"/>
</p:tagLst>
</file>

<file path=ppt/tags/tag2.xml><?xml version="1.0" encoding="utf-8"?>
<p:tagLst xmlns:p="http://schemas.openxmlformats.org/presentationml/2006/main">
  <p:tag name="TABLE_ENDDRAG_ORIGIN_RECT" val="1105*554"/>
  <p:tag name="TABLE_ENDDRAG_RECT" val="33*33*1105*55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7189</Words>
  <Application>WPS Slides</Application>
  <PresentationFormat>On-screen Show (16:9)</PresentationFormat>
  <Paragraphs>328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1" baseType="lpstr">
      <vt:lpstr>Arial</vt:lpstr>
      <vt:lpstr>SimSun</vt:lpstr>
      <vt:lpstr>Wingdings</vt:lpstr>
      <vt:lpstr>Lora</vt:lpstr>
      <vt:lpstr>Lora</vt:lpstr>
      <vt:lpstr>Lora</vt:lpstr>
      <vt:lpstr>Source Sans Pro</vt:lpstr>
      <vt:lpstr>Source Sans Pro</vt:lpstr>
      <vt:lpstr>Source Sans Pro</vt:lpstr>
      <vt:lpstr>Source Sans Pro Bold</vt:lpstr>
      <vt:lpstr>Source Sans Pro Bold</vt:lpstr>
      <vt:lpstr>Source Sans Pro Bold</vt:lpstr>
      <vt:lpstr>Calibri</vt:lpstr>
      <vt:lpstr>Segoe Print</vt:lpstr>
      <vt:lpstr>Microsoft YaHei</vt:lpstr>
      <vt:lpstr>Arial Unicode MS</vt:lpstr>
      <vt:lpstr>Calibri Light</vt:lpstr>
      <vt:lpstr>MingLiU-ExtB</vt:lpstr>
      <vt:lpstr>Pristina</vt:lpstr>
      <vt:lpstr>Times New Roman</vt:lpstr>
      <vt:lpstr>Lucida Handwriting</vt:lpstr>
      <vt:lpstr>Lucida Console</vt:lpstr>
      <vt:lpstr>Lucida Calligraphy</vt:lpstr>
      <vt:lpstr>Lucida Sans Unicode</vt:lpstr>
      <vt:lpstr>Leelawadee UI</vt:lpstr>
      <vt:lpstr>Lucida Bright</vt:lpstr>
      <vt:lpstr>Microsoft Tai Le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WPS_1719158511</cp:lastModifiedBy>
  <cp:revision>3</cp:revision>
  <dcterms:created xsi:type="dcterms:W3CDTF">2025-05-05T15:13:00Z</dcterms:created>
  <dcterms:modified xsi:type="dcterms:W3CDTF">2025-05-05T15:48:02Z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3A901B83093B44E2A3D3D7D8C2D75E4E_13</vt:lpwstr>
  </property>
  <property fmtid="{D5CDD505-2E9C-101B-9397-08002B2CF9AE}" pid="3" name="KSOProductBuildVer">
    <vt:lpwstr>1033-12.2.0.20795</vt:lpwstr>
  </property>
</Properties>
</file>