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1" r:id="rId14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056890" y="274320"/>
            <a:ext cx="6870700" cy="2584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D2D2D"/>
                </a:solidFill>
              </a:defRPr>
            </a:pPr>
            <a:r>
              <a:rPr sz="5400"/>
              <a:t>Car Fault Diagnosis App</a:t>
            </a:r>
            <a:endParaRPr sz="5400"/>
          </a:p>
          <a:p>
            <a:pPr algn="ctr">
              <a:defRPr sz="3200" b="1">
                <a:solidFill>
                  <a:srgbClr val="2D2D2D"/>
                </a:solidFill>
              </a:defRPr>
            </a:pPr>
            <a:endParaRPr sz="3600"/>
          </a:p>
          <a:p>
            <a:pPr algn="ctr"/>
            <a:r>
              <a:rPr sz="3600" b="1"/>
              <a:t>Requirement Analysis</a:t>
            </a:r>
            <a:endParaRPr sz="3600" b="1"/>
          </a:p>
          <a:p>
            <a:pPr algn="ctr"/>
            <a:r>
              <a:rPr lang="en-US" sz="3600" b="1"/>
              <a:t>Phase</a:t>
            </a:r>
            <a:endParaRPr lang="en-US" sz="3600" b="1"/>
          </a:p>
        </p:txBody>
      </p:sp>
      <p:sp>
        <p:nvSpPr>
          <p:cNvPr id="4" name="TextBox 3"/>
          <p:cNvSpPr txBox="1"/>
          <p:nvPr/>
        </p:nvSpPr>
        <p:spPr>
          <a:xfrm>
            <a:off x="1595755" y="3748405"/>
            <a:ext cx="10058400" cy="310959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>
              <a:defRPr sz="1800">
                <a:solidFill>
                  <a:srgbClr val="2D2D2D"/>
                </a:solidFill>
              </a:defRPr>
            </a:pPr>
            <a:r>
              <a:t>CEF 440 | May 2025</a:t>
            </a:r>
          </a:p>
          <a:p>
            <a:pPr>
              <a:defRPr sz="1800">
                <a:solidFill>
                  <a:srgbClr val="2D2D2D"/>
                </a:solidFill>
              </a:defRPr>
            </a:pPr>
          </a:p>
          <a:p>
            <a:pPr>
              <a:defRPr sz="1800">
                <a:solidFill>
                  <a:srgbClr val="2D2D2D"/>
                </a:solidFill>
              </a:defRPr>
            </a:pPr>
            <a:r>
              <a:rPr lang="en-US" sz="2400" b="1"/>
              <a:t>Presented by GROUP 16</a:t>
            </a:r>
            <a:endParaRPr sz="2400" b="1"/>
          </a:p>
          <a:p>
            <a:pPr>
              <a:defRPr sz="1800">
                <a:solidFill>
                  <a:srgbClr val="2D2D2D"/>
                </a:solidFill>
              </a:defRPr>
            </a:pPr>
            <a:endParaRPr sz="2400"/>
          </a:p>
          <a:p>
            <a:pPr>
              <a:defRPr sz="1800">
                <a:solidFill>
                  <a:srgbClr val="2D2D2D"/>
                </a:solidFill>
              </a:defRPr>
            </a:pPr>
            <a:endParaRPr lang="en-US" sz="2400" b="1"/>
          </a:p>
        </p:txBody>
      </p:sp>
      <p:sp>
        <p:nvSpPr>
          <p:cNvPr id="5" name="Text Box 4"/>
          <p:cNvSpPr txBox="1"/>
          <p:nvPr/>
        </p:nvSpPr>
        <p:spPr>
          <a:xfrm>
            <a:off x="1913255" y="2634615"/>
            <a:ext cx="406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187960"/>
            <a:ext cx="612902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2D2D"/>
                </a:solidFill>
              </a:defRPr>
            </a:pPr>
            <a:r>
              <a:rPr u="sng"/>
              <a:t>S</a:t>
            </a:r>
            <a:r>
              <a:rPr lang="en-US" u="sng"/>
              <a:t>oftware requirement specification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1679575" y="1416685"/>
            <a:ext cx="21709380" cy="494792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/>
            <a:r>
              <a:rPr lang="en-US" altLang="en-US" b="1"/>
              <a:t>Key components of the srs document:</a:t>
            </a:r>
            <a:endParaRPr lang="en-US" altLang="en-US" b="1"/>
          </a:p>
          <a:p>
            <a:pPr algn="l"/>
            <a:endParaRPr lang="en-US" altLang="en-US" b="1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b="1"/>
              <a:t>Introduction: </a:t>
            </a:r>
            <a:endParaRPr lang="en-US" altLang="en-US" sz="2000" b="1"/>
          </a:p>
          <a:p>
            <a:pPr algn="l"/>
            <a:r>
              <a:rPr lang="en-US" altLang="en-US"/>
              <a:t>        </a:t>
            </a:r>
            <a:r>
              <a:rPr lang="en-US" altLang="en-US" b="1"/>
              <a:t>  Purpose</a:t>
            </a:r>
            <a:r>
              <a:rPr lang="en-US" altLang="en-US"/>
              <a:t>: </a:t>
            </a:r>
            <a:r>
              <a:rPr lang="en-US" altLang="en-US" sz="1600"/>
              <a:t>This SRS document provides a detailed specification for a mobile application designed to help users </a:t>
            </a:r>
            <a:endParaRPr lang="en-US" altLang="en-US" sz="1600"/>
          </a:p>
          <a:p>
            <a:pPr algn="l"/>
            <a:r>
              <a:rPr lang="en-US" altLang="en-US" sz="1600"/>
              <a:t>diagnose car faults through dashboard light scanning, engine sound analysis, and other supportive features such as mechanic locator, maintenance </a:t>
            </a:r>
            <a:endParaRPr lang="en-US" altLang="en-US" sz="1600"/>
          </a:p>
          <a:p>
            <a:pPr algn="l"/>
            <a:r>
              <a:rPr lang="en-US" altLang="en-US" sz="1600"/>
              <a:t>reminders, and repair suggestions. It defines functional and non-functional requirements and serves as a foundation for development, validation, and future enhancemen Overall Description:</a:t>
            </a:r>
            <a:endParaRPr lang="en-US" altLang="en-US" sz="1600"/>
          </a:p>
          <a:p>
            <a:pPr algn="l"/>
            <a:r>
              <a:rPr lang="en-US" altLang="en-US" sz="1600"/>
              <a:t>Standalone mobile assistant using camera, microphone, GPS, and backend </a:t>
            </a:r>
            <a:r>
              <a:rPr lang="en-US" altLang="en-US"/>
              <a:t>APIs</a:t>
            </a:r>
            <a:endParaRPr lang="en-US" altLang="en-US"/>
          </a:p>
          <a:p>
            <a:pPr algn="l"/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 </a:t>
            </a:r>
            <a:r>
              <a:rPr lang="en-US" altLang="en-US" b="1"/>
              <a:t>F</a:t>
            </a:r>
            <a:r>
              <a:rPr lang="en-US" altLang="en-US" sz="2000" b="1"/>
              <a:t>unctional/ Non functional Requirements</a:t>
            </a:r>
            <a:r>
              <a:rPr lang="en-US" altLang="en-US" sz="2000"/>
              <a:t>: Described using use-case scenarios.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/>
              <a:t> I</a:t>
            </a:r>
            <a:r>
              <a:rPr lang="en-US" altLang="en-US" sz="2000" b="1"/>
              <a:t>ntended Audience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000" b="1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b="1"/>
              <a:t>Overall description</a:t>
            </a:r>
            <a:endParaRPr lang="en-US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2000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b="1"/>
              <a:t>Assumptions and Constraints</a:t>
            </a:r>
            <a:r>
              <a:rPr lang="en-US" altLang="en-US" sz="2000"/>
              <a:t>:   </a:t>
            </a:r>
            <a:endParaRPr lang="en-US" altLang="en-US" sz="2000"/>
          </a:p>
          <a:p>
            <a:pPr algn="l"/>
            <a:r>
              <a:rPr lang="en-US" altLang="en-US"/>
              <a:t>  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266315" y="771525"/>
            <a:ext cx="9589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A Software Requirements Specification (SRS) is a formal document that captures what a system is supposed to do, and how it will be expected to behave.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502410" y="424180"/>
            <a:ext cx="6062345" cy="346900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/>
              <a:t>Conducted stakeholder meetings with: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/>
              <a:t>Admin users (fleet managers)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/>
              <a:t>Technicians</a:t>
            </a:r>
            <a:endParaRPr lang="en-US" altLang="en-US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/>
              <a:t>Car Owners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 sz="2000" b="1"/>
              <a:t>Feedback Included: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/>
              <a:t> 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/>
              <a:t>Need for mobile responsiveness.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/>
              <a:t>Clarification of roles and notifications.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/>
              <a:t>Agreement on fault classification levels (critical, warning, info).</a:t>
            </a: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endParaRPr lang="en-US" altLang="en-US"/>
          </a:p>
          <a:p>
            <a:pPr algn="l">
              <a:defRPr sz="1800">
                <a:solidFill>
                  <a:srgbClr val="2D2D2D"/>
                </a:solidFill>
              </a:defRPr>
            </a:pP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71600" y="55880"/>
            <a:ext cx="55784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 sz="2400" b="1">
                <a:sym typeface="+mn-ea"/>
              </a:rPr>
              <a:t>Validate Requirements with Stakeholders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60195" y="941705"/>
            <a:ext cx="8577580" cy="2320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2400" b="1">
                <a:sym typeface="+mn-ea"/>
              </a:rPr>
              <a:t>CONCLUSION</a:t>
            </a:r>
            <a:endParaRPr lang="en-US" altLang="en-US" sz="2400" b="1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The requirement analysis for the automotive diagnostic system has been successfully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completed. Through stakeholder engagement and careful evaluation, we ensured all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functional and non-functional needs are clearly defined, feasible, and aligned with user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expectations. This analysis lays a strong foundation for system design and development, 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>
                <a:sym typeface="+mn-ea"/>
              </a:rPr>
              <a:t>minimizing future risks and ensuring project success.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2D2D"/>
                </a:solidFill>
              </a:defRPr>
            </a:pPr>
            <a:r>
              <a:t>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51965" y="1188720"/>
            <a:ext cx="9768840" cy="5008245"/>
          </a:xfrm>
          <a:prstGeom prst="rect">
            <a:avLst/>
          </a:prstGeom>
          <a:noFill/>
          <a:ln>
            <a:noFill/>
          </a:ln>
        </p:spPr>
        <p:txBody>
          <a:bodyPr wrap="square">
            <a:noAutofit/>
          </a:bodyPr>
          <a:lstStyle/>
          <a:p>
            <a:pPr algn="l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sz="2000"/>
              <a:t>Introduction &amp; Aim</a:t>
            </a:r>
            <a:endParaRPr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endParaRPr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sz="2000"/>
              <a:t>Validation</a:t>
            </a:r>
            <a:r>
              <a:rPr lang="en-US" sz="2000"/>
              <a:t> r</a:t>
            </a:r>
            <a:r>
              <a:rPr lang="en-US" altLang="en-US" sz="2000"/>
              <a:t>eview and analyse the requirements gathered (Completeness, clarity, technical</a:t>
            </a:r>
            <a:endParaRPr lang="en-US" altLang="en-US" sz="2000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feasibility, dependency relationships)</a:t>
            </a:r>
            <a:endParaRPr lang="en-US" altLang="en-US" sz="2000"/>
          </a:p>
          <a:p>
            <a:pPr algn="l">
              <a:defRPr sz="1800">
                <a:solidFill>
                  <a:srgbClr val="2D2D2D"/>
                </a:solidFill>
              </a:defRPr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 Identify inconsistencies, ambiguities, and missing information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 Prioritize requirements based on importance and feasibility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 Classify requirements (functional and non-functional)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 Develop the software requirement specification (SRS)</a:t>
            </a: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endParaRPr lang="en-US" altLang="en-US" sz="2000"/>
          </a:p>
          <a:p>
            <a:pPr marL="285750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  <a:r>
              <a:rPr lang="en-US" altLang="en-US" sz="2000"/>
              <a:t> Validate Requirements with Stakeholders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343471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2D2D"/>
                </a:solidFill>
              </a:defRPr>
            </a:pPr>
            <a:r>
              <a:rPr u="sng"/>
              <a:t>Introduction &amp; Aim</a:t>
            </a:r>
            <a:endParaRPr u="sng"/>
          </a:p>
        </p:txBody>
      </p:sp>
      <p:sp>
        <p:nvSpPr>
          <p:cNvPr id="4" name="TextBox 3"/>
          <p:cNvSpPr txBox="1"/>
          <p:nvPr/>
        </p:nvSpPr>
        <p:spPr>
          <a:xfrm>
            <a:off x="1463040" y="1371600"/>
            <a:ext cx="9674225" cy="3599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323232"/>
                </a:solidFill>
                <a:sym typeface="+mn-ea"/>
              </a:rPr>
              <a:t>Introduction:</a:t>
            </a:r>
            <a:endParaRPr>
              <a:solidFill>
                <a:srgbClr val="323232"/>
              </a:solidFill>
            </a:endParaRPr>
          </a:p>
          <a:p>
            <a:pPr algn="ctr"/>
            <a:r>
              <a:rPr lang="en-US" altLang="en-US">
                <a:solidFill>
                  <a:srgbClr val="323232"/>
                </a:solidFill>
                <a:sym typeface="+mn-ea"/>
              </a:rPr>
              <a:t>The objective of the requirement analysis phase is to bridge the gap between what </a:t>
            </a:r>
            <a:endParaRPr lang="en-US" altLang="en-US">
              <a:solidFill>
                <a:srgbClr val="323232"/>
              </a:solidFill>
              <a:sym typeface="+mn-ea"/>
            </a:endParaRPr>
          </a:p>
          <a:p>
            <a:pPr algn="ctr"/>
            <a:r>
              <a:rPr lang="en-US" altLang="en-US">
                <a:solidFill>
                  <a:srgbClr val="323232"/>
                </a:solidFill>
                <a:sym typeface="+mn-ea"/>
              </a:rPr>
              <a:t>stakeholders need and what the technical team will build. This involves gathering, </a:t>
            </a:r>
            <a:endParaRPr lang="en-US" altLang="en-US">
              <a:solidFill>
                <a:srgbClr val="323232"/>
              </a:solidFill>
              <a:sym typeface="+mn-ea"/>
            </a:endParaRPr>
          </a:p>
          <a:p>
            <a:pPr algn="ctr"/>
            <a:r>
              <a:rPr lang="en-US" altLang="en-US">
                <a:solidFill>
                  <a:srgbClr val="323232"/>
                </a:solidFill>
                <a:sym typeface="+mn-ea"/>
              </a:rPr>
              <a:t>analyzing, prioritizing, and validating all requirements related to the system’s </a:t>
            </a:r>
            <a:endParaRPr lang="en-US" altLang="en-US">
              <a:solidFill>
                <a:srgbClr val="323232"/>
              </a:solidFill>
              <a:sym typeface="+mn-ea"/>
            </a:endParaRPr>
          </a:p>
          <a:p>
            <a:pPr algn="ctr"/>
            <a:r>
              <a:rPr lang="en-US" altLang="en-US">
                <a:solidFill>
                  <a:srgbClr val="323232"/>
                </a:solidFill>
                <a:sym typeface="+mn-ea"/>
              </a:rPr>
              <a:t>performance, functionality, and usability. </a:t>
            </a:r>
            <a:r>
              <a:rPr>
                <a:solidFill>
                  <a:srgbClr val="323232"/>
                </a:solidFill>
                <a:sym typeface="+mn-ea"/>
              </a:rPr>
              <a:t>This presentation explores the process of analyzing and specifying the software requirements for a car fault management system.</a:t>
            </a:r>
            <a:endParaRPr>
              <a:solidFill>
                <a:srgbClr val="323232"/>
              </a:solidFill>
              <a:sym typeface="+mn-ea"/>
            </a:endParaRPr>
          </a:p>
          <a:p>
            <a:pPr algn="ctr"/>
            <a:endParaRPr>
              <a:solidFill>
                <a:srgbClr val="323232"/>
              </a:solidFill>
            </a:endParaRPr>
          </a:p>
          <a:p>
            <a:pPr algn="ctr"/>
            <a:endParaRPr>
              <a:solidFill>
                <a:srgbClr val="323232"/>
              </a:solidFill>
            </a:endParaRPr>
          </a:p>
          <a:p>
            <a:pPr algn="ctr"/>
            <a:r>
              <a:rPr sz="2400" b="1">
                <a:solidFill>
                  <a:srgbClr val="323232"/>
                </a:solidFill>
                <a:sym typeface="+mn-ea"/>
              </a:rPr>
              <a:t>Aim:</a:t>
            </a:r>
            <a:endParaRPr sz="2400" b="1">
              <a:solidFill>
                <a:srgbClr val="323232"/>
              </a:solidFill>
            </a:endParaRPr>
          </a:p>
          <a:p>
            <a:pPr algn="ctr"/>
            <a:r>
              <a:rPr>
                <a:solidFill>
                  <a:srgbClr val="323232"/>
                </a:solidFill>
                <a:sym typeface="+mn-ea"/>
              </a:rPr>
              <a:t>To review gathered requirements, identify issues, prioritize and classify them, and develop an SRS validated with stakeholders.</a:t>
            </a:r>
            <a:endParaRPr>
              <a:solidFill>
                <a:srgbClr val="323232"/>
              </a:solidFill>
            </a:endParaRPr>
          </a:p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9276080" cy="15684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sz="3200" b="1"/>
              <a:t>Requirement Analysis</a:t>
            </a:r>
            <a:r>
              <a:rPr lang="en-US" altLang="en-US" sz="3200" b="1">
                <a:sym typeface="+mn-ea"/>
              </a:rPr>
              <a:t>(Completeness, clarity, technical</a:t>
            </a:r>
            <a:endParaRPr lang="en-US" altLang="en-US" sz="3200" b="1"/>
          </a:p>
          <a:p>
            <a:pPr algn="l">
              <a:defRPr sz="1800">
                <a:solidFill>
                  <a:srgbClr val="2D2D2D"/>
                </a:solidFill>
              </a:defRPr>
            </a:pPr>
            <a:r>
              <a:rPr lang="en-US" altLang="en-US" sz="3200" b="1">
                <a:sym typeface="+mn-ea"/>
              </a:rPr>
              <a:t>feasibility, dependency relationships)</a:t>
            </a:r>
            <a:endParaRPr lang="en-US" altLang="en-US" sz="3200" b="1"/>
          </a:p>
          <a:p>
            <a:pPr>
              <a:defRPr sz="3200" b="1">
                <a:solidFill>
                  <a:srgbClr val="2D2D2D"/>
                </a:solidFill>
              </a:defRPr>
            </a:pPr>
            <a:endParaRPr lang="en-US" sz="3200" b="1"/>
          </a:p>
        </p:txBody>
      </p:sp>
      <p:sp>
        <p:nvSpPr>
          <p:cNvPr id="4" name="TextBox 3"/>
          <p:cNvSpPr txBox="1"/>
          <p:nvPr/>
        </p:nvSpPr>
        <p:spPr>
          <a:xfrm>
            <a:off x="1708150" y="1371600"/>
            <a:ext cx="9602470" cy="45612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 altLang="en-US"/>
          </a:p>
          <a:p>
            <a:r>
              <a:rPr lang="en-US" altLang="en-US" b="1"/>
              <a:t>Completeness</a:t>
            </a:r>
            <a:r>
              <a:rPr lang="en-US" altLang="en-US"/>
              <a:t>: </a:t>
            </a:r>
            <a:r>
              <a:rPr lang="en-US" altLang="en-US" b="1"/>
              <a:t> </a:t>
            </a:r>
            <a:r>
              <a:rPr lang="en-US" altLang="en-US" sz="2000"/>
              <a:t>This ensures that every required feature and use case is specified in sufficient detail—nothing essential is omitted</a:t>
            </a:r>
            <a:r>
              <a:rPr lang="en-US" altLang="en-US" b="1"/>
              <a:t>.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Clarity</a:t>
            </a:r>
            <a:r>
              <a:rPr lang="en-US" altLang="en-US"/>
              <a:t>:E</a:t>
            </a:r>
            <a:r>
              <a:rPr lang="en-US" altLang="en-US" sz="2000"/>
              <a:t>xplains that requirements are expressed unambiguously so that developers, testers, and stakeholders interpret them consistently.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</a:t>
            </a:r>
            <a:r>
              <a:rPr lang="en-US" altLang="en-US" b="1"/>
              <a:t>echnical Feasibility</a:t>
            </a:r>
            <a:r>
              <a:rPr lang="en-US" altLang="en-US"/>
              <a:t>:</a:t>
            </a:r>
            <a:r>
              <a:rPr lang="en-US" altLang="en-US" sz="2000"/>
              <a:t>Each requirement can be implemented with available technologies, skill sets, and resources within budget and schedule constraints</a:t>
            </a:r>
            <a:r>
              <a:rPr lang="en-US" altLang="en-US" b="1"/>
              <a:t>.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Dependencies:</a:t>
            </a:r>
            <a:r>
              <a:rPr lang="en-US" altLang="en-US"/>
              <a:t> Describes how one component or function relies on another to operate correctly</a:t>
            </a:r>
            <a:r>
              <a:rPr lang="en-US" altLang="en-US"/>
              <a:t>.</a:t>
            </a:r>
            <a:endParaRPr lang="en-US" altLang="en-US"/>
          </a:p>
          <a:p/>
          <a:p>
            <a:r>
              <a:rPr lang="en-US"/>
              <a:t>The next slide explains some of the requirements in detail following the listed criteria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20360" y="556260"/>
            <a:ext cx="406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309880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2D2D2D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1592580" y="1350645"/>
            <a:ext cx="30988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D2D2D"/>
                </a:solidFill>
              </a:defRPr>
            </a:pPr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1370330" y="-10795"/>
          <a:ext cx="10818495" cy="6672580"/>
        </p:xfrm>
        <a:graphic>
          <a:graphicData uri="http://schemas.openxmlformats.org/drawingml/2006/table">
            <a:tbl>
              <a:tblPr/>
              <a:tblGrid>
                <a:gridCol w="2163445"/>
                <a:gridCol w="1945005"/>
                <a:gridCol w="2265680"/>
                <a:gridCol w="2032635"/>
                <a:gridCol w="2411730"/>
              </a:tblGrid>
              <a:tr h="0">
                <a:tc>
                  <a:txBody>
                    <a:bodyPr/>
                    <a:p>
                      <a:r>
                        <a:rPr sz="1600" b="1"/>
                        <a:t>Category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600" b="1"/>
                        <a:t>Item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Missing / Concern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Solution Summary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400" b="1"/>
                        <a:t>Updated Requirement </a:t>
                      </a:r>
                      <a:endParaRPr sz="14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74700">
                <a:tc>
                  <a:txBody>
                    <a:bodyPr/>
                    <a:p>
                      <a:r>
                        <a:rPr sz="1600"/>
                        <a:t>C</a:t>
                      </a:r>
                      <a:r>
                        <a:rPr sz="1600" b="1"/>
                        <a:t>ompleteness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Sound capture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detail on how engine sounds are recorded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 a built-in microphone on the user's mobile device to record engine sounds.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Users can either manually upload sound recordings via the app or enable automatic real-time</a:t>
                      </a:r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50570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Fault reporting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clear process for confirming/submitting detected issues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Auto-filled fault form + confirmation pop-up (“Report to mechanic?”)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en-US" sz="1200"/>
                        <a:t>Users will receive fault notifications and can confirm or cancel the alert it’s sent  </a:t>
                      </a:r>
                      <a:endParaRPr lang="en-US" altLang="en-US" sz="1200"/>
                    </a:p>
                    <a:p>
                      <a:endParaRPr lang="en-US" altLang="en-US"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54710">
                <a:tc>
                  <a:txBody>
                    <a:bodyPr/>
                    <a:p>
                      <a:r>
                        <a:rPr sz="1600" b="1"/>
                        <a:t>Clarity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Fault vs. normal distinction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No clarity on how sounds are classified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1200"/>
                        <a:t>D</a:t>
                      </a:r>
                      <a:r>
                        <a:rPr sz="1200"/>
                        <a:t>ocument process with flowcharts/UML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System uses AI to classify recordings via pattern recognition against labeled samples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55345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Comparison &amp; alert flow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Unspecified alert-trigger logic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Threshold-based logic (e.g. &gt;80% critical); define backend steps: record → compare → alert → confirm → notify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If model finds &gt;80% critical probability, it sends an alert for user confirmation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270000">
                <a:tc>
                  <a:txBody>
                    <a:bodyPr/>
                    <a:p>
                      <a:r>
                        <a:rPr sz="1600" b="1"/>
                        <a:t>Feasibility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Diverse audio dataset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How to gather varied engine sounds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Partner with repair shops/manufacturers; crowdsourcing; continuous learning via user submissions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Train on large, diverse dataset—expand continuously through user input and industry partnerships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Hardware compatibility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Mic variation across devices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Optimize for iOS/Android built-in mics; offer optional affordable external hardware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Support smartphone recording by default; provide low-cost mic accessories for higher accuracy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40715">
                <a:tc>
                  <a:txBody>
                    <a:bodyPr/>
                    <a:p>
                      <a:r>
                        <a:rPr sz="1600" b="1"/>
                        <a:t>Dependencies</a:t>
                      </a:r>
                      <a:endParaRPr sz="1600" b="1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Sound detection ↔ Analysis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Recording &amp; model must both work correctly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—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If sound capture or model fails, the end-to-end detection flow breaks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641350">
                <a:tc>
                  <a:txBody>
                    <a:bodyPr/>
                    <a:p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Authentication ↔ Access control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Role-based access must be enforced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—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sz="1200"/>
                        <a:t>Only authenticated users with proper roles can view or upload fault data</a:t>
                      </a:r>
                      <a:endParaRPr sz="12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728662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2D2D2D"/>
                </a:solidFill>
              </a:defRPr>
            </a:pPr>
            <a:r>
              <a:rPr lang="en-US">
                <a:sym typeface="+mn-ea"/>
              </a:rPr>
              <a:t>I</a:t>
            </a:r>
            <a:r>
              <a:rPr>
                <a:sym typeface="+mn-ea"/>
              </a:rPr>
              <a:t>dentif</a:t>
            </a:r>
            <a:r>
              <a:rPr lang="en-US">
                <a:sym typeface="+mn-ea"/>
              </a:rPr>
              <a:t>ied</a:t>
            </a:r>
            <a:r>
              <a:rPr>
                <a:sym typeface="+mn-ea"/>
              </a:rPr>
              <a:t> Inconsistencies and Ambiguities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1371600"/>
            <a:ext cx="46863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marL="285750" indent="-285750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84630" y="993775"/>
          <a:ext cx="10704195" cy="5343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725"/>
                <a:gridCol w="2604135"/>
                <a:gridCol w="3472815"/>
                <a:gridCol w="2890520"/>
              </a:tblGrid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Original Requirement Text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Suggested Resolution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Ambiguity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“High diagnostic accuracy”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Subjective; no baseline or target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Define measurable targets (e.g., ≥90% for lights; ≥85% for sounds)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Ambiguity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“Quick responses (within seconds)”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Vague timeframe; varying complexity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Specify SLAs: light-scan ≤2s; audio analysis ≤4s on standard devices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Ambiguity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“Timely maintenance reminders”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Triggers undefined (date, mileage, severity)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Clarify logic: immediate for high-urgency; routine every 6 months/5,000 km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Ambiguity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“User-friendly interface”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Qualitative; no specific usability standards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Reference WCAG mobile guidelines; ≤3 taps to core features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Model update / retraining mechanism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No process for updating on-device models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Define CI/CD for model training, validation, and secure in-app updates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Data management &amp; storage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Unclear storage, retention, and purge policies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Define retention, cache limits, encryption, and deletion flows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User authentication &amp; roles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No mention of accounts or roles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Add FRs: email/SSO login, password reset, RBAC for admin vs. user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Missing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Error handling &amp; fallback UI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No guidance for scan failures or offline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Detail fallback: retry prompts, offline warnings, error logs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Mechanic Locator described as “optional”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Survey suggests high value; unclear MVP inclusion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Decide MVP vs. v2; document in roadmap</a:t>
                      </a:r>
                    </a:p>
                  </a:txBody>
                  <a:tcPr/>
                </a:tc>
              </a:tr>
              <a:tr h="485775">
                <a:tc>
                  <a:txBody>
                    <a:bodyPr/>
                    <a:p>
                      <a:pPr>
                        <a:defRPr sz="1000"/>
                      </a:pPr>
                      <a:r>
                        <a:t>Inconsistency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Video tutorials (“YouTube or embedded”)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Conflicts with offline requirement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000"/>
                      </a:pPr>
                      <a:r>
                        <a:t>Clarify online-only; provide text/PDF for offline use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63040" y="274320"/>
            <a:ext cx="3333115" cy="5835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2D2D"/>
                </a:solidFill>
              </a:defRPr>
            </a:pPr>
            <a:r>
              <a:rPr lang="en-US"/>
              <a:t>Recommendations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463040" y="1078865"/>
            <a:ext cx="8966835" cy="3156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b="1">
                <a:sym typeface="+mn-ea"/>
              </a:rPr>
              <a:t>Quantify Metrics</a:t>
            </a:r>
            <a:r>
              <a:rPr>
                <a:sym typeface="+mn-ea"/>
              </a:rPr>
              <a:t>: Set clear accuracy &amp; latency targets (e.g., ≥90% accuracy, ≤3s).</a:t>
            </a:r>
            <a:endParaRPr sz="1800">
              <a:sym typeface="+mn-ea"/>
            </a:endParaRPr>
          </a:p>
          <a:p>
            <a:pPr algn="l">
              <a:defRPr sz="2000"/>
            </a:pPr>
            <a:endParaRPr sz="1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b="1">
                <a:sym typeface="+mn-ea"/>
              </a:rPr>
              <a:t>Define Model Lifecycle</a:t>
            </a:r>
            <a:r>
              <a:rPr>
                <a:sym typeface="+mn-ea"/>
              </a:rPr>
              <a:t>: CI/CD for ML, secure in‑app updates.</a:t>
            </a:r>
            <a:endParaRPr sz="1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endParaRPr sz="1800" b="1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b="1">
                <a:sym typeface="+mn-ea"/>
              </a:rPr>
              <a:t>Expand SRS</a:t>
            </a:r>
            <a:r>
              <a:rPr>
                <a:sym typeface="+mn-ea"/>
              </a:rPr>
              <a:t>: Add FRs for Auth, Error Handling &amp; Data Privacy.</a:t>
            </a:r>
            <a:endParaRPr sz="1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endParaRPr sz="1800"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  <a:defRPr sz="2000"/>
            </a:pPr>
            <a:r>
              <a:rPr b="1">
                <a:sym typeface="+mn-ea"/>
              </a:rPr>
              <a:t>Clarify Scope</a:t>
            </a:r>
            <a:r>
              <a:rPr>
                <a:sym typeface="+mn-ea"/>
              </a:rPr>
              <a:t>: Tag features as v1 vs. v2; document in roadmap.</a:t>
            </a:r>
            <a:endParaRPr sz="1800">
              <a:sym typeface="+mn-ea"/>
            </a:endParaRPr>
          </a:p>
          <a:p>
            <a:pPr algn="l"/>
            <a:endParaRPr lang="en-US" sz="1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 Box 5"/>
          <p:cNvSpPr txBox="1"/>
          <p:nvPr/>
        </p:nvSpPr>
        <p:spPr>
          <a:xfrm>
            <a:off x="1602105" y="1709420"/>
            <a:ext cx="9826625" cy="4824095"/>
          </a:xfrm>
          <a:prstGeom prst="rect">
            <a:avLst/>
          </a:prstGeom>
        </p:spPr>
        <p:txBody>
          <a:bodyPr>
            <a:noAutofit/>
          </a:bodyPr>
          <a:p>
            <a:r>
              <a:rPr sz="2000" b="1"/>
              <a:t> </a:t>
            </a:r>
            <a:endParaRPr b="1"/>
          </a:p>
        </p:txBody>
      </p:sp>
      <p:sp>
        <p:nvSpPr>
          <p:cNvPr id="7" name="Text Box 6"/>
          <p:cNvSpPr txBox="1"/>
          <p:nvPr/>
        </p:nvSpPr>
        <p:spPr>
          <a:xfrm>
            <a:off x="1602105" y="253365"/>
            <a:ext cx="9766935" cy="874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 u="sng">
                <a:sym typeface="+mn-ea"/>
              </a:rPr>
              <a:t>Pri</a:t>
            </a:r>
            <a:r>
              <a:rPr sz="3200" b="1" u="sng">
                <a:sym typeface="+mn-ea"/>
              </a:rPr>
              <a:t>oritize Requirements Based on Importance </a:t>
            </a:r>
            <a:endParaRPr sz="3200" b="1" u="sng">
              <a:sym typeface="+mn-ea"/>
            </a:endParaRPr>
          </a:p>
          <a:p>
            <a:endParaRPr lang="en-US" sz="3200" u="sn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05" y="2242185"/>
            <a:ext cx="10157460" cy="461581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786890" y="926465"/>
            <a:ext cx="8853170" cy="957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en-US"/>
              <a:t>We applied the MoSCoW prioritization method to our functional requirements for the</a:t>
            </a:r>
            <a:endParaRPr lang="en-US" altLang="en-US"/>
          </a:p>
          <a:p>
            <a:r>
              <a:rPr lang="en-US" altLang="en-US"/>
              <a:t>vehicle diagnostic system, focusing on Importance and Feasibility .</a:t>
            </a:r>
            <a:endParaRPr lang="en-US" altLang="en-US"/>
          </a:p>
          <a:p>
            <a:r>
              <a:rPr lang="en-US" altLang="en-US"/>
              <a:t>Some requirements include: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371600" cy="6858000"/>
          </a:xfrm>
          <a:prstGeom prst="rect">
            <a:avLst/>
          </a:prstGeom>
          <a:solidFill>
            <a:srgbClr val="1F77B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463040" y="1371600"/>
            <a:ext cx="138303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 marL="1200150" lvl="2" indent="-285750" algn="l">
              <a:buFont typeface="Arial" panose="020B0604020202020204" pitchFamily="34" charset="0"/>
              <a:buChar char="•"/>
              <a:defRPr sz="1800">
                <a:solidFill>
                  <a:srgbClr val="2D2D2D"/>
                </a:solidFill>
              </a:defRPr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1750695" y="1044575"/>
            <a:ext cx="5080000" cy="488569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1600"/>
              <a:t>1. Dashboard Light Scanning</a:t>
            </a:r>
            <a:endParaRPr lang="en-US" altLang="en-US" sz="1600"/>
          </a:p>
          <a:p>
            <a:endParaRPr lang="en-US" altLang="en-US" sz="1600"/>
          </a:p>
          <a:p>
            <a:pPr>
              <a:lnSpc>
                <a:spcPct val="110000"/>
              </a:lnSpc>
            </a:pPr>
            <a:r>
              <a:rPr lang="en-US" altLang="en-US" sz="1600"/>
              <a:t>2. Light Symbol Interpretation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3. Engine Sound Diagnosis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4. Fault Display Interface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6. Maintenance Reminder System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7. Mechanic Locator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8. Repair Suggestions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9. User Account Management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10. Profile and Settings Management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11. Subscription and Payment</a:t>
            </a:r>
            <a:endParaRPr lang="en-US" altLang="en-US"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1581150" y="354330"/>
            <a:ext cx="4062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 u="sng"/>
              <a:t>Functional Requirements</a:t>
            </a:r>
            <a:endParaRPr lang="en-US" sz="2800" b="1" u="sng"/>
          </a:p>
        </p:txBody>
      </p:sp>
      <p:sp>
        <p:nvSpPr>
          <p:cNvPr id="13" name="Text Box 12"/>
          <p:cNvSpPr txBox="1"/>
          <p:nvPr/>
        </p:nvSpPr>
        <p:spPr>
          <a:xfrm>
            <a:off x="7649845" y="354330"/>
            <a:ext cx="40627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 u="sng"/>
              <a:t>Non-Functional Requirements</a:t>
            </a:r>
            <a:endParaRPr lang="en-US" sz="2400" b="1" u="sng"/>
          </a:p>
        </p:txBody>
      </p:sp>
      <p:sp>
        <p:nvSpPr>
          <p:cNvPr id="14" name="Text Box 13"/>
          <p:cNvSpPr txBox="1"/>
          <p:nvPr/>
        </p:nvSpPr>
        <p:spPr>
          <a:xfrm>
            <a:off x="7997190" y="1102995"/>
            <a:ext cx="5092700" cy="3134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/>
              <a:t>1.Usability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2. Performance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3. Reliability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4. Security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5.Scalability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6. Compatibility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7. Maintainability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8. Localization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9. Data Storage</a:t>
            </a:r>
            <a:endParaRPr lang="en-US" alt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2*524"/>
  <p:tag name="TABLE_ENDDRAG_RECT" val="107*0*842*52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7585</Words>
  <Application>WPS Slides</Application>
  <PresentationFormat>On-screen Show (4:3)</PresentationFormat>
  <Paragraphs>343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WPS_1719158511</cp:lastModifiedBy>
  <cp:revision>2</cp:revision>
  <dcterms:created xsi:type="dcterms:W3CDTF">2013-01-27T09:14:00Z</dcterms:created>
  <dcterms:modified xsi:type="dcterms:W3CDTF">2025-05-05T12:53:04Z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F021FE707D134B16886DC251882B9A85_13</vt:lpwstr>
  </property>
  <property fmtid="{D5CDD505-2E9C-101B-9397-08002B2CF9AE}" pid="3" name="KSOProductBuildVer">
    <vt:lpwstr>1033-12.2.0.20795</vt:lpwstr>
  </property>
</Properties>
</file>