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7742e28d1276150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7742e28d1276150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7742e28d12761501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7742e28d1276150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7742e28d1276150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7742e28d1276150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7742e28d1276150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7742e28d1276150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7742e28d1276150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7742e28d1276150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7742e28d1276150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7742e28d1276150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7742e28d12761501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7742e28d1276150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7742e28d12761501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7742e28d12761501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7742e28d12761501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7742e28d12761501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7742e28d12761501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7742e28d12761501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7742e28d1276150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742e28d1276150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7742e28d12761501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7742e28d12761501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7742e28d1276150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7742e28d1276150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7742e28d12761501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7742e28d12761501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7742e28d12761501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7742e28d12761501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7742e28d12761501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7742e28d12761501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7742e28d12761501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7742e28d12761501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7742e28d12761501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7742e28d12761501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7742e28d12761501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7742e28d12761501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7742e28d12761501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7742e28d12761501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7742e28d12761501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7742e28d12761501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7742e28d1276150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7742e28d1276150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7742e28d12761501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7742e28d12761501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2e2220acbe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2e2220acbe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2e2220acbe_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2e2220acbe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2e2220acbe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2e2220acbe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7742e28d1276150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7742e28d1276150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7742e28d1276150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7742e28d1276150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7742e28d1276150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7742e28d1276150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7742e28d1276150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7742e28d1276150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7742e28d1276150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7742e28d1276150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7742e28d1276150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7742e28d1276150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0.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9.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8.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5.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 Id="rId3"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 Id="rId3"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image" Target="../media/image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 Id="rId3" Type="http://schemas.openxmlformats.org/officeDocument/2006/relationships/image" Target="../media/image11.png"/><Relationship Id="rId4" Type="http://schemas.openxmlformats.org/officeDocument/2006/relationships/image" Target="../media/image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 Id="rId3" Type="http://schemas.openxmlformats.org/officeDocument/2006/relationships/image" Target="../media/image9.png"/><Relationship Id="rId4" Type="http://schemas.openxmlformats.org/officeDocument/2006/relationships/image" Target="../media/image14.png"/><Relationship Id="rId5" Type="http://schemas.openxmlformats.org/officeDocument/2006/relationships/image" Target="../media/image1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 Id="rId3" Type="http://schemas.openxmlformats.org/officeDocument/2006/relationships/image" Target="../media/image12.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Software requirement and specifications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Passenger and driver </a:t>
            </a:r>
            <a:r>
              <a:rPr lang="en"/>
              <a:t>positioning</a:t>
            </a:r>
            <a:r>
              <a:rPr lang="en"/>
              <a:t> system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620">
                <a:solidFill>
                  <a:srgbClr val="0000FF"/>
                </a:solidFill>
              </a:rPr>
              <a:t>Functional Requirements</a:t>
            </a:r>
            <a:endParaRPr sz="3620">
              <a:solidFill>
                <a:srgbClr val="0000FF"/>
              </a:solidFill>
            </a:endParaRPr>
          </a:p>
        </p:txBody>
      </p:sp>
      <p:sp>
        <p:nvSpPr>
          <p:cNvPr id="114" name="Google Shape;114;p22"/>
          <p:cNvSpPr txBox="1"/>
          <p:nvPr>
            <p:ph idx="1" type="body"/>
          </p:nvPr>
        </p:nvSpPr>
        <p:spPr>
          <a:xfrm>
            <a:off x="311700" y="1908500"/>
            <a:ext cx="8520600" cy="26604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en" sz="2400"/>
              <a:t>These are functionalities from the driver’s perspective</a:t>
            </a:r>
            <a:endParaRPr sz="2400"/>
          </a:p>
        </p:txBody>
      </p:sp>
      <p:sp>
        <p:nvSpPr>
          <p:cNvPr id="115" name="Google Shape;115;p22"/>
          <p:cNvSpPr txBox="1"/>
          <p:nvPr>
            <p:ph type="title"/>
          </p:nvPr>
        </p:nvSpPr>
        <p:spPr>
          <a:xfrm>
            <a:off x="311700" y="1098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00">
                <a:solidFill>
                  <a:srgbClr val="0000FF"/>
                </a:solidFill>
              </a:rPr>
              <a:t>Driver’s perspective</a:t>
            </a:r>
            <a:endParaRPr sz="3000">
              <a:solidFill>
                <a:srgbClr val="0000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View distance and </a:t>
            </a:r>
            <a:r>
              <a:rPr lang="en"/>
              <a:t>traffic</a:t>
            </a:r>
            <a:r>
              <a:rPr lang="en"/>
              <a:t> on the road</a:t>
            </a:r>
            <a:endParaRPr/>
          </a:p>
        </p:txBody>
      </p:sp>
      <p:sp>
        <p:nvSpPr>
          <p:cNvPr id="121" name="Google Shape;121;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200">
                <a:solidFill>
                  <a:srgbClr val="0000FF"/>
                </a:solidFill>
              </a:rPr>
              <a:t>Non functional requirements</a:t>
            </a:r>
            <a:endParaRPr sz="3200">
              <a:solidFill>
                <a:srgbClr val="0000FF"/>
              </a:solidFill>
            </a:endParaRPr>
          </a:p>
        </p:txBody>
      </p:sp>
      <p:sp>
        <p:nvSpPr>
          <p:cNvPr id="127" name="Google Shape;127;p24"/>
          <p:cNvSpPr txBox="1"/>
          <p:nvPr>
            <p:ph idx="1" type="body"/>
          </p:nvPr>
        </p:nvSpPr>
        <p:spPr>
          <a:xfrm>
            <a:off x="311700" y="1152475"/>
            <a:ext cx="8520600" cy="3416400"/>
          </a:xfrm>
          <a:prstGeom prst="rect">
            <a:avLst/>
          </a:prstGeom>
        </p:spPr>
        <p:txBody>
          <a:bodyPr anchorCtr="0" anchor="ctr" bIns="91425" lIns="91425" spcFirstLastPara="1" rIns="91425" wrap="square" tIns="91425">
            <a:normAutofit/>
          </a:bodyPr>
          <a:lstStyle/>
          <a:p>
            <a:pPr indent="0" lvl="0" marL="457200" rtl="0" algn="ctr">
              <a:spcBef>
                <a:spcPts val="0"/>
              </a:spcBef>
              <a:spcAft>
                <a:spcPts val="0"/>
              </a:spcAft>
              <a:buNone/>
            </a:pPr>
            <a:r>
              <a:rPr lang="en">
                <a:solidFill>
                  <a:schemeClr val="dk1"/>
                </a:solidFill>
              </a:rPr>
              <a:t>Unlike functional requirements, non functional requirements describe how the system should perform instead on what it does.</a:t>
            </a:r>
            <a:endParaRPr>
              <a:solidFill>
                <a:schemeClr val="dk1"/>
              </a:solidFill>
            </a:endParaRPr>
          </a:p>
          <a:p>
            <a:pPr indent="0" lvl="0" marL="457200" rtl="0" algn="ctr">
              <a:spcBef>
                <a:spcPts val="0"/>
              </a:spcBef>
              <a:spcAft>
                <a:spcPts val="0"/>
              </a:spcAft>
              <a:buClr>
                <a:schemeClr val="dk1"/>
              </a:buClr>
              <a:buSzPts val="1100"/>
              <a:buFont typeface="Arial"/>
              <a:buNone/>
            </a:pPr>
            <a:r>
              <a:rPr lang="en">
                <a:solidFill>
                  <a:schemeClr val="dk1"/>
                </a:solidFill>
              </a:rPr>
              <a:t>Below are the non-functional requirement we came up with.</a:t>
            </a:r>
            <a:endParaRPr>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solidFill>
                  <a:srgbClr val="0000FF"/>
                </a:solidFill>
              </a:rPr>
              <a:t>Performance</a:t>
            </a:r>
            <a:endParaRPr sz="3200">
              <a:solidFill>
                <a:srgbClr val="0000FF"/>
              </a:solidFill>
            </a:endParaRPr>
          </a:p>
        </p:txBody>
      </p:sp>
      <p:sp>
        <p:nvSpPr>
          <p:cNvPr id="133" name="Google Shape;133;p25"/>
          <p:cNvSpPr txBox="1"/>
          <p:nvPr>
            <p:ph idx="1" type="body"/>
          </p:nvPr>
        </p:nvSpPr>
        <p:spPr>
          <a:xfrm>
            <a:off x="311700" y="1152475"/>
            <a:ext cx="8520600" cy="34164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en" sz="2400"/>
              <a:t>High </a:t>
            </a:r>
            <a:r>
              <a:rPr lang="en" sz="2400"/>
              <a:t>performance</a:t>
            </a:r>
            <a:r>
              <a:rPr lang="en" sz="2400"/>
              <a:t> system that will be able to handle high level of traffic on the platform</a:t>
            </a:r>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Scalability</a:t>
            </a:r>
            <a:endParaRPr/>
          </a:p>
        </p:txBody>
      </p:sp>
      <p:sp>
        <p:nvSpPr>
          <p:cNvPr id="139" name="Google Shape;139;p26"/>
          <p:cNvSpPr txBox="1"/>
          <p:nvPr>
            <p:ph idx="1" type="body"/>
          </p:nvPr>
        </p:nvSpPr>
        <p:spPr>
          <a:xfrm>
            <a:off x="311700" y="1152475"/>
            <a:ext cx="8520600" cy="34164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en"/>
              <a:t>In terms of scalability, the system should be able to handle 10000 passengers the same way as 100 passengers in the early days. The more the users(passengers and drivers) increase, the system should not crash</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Security</a:t>
            </a:r>
            <a:endParaRPr/>
          </a:p>
        </p:txBody>
      </p:sp>
      <p:sp>
        <p:nvSpPr>
          <p:cNvPr id="145" name="Google Shape;145;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6" name="Google Shape;146;p27"/>
          <p:cNvPicPr preferRelativeResize="0"/>
          <p:nvPr/>
        </p:nvPicPr>
        <p:blipFill>
          <a:blip r:embed="rId3">
            <a:alphaModFix/>
          </a:blip>
          <a:stretch>
            <a:fillRect/>
          </a:stretch>
        </p:blipFill>
        <p:spPr>
          <a:xfrm>
            <a:off x="311700" y="1152475"/>
            <a:ext cx="8520600" cy="3416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Reliability</a:t>
            </a:r>
            <a:endParaRPr/>
          </a:p>
        </p:txBody>
      </p:sp>
      <p:sp>
        <p:nvSpPr>
          <p:cNvPr id="152" name="Google Shape;152;p28"/>
          <p:cNvSpPr txBox="1"/>
          <p:nvPr>
            <p:ph idx="1" type="body"/>
          </p:nvPr>
        </p:nvSpPr>
        <p:spPr>
          <a:xfrm>
            <a:off x="311700" y="1152475"/>
            <a:ext cx="8520600" cy="3416400"/>
          </a:xfrm>
          <a:prstGeom prst="rect">
            <a:avLst/>
          </a:prstGeom>
        </p:spPr>
        <p:txBody>
          <a:bodyPr anchorCtr="0" anchor="ctr" bIns="91425" lIns="91425" spcFirstLastPara="1" rIns="91425" wrap="square" tIns="91425">
            <a:normAutofit/>
          </a:bodyPr>
          <a:lstStyle/>
          <a:p>
            <a:pPr indent="457200" lvl="0" marL="0" rtl="0" algn="l">
              <a:spcBef>
                <a:spcPts val="0"/>
              </a:spcBef>
              <a:spcAft>
                <a:spcPts val="0"/>
              </a:spcAft>
              <a:buClr>
                <a:schemeClr val="dk1"/>
              </a:buClr>
              <a:buSzPts val="1100"/>
              <a:buFont typeface="Arial"/>
              <a:buNone/>
            </a:pPr>
            <a:r>
              <a:rPr lang="en">
                <a:solidFill>
                  <a:schemeClr val="dk1"/>
                </a:solidFill>
              </a:rPr>
              <a:t>The system should be available and responsive at all times with minimal downtime and errors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User Requirement</a:t>
            </a:r>
            <a:endParaRPr/>
          </a:p>
        </p:txBody>
      </p:sp>
      <p:sp>
        <p:nvSpPr>
          <p:cNvPr id="158" name="Google Shape;158;p29"/>
          <p:cNvSpPr txBox="1"/>
          <p:nvPr>
            <p:ph idx="1" type="body"/>
          </p:nvPr>
        </p:nvSpPr>
        <p:spPr>
          <a:xfrm>
            <a:off x="311700" y="1152475"/>
            <a:ext cx="8520600" cy="3416400"/>
          </a:xfrm>
          <a:prstGeom prst="rect">
            <a:avLst/>
          </a:prstGeom>
        </p:spPr>
        <p:txBody>
          <a:bodyPr anchorCtr="0" anchor="ctr" bIns="91425" lIns="91425" spcFirstLastPara="1" rIns="91425" wrap="square" tIns="91425">
            <a:normAutofit/>
          </a:bodyPr>
          <a:lstStyle/>
          <a:p>
            <a:pPr indent="-342900" lvl="0" marL="914400" rtl="0" algn="ctr">
              <a:spcBef>
                <a:spcPts val="0"/>
              </a:spcBef>
              <a:spcAft>
                <a:spcPts val="0"/>
              </a:spcAft>
              <a:buClr>
                <a:schemeClr val="dk1"/>
              </a:buClr>
              <a:buSzPts val="1800"/>
              <a:buChar char="●"/>
            </a:pPr>
            <a:r>
              <a:rPr lang="en">
                <a:solidFill>
                  <a:schemeClr val="dk1"/>
                </a:solidFill>
              </a:rPr>
              <a:t>Accurate and real-time positioning information</a:t>
            </a:r>
            <a:endParaRPr>
              <a:solidFill>
                <a:schemeClr val="dk1"/>
              </a:solidFill>
            </a:endParaRPr>
          </a:p>
          <a:p>
            <a:pPr indent="-342900" lvl="0" marL="914400" rtl="0" algn="ctr">
              <a:spcBef>
                <a:spcPts val="0"/>
              </a:spcBef>
              <a:spcAft>
                <a:spcPts val="0"/>
              </a:spcAft>
              <a:buClr>
                <a:schemeClr val="dk1"/>
              </a:buClr>
              <a:buSzPts val="1800"/>
              <a:buChar char="●"/>
            </a:pPr>
            <a:r>
              <a:rPr lang="en">
                <a:solidFill>
                  <a:schemeClr val="dk1"/>
                </a:solidFill>
              </a:rPr>
              <a:t>Easy to use interface for passengers</a:t>
            </a:r>
            <a:endParaRPr>
              <a:solidFill>
                <a:schemeClr val="dk1"/>
              </a:solidFill>
            </a:endParaRPr>
          </a:p>
          <a:p>
            <a:pPr indent="-342900" lvl="0" marL="914400" rtl="0" algn="ctr">
              <a:spcBef>
                <a:spcPts val="0"/>
              </a:spcBef>
              <a:spcAft>
                <a:spcPts val="0"/>
              </a:spcAft>
              <a:buClr>
                <a:schemeClr val="dk1"/>
              </a:buClr>
              <a:buSzPts val="1800"/>
              <a:buChar char="●"/>
            </a:pPr>
            <a:r>
              <a:rPr lang="en">
                <a:solidFill>
                  <a:schemeClr val="dk1"/>
                </a:solidFill>
              </a:rPr>
              <a:t>Privacy protection for user data</a:t>
            </a:r>
            <a:endParaRPr>
              <a:solidFill>
                <a:schemeClr val="dk1"/>
              </a:solidFill>
            </a:endParaRPr>
          </a:p>
          <a:p>
            <a:pPr indent="-342900" lvl="0" marL="914400" rtl="0" algn="ctr">
              <a:spcBef>
                <a:spcPts val="0"/>
              </a:spcBef>
              <a:spcAft>
                <a:spcPts val="0"/>
              </a:spcAft>
              <a:buClr>
                <a:schemeClr val="dk1"/>
              </a:buClr>
              <a:buSzPts val="1800"/>
              <a:buChar char="●"/>
            </a:pPr>
            <a:r>
              <a:rPr lang="en">
                <a:solidFill>
                  <a:schemeClr val="dk1"/>
                </a:solidFill>
              </a:rPr>
              <a:t>Compatibility with different devices and operating systems</a:t>
            </a:r>
            <a:endParaRPr>
              <a:solidFill>
                <a:schemeClr val="dk1"/>
              </a:solidFill>
            </a:endParaRPr>
          </a:p>
          <a:p>
            <a:pPr indent="-342900" lvl="0" marL="914400" rtl="0" algn="ctr">
              <a:spcBef>
                <a:spcPts val="0"/>
              </a:spcBef>
              <a:spcAft>
                <a:spcPts val="0"/>
              </a:spcAft>
              <a:buClr>
                <a:schemeClr val="dk1"/>
              </a:buClr>
              <a:buSzPts val="1800"/>
              <a:buChar char="●"/>
            </a:pPr>
            <a:r>
              <a:rPr lang="en">
                <a:solidFill>
                  <a:schemeClr val="dk1"/>
                </a:solidFill>
              </a:rPr>
              <a:t>Reliable performance in different situations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Regulatory requirements</a:t>
            </a:r>
            <a:endParaRPr/>
          </a:p>
        </p:txBody>
      </p:sp>
      <p:sp>
        <p:nvSpPr>
          <p:cNvPr id="164" name="Google Shape;164;p30"/>
          <p:cNvSpPr txBox="1"/>
          <p:nvPr>
            <p:ph idx="1" type="body"/>
          </p:nvPr>
        </p:nvSpPr>
        <p:spPr>
          <a:xfrm>
            <a:off x="311700" y="1152475"/>
            <a:ext cx="8520600" cy="34164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en"/>
              <a:t>This are rules a business must follow</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914400" rtl="0" algn="just">
              <a:lnSpc>
                <a:spcPct val="115000"/>
              </a:lnSpc>
              <a:spcBef>
                <a:spcPts val="0"/>
              </a:spcBef>
              <a:spcAft>
                <a:spcPts val="0"/>
              </a:spcAft>
              <a:buNone/>
            </a:pPr>
            <a:r>
              <a:rPr lang="en" sz="2400"/>
              <a:t>Compliance with data protection and privacy laws</a:t>
            </a:r>
            <a:endParaRPr sz="2400"/>
          </a:p>
        </p:txBody>
      </p:sp>
      <p:sp>
        <p:nvSpPr>
          <p:cNvPr id="170" name="Google Shape;170;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1" name="Google Shape;171;p31"/>
          <p:cNvPicPr preferRelativeResize="0"/>
          <p:nvPr/>
        </p:nvPicPr>
        <p:blipFill>
          <a:blip r:embed="rId3">
            <a:alphaModFix/>
          </a:blip>
          <a:stretch>
            <a:fillRect/>
          </a:stretch>
        </p:blipFill>
        <p:spPr>
          <a:xfrm>
            <a:off x="382175" y="1152475"/>
            <a:ext cx="8344250" cy="34814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Introduction</a:t>
            </a:r>
            <a:endParaRPr b="1"/>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2" name="Google Shape;62;p14"/>
          <p:cNvPicPr preferRelativeResize="0"/>
          <p:nvPr/>
        </p:nvPicPr>
        <p:blipFill rotWithShape="1">
          <a:blip r:embed="rId3">
            <a:alphaModFix/>
          </a:blip>
          <a:srcRect b="10176" l="0" r="0" t="0"/>
          <a:stretch/>
        </p:blipFill>
        <p:spPr>
          <a:xfrm>
            <a:off x="392525" y="1152475"/>
            <a:ext cx="8216075" cy="367010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914400" rtl="0" algn="just">
              <a:lnSpc>
                <a:spcPct val="115000"/>
              </a:lnSpc>
              <a:spcBef>
                <a:spcPts val="0"/>
              </a:spcBef>
              <a:spcAft>
                <a:spcPts val="0"/>
              </a:spcAft>
              <a:buNone/>
            </a:pPr>
            <a:r>
              <a:rPr lang="en" sz="2400"/>
              <a:t>Compliance with transportation safety regulations</a:t>
            </a:r>
            <a:endParaRPr sz="2400"/>
          </a:p>
        </p:txBody>
      </p:sp>
      <p:sp>
        <p:nvSpPr>
          <p:cNvPr id="177" name="Google Shape;177;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8" name="Google Shape;178;p32"/>
          <p:cNvPicPr preferRelativeResize="0"/>
          <p:nvPr/>
        </p:nvPicPr>
        <p:blipFill>
          <a:blip r:embed="rId3">
            <a:alphaModFix/>
          </a:blip>
          <a:stretch>
            <a:fillRect/>
          </a:stretch>
        </p:blipFill>
        <p:spPr>
          <a:xfrm>
            <a:off x="311700" y="1152475"/>
            <a:ext cx="8520600" cy="34164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3"/>
          <p:cNvSpPr txBox="1"/>
          <p:nvPr>
            <p:ph type="title"/>
          </p:nvPr>
        </p:nvSpPr>
        <p:spPr>
          <a:xfrm>
            <a:off x="311700" y="445025"/>
            <a:ext cx="8520600" cy="988200"/>
          </a:xfrm>
          <a:prstGeom prst="rect">
            <a:avLst/>
          </a:prstGeom>
        </p:spPr>
        <p:txBody>
          <a:bodyPr anchorCtr="0" anchor="t" bIns="91425" lIns="91425" spcFirstLastPara="1" rIns="91425" wrap="square" tIns="91425">
            <a:noAutofit/>
          </a:bodyPr>
          <a:lstStyle/>
          <a:p>
            <a:pPr indent="0" lvl="0" marL="914400" rtl="0" algn="just">
              <a:lnSpc>
                <a:spcPct val="115000"/>
              </a:lnSpc>
              <a:spcBef>
                <a:spcPts val="0"/>
              </a:spcBef>
              <a:spcAft>
                <a:spcPts val="0"/>
              </a:spcAft>
              <a:buNone/>
            </a:pPr>
            <a:r>
              <a:rPr lang="en" sz="2400"/>
              <a:t>Compliance with environmental regulations and standards</a:t>
            </a:r>
            <a:endParaRPr sz="2400"/>
          </a:p>
        </p:txBody>
      </p:sp>
      <p:sp>
        <p:nvSpPr>
          <p:cNvPr id="184" name="Google Shape;184;p33"/>
          <p:cNvSpPr txBox="1"/>
          <p:nvPr>
            <p:ph idx="1" type="body"/>
          </p:nvPr>
        </p:nvSpPr>
        <p:spPr>
          <a:xfrm>
            <a:off x="311700" y="1433225"/>
            <a:ext cx="8520600" cy="3710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5" name="Google Shape;185;p33"/>
          <p:cNvPicPr preferRelativeResize="0"/>
          <p:nvPr/>
        </p:nvPicPr>
        <p:blipFill>
          <a:blip r:embed="rId3">
            <a:alphaModFix/>
          </a:blip>
          <a:stretch>
            <a:fillRect/>
          </a:stretch>
        </p:blipFill>
        <p:spPr>
          <a:xfrm>
            <a:off x="311700" y="1433125"/>
            <a:ext cx="8520600" cy="37104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Business requirement</a:t>
            </a:r>
            <a:endParaRPr/>
          </a:p>
        </p:txBody>
      </p:sp>
      <p:sp>
        <p:nvSpPr>
          <p:cNvPr id="191" name="Google Shape;191;p34"/>
          <p:cNvSpPr txBox="1"/>
          <p:nvPr>
            <p:ph idx="1" type="body"/>
          </p:nvPr>
        </p:nvSpPr>
        <p:spPr>
          <a:xfrm>
            <a:off x="311700" y="1152475"/>
            <a:ext cx="8520600" cy="34164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en"/>
              <a:t>For the app to keep running and proving the solutions it does, a lot of cost need to be handle. So the </a:t>
            </a:r>
            <a:r>
              <a:rPr lang="en"/>
              <a:t>system</a:t>
            </a:r>
            <a:r>
              <a:rPr lang="en"/>
              <a:t> also has for aim to generate </a:t>
            </a:r>
            <a:r>
              <a:rPr lang="en"/>
              <a:t>revenue</a:t>
            </a:r>
            <a:r>
              <a:rPr lang="en"/>
              <a:t> so as to keep operations running</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5"/>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It is not a charity</a:t>
            </a:r>
            <a:endParaRPr/>
          </a:p>
        </p:txBody>
      </p:sp>
      <p:sp>
        <p:nvSpPr>
          <p:cNvPr id="197" name="Google Shape;197;p35"/>
          <p:cNvSpPr txBox="1"/>
          <p:nvPr>
            <p:ph idx="1" type="body"/>
          </p:nvPr>
        </p:nvSpPr>
        <p:spPr>
          <a:xfrm>
            <a:off x="311700" y="1389600"/>
            <a:ext cx="2808000" cy="31794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en" sz="1800"/>
              <a:t>As it is not cheap to maintain many servers running and paying developers</a:t>
            </a:r>
            <a:endParaRPr sz="1800"/>
          </a:p>
        </p:txBody>
      </p:sp>
      <p:pic>
        <p:nvPicPr>
          <p:cNvPr id="198" name="Google Shape;198;p35"/>
          <p:cNvPicPr preferRelativeResize="0"/>
          <p:nvPr/>
        </p:nvPicPr>
        <p:blipFill>
          <a:blip r:embed="rId3">
            <a:alphaModFix/>
          </a:blip>
          <a:stretch>
            <a:fillRect/>
          </a:stretch>
        </p:blipFill>
        <p:spPr>
          <a:xfrm>
            <a:off x="3272100" y="152400"/>
            <a:ext cx="5454325" cy="46089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0000FF"/>
                </a:solidFill>
              </a:rPr>
              <a:t>Technical requirements</a:t>
            </a:r>
            <a:endParaRPr sz="3600">
              <a:solidFill>
                <a:srgbClr val="0000FF"/>
              </a:solidFill>
            </a:endParaRPr>
          </a:p>
        </p:txBody>
      </p:sp>
      <p:sp>
        <p:nvSpPr>
          <p:cNvPr id="204" name="Google Shape;204;p36"/>
          <p:cNvSpPr txBox="1"/>
          <p:nvPr>
            <p:ph idx="1" type="body"/>
          </p:nvPr>
        </p:nvSpPr>
        <p:spPr>
          <a:xfrm>
            <a:off x="311700" y="1152475"/>
            <a:ext cx="8520600" cy="3416400"/>
          </a:xfrm>
          <a:prstGeom prst="rect">
            <a:avLst/>
          </a:prstGeom>
        </p:spPr>
        <p:txBody>
          <a:bodyPr anchorCtr="0" anchor="ctr" bIns="91425" lIns="91425" spcFirstLastPara="1" rIns="91425" wrap="square" tIns="91425">
            <a:normAutofit/>
          </a:bodyPr>
          <a:lstStyle/>
          <a:p>
            <a:pPr indent="0" lvl="0" marL="457200" rtl="0" algn="ctr">
              <a:spcBef>
                <a:spcPts val="0"/>
              </a:spcBef>
              <a:spcAft>
                <a:spcPts val="0"/>
              </a:spcAft>
              <a:buNone/>
            </a:pPr>
            <a:r>
              <a:rPr lang="en">
                <a:solidFill>
                  <a:schemeClr val="dk1"/>
                </a:solidFill>
              </a:rPr>
              <a:t>Technical requirements here refer to the hardware, software and infrastructure requirements of the project. And we chose to go with Mobile app and android was our choice. </a:t>
            </a:r>
            <a:endParaRPr>
              <a:solidFill>
                <a:schemeClr val="dk1"/>
              </a:solidFill>
            </a:endParaRPr>
          </a:p>
          <a:p>
            <a:pPr indent="0" lvl="0" marL="457200" rtl="0" algn="ctr">
              <a:spcBef>
                <a:spcPts val="0"/>
              </a:spcBef>
              <a:spcAft>
                <a:spcPts val="0"/>
              </a:spcAft>
              <a:buClr>
                <a:schemeClr val="dk1"/>
              </a:buClr>
              <a:buSzPts val="1100"/>
              <a:buFont typeface="Arial"/>
              <a:buNone/>
            </a:pPr>
            <a:r>
              <a:rPr lang="en">
                <a:solidFill>
                  <a:schemeClr val="dk1"/>
                </a:solidFill>
              </a:rPr>
              <a:t>So we went on to chose what will be best suit to build it and with respect to the system</a:t>
            </a:r>
            <a:endParaRPr>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Figma</a:t>
            </a:r>
            <a:endParaRPr/>
          </a:p>
        </p:txBody>
      </p:sp>
      <p:sp>
        <p:nvSpPr>
          <p:cNvPr id="210" name="Google Shape;210;p37"/>
          <p:cNvSpPr txBox="1"/>
          <p:nvPr>
            <p:ph idx="1" type="body"/>
          </p:nvPr>
        </p:nvSpPr>
        <p:spPr>
          <a:xfrm>
            <a:off x="311700" y="1389600"/>
            <a:ext cx="2808000" cy="31794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en" sz="1800"/>
              <a:t>We chosed figma to produce our design</a:t>
            </a:r>
            <a:endParaRPr sz="1800"/>
          </a:p>
        </p:txBody>
      </p:sp>
      <p:pic>
        <p:nvPicPr>
          <p:cNvPr id="211" name="Google Shape;211;p37"/>
          <p:cNvPicPr preferRelativeResize="0"/>
          <p:nvPr/>
        </p:nvPicPr>
        <p:blipFill>
          <a:blip r:embed="rId3">
            <a:alphaModFix/>
          </a:blip>
          <a:stretch>
            <a:fillRect/>
          </a:stretch>
        </p:blipFill>
        <p:spPr>
          <a:xfrm>
            <a:off x="3630700" y="191100"/>
            <a:ext cx="5111650" cy="47530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8"/>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React Native</a:t>
            </a:r>
            <a:endParaRPr/>
          </a:p>
        </p:txBody>
      </p:sp>
      <p:sp>
        <p:nvSpPr>
          <p:cNvPr id="217" name="Google Shape;217;p38"/>
          <p:cNvSpPr txBox="1"/>
          <p:nvPr>
            <p:ph idx="1" type="body"/>
          </p:nvPr>
        </p:nvSpPr>
        <p:spPr>
          <a:xfrm>
            <a:off x="311700" y="1389600"/>
            <a:ext cx="2808000" cy="31794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en" sz="1800"/>
              <a:t>We chose to go with react Native. To build our android and iOS app</a:t>
            </a:r>
            <a:endParaRPr sz="1800"/>
          </a:p>
        </p:txBody>
      </p:sp>
      <p:pic>
        <p:nvPicPr>
          <p:cNvPr id="218" name="Google Shape;218;p38"/>
          <p:cNvPicPr preferRelativeResize="0"/>
          <p:nvPr/>
        </p:nvPicPr>
        <p:blipFill>
          <a:blip r:embed="rId3">
            <a:alphaModFix/>
          </a:blip>
          <a:stretch>
            <a:fillRect/>
          </a:stretch>
        </p:blipFill>
        <p:spPr>
          <a:xfrm>
            <a:off x="4163850" y="555600"/>
            <a:ext cx="3925625" cy="37808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9"/>
          <p:cNvSpPr txBox="1"/>
          <p:nvPr>
            <p:ph type="title"/>
          </p:nvPr>
        </p:nvSpPr>
        <p:spPr>
          <a:xfrm>
            <a:off x="311700" y="555600"/>
            <a:ext cx="18135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200">
                <a:solidFill>
                  <a:srgbClr val="0000FF"/>
                </a:solidFill>
              </a:rPr>
              <a:t>MYSQL</a:t>
            </a:r>
            <a:endParaRPr sz="3200">
              <a:solidFill>
                <a:srgbClr val="0000FF"/>
              </a:solidFill>
            </a:endParaRPr>
          </a:p>
        </p:txBody>
      </p:sp>
      <p:sp>
        <p:nvSpPr>
          <p:cNvPr id="224" name="Google Shape;224;p39"/>
          <p:cNvSpPr txBox="1"/>
          <p:nvPr>
            <p:ph idx="1" type="body"/>
          </p:nvPr>
        </p:nvSpPr>
        <p:spPr>
          <a:xfrm>
            <a:off x="311700" y="1423825"/>
            <a:ext cx="2697900" cy="3179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Clr>
                <a:schemeClr val="dk1"/>
              </a:buClr>
              <a:buSzPts val="1100"/>
              <a:buFont typeface="Arial"/>
              <a:buNone/>
            </a:pPr>
            <a:r>
              <a:rPr lang="en" sz="1500">
                <a:solidFill>
                  <a:schemeClr val="dk1"/>
                </a:solidFill>
              </a:rPr>
              <a:t>The entire team has been working with MSQL right from the start of our program at FET so we are fairly good with it.</a:t>
            </a:r>
            <a:endParaRPr/>
          </a:p>
        </p:txBody>
      </p:sp>
      <p:pic>
        <p:nvPicPr>
          <p:cNvPr id="225" name="Google Shape;225;p39"/>
          <p:cNvPicPr preferRelativeResize="0"/>
          <p:nvPr/>
        </p:nvPicPr>
        <p:blipFill>
          <a:blip r:embed="rId3">
            <a:alphaModFix/>
          </a:blip>
          <a:stretch>
            <a:fillRect/>
          </a:stretch>
        </p:blipFill>
        <p:spPr>
          <a:xfrm>
            <a:off x="3942275" y="439025"/>
            <a:ext cx="4831925" cy="44656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0"/>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Azure</a:t>
            </a:r>
            <a:endParaRPr/>
          </a:p>
        </p:txBody>
      </p:sp>
      <p:sp>
        <p:nvSpPr>
          <p:cNvPr id="231" name="Google Shape;231;p40"/>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Clr>
                <a:schemeClr val="dk1"/>
              </a:buClr>
              <a:buSzPts val="1100"/>
              <a:buFont typeface="Arial"/>
              <a:buNone/>
            </a:pPr>
            <a:r>
              <a:rPr lang="en" sz="1500">
                <a:solidFill>
                  <a:schemeClr val="dk1"/>
                </a:solidFill>
              </a:rPr>
              <a:t>Azure Container Apps: We intend to host the final backend as an Azure Container application.</a:t>
            </a:r>
            <a:endParaRPr/>
          </a:p>
        </p:txBody>
      </p:sp>
      <p:pic>
        <p:nvPicPr>
          <p:cNvPr id="232" name="Google Shape;232;p40"/>
          <p:cNvPicPr preferRelativeResize="0"/>
          <p:nvPr/>
        </p:nvPicPr>
        <p:blipFill>
          <a:blip r:embed="rId3">
            <a:alphaModFix/>
          </a:blip>
          <a:stretch>
            <a:fillRect/>
          </a:stretch>
        </p:blipFill>
        <p:spPr>
          <a:xfrm>
            <a:off x="3272100" y="152400"/>
            <a:ext cx="5613575" cy="44974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1"/>
          <p:cNvSpPr txBox="1"/>
          <p:nvPr>
            <p:ph type="title"/>
          </p:nvPr>
        </p:nvSpPr>
        <p:spPr>
          <a:xfrm>
            <a:off x="2707500" y="527900"/>
            <a:ext cx="2808000" cy="715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200">
                <a:solidFill>
                  <a:srgbClr val="0000FF"/>
                </a:solidFill>
              </a:rPr>
              <a:t>NestJS</a:t>
            </a:r>
            <a:endParaRPr sz="3200">
              <a:solidFill>
                <a:srgbClr val="0000FF"/>
              </a:solidFill>
            </a:endParaRPr>
          </a:p>
        </p:txBody>
      </p:sp>
      <p:sp>
        <p:nvSpPr>
          <p:cNvPr id="238" name="Google Shape;238;p41"/>
          <p:cNvSpPr txBox="1"/>
          <p:nvPr>
            <p:ph idx="1" type="body"/>
          </p:nvPr>
        </p:nvSpPr>
        <p:spPr>
          <a:xfrm>
            <a:off x="1205050" y="1311300"/>
            <a:ext cx="6158400" cy="3179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lang="en" sz="2100">
                <a:solidFill>
                  <a:schemeClr val="dk1"/>
                </a:solidFill>
              </a:rPr>
              <a:t>NestJs is Nodejs framework for the backend. It runs ExpressJs under the hood and is written in typescript. Good for writing scalable and </a:t>
            </a:r>
            <a:r>
              <a:rPr lang="en" sz="2100">
                <a:solidFill>
                  <a:schemeClr val="dk1"/>
                </a:solidFill>
              </a:rPr>
              <a:t>performant</a:t>
            </a:r>
            <a:r>
              <a:rPr lang="en" sz="2100">
                <a:solidFill>
                  <a:schemeClr val="dk1"/>
                </a:solidFill>
              </a:rPr>
              <a:t> APIs</a:t>
            </a:r>
            <a:endParaRPr sz="2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600">
                <a:solidFill>
                  <a:srgbClr val="0000FF"/>
                </a:solidFill>
              </a:rPr>
              <a:t>Problem we are trying to solve</a:t>
            </a:r>
            <a:endParaRPr b="1" sz="3600">
              <a:solidFill>
                <a:srgbClr val="0000FF"/>
              </a:solidFill>
            </a:endParaRPr>
          </a:p>
        </p:txBody>
      </p:sp>
      <p:sp>
        <p:nvSpPr>
          <p:cNvPr id="68" name="Google Shape;68;p15"/>
          <p:cNvSpPr txBox="1"/>
          <p:nvPr>
            <p:ph idx="1" type="body"/>
          </p:nvPr>
        </p:nvSpPr>
        <p:spPr>
          <a:xfrm>
            <a:off x="311700" y="1152475"/>
            <a:ext cx="8520600" cy="3416400"/>
          </a:xfrm>
          <a:prstGeom prst="rect">
            <a:avLst/>
          </a:prstGeom>
        </p:spPr>
        <p:txBody>
          <a:bodyPr anchorCtr="0" anchor="ctr" bIns="91425" lIns="91425" spcFirstLastPara="1" rIns="91425" wrap="square" tIns="91425">
            <a:normAutofit/>
          </a:bodyPr>
          <a:lstStyle/>
          <a:p>
            <a:pPr indent="-393700" lvl="0" marL="457200" rtl="0" algn="l">
              <a:spcBef>
                <a:spcPts val="0"/>
              </a:spcBef>
              <a:spcAft>
                <a:spcPts val="0"/>
              </a:spcAft>
              <a:buSzPts val="2600"/>
              <a:buChar char="-"/>
            </a:pPr>
            <a:r>
              <a:rPr lang="en" sz="2600"/>
              <a:t>Avoid long waiting hours</a:t>
            </a:r>
            <a:endParaRPr sz="2600"/>
          </a:p>
          <a:p>
            <a:pPr indent="-393700" lvl="0" marL="457200" rtl="0" algn="l">
              <a:spcBef>
                <a:spcPts val="0"/>
              </a:spcBef>
              <a:spcAft>
                <a:spcPts val="0"/>
              </a:spcAft>
              <a:buSzPts val="2600"/>
              <a:buChar char="-"/>
            </a:pPr>
            <a:r>
              <a:rPr lang="en" sz="2600"/>
              <a:t>Ensure ease of payments between drivers and passengers</a:t>
            </a:r>
            <a:endParaRPr sz="2600"/>
          </a:p>
          <a:p>
            <a:pPr indent="-393700" lvl="0" marL="457200" rtl="0" algn="l">
              <a:spcBef>
                <a:spcPts val="0"/>
              </a:spcBef>
              <a:spcAft>
                <a:spcPts val="0"/>
              </a:spcAft>
              <a:buSzPts val="2600"/>
              <a:buChar char="-"/>
            </a:pPr>
            <a:r>
              <a:rPr lang="en" sz="2600"/>
              <a:t>Help drivers avoid overcrowded routes</a:t>
            </a:r>
            <a:endParaRPr sz="2600"/>
          </a:p>
          <a:p>
            <a:pPr indent="-393700" lvl="0" marL="457200" rtl="0" algn="l">
              <a:spcBef>
                <a:spcPts val="0"/>
              </a:spcBef>
              <a:spcAft>
                <a:spcPts val="0"/>
              </a:spcAft>
              <a:buSzPts val="2600"/>
              <a:buChar char="-"/>
            </a:pPr>
            <a:r>
              <a:rPr lang="en" sz="2600"/>
              <a:t>Point drivers to areas with a high concentration of passengers</a:t>
            </a:r>
            <a:endParaRPr sz="26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 requirement</a:t>
            </a:r>
            <a:endParaRPr/>
          </a:p>
        </p:txBody>
      </p:sp>
      <p:sp>
        <p:nvSpPr>
          <p:cNvPr id="244" name="Google Shape;244;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Clr>
                <a:schemeClr val="dk1"/>
              </a:buClr>
              <a:buSzPts val="1100"/>
              <a:buFont typeface="Arial"/>
              <a:buNone/>
            </a:pPr>
            <a:r>
              <a:rPr lang="en">
                <a:solidFill>
                  <a:schemeClr val="dk1"/>
                </a:solidFill>
              </a:rPr>
              <a:t>In order to make understanding of the above requirements and their specifications and in order to better analyse the system, we shared a survey with frequent passengers to get their thoughts and feelings on the entire process. We got quite a number of responses(X number to be exact). We asked passengers questions like how often they use the public transit system, their experience and what their feelings and expectations are from a digital system, in this case a mobile application that at least claims to solve the problems of the current system</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3"/>
          <p:cNvSpPr txBox="1"/>
          <p:nvPr>
            <p:ph type="title"/>
          </p:nvPr>
        </p:nvSpPr>
        <p:spPr>
          <a:xfrm>
            <a:off x="311700" y="555600"/>
            <a:ext cx="2808000" cy="1052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Some response from passengers</a:t>
            </a:r>
            <a:endParaRPr/>
          </a:p>
        </p:txBody>
      </p:sp>
      <p:sp>
        <p:nvSpPr>
          <p:cNvPr id="250" name="Google Shape;250;p43"/>
          <p:cNvSpPr txBox="1"/>
          <p:nvPr>
            <p:ph idx="1" type="body"/>
          </p:nvPr>
        </p:nvSpPr>
        <p:spPr>
          <a:xfrm>
            <a:off x="311700" y="1735725"/>
            <a:ext cx="2808000" cy="2833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descr="Forms response chart. Question title: Are you a frequent user of public transportation in your locality?. Number of responses: 17 responses." id="251" name="Google Shape;251;p43" title="Are you a frequent user of public transportation in your locality?"/>
          <p:cNvPicPr preferRelativeResize="0"/>
          <p:nvPr/>
        </p:nvPicPr>
        <p:blipFill>
          <a:blip r:embed="rId3">
            <a:alphaModFix/>
          </a:blip>
          <a:stretch>
            <a:fillRect/>
          </a:stretch>
        </p:blipFill>
        <p:spPr>
          <a:xfrm>
            <a:off x="3272100" y="152400"/>
            <a:ext cx="5719501" cy="2407329"/>
          </a:xfrm>
          <a:prstGeom prst="rect">
            <a:avLst/>
          </a:prstGeom>
          <a:noFill/>
          <a:ln>
            <a:noFill/>
          </a:ln>
        </p:spPr>
      </p:pic>
      <p:pic>
        <p:nvPicPr>
          <p:cNvPr descr="Forms response chart. Question title: How often do you use public transportation?&#10;. Number of responses: 17 responses." id="252" name="Google Shape;252;p43" title="How often do you use public transportation?&#10;"/>
          <p:cNvPicPr preferRelativeResize="0"/>
          <p:nvPr/>
        </p:nvPicPr>
        <p:blipFill>
          <a:blip r:embed="rId4">
            <a:alphaModFix/>
          </a:blip>
          <a:stretch>
            <a:fillRect/>
          </a:stretch>
        </p:blipFill>
        <p:spPr>
          <a:xfrm>
            <a:off x="3272100" y="2712129"/>
            <a:ext cx="5414538" cy="2278971"/>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4"/>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258" name="Google Shape;258;p44"/>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descr="Forms response chart. Question title: Do you find the current process efficient?&#10;. Number of responses: 17 responses." id="259" name="Google Shape;259;p44" title="Do you find the current process efficient?&#10;"/>
          <p:cNvPicPr preferRelativeResize="0"/>
          <p:nvPr/>
        </p:nvPicPr>
        <p:blipFill>
          <a:blip r:embed="rId3">
            <a:alphaModFix/>
          </a:blip>
          <a:stretch>
            <a:fillRect/>
          </a:stretch>
        </p:blipFill>
        <p:spPr>
          <a:xfrm>
            <a:off x="3272100" y="152400"/>
            <a:ext cx="5719501" cy="2407329"/>
          </a:xfrm>
          <a:prstGeom prst="rect">
            <a:avLst/>
          </a:prstGeom>
          <a:noFill/>
          <a:ln>
            <a:noFill/>
          </a:ln>
        </p:spPr>
      </p:pic>
      <p:pic>
        <p:nvPicPr>
          <p:cNvPr descr="Forms response chart. Question title: Would you be interested in using a digital system that enables you easily find drivers and vice versa?&#10;. Number of responses: 17 responses." id="260" name="Google Shape;260;p44" title="Would you be interested in using a digital system that enables you easily find drivers and vice versa?&#10;"/>
          <p:cNvPicPr preferRelativeResize="0"/>
          <p:nvPr/>
        </p:nvPicPr>
        <p:blipFill>
          <a:blip r:embed="rId4">
            <a:alphaModFix/>
          </a:blip>
          <a:stretch>
            <a:fillRect/>
          </a:stretch>
        </p:blipFill>
        <p:spPr>
          <a:xfrm>
            <a:off x="3272100" y="2712129"/>
            <a:ext cx="5024041" cy="2278972"/>
          </a:xfrm>
          <a:prstGeom prst="rect">
            <a:avLst/>
          </a:prstGeom>
          <a:noFill/>
          <a:ln>
            <a:noFill/>
          </a:ln>
        </p:spPr>
      </p:pic>
      <p:pic>
        <p:nvPicPr>
          <p:cNvPr descr="Forms response chart. Question title: What payment methods do you prefer when using public transportation?&#10;. Number of responses: 17 responses." id="261" name="Google Shape;261;p44" title="What payment methods do you prefer when using public transportation?&#10;"/>
          <p:cNvPicPr preferRelativeResize="0"/>
          <p:nvPr/>
        </p:nvPicPr>
        <p:blipFill>
          <a:blip r:embed="rId5">
            <a:alphaModFix/>
          </a:blip>
          <a:stretch>
            <a:fillRect/>
          </a:stretch>
        </p:blipFill>
        <p:spPr>
          <a:xfrm>
            <a:off x="0" y="647402"/>
            <a:ext cx="9144003" cy="384869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5"/>
          <p:cNvSpPr txBox="1"/>
          <p:nvPr>
            <p:ph type="title"/>
          </p:nvPr>
        </p:nvSpPr>
        <p:spPr>
          <a:xfrm>
            <a:off x="311700" y="1353550"/>
            <a:ext cx="2960400" cy="1358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800">
                <a:solidFill>
                  <a:srgbClr val="0000FF"/>
                </a:solidFill>
              </a:rPr>
              <a:t>Result of Customer Survey</a:t>
            </a:r>
            <a:endParaRPr sz="2800">
              <a:solidFill>
                <a:srgbClr val="0000FF"/>
              </a:solidFill>
            </a:endParaRPr>
          </a:p>
        </p:txBody>
      </p:sp>
      <p:pic>
        <p:nvPicPr>
          <p:cNvPr descr="Forms response chart. Question title: How important is it to you that the taxi service is reliable and punctual?&#10;. Number of responses: 17 responses." id="267" name="Google Shape;267;p45" title="How important is it to you that the taxi service is reliable and punctual?&#10;"/>
          <p:cNvPicPr preferRelativeResize="0"/>
          <p:nvPr/>
        </p:nvPicPr>
        <p:blipFill>
          <a:blip r:embed="rId3">
            <a:alphaModFix/>
          </a:blip>
          <a:stretch>
            <a:fillRect/>
          </a:stretch>
        </p:blipFill>
        <p:spPr>
          <a:xfrm>
            <a:off x="3272100" y="152400"/>
            <a:ext cx="5719501" cy="2407329"/>
          </a:xfrm>
          <a:prstGeom prst="rect">
            <a:avLst/>
          </a:prstGeom>
          <a:noFill/>
          <a:ln>
            <a:noFill/>
          </a:ln>
        </p:spPr>
      </p:pic>
      <p:pic>
        <p:nvPicPr>
          <p:cNvPr descr="Forms response chart. Question title: If there was an application that served the purpose, how likely are you to install and use it if it made it easier to use the transportation system?. Number of responses: 17 responses." id="268" name="Google Shape;268;p45" title="If there was an application that served the purpose, how likely are you to install and use it if it made it easier to use the transportation system?"/>
          <p:cNvPicPr preferRelativeResize="0"/>
          <p:nvPr/>
        </p:nvPicPr>
        <p:blipFill>
          <a:blip r:embed="rId4">
            <a:alphaModFix/>
          </a:blip>
          <a:stretch>
            <a:fillRect/>
          </a:stretch>
        </p:blipFill>
        <p:spPr>
          <a:xfrm>
            <a:off x="3272100" y="2712129"/>
            <a:ext cx="5024041" cy="227897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17975"/>
            <a:ext cx="8520600" cy="572700"/>
          </a:xfrm>
          <a:prstGeom prst="rect">
            <a:avLst/>
          </a:prstGeom>
        </p:spPr>
        <p:txBody>
          <a:bodyPr anchorCtr="0" anchor="t" bIns="91425" lIns="91425" spcFirstLastPara="1" rIns="91425" wrap="square" tIns="91425">
            <a:noAutofit/>
          </a:bodyPr>
          <a:lstStyle/>
          <a:p>
            <a:pPr indent="0" lvl="0" marL="457200" rtl="0" algn="ctr">
              <a:lnSpc>
                <a:spcPct val="115000"/>
              </a:lnSpc>
              <a:spcBef>
                <a:spcPts val="0"/>
              </a:spcBef>
              <a:spcAft>
                <a:spcPts val="0"/>
              </a:spcAft>
              <a:buClr>
                <a:schemeClr val="dk1"/>
              </a:buClr>
              <a:buSzPts val="1100"/>
              <a:buFont typeface="Arial"/>
              <a:buNone/>
            </a:pPr>
            <a:r>
              <a:rPr b="1" lang="en" sz="3600">
                <a:solidFill>
                  <a:srgbClr val="1155CC"/>
                </a:solidFill>
              </a:rPr>
              <a:t>Project Requirements</a:t>
            </a:r>
            <a:endParaRPr sz="3600">
              <a:solidFill>
                <a:srgbClr val="1155CC"/>
              </a:solidFill>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93700" lvl="0" marL="457200" rtl="0" algn="l">
              <a:spcBef>
                <a:spcPts val="0"/>
              </a:spcBef>
              <a:spcAft>
                <a:spcPts val="0"/>
              </a:spcAft>
              <a:buClr>
                <a:schemeClr val="dk1"/>
              </a:buClr>
              <a:buSzPts val="2600"/>
              <a:buChar char="●"/>
            </a:pPr>
            <a:r>
              <a:rPr lang="en" sz="2600">
                <a:solidFill>
                  <a:schemeClr val="dk1"/>
                </a:solidFill>
              </a:rPr>
              <a:t>Functional requirements</a:t>
            </a:r>
            <a:endParaRPr sz="2600">
              <a:solidFill>
                <a:schemeClr val="dk1"/>
              </a:solidFill>
            </a:endParaRPr>
          </a:p>
          <a:p>
            <a:pPr indent="-393700" lvl="0" marL="457200" rtl="0" algn="l">
              <a:spcBef>
                <a:spcPts val="0"/>
              </a:spcBef>
              <a:spcAft>
                <a:spcPts val="0"/>
              </a:spcAft>
              <a:buClr>
                <a:schemeClr val="dk1"/>
              </a:buClr>
              <a:buSzPts val="2600"/>
              <a:buChar char="●"/>
            </a:pPr>
            <a:r>
              <a:rPr lang="en" sz="2600">
                <a:solidFill>
                  <a:schemeClr val="dk1"/>
                </a:solidFill>
              </a:rPr>
              <a:t>Non Functional requirements</a:t>
            </a:r>
            <a:endParaRPr sz="2600">
              <a:solidFill>
                <a:schemeClr val="dk1"/>
              </a:solidFill>
            </a:endParaRPr>
          </a:p>
          <a:p>
            <a:pPr indent="-393700" lvl="0" marL="457200" rtl="0" algn="l">
              <a:spcBef>
                <a:spcPts val="0"/>
              </a:spcBef>
              <a:spcAft>
                <a:spcPts val="0"/>
              </a:spcAft>
              <a:buClr>
                <a:schemeClr val="dk1"/>
              </a:buClr>
              <a:buSzPts val="2600"/>
              <a:buChar char="●"/>
            </a:pPr>
            <a:r>
              <a:rPr lang="en" sz="2600">
                <a:solidFill>
                  <a:schemeClr val="dk1"/>
                </a:solidFill>
              </a:rPr>
              <a:t>Business requirements</a:t>
            </a:r>
            <a:endParaRPr sz="2600">
              <a:solidFill>
                <a:schemeClr val="dk1"/>
              </a:solidFill>
            </a:endParaRPr>
          </a:p>
          <a:p>
            <a:pPr indent="-393700" lvl="0" marL="457200" rtl="0" algn="l">
              <a:spcBef>
                <a:spcPts val="0"/>
              </a:spcBef>
              <a:spcAft>
                <a:spcPts val="0"/>
              </a:spcAft>
              <a:buClr>
                <a:schemeClr val="dk1"/>
              </a:buClr>
              <a:buSzPts val="2600"/>
              <a:buChar char="●"/>
            </a:pPr>
            <a:r>
              <a:rPr lang="en" sz="2600">
                <a:solidFill>
                  <a:schemeClr val="dk1"/>
                </a:solidFill>
              </a:rPr>
              <a:t>Regulatory requirements</a:t>
            </a:r>
            <a:endParaRPr sz="2600">
              <a:solidFill>
                <a:schemeClr val="dk1"/>
              </a:solidFill>
            </a:endParaRPr>
          </a:p>
          <a:p>
            <a:pPr indent="-393700" lvl="0" marL="457200" rtl="0" algn="l">
              <a:spcBef>
                <a:spcPts val="0"/>
              </a:spcBef>
              <a:spcAft>
                <a:spcPts val="0"/>
              </a:spcAft>
              <a:buClr>
                <a:schemeClr val="dk1"/>
              </a:buClr>
              <a:buSzPts val="2600"/>
              <a:buChar char="●"/>
            </a:pPr>
            <a:r>
              <a:rPr lang="en" sz="2600">
                <a:solidFill>
                  <a:schemeClr val="dk1"/>
                </a:solidFill>
              </a:rPr>
              <a:t>User requirements and</a:t>
            </a:r>
            <a:endParaRPr sz="2600">
              <a:solidFill>
                <a:schemeClr val="dk1"/>
              </a:solidFill>
            </a:endParaRPr>
          </a:p>
          <a:p>
            <a:pPr indent="-393700" lvl="0" marL="457200" rtl="0" algn="l">
              <a:spcBef>
                <a:spcPts val="0"/>
              </a:spcBef>
              <a:spcAft>
                <a:spcPts val="0"/>
              </a:spcAft>
              <a:buClr>
                <a:schemeClr val="dk1"/>
              </a:buClr>
              <a:buSzPts val="2600"/>
              <a:buChar char="●"/>
            </a:pPr>
            <a:r>
              <a:rPr lang="en" sz="2600">
                <a:solidFill>
                  <a:schemeClr val="dk1"/>
                </a:solidFill>
              </a:rPr>
              <a:t>Technical requirements</a:t>
            </a:r>
            <a:endParaRPr sz="2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Functional requirements</a:t>
            </a:r>
            <a:endParaRPr/>
          </a:p>
        </p:txBody>
      </p:sp>
      <p:sp>
        <p:nvSpPr>
          <p:cNvPr id="80" name="Google Shape;80;p17"/>
          <p:cNvSpPr txBox="1"/>
          <p:nvPr>
            <p:ph idx="1" type="body"/>
          </p:nvPr>
        </p:nvSpPr>
        <p:spPr>
          <a:xfrm>
            <a:off x="311700" y="1152475"/>
            <a:ext cx="8520600" cy="3416400"/>
          </a:xfrm>
          <a:prstGeom prst="rect">
            <a:avLst/>
          </a:prstGeom>
        </p:spPr>
        <p:txBody>
          <a:bodyPr anchorCtr="0" anchor="ctr" bIns="91425" lIns="91425" spcFirstLastPara="1" rIns="91425" wrap="square" tIns="91425">
            <a:normAutofit/>
          </a:bodyPr>
          <a:lstStyle/>
          <a:p>
            <a:pPr indent="0" lvl="0" marL="914400" rtl="0" algn="just">
              <a:spcBef>
                <a:spcPts val="0"/>
              </a:spcBef>
              <a:spcAft>
                <a:spcPts val="0"/>
              </a:spcAft>
              <a:buNone/>
            </a:pPr>
            <a:r>
              <a:t/>
            </a:r>
            <a:endParaRPr sz="1500">
              <a:solidFill>
                <a:schemeClr val="dk1"/>
              </a:solidFill>
            </a:endParaRPr>
          </a:p>
          <a:p>
            <a:pPr indent="0" lvl="0" marL="457200" rtl="0" algn="ctr">
              <a:spcBef>
                <a:spcPts val="0"/>
              </a:spcBef>
              <a:spcAft>
                <a:spcPts val="0"/>
              </a:spcAft>
              <a:buClr>
                <a:schemeClr val="dk1"/>
              </a:buClr>
              <a:buSzPts val="1100"/>
              <a:buFont typeface="Arial"/>
              <a:buNone/>
            </a:pPr>
            <a:r>
              <a:rPr lang="en">
                <a:solidFill>
                  <a:schemeClr val="dk1"/>
                </a:solidFill>
              </a:rPr>
              <a:t>Functional requirements define the features the application must possess and functions it must perform.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85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0000FF"/>
                </a:solidFill>
              </a:rPr>
              <a:t>Functional Requirements</a:t>
            </a:r>
            <a:endParaRPr sz="3600">
              <a:solidFill>
                <a:srgbClr val="0000FF"/>
              </a:solidFill>
            </a:endParaRPr>
          </a:p>
        </p:txBody>
      </p:sp>
      <p:sp>
        <p:nvSpPr>
          <p:cNvPr id="86" name="Google Shape;86;p18"/>
          <p:cNvSpPr txBox="1"/>
          <p:nvPr>
            <p:ph idx="1" type="body"/>
          </p:nvPr>
        </p:nvSpPr>
        <p:spPr>
          <a:xfrm>
            <a:off x="419975" y="1989725"/>
            <a:ext cx="8520600" cy="21732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en" sz="2400"/>
              <a:t>The following are the different functional </a:t>
            </a:r>
            <a:r>
              <a:rPr lang="en" sz="2400"/>
              <a:t>requirements from the passenger’s point of view</a:t>
            </a:r>
            <a:endParaRPr sz="2400"/>
          </a:p>
        </p:txBody>
      </p:sp>
      <p:sp>
        <p:nvSpPr>
          <p:cNvPr id="87" name="Google Shape;87;p18"/>
          <p:cNvSpPr txBox="1"/>
          <p:nvPr>
            <p:ph type="title"/>
          </p:nvPr>
        </p:nvSpPr>
        <p:spPr>
          <a:xfrm>
            <a:off x="419975" y="1192991"/>
            <a:ext cx="8520600" cy="85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100">
                <a:solidFill>
                  <a:srgbClr val="0000FF"/>
                </a:solidFill>
              </a:rPr>
              <a:t>Passenger perspective</a:t>
            </a:r>
            <a:endParaRPr sz="3100">
              <a:solidFill>
                <a:srgbClr val="0000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Ability to make payments through system</a:t>
            </a:r>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4" name="Google Shape;94;p19"/>
          <p:cNvPicPr preferRelativeResize="0"/>
          <p:nvPr/>
        </p:nvPicPr>
        <p:blipFill>
          <a:blip r:embed="rId3">
            <a:alphaModFix/>
          </a:blip>
          <a:stretch>
            <a:fillRect/>
          </a:stretch>
        </p:blipFill>
        <p:spPr>
          <a:xfrm>
            <a:off x="311700" y="1212950"/>
            <a:ext cx="8520600" cy="3416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Create an account and login into the system</a:t>
            </a:r>
            <a:endParaRPr/>
          </a:p>
        </p:txBody>
      </p:sp>
      <p:sp>
        <p:nvSpPr>
          <p:cNvPr id="100" name="Google Shape;100;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1" name="Google Shape;101;p20"/>
          <p:cNvPicPr preferRelativeResize="0"/>
          <p:nvPr/>
        </p:nvPicPr>
        <p:blipFill>
          <a:blip r:embed="rId3">
            <a:alphaModFix/>
          </a:blip>
          <a:stretch>
            <a:fillRect/>
          </a:stretch>
        </p:blipFill>
        <p:spPr>
          <a:xfrm>
            <a:off x="311700" y="1152475"/>
            <a:ext cx="8520600" cy="3736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Book or cancel rides</a:t>
            </a:r>
            <a:endParaRPr/>
          </a:p>
        </p:txBody>
      </p:sp>
      <p:sp>
        <p:nvSpPr>
          <p:cNvPr id="107" name="Google Shape;107;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8" name="Google Shape;108;p21"/>
          <p:cNvPicPr preferRelativeResize="0"/>
          <p:nvPr/>
        </p:nvPicPr>
        <p:blipFill>
          <a:blip r:embed="rId3">
            <a:alphaModFix/>
          </a:blip>
          <a:stretch>
            <a:fillRect/>
          </a:stretch>
        </p:blipFill>
        <p:spPr>
          <a:xfrm>
            <a:off x="311700" y="1152475"/>
            <a:ext cx="8520600" cy="3416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