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66" r:id="rId5"/>
    <p:sldId id="264" r:id="rId6"/>
    <p:sldId id="265"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FA3BB0-5787-43CE-8386-506709734C36}" type="datetimeFigureOut">
              <a:rPr lang="en-US" smtClean="0"/>
              <a:t>3/31/2023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FCE5C-645E-4E84-8899-81DECBEF499D}" type="slidenum">
              <a:rPr lang="en-US" smtClean="0"/>
              <a:t>‹#›</a:t>
            </a:fld>
            <a:endParaRPr lang="en-US"/>
          </a:p>
        </p:txBody>
      </p:sp>
    </p:spTree>
    <p:extLst>
      <p:ext uri="{BB962C8B-B14F-4D97-AF65-F5344CB8AC3E}">
        <p14:creationId xmlns:p14="http://schemas.microsoft.com/office/powerpoint/2010/main" val="115480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7FCE5C-645E-4E84-8899-81DECBEF499D}" type="slidenum">
              <a:rPr lang="en-US" smtClean="0"/>
              <a:t>1</a:t>
            </a:fld>
            <a:endParaRPr lang="en-US"/>
          </a:p>
        </p:txBody>
      </p:sp>
    </p:spTree>
    <p:extLst>
      <p:ext uri="{BB962C8B-B14F-4D97-AF65-F5344CB8AC3E}">
        <p14:creationId xmlns:p14="http://schemas.microsoft.com/office/powerpoint/2010/main" val="185481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D8AF360-6488-4CDF-94F3-5346B2C69A24}" type="datetimeFigureOut">
              <a:rPr lang="en-US" smtClean="0"/>
              <a:t>3/31/2023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E406420-4C58-4704-91C2-8F22AA9B61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8AF360-6488-4CDF-94F3-5346B2C69A24}" type="datetimeFigureOut">
              <a:rPr lang="en-US" smtClean="0"/>
              <a:t>3/31/2023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E406420-4C58-4704-91C2-8F22AA9B61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8AF360-6488-4CDF-94F3-5346B2C69A24}" type="datetimeFigureOut">
              <a:rPr lang="en-US" smtClean="0"/>
              <a:t>3/31/2023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E406420-4C58-4704-91C2-8F22AA9B61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8AF360-6488-4CDF-94F3-5346B2C69A24}" type="datetimeFigureOut">
              <a:rPr lang="en-US" smtClean="0"/>
              <a:t>3/31/2023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E406420-4C58-4704-91C2-8F22AA9B61C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D8AF360-6488-4CDF-94F3-5346B2C69A24}" type="datetimeFigureOut">
              <a:rPr lang="en-US" smtClean="0"/>
              <a:t>3/31/2023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E406420-4C58-4704-91C2-8F22AA9B61C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8AF360-6488-4CDF-94F3-5346B2C69A24}" type="datetimeFigureOut">
              <a:rPr lang="en-US" smtClean="0"/>
              <a:t>3/31/2023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E406420-4C58-4704-91C2-8F22AA9B61C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D8AF360-6488-4CDF-94F3-5346B2C69A24}" type="datetimeFigureOut">
              <a:rPr lang="en-US" smtClean="0"/>
              <a:t>3/31/2023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E406420-4C58-4704-91C2-8F22AA9B61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D8AF360-6488-4CDF-94F3-5346B2C69A24}" type="datetimeFigureOut">
              <a:rPr lang="en-US" smtClean="0"/>
              <a:t>3/31/2023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E406420-4C58-4704-91C2-8F22AA9B61C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D8AF360-6488-4CDF-94F3-5346B2C69A24}" type="datetimeFigureOut">
              <a:rPr lang="en-US" smtClean="0"/>
              <a:t>3/31/2023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E406420-4C58-4704-91C2-8F22AA9B61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D8AF360-6488-4CDF-94F3-5346B2C69A24}" type="datetimeFigureOut">
              <a:rPr lang="en-US" smtClean="0"/>
              <a:t>3/31/2023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E406420-4C58-4704-91C2-8F22AA9B61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D8AF360-6488-4CDF-94F3-5346B2C69A24}" type="datetimeFigureOut">
              <a:rPr lang="en-US" smtClean="0"/>
              <a:t>3/31/2023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E406420-4C58-4704-91C2-8F22AA9B61C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D8AF360-6488-4CDF-94F3-5346B2C69A24}" type="datetimeFigureOut">
              <a:rPr lang="en-US" smtClean="0"/>
              <a:t>3/31/2023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E406420-4C58-4704-91C2-8F22AA9B61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6309" y="1066800"/>
            <a:ext cx="8610600"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rial Rounded MT Bold" pitchFamily="34" charset="0"/>
              </a:rPr>
              <a:t>ASSIGNMENT ON INTERNET PROGRAMMING AND MOBILE PROGRAMMING </a:t>
            </a:r>
            <a:br>
              <a:rPr lang="en-US" sz="3600" dirty="0" smtClean="0">
                <a:latin typeface="Arial Rounded MT Bold" pitchFamily="34" charset="0"/>
              </a:rPr>
            </a:br>
            <a:r>
              <a:rPr lang="en-US" sz="3600" dirty="0" smtClean="0">
                <a:latin typeface="Arial Rounded MT Bold" pitchFamily="34" charset="0"/>
              </a:rPr>
              <a:t>CEF 440</a:t>
            </a:r>
            <a:endParaRPr lang="en-US" sz="3600" dirty="0">
              <a:latin typeface="Arial Rounded MT Bold" pitchFamily="34" charset="0"/>
            </a:endParaRPr>
          </a:p>
        </p:txBody>
      </p:sp>
    </p:spTree>
    <p:extLst>
      <p:ext uri="{BB962C8B-B14F-4D97-AF65-F5344CB8AC3E}">
        <p14:creationId xmlns:p14="http://schemas.microsoft.com/office/powerpoint/2010/main" val="1010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52400" y="381000"/>
            <a:ext cx="8763000" cy="601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fontAlgn="base"/>
            <a:endParaRPr lang="en-US" sz="1600" b="0" dirty="0" smtClean="0">
              <a:effectLst/>
            </a:endParaRPr>
          </a:p>
        </p:txBody>
      </p:sp>
      <p:sp>
        <p:nvSpPr>
          <p:cNvPr id="7" name="Subtitle 2"/>
          <p:cNvSpPr txBox="1">
            <a:spLocks/>
          </p:cNvSpPr>
          <p:nvPr/>
        </p:nvSpPr>
        <p:spPr>
          <a:xfrm>
            <a:off x="304800" y="381000"/>
            <a:ext cx="8382000"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170090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52400" y="381000"/>
            <a:ext cx="8763000" cy="601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fontAlgn="base"/>
            <a:endParaRPr lang="en-US" sz="1600" b="0" dirty="0" smtClean="0">
              <a:effectLst/>
            </a:endParaRPr>
          </a:p>
        </p:txBody>
      </p:sp>
      <p:sp>
        <p:nvSpPr>
          <p:cNvPr id="7" name="Subtitle 2"/>
          <p:cNvSpPr txBox="1">
            <a:spLocks/>
          </p:cNvSpPr>
          <p:nvPr/>
        </p:nvSpPr>
        <p:spPr>
          <a:xfrm>
            <a:off x="304800" y="381000"/>
            <a:ext cx="8382000"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390624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745" y="180109"/>
            <a:ext cx="8534400" cy="1524000"/>
          </a:xfrm>
        </p:spPr>
        <p:txBody>
          <a:bodyPr>
            <a:normAutofit fontScale="92500" lnSpcReduction="20000"/>
          </a:bodyPr>
          <a:lstStyle/>
          <a:p>
            <a:r>
              <a:rPr lang="en-US" b="1" dirty="0" smtClean="0"/>
              <a:t>QUESTION1: </a:t>
            </a:r>
          </a:p>
          <a:p>
            <a:pPr algn="l"/>
            <a:r>
              <a:rPr lang="en-US" b="1" dirty="0" smtClean="0">
                <a:effectLst/>
              </a:rPr>
              <a:t/>
            </a:r>
            <a:br>
              <a:rPr lang="en-US" b="1" dirty="0" smtClean="0">
                <a:effectLst/>
              </a:rPr>
            </a:br>
            <a:r>
              <a:rPr lang="en-US" sz="3000" b="1" dirty="0" smtClean="0"/>
              <a:t>List The Major Types Of Mobile Applications And Their Differences.</a:t>
            </a:r>
          </a:p>
          <a:p>
            <a:endParaRPr lang="en-US" dirty="0"/>
          </a:p>
        </p:txBody>
      </p:sp>
      <p:sp>
        <p:nvSpPr>
          <p:cNvPr id="6" name="Subtitle 2"/>
          <p:cNvSpPr txBox="1">
            <a:spLocks/>
          </p:cNvSpPr>
          <p:nvPr/>
        </p:nvSpPr>
        <p:spPr>
          <a:xfrm>
            <a:off x="-76200" y="0"/>
            <a:ext cx="9296400" cy="7086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7" name="Subtitle 2"/>
          <p:cNvSpPr txBox="1">
            <a:spLocks/>
          </p:cNvSpPr>
          <p:nvPr/>
        </p:nvSpPr>
        <p:spPr>
          <a:xfrm>
            <a:off x="152400" y="1676400"/>
            <a:ext cx="8839200" cy="4038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400" dirty="0" smtClean="0"/>
              <a:t>	</a:t>
            </a:r>
            <a:r>
              <a:rPr lang="en-US" sz="1400" b="1" dirty="0" smtClean="0"/>
              <a:t>There </a:t>
            </a:r>
            <a:r>
              <a:rPr lang="en-US" sz="1400" b="1" dirty="0"/>
              <a:t>are three basic types of mobile apps if we </a:t>
            </a:r>
            <a:r>
              <a:rPr lang="en-US" sz="1400" b="1" dirty="0" err="1"/>
              <a:t>categorise</a:t>
            </a:r>
            <a:r>
              <a:rPr lang="en-US" sz="1400" b="1" dirty="0"/>
              <a:t> them by the technology used to build them.</a:t>
            </a:r>
            <a:endParaRPr lang="en-US" sz="1400" b="1" dirty="0" smtClean="0">
              <a:effectLst/>
            </a:endParaRPr>
          </a:p>
          <a:p>
            <a:pPr algn="l"/>
            <a:r>
              <a:rPr lang="en-US" sz="1400" b="1" dirty="0"/>
              <a:t>Native apps are created for one specific platform or operating system. Web apps are responsive versions of websites that can work on any mobile device or OS because they’re delivered using a web browser which is today used by </a:t>
            </a:r>
            <a:r>
              <a:rPr lang="en-US" sz="1400" b="1" dirty="0" err="1"/>
              <a:t>android,iOS,Mac,Windows</a:t>
            </a:r>
            <a:r>
              <a:rPr lang="en-US" sz="1400" b="1" dirty="0"/>
              <a:t> and Linux systems. Hybrid apps are a combination of native and web apps. Hybrid applications are built by combining both native and web development technologies. The core application code is written using programming languages such as JavaScript, Dart. The code is then wrapped within a native application using open-source frameworks such as Ionic or React Native, Flutter</a:t>
            </a:r>
            <a:r>
              <a:rPr lang="en-US" sz="1400" b="1" dirty="0" smtClean="0"/>
              <a:t>.</a:t>
            </a:r>
            <a:r>
              <a:rPr lang="en-US" sz="1400" b="1" dirty="0" smtClean="0">
                <a:effectLst/>
              </a:rPr>
              <a:t/>
            </a:r>
            <a:br>
              <a:rPr lang="en-US" sz="1400" b="1" dirty="0" smtClean="0">
                <a:effectLst/>
              </a:rPr>
            </a:br>
            <a:r>
              <a:rPr lang="en-US" sz="1400" b="1" dirty="0"/>
              <a:t>Native apps are developed for specific platforms or operating systems like Android, </a:t>
            </a:r>
            <a:r>
              <a:rPr lang="en-US" sz="1400" b="1" dirty="0" err="1"/>
              <a:t>iOS</a:t>
            </a:r>
            <a:r>
              <a:rPr lang="en-US" sz="1400" b="1" dirty="0"/>
              <a:t>, or Windows Phone. They are written in languages that are native to the platform, such as Java or </a:t>
            </a:r>
            <a:r>
              <a:rPr lang="en-US" sz="1400" b="1" dirty="0" err="1"/>
              <a:t>Kotlin</a:t>
            </a:r>
            <a:r>
              <a:rPr lang="en-US" sz="1400" b="1" dirty="0"/>
              <a:t> for Android and Objective-C or Swift for </a:t>
            </a:r>
            <a:r>
              <a:rPr lang="en-US" sz="1400" b="1" dirty="0" err="1"/>
              <a:t>iOS</a:t>
            </a:r>
            <a:r>
              <a:rPr lang="en-US" sz="1400" b="1" dirty="0"/>
              <a:t>. Native apps are installed directly onto the device and can access all of the device’s hardware features, such as the camera, microphone, and GPS since there is no layer of abstraction between the OS and the programming language used to develop the application. </a:t>
            </a:r>
            <a:endParaRPr lang="en-US" sz="1600" b="1" dirty="0"/>
          </a:p>
        </p:txBody>
      </p:sp>
    </p:spTree>
    <p:extLst>
      <p:ext uri="{BB962C8B-B14F-4D97-AF65-F5344CB8AC3E}">
        <p14:creationId xmlns:p14="http://schemas.microsoft.com/office/powerpoint/2010/main" val="29237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52400" y="207817"/>
            <a:ext cx="8763000" cy="51261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fontAlgn="base"/>
            <a:r>
              <a:rPr lang="en-US" sz="1600" b="1" dirty="0" smtClean="0"/>
              <a:t>Web apps are mobile-</a:t>
            </a:r>
            <a:r>
              <a:rPr lang="en-US" sz="1600" b="1" dirty="0" err="1" smtClean="0"/>
              <a:t>optimised</a:t>
            </a:r>
            <a:r>
              <a:rPr lang="en-US" sz="1600" b="1" dirty="0" smtClean="0"/>
              <a:t> web pages that look like an app. They are delivered using a mobile browser and can run on various internet browsers like Chrome or Safari. Web apps are written using Programming languages like </a:t>
            </a:r>
            <a:r>
              <a:rPr lang="en-US" sz="1600" b="1" dirty="0" err="1" smtClean="0"/>
              <a:t>HTML,CSS,Javascript,PHP</a:t>
            </a:r>
            <a:r>
              <a:rPr lang="en-US" sz="1600" b="1" dirty="0" smtClean="0"/>
              <a:t>.. The most popular language used for web apps is </a:t>
            </a:r>
            <a:r>
              <a:rPr lang="en-US" sz="1600" b="1" dirty="0" err="1" smtClean="0"/>
              <a:t>Javascript</a:t>
            </a:r>
            <a:r>
              <a:rPr lang="en-US" sz="1600" b="1" dirty="0" smtClean="0"/>
              <a:t> which has frameworks like React JS, Svelte , </a:t>
            </a:r>
            <a:r>
              <a:rPr lang="en-US" sz="1600" b="1" dirty="0" err="1" smtClean="0"/>
              <a:t>Vue</a:t>
            </a:r>
            <a:r>
              <a:rPr lang="en-US" sz="1600" b="1" dirty="0" smtClean="0"/>
              <a:t> , Angular just to name a few. Most web applications today require a backend which are built using frameworks like programming languages like </a:t>
            </a:r>
            <a:r>
              <a:rPr lang="en-US" sz="1600" b="1" dirty="0" err="1" smtClean="0"/>
              <a:t>JavaScript,PHP,Go</a:t>
            </a:r>
            <a:r>
              <a:rPr lang="en-US" sz="1600" b="1" dirty="0" smtClean="0"/>
              <a:t> and Python. Databases such as </a:t>
            </a:r>
            <a:r>
              <a:rPr lang="en-US" sz="1600" b="1" dirty="0" err="1" smtClean="0"/>
              <a:t>MySQL,MongoDB</a:t>
            </a:r>
            <a:r>
              <a:rPr lang="en-US" sz="1600" b="1" dirty="0" smtClean="0"/>
              <a:t> and firebase are used for storing users' information on the web app. Generally a web app can have a frontend and a backend. The frontend is the user interface which help the user interact with the web app. The backend is use to communicate the user’s request from the frontend to the server. For a web app to operate, it needs a web server, application server and database. Web servers manage the requests that come from a client, while the application server(backend)  completes the requested task. A database stores any necessary information</a:t>
            </a:r>
          </a:p>
          <a:p>
            <a:pPr algn="just" fontAlgn="base"/>
            <a:r>
              <a:rPr lang="en-US" sz="1600" b="1" dirty="0" smtClean="0">
                <a:effectLst/>
              </a:rPr>
              <a:t/>
            </a:r>
            <a:br>
              <a:rPr lang="en-US" sz="1600" b="1" dirty="0" smtClean="0">
                <a:effectLst/>
              </a:rPr>
            </a:br>
            <a:r>
              <a:rPr lang="en-US" sz="1600" b="1" dirty="0" smtClean="0"/>
              <a:t>Hybrid apps are a combination of native and web apps. They are built using web technologies like HTML, CSS, and JavaScript and then wrapped in a native container that can access native platform features. Hybrid apps can be developed across all platforms¹. They can work on multiple platforms like on Android and </a:t>
            </a:r>
            <a:r>
              <a:rPr lang="en-US" sz="1600" b="1" dirty="0" err="1" smtClean="0"/>
              <a:t>iOS</a:t>
            </a:r>
            <a:r>
              <a:rPr lang="en-US" sz="1600" b="1" dirty="0" smtClean="0"/>
              <a:t>. Examples of technologies used for this are React Native, </a:t>
            </a:r>
            <a:r>
              <a:rPr lang="en-US" sz="1600" b="1" dirty="0" err="1" smtClean="0"/>
              <a:t>Flutter,iOnic</a:t>
            </a:r>
            <a:r>
              <a:rPr lang="en-US" sz="1600" b="1" dirty="0" smtClean="0"/>
              <a:t>.</a:t>
            </a:r>
          </a:p>
          <a:p>
            <a:pPr algn="just"/>
            <a:r>
              <a:rPr lang="en-US" sz="1600" b="1" dirty="0" smtClean="0">
                <a:effectLst/>
              </a:rPr>
              <a:t/>
            </a:r>
            <a:br>
              <a:rPr lang="en-US" sz="1600" b="1" dirty="0" smtClean="0">
                <a:effectLst/>
              </a:rPr>
            </a:br>
            <a:endParaRPr lang="en-US" sz="1600" b="1" dirty="0" smtClean="0">
              <a:effectLst/>
            </a:endParaRPr>
          </a:p>
        </p:txBody>
      </p:sp>
      <p:sp>
        <p:nvSpPr>
          <p:cNvPr id="7" name="Subtitle 2"/>
          <p:cNvSpPr txBox="1">
            <a:spLocks/>
          </p:cNvSpPr>
          <p:nvPr/>
        </p:nvSpPr>
        <p:spPr>
          <a:xfrm>
            <a:off x="533400" y="263236"/>
            <a:ext cx="8382000"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206166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52400" y="207817"/>
            <a:ext cx="8763000" cy="51261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600" b="1" dirty="0" smtClean="0"/>
              <a:t>Native apps tend to be faster and more reliable when it comes to user experience because they are developed specifically for a mobile system. Web apps have a lower barrier to entry compared to native apps due to their comparative simplicity and thus tend to be cheaper and easier to develop. Hybrid apps use app-embedded browsers to render HTML web pages, which makes them slower than native apps but faster than web apps.</a:t>
            </a:r>
          </a:p>
          <a:p>
            <a:pPr algn="just"/>
            <a:endParaRPr lang="en-US" sz="1600" b="1">
              <a:effectLst/>
            </a:endParaRPr>
          </a:p>
          <a:p>
            <a:pPr algn="just"/>
            <a:endParaRPr lang="en-US" sz="1600" b="1" smtClean="0">
              <a:effectLst/>
            </a:endParaRPr>
          </a:p>
          <a:p>
            <a:pPr algn="just"/>
            <a:r>
              <a:rPr lang="en-US" sz="1600" b="1" dirty="0" smtClean="0">
                <a:effectLst/>
              </a:rPr>
              <a:t/>
            </a:r>
            <a:br>
              <a:rPr lang="en-US" sz="1600" b="1" dirty="0" smtClean="0">
                <a:effectLst/>
              </a:rPr>
            </a:br>
            <a:endParaRPr lang="en-US" sz="1600" b="1" dirty="0" smtClean="0">
              <a:effectLst/>
            </a:endParaRPr>
          </a:p>
        </p:txBody>
      </p:sp>
      <p:sp>
        <p:nvSpPr>
          <p:cNvPr id="7" name="Subtitle 2"/>
          <p:cNvSpPr txBox="1">
            <a:spLocks/>
          </p:cNvSpPr>
          <p:nvPr/>
        </p:nvSpPr>
        <p:spPr>
          <a:xfrm>
            <a:off x="533400" y="263236"/>
            <a:ext cx="8382000"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299740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52400" y="381000"/>
            <a:ext cx="8763000" cy="601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fontAlgn="base"/>
            <a:endParaRPr lang="en-US" sz="1600" b="0" dirty="0" smtClean="0">
              <a:effectLst/>
            </a:endParaRPr>
          </a:p>
        </p:txBody>
      </p:sp>
      <p:sp>
        <p:nvSpPr>
          <p:cNvPr id="7" name="Subtitle 2"/>
          <p:cNvSpPr txBox="1">
            <a:spLocks/>
          </p:cNvSpPr>
          <p:nvPr/>
        </p:nvSpPr>
        <p:spPr>
          <a:xfrm>
            <a:off x="304800" y="381000"/>
            <a:ext cx="8382000"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81415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534400" cy="1523999"/>
          </a:xfrm>
        </p:spPr>
        <p:txBody>
          <a:bodyPr>
            <a:normAutofit fontScale="32500" lnSpcReduction="20000"/>
          </a:bodyPr>
          <a:lstStyle/>
          <a:p>
            <a:r>
              <a:rPr lang="en-US" sz="5900" b="1" dirty="0" smtClean="0"/>
              <a:t>QUESTION2</a:t>
            </a:r>
            <a:r>
              <a:rPr lang="en-US" sz="3400" b="1" dirty="0" smtClean="0"/>
              <a:t>: </a:t>
            </a:r>
          </a:p>
          <a:p>
            <a:pPr algn="l"/>
            <a:endParaRPr lang="en-US" sz="3400" b="1" dirty="0" smtClean="0"/>
          </a:p>
          <a:p>
            <a:pPr algn="l"/>
            <a:r>
              <a:rPr lang="en-US" sz="5100" b="1" dirty="0" smtClean="0"/>
              <a:t>Do </a:t>
            </a:r>
            <a:r>
              <a:rPr lang="en-US" sz="5100" b="1" dirty="0"/>
              <a:t>a thorough review of the programming languages used for mobile programming</a:t>
            </a:r>
            <a:r>
              <a:rPr lang="en-US" sz="5100" b="1" dirty="0" smtClean="0"/>
              <a:t>.</a:t>
            </a:r>
          </a:p>
          <a:p>
            <a:pPr algn="l"/>
            <a:endParaRPr lang="en-US" sz="5100" b="1" dirty="0" smtClean="0">
              <a:effectLst/>
            </a:endParaRPr>
          </a:p>
          <a:p>
            <a:pPr algn="l"/>
            <a:r>
              <a:rPr lang="en-US" b="1" dirty="0" smtClean="0">
                <a:effectLst/>
              </a:rPr>
              <a:t/>
            </a:r>
            <a:br>
              <a:rPr lang="en-US" b="1" dirty="0" smtClean="0">
                <a:effectLst/>
              </a:rPr>
            </a:br>
            <a:endParaRPr lang="en-US" dirty="0"/>
          </a:p>
        </p:txBody>
      </p:sp>
      <p:sp>
        <p:nvSpPr>
          <p:cNvPr id="6" name="Subtitle 2"/>
          <p:cNvSpPr txBox="1">
            <a:spLocks/>
          </p:cNvSpPr>
          <p:nvPr/>
        </p:nvSpPr>
        <p:spPr>
          <a:xfrm>
            <a:off x="-76200" y="0"/>
            <a:ext cx="9296400" cy="7086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solidFill>
                <a:prstClr val="black">
                  <a:tint val="75000"/>
                </a:prstClr>
              </a:solidFill>
            </a:endParaRPr>
          </a:p>
        </p:txBody>
      </p:sp>
      <p:sp>
        <p:nvSpPr>
          <p:cNvPr id="7" name="Subtitle 2"/>
          <p:cNvSpPr txBox="1">
            <a:spLocks/>
          </p:cNvSpPr>
          <p:nvPr/>
        </p:nvSpPr>
        <p:spPr>
          <a:xfrm>
            <a:off x="304800" y="1676400"/>
            <a:ext cx="8839200" cy="4876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1600" dirty="0">
                <a:solidFill>
                  <a:prstClr val="black">
                    <a:tint val="75000"/>
                  </a:prstClr>
                </a:solidFill>
              </a:rPr>
              <a:t/>
            </a:r>
            <a:br>
              <a:rPr lang="en-US" sz="1600" dirty="0">
                <a:solidFill>
                  <a:prstClr val="black">
                    <a:tint val="75000"/>
                  </a:prstClr>
                </a:solidFill>
              </a:rPr>
            </a:br>
            <a:r>
              <a:rPr lang="en-US" sz="1600" dirty="0">
                <a:solidFill>
                  <a:prstClr val="black">
                    <a:tint val="75000"/>
                  </a:prstClr>
                </a:solidFill>
              </a:rPr>
              <a:t/>
            </a:r>
            <a:br>
              <a:rPr lang="en-US" sz="1600" dirty="0">
                <a:solidFill>
                  <a:prstClr val="black">
                    <a:tint val="75000"/>
                  </a:prstClr>
                </a:solidFill>
              </a:rPr>
            </a:br>
            <a:endParaRPr lang="en-US" sz="1600" dirty="0">
              <a:solidFill>
                <a:prstClr val="black">
                  <a:tint val="75000"/>
                </a:prstClr>
              </a:solidFill>
            </a:endParaRPr>
          </a:p>
        </p:txBody>
      </p:sp>
      <p:sp>
        <p:nvSpPr>
          <p:cNvPr id="2" name="Rectangle 1"/>
          <p:cNvSpPr/>
          <p:nvPr/>
        </p:nvSpPr>
        <p:spPr>
          <a:xfrm>
            <a:off x="332509" y="1219200"/>
            <a:ext cx="8478982" cy="4001095"/>
          </a:xfrm>
          <a:prstGeom prst="rect">
            <a:avLst/>
          </a:prstGeom>
        </p:spPr>
        <p:txBody>
          <a:bodyPr wrap="square">
            <a:spAutoFit/>
          </a:bodyPr>
          <a:lstStyle/>
          <a:p>
            <a:r>
              <a:rPr lang="en-US" sz="1400" dirty="0"/>
              <a:t>As seen above, there are three types of mobile applications and the different types have different programming languages and different technologies used for their development.</a:t>
            </a:r>
            <a:endParaRPr lang="en-US" sz="1400" b="0" dirty="0" smtClean="0">
              <a:effectLst/>
            </a:endParaRPr>
          </a:p>
          <a:p>
            <a:r>
              <a:rPr lang="en-US" sz="1600" b="0" dirty="0" smtClean="0">
                <a:effectLst/>
              </a:rPr>
              <a:t/>
            </a:r>
            <a:br>
              <a:rPr lang="en-US" sz="1600" b="0" dirty="0" smtClean="0">
                <a:effectLst/>
              </a:rPr>
            </a:br>
            <a:r>
              <a:rPr lang="en-US" sz="1600" b="1" dirty="0"/>
              <a:t>Native Applications:</a:t>
            </a:r>
            <a:endParaRPr lang="en-US" sz="1600" b="1" dirty="0" smtClean="0">
              <a:effectLst/>
            </a:endParaRPr>
          </a:p>
          <a:p>
            <a:r>
              <a:rPr lang="en-US" sz="1600" dirty="0"/>
              <a:t>Android apps for example use Java and </a:t>
            </a:r>
            <a:r>
              <a:rPr lang="en-US" sz="1600" dirty="0" err="1"/>
              <a:t>Kotlin</a:t>
            </a:r>
            <a:r>
              <a:rPr lang="en-US" sz="1600" dirty="0"/>
              <a:t> and </a:t>
            </a:r>
            <a:r>
              <a:rPr lang="en-US" sz="1600" dirty="0" err="1"/>
              <a:t>iOS</a:t>
            </a:r>
            <a:r>
              <a:rPr lang="en-US" sz="1600" dirty="0"/>
              <a:t> apps are built with Swift and Objective-C</a:t>
            </a:r>
            <a:endParaRPr lang="en-US" sz="1600" b="0" dirty="0" smtClean="0">
              <a:effectLst/>
            </a:endParaRPr>
          </a:p>
          <a:p>
            <a:r>
              <a:rPr lang="en-US" sz="1600" dirty="0"/>
              <a:t>The main programming languages used for native app development are Objective-C and Swift for </a:t>
            </a:r>
            <a:r>
              <a:rPr lang="en-US" sz="1600" dirty="0" err="1"/>
              <a:t>iOS</a:t>
            </a:r>
            <a:r>
              <a:rPr lang="en-US" sz="1600" dirty="0"/>
              <a:t>, Java for Android, and C# for Windows Phone. Objective-C is an object-oriented programming language that is used to write software for Apple's </a:t>
            </a:r>
            <a:r>
              <a:rPr lang="en-US" sz="1600" dirty="0" err="1"/>
              <a:t>iOS</a:t>
            </a:r>
            <a:r>
              <a:rPr lang="en-US" sz="1600" dirty="0"/>
              <a:t> and </a:t>
            </a:r>
            <a:r>
              <a:rPr lang="en-US" sz="1600" dirty="0" err="1"/>
              <a:t>macOS</a:t>
            </a:r>
            <a:r>
              <a:rPr lang="en-US" sz="1600" dirty="0"/>
              <a:t> operating systems. Swift is a newer programming language that was developed by Apple to replace Objective-C. It is designed to work with Apple's Cocoa and Cocoa Touch frameworks. Cocoa Touch framework is the application development environment for </a:t>
            </a:r>
            <a:r>
              <a:rPr lang="en-US" sz="1600" dirty="0" err="1"/>
              <a:t>iOS</a:t>
            </a:r>
            <a:r>
              <a:rPr lang="en-US" sz="1600" dirty="0"/>
              <a:t>. It includes the Foundation and </a:t>
            </a:r>
            <a:r>
              <a:rPr lang="en-US" sz="1600" dirty="0" err="1"/>
              <a:t>UIKit</a:t>
            </a:r>
            <a:r>
              <a:rPr lang="en-US" sz="1600" dirty="0"/>
              <a:t> frameworks. </a:t>
            </a:r>
            <a:r>
              <a:rPr lang="en-US" sz="1600" dirty="0" err="1"/>
              <a:t>UIKit</a:t>
            </a:r>
            <a:r>
              <a:rPr lang="en-US" sz="1600" dirty="0"/>
              <a:t> includes classes for event handling, drawing, image-handling, text processing, typography, and </a:t>
            </a:r>
            <a:r>
              <a:rPr lang="en-US" sz="1600" dirty="0" err="1"/>
              <a:t>interapplication</a:t>
            </a:r>
            <a:r>
              <a:rPr lang="en-US" sz="1600" dirty="0"/>
              <a:t> data transfer. </a:t>
            </a:r>
            <a:r>
              <a:rPr lang="en-US" dirty="0" smtClean="0"/>
              <a:t/>
            </a:r>
            <a:br>
              <a:rPr lang="en-US" dirty="0" smtClean="0"/>
            </a:br>
            <a:endParaRPr lang="en-US" dirty="0"/>
          </a:p>
        </p:txBody>
      </p:sp>
    </p:spTree>
    <p:extLst>
      <p:ext uri="{BB962C8B-B14F-4D97-AF65-F5344CB8AC3E}">
        <p14:creationId xmlns:p14="http://schemas.microsoft.com/office/powerpoint/2010/main" val="85705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52400" y="381000"/>
            <a:ext cx="8763000" cy="601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fontAlgn="base"/>
            <a:endParaRPr lang="en-US" sz="1600" b="0" dirty="0" smtClean="0">
              <a:effectLst/>
            </a:endParaRPr>
          </a:p>
        </p:txBody>
      </p:sp>
      <p:sp>
        <p:nvSpPr>
          <p:cNvPr id="7" name="Subtitle 2"/>
          <p:cNvSpPr txBox="1">
            <a:spLocks/>
          </p:cNvSpPr>
          <p:nvPr/>
        </p:nvSpPr>
        <p:spPr>
          <a:xfrm>
            <a:off x="304800" y="381000"/>
            <a:ext cx="8382000"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322932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52400" y="381000"/>
            <a:ext cx="8763000" cy="601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fontAlgn="base"/>
            <a:endParaRPr lang="en-US" sz="1600" b="0" dirty="0" smtClean="0">
              <a:effectLst/>
            </a:endParaRPr>
          </a:p>
        </p:txBody>
      </p:sp>
      <p:sp>
        <p:nvSpPr>
          <p:cNvPr id="7" name="Subtitle 2"/>
          <p:cNvSpPr txBox="1">
            <a:spLocks/>
          </p:cNvSpPr>
          <p:nvPr/>
        </p:nvSpPr>
        <p:spPr>
          <a:xfrm>
            <a:off x="304800" y="381000"/>
            <a:ext cx="8382000"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4931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52400" y="381000"/>
            <a:ext cx="8763000" cy="601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fontAlgn="base"/>
            <a:endParaRPr lang="en-US" sz="1600" b="0" dirty="0" smtClean="0">
              <a:effectLst/>
            </a:endParaRPr>
          </a:p>
        </p:txBody>
      </p:sp>
      <p:sp>
        <p:nvSpPr>
          <p:cNvPr id="7" name="Subtitle 2"/>
          <p:cNvSpPr txBox="1">
            <a:spLocks/>
          </p:cNvSpPr>
          <p:nvPr/>
        </p:nvSpPr>
        <p:spPr>
          <a:xfrm>
            <a:off x="304800" y="381000"/>
            <a:ext cx="8382000" cy="6019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1600" dirty="0"/>
          </a:p>
        </p:txBody>
      </p:sp>
    </p:spTree>
    <p:extLst>
      <p:ext uri="{BB962C8B-B14F-4D97-AF65-F5344CB8AC3E}">
        <p14:creationId xmlns:p14="http://schemas.microsoft.com/office/powerpoint/2010/main" val="1520793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102</TotalTime>
  <Words>314</Words>
  <Application>Microsoft Office PowerPoint</Application>
  <PresentationFormat>On-screen Show (4:3)</PresentationFormat>
  <Paragraphs>23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cp:revision>
  <dcterms:created xsi:type="dcterms:W3CDTF">2023-03-31T19:09:38Z</dcterms:created>
  <dcterms:modified xsi:type="dcterms:W3CDTF">2023-03-31T20:52:36Z</dcterms:modified>
</cp:coreProperties>
</file>