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9b26ad0b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9b26ad0b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9b26ad0b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9b26ad0b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9b26ad0ba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9b26ad0b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9b26ad0ba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9b26ad0b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9b26ad0b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9b26ad0b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9b26ad0ba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9b26ad0ba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9b26ad0ba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9b26ad0b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9b26ad0ba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9b26ad0ba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9b26ad0ba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9b26ad0ba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9b26ad0b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9b26ad0b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9b26ad0ba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9b26ad0ba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9b26ad0ba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9b26ad0ba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9b26ad0ba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9b26ad0ba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9b26ad0ba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9b26ad0ba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9b26ad0b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9b26ad0b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9b26ad0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9b26ad0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9b26ad0b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9b26ad0b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9b26ad0b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9b26ad0b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9b26ad0b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9b26ad0b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the Mobile Development Ecosystem</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Doing the dirty work so you don’t have to!</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nvSpPr>
        <p:spPr>
          <a:xfrm>
            <a:off x="118275" y="1758850"/>
            <a:ext cx="25716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700">
                <a:solidFill>
                  <a:schemeClr val="dk1"/>
                </a:solidFill>
                <a:latin typeface="Lato"/>
                <a:ea typeface="Lato"/>
                <a:cs typeface="Lato"/>
                <a:sym typeface="Lato"/>
              </a:rPr>
              <a:t>LET’S</a:t>
            </a:r>
            <a:endParaRPr b="1" sz="5700">
              <a:solidFill>
                <a:schemeClr val="dk1"/>
              </a:solidFill>
              <a:latin typeface="Lato"/>
              <a:ea typeface="Lato"/>
              <a:cs typeface="Lato"/>
              <a:sym typeface="Lato"/>
            </a:endParaRPr>
          </a:p>
          <a:p>
            <a:pPr indent="0" lvl="0" marL="0" rtl="0" algn="l">
              <a:spcBef>
                <a:spcPts val="0"/>
              </a:spcBef>
              <a:spcAft>
                <a:spcPts val="0"/>
              </a:spcAft>
              <a:buNone/>
            </a:pPr>
            <a:r>
              <a:rPr b="1" lang="en" sz="3200">
                <a:solidFill>
                  <a:schemeClr val="lt1"/>
                </a:solidFill>
                <a:latin typeface="Lato"/>
                <a:ea typeface="Lato"/>
                <a:cs typeface="Lato"/>
                <a:sym typeface="Lato"/>
              </a:rPr>
              <a:t>COMPARE</a:t>
            </a:r>
            <a:endParaRPr b="1" sz="3200">
              <a:solidFill>
                <a:schemeClr val="lt1"/>
              </a:solidFill>
              <a:latin typeface="Lato"/>
              <a:ea typeface="Lato"/>
              <a:cs typeface="Lato"/>
              <a:sym typeface="Lato"/>
            </a:endParaRPr>
          </a:p>
        </p:txBody>
      </p:sp>
      <p:pic>
        <p:nvPicPr>
          <p:cNvPr id="125" name="Google Shape;125;p22"/>
          <p:cNvPicPr preferRelativeResize="0"/>
          <p:nvPr/>
        </p:nvPicPr>
        <p:blipFill>
          <a:blip r:embed="rId3">
            <a:alphaModFix/>
          </a:blip>
          <a:stretch>
            <a:fillRect/>
          </a:stretch>
        </p:blipFill>
        <p:spPr>
          <a:xfrm>
            <a:off x="2994675" y="0"/>
            <a:ext cx="6149326"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1" name="Google Shape;131;p2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2" name="Google Shape;132;p23"/>
          <p:cNvSpPr txBox="1"/>
          <p:nvPr/>
        </p:nvSpPr>
        <p:spPr>
          <a:xfrm>
            <a:off x="2855550" y="879475"/>
            <a:ext cx="3432900" cy="77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Language Review</a:t>
            </a:r>
            <a:endParaRPr b="1" sz="3000">
              <a:solidFill>
                <a:schemeClr val="lt2"/>
              </a:solidFill>
              <a:latin typeface="Raleway"/>
              <a:ea typeface="Raleway"/>
              <a:cs typeface="Raleway"/>
              <a:sym typeface="Raleway"/>
            </a:endParaRPr>
          </a:p>
        </p:txBody>
      </p:sp>
      <p:sp>
        <p:nvSpPr>
          <p:cNvPr id="133" name="Google Shape;133;p23"/>
          <p:cNvSpPr txBox="1"/>
          <p:nvPr>
            <p:ph idx="4294967295" type="body"/>
          </p:nvPr>
        </p:nvSpPr>
        <p:spPr>
          <a:xfrm>
            <a:off x="2855550" y="1652876"/>
            <a:ext cx="3432900" cy="28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Languages used for mobile development</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Language Review</a:t>
            </a:r>
            <a:endParaRPr b="1" sz="1400">
              <a:solidFill>
                <a:schemeClr val="dk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chemeClr val="accent5"/>
                </a:solidFill>
              </a:rPr>
              <a:t>A bazillion languages exist but we’ll focus on these few!</a:t>
            </a:r>
            <a:r>
              <a:rPr lang="en"/>
              <a:t> </a:t>
            </a:r>
            <a:endParaRPr/>
          </a:p>
          <a:p>
            <a:pPr indent="-444500" lvl="0" marL="457200" rtl="0" algn="l">
              <a:spcBef>
                <a:spcPts val="1000"/>
              </a:spcBef>
              <a:spcAft>
                <a:spcPts val="0"/>
              </a:spcAft>
              <a:buSzPts val="3400"/>
              <a:buChar char="●"/>
            </a:pPr>
            <a:r>
              <a:rPr b="0" lang="en" sz="3400"/>
              <a:t>Java</a:t>
            </a:r>
            <a:endParaRPr b="0" sz="3400"/>
          </a:p>
          <a:p>
            <a:pPr indent="-444500" lvl="0" marL="457200" rtl="0" algn="l">
              <a:spcBef>
                <a:spcPts val="0"/>
              </a:spcBef>
              <a:spcAft>
                <a:spcPts val="0"/>
              </a:spcAft>
              <a:buSzPts val="3400"/>
              <a:buChar char="●"/>
            </a:pPr>
            <a:r>
              <a:rPr b="0" lang="en" sz="3400"/>
              <a:t>Kotlin</a:t>
            </a:r>
            <a:endParaRPr b="0" sz="3400"/>
          </a:p>
          <a:p>
            <a:pPr indent="-444500" lvl="0" marL="457200" rtl="0" algn="l">
              <a:spcBef>
                <a:spcPts val="0"/>
              </a:spcBef>
              <a:spcAft>
                <a:spcPts val="0"/>
              </a:spcAft>
              <a:buSzPts val="3400"/>
              <a:buChar char="●"/>
            </a:pPr>
            <a:r>
              <a:rPr b="0" lang="en" sz="3400"/>
              <a:t>Swift</a:t>
            </a:r>
            <a:endParaRPr b="0" sz="3400"/>
          </a:p>
          <a:p>
            <a:pPr indent="-444500" lvl="0" marL="457200" rtl="0" algn="l">
              <a:spcBef>
                <a:spcPts val="0"/>
              </a:spcBef>
              <a:spcAft>
                <a:spcPts val="0"/>
              </a:spcAft>
              <a:buSzPts val="3400"/>
              <a:buChar char="●"/>
            </a:pPr>
            <a:r>
              <a:rPr b="0" lang="en" sz="3400"/>
              <a:t>Objective C</a:t>
            </a:r>
            <a:endParaRPr b="0" sz="3400"/>
          </a:p>
          <a:p>
            <a:pPr indent="-444500" lvl="0" marL="457200" rtl="0" algn="l">
              <a:spcBef>
                <a:spcPts val="0"/>
              </a:spcBef>
              <a:spcAft>
                <a:spcPts val="0"/>
              </a:spcAft>
              <a:buSzPts val="3400"/>
              <a:buChar char="●"/>
            </a:pPr>
            <a:r>
              <a:rPr b="0" lang="en" sz="3400"/>
              <a:t>Javascript</a:t>
            </a:r>
            <a:endParaRPr b="0" sz="3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60849" y="20962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3400"/>
              <a:t>Java and Kotlin</a:t>
            </a:r>
            <a:endParaRPr b="0" sz="3400"/>
          </a:p>
        </p:txBody>
      </p:sp>
      <p:sp>
        <p:nvSpPr>
          <p:cNvPr id="144" name="Google Shape;144;p25"/>
          <p:cNvSpPr txBox="1"/>
          <p:nvPr/>
        </p:nvSpPr>
        <p:spPr>
          <a:xfrm>
            <a:off x="2096400" y="971875"/>
            <a:ext cx="51435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Lato"/>
                <a:ea typeface="Lato"/>
                <a:cs typeface="Lato"/>
                <a:sym typeface="Lato"/>
              </a:rPr>
              <a:t>These two are beasts in the Native android ecosystem. If you’re thinking native in the android world, you can do better than either of these two. Slightly similar in </a:t>
            </a:r>
            <a:r>
              <a:rPr lang="en" sz="3000">
                <a:solidFill>
                  <a:schemeClr val="dk1"/>
                </a:solidFill>
                <a:latin typeface="Lato"/>
                <a:ea typeface="Lato"/>
                <a:cs typeface="Lato"/>
                <a:sym typeface="Lato"/>
              </a:rPr>
              <a:t>syntax</a:t>
            </a:r>
            <a:r>
              <a:rPr lang="en" sz="3000">
                <a:solidFill>
                  <a:schemeClr val="dk1"/>
                </a:solidFill>
                <a:latin typeface="Lato"/>
                <a:ea typeface="Lato"/>
                <a:cs typeface="Lato"/>
                <a:sym typeface="Lato"/>
              </a:rPr>
              <a:t> but different in their own right</a:t>
            </a:r>
            <a:endParaRPr sz="3000">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3400"/>
              <a:t>Swift and Objective C</a:t>
            </a:r>
            <a:endParaRPr b="0" sz="3400"/>
          </a:p>
        </p:txBody>
      </p:sp>
      <p:sp>
        <p:nvSpPr>
          <p:cNvPr id="150" name="Google Shape;150;p26"/>
          <p:cNvSpPr txBox="1"/>
          <p:nvPr/>
        </p:nvSpPr>
        <p:spPr>
          <a:xfrm>
            <a:off x="2000250" y="1592350"/>
            <a:ext cx="51435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Lato"/>
                <a:ea typeface="Lato"/>
                <a:cs typeface="Lato"/>
                <a:sym typeface="Lato"/>
              </a:rPr>
              <a:t>These two are the analog of Java and kotlin but this time, in the IOS world. You really can’t do any better unless you’re not interested in dealing with the metal</a:t>
            </a:r>
            <a:endParaRPr sz="30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60849" y="4165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3400"/>
              <a:t>Javascript and Typescript maybe?</a:t>
            </a:r>
            <a:endParaRPr b="0" sz="3400"/>
          </a:p>
        </p:txBody>
      </p:sp>
      <p:sp>
        <p:nvSpPr>
          <p:cNvPr id="156" name="Google Shape;156;p27"/>
          <p:cNvSpPr txBox="1"/>
          <p:nvPr/>
        </p:nvSpPr>
        <p:spPr>
          <a:xfrm>
            <a:off x="2144475" y="1116350"/>
            <a:ext cx="51435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Lato"/>
                <a:ea typeface="Lato"/>
                <a:cs typeface="Lato"/>
                <a:sym typeface="Lato"/>
              </a:rPr>
              <a:t>These are a powerhouse in the web space but if you’re looking for build once, run anywhere tools, you can’t look past Javascript. Easy barrier of entry with a factory of frameworks to make your life as easy as possible</a:t>
            </a:r>
            <a:endParaRPr sz="3000">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60724" y="5348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3400"/>
              <a:t>Any others?</a:t>
            </a:r>
            <a:endParaRPr b="0" sz="3400"/>
          </a:p>
        </p:txBody>
      </p:sp>
      <p:sp>
        <p:nvSpPr>
          <p:cNvPr id="162" name="Google Shape;162;p28"/>
          <p:cNvSpPr txBox="1"/>
          <p:nvPr/>
        </p:nvSpPr>
        <p:spPr>
          <a:xfrm>
            <a:off x="2100125" y="1367625"/>
            <a:ext cx="5143500" cy="341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Lato"/>
                <a:ea typeface="Lato"/>
                <a:cs typeface="Lato"/>
                <a:sym typeface="Lato"/>
              </a:rPr>
              <a:t>Other incredible options are Ruby, C#, Python and even PHP. They come with some powerful frameworks of their own and of course, drawbacks like the others.</a:t>
            </a:r>
            <a:endParaRPr sz="3000">
              <a:solidFill>
                <a:schemeClr val="dk1"/>
              </a:solidFill>
              <a:latin typeface="Lato"/>
              <a:ea typeface="Lato"/>
              <a:cs typeface="Lato"/>
              <a:sym typeface="Lato"/>
            </a:endParaRPr>
          </a:p>
          <a:p>
            <a:pPr indent="0" lvl="0" marL="0" rtl="0" algn="ctr">
              <a:spcBef>
                <a:spcPts val="0"/>
              </a:spcBef>
              <a:spcAft>
                <a:spcPts val="0"/>
              </a:spcAft>
              <a:buNone/>
            </a:pPr>
            <a:r>
              <a:rPr lang="en" sz="3000">
                <a:solidFill>
                  <a:schemeClr val="dk1"/>
                </a:solidFill>
                <a:latin typeface="Lato"/>
                <a:ea typeface="Lato"/>
                <a:cs typeface="Lato"/>
                <a:sym typeface="Lato"/>
              </a:rPr>
              <a:t>Choose wisely!</a:t>
            </a:r>
            <a:endParaRPr sz="3000">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6" name="Shape 166"/>
        <p:cNvGrpSpPr/>
        <p:nvPr/>
      </p:nvGrpSpPr>
      <p:grpSpPr>
        <a:xfrm>
          <a:off x="0" y="0"/>
          <a:ext cx="0" cy="0"/>
          <a:chOff x="0" y="0"/>
          <a:chExt cx="0" cy="0"/>
        </a:xfrm>
      </p:grpSpPr>
      <p:pic>
        <p:nvPicPr>
          <p:cNvPr id="167" name="Google Shape;167;p2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8" name="Google Shape;168;p2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9" name="Google Shape;169;p29"/>
          <p:cNvSpPr txBox="1"/>
          <p:nvPr/>
        </p:nvSpPr>
        <p:spPr>
          <a:xfrm>
            <a:off x="2855550" y="879475"/>
            <a:ext cx="3432900" cy="77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a:t>
            </a:r>
            <a:r>
              <a:rPr b="1" lang="en" sz="3000">
                <a:solidFill>
                  <a:schemeClr val="lt2"/>
                </a:solidFill>
                <a:latin typeface="Raleway"/>
                <a:ea typeface="Raleway"/>
                <a:cs typeface="Raleway"/>
                <a:sym typeface="Raleway"/>
              </a:rPr>
              <a:t>. Mobile Frameworks</a:t>
            </a:r>
            <a:endParaRPr b="1" sz="3000">
              <a:solidFill>
                <a:schemeClr val="lt2"/>
              </a:solidFill>
              <a:latin typeface="Raleway"/>
              <a:ea typeface="Raleway"/>
              <a:cs typeface="Raleway"/>
              <a:sym typeface="Raleway"/>
            </a:endParaRPr>
          </a:p>
        </p:txBody>
      </p:sp>
      <p:sp>
        <p:nvSpPr>
          <p:cNvPr id="170" name="Google Shape;170;p29"/>
          <p:cNvSpPr txBox="1"/>
          <p:nvPr>
            <p:ph idx="4294967295" type="body"/>
          </p:nvPr>
        </p:nvSpPr>
        <p:spPr>
          <a:xfrm>
            <a:off x="2855550" y="1652876"/>
            <a:ext cx="3432900" cy="28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What is it anyways?</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Types and Comparism</a:t>
            </a:r>
            <a:endParaRPr b="1" sz="1400">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400"/>
              <a:t>What is it?</a:t>
            </a:r>
            <a:endParaRPr b="0" sz="3400"/>
          </a:p>
          <a:p>
            <a:pPr indent="0" lvl="0" marL="0" rtl="0" algn="l">
              <a:spcBef>
                <a:spcPts val="1000"/>
              </a:spcBef>
              <a:spcAft>
                <a:spcPts val="1000"/>
              </a:spcAft>
              <a:buNone/>
            </a:pPr>
            <a:r>
              <a:rPr b="0" lang="en" sz="3400"/>
              <a:t>A collection of pre-written code and tools that developers use to build quickly and more efficiently. </a:t>
            </a:r>
            <a:endParaRPr b="0" sz="3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400"/>
              <a:t>What is it?</a:t>
            </a:r>
            <a:endParaRPr b="0" sz="3400"/>
          </a:p>
          <a:p>
            <a:pPr indent="0" lvl="0" marL="0" rtl="0" algn="l">
              <a:spcBef>
                <a:spcPts val="1000"/>
              </a:spcBef>
              <a:spcAft>
                <a:spcPts val="1000"/>
              </a:spcAft>
              <a:buNone/>
            </a:pPr>
            <a:r>
              <a:rPr b="0" lang="en" sz="3400"/>
              <a:t>They usually provide a lot of boilerplate thus, reducing the amount of code the developer has to write. This results in better developer experience(DX)</a:t>
            </a:r>
            <a:endParaRPr b="0" sz="3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816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all the hype for by the way?</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The ability to shrink </a:t>
            </a:r>
            <a:r>
              <a:rPr b="0" lang="en" sz="1800">
                <a:latin typeface="Lato"/>
                <a:ea typeface="Lato"/>
                <a:cs typeface="Lato"/>
                <a:sym typeface="Lato"/>
              </a:rPr>
              <a:t>humongous</a:t>
            </a:r>
            <a:r>
              <a:rPr b="0" lang="en" sz="1800">
                <a:latin typeface="Lato"/>
                <a:ea typeface="Lato"/>
                <a:cs typeface="Lato"/>
                <a:sym typeface="Lato"/>
              </a:rPr>
              <a:t> applications to sizes that fit into the devices of the </a:t>
            </a:r>
            <a:r>
              <a:rPr b="0" lang="en" sz="1800">
                <a:latin typeface="Lato"/>
                <a:ea typeface="Lato"/>
                <a:cs typeface="Lato"/>
                <a:sym typeface="Lato"/>
              </a:rPr>
              <a:t>common</a:t>
            </a:r>
            <a:r>
              <a:rPr b="0" lang="en" sz="1800">
                <a:latin typeface="Lato"/>
                <a:ea typeface="Lato"/>
                <a:cs typeface="Lato"/>
                <a:sym typeface="Lato"/>
              </a:rPr>
              <a:t> man whilst meeting all the needs that other kind of applications do cannot by any means by overstated. </a:t>
            </a:r>
            <a:endParaRPr sz="17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2"/>
          <p:cNvPicPr preferRelativeResize="0"/>
          <p:nvPr/>
        </p:nvPicPr>
        <p:blipFill>
          <a:blip r:embed="rId3">
            <a:alphaModFix/>
          </a:blip>
          <a:stretch>
            <a:fillRect/>
          </a:stretch>
        </p:blipFill>
        <p:spPr>
          <a:xfrm>
            <a:off x="152400" y="0"/>
            <a:ext cx="8907849"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3"/>
          <p:cNvPicPr preferRelativeResize="0"/>
          <p:nvPr/>
        </p:nvPicPr>
        <p:blipFill>
          <a:blip r:embed="rId3">
            <a:alphaModFix/>
          </a:blip>
          <a:stretch>
            <a:fillRect/>
          </a:stretch>
        </p:blipFill>
        <p:spPr>
          <a:xfrm>
            <a:off x="59125" y="73900"/>
            <a:ext cx="8996826" cy="506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4" name="Shape 194"/>
        <p:cNvGrpSpPr/>
        <p:nvPr/>
      </p:nvGrpSpPr>
      <p:grpSpPr>
        <a:xfrm>
          <a:off x="0" y="0"/>
          <a:ext cx="0" cy="0"/>
          <a:chOff x="0" y="0"/>
          <a:chExt cx="0" cy="0"/>
        </a:xfrm>
      </p:grpSpPr>
      <p:pic>
        <p:nvPicPr>
          <p:cNvPr id="195" name="Google Shape;195;p3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96" name="Google Shape;196;p3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97" name="Google Shape;197;p34"/>
          <p:cNvSpPr txBox="1"/>
          <p:nvPr/>
        </p:nvSpPr>
        <p:spPr>
          <a:xfrm>
            <a:off x="2855550" y="879475"/>
            <a:ext cx="3432900" cy="773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Development Cost analysis</a:t>
            </a:r>
            <a:endParaRPr b="1" sz="3000">
              <a:solidFill>
                <a:schemeClr val="lt2"/>
              </a:solidFill>
              <a:latin typeface="Raleway"/>
              <a:ea typeface="Raleway"/>
              <a:cs typeface="Raleway"/>
              <a:sym typeface="Raleway"/>
            </a:endParaRPr>
          </a:p>
        </p:txBody>
      </p:sp>
      <p:sp>
        <p:nvSpPr>
          <p:cNvPr id="198" name="Google Shape;198;p34"/>
          <p:cNvSpPr txBox="1"/>
          <p:nvPr>
            <p:ph idx="4294967295" type="body"/>
          </p:nvPr>
        </p:nvSpPr>
        <p:spPr>
          <a:xfrm>
            <a:off x="2855550" y="1652876"/>
            <a:ext cx="3432900" cy="28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How do you collect requirements and come up with cost estimations</a:t>
            </a:r>
            <a:r>
              <a:rPr b="1" lang="en" sz="1400">
                <a:solidFill>
                  <a:schemeClr val="dk1"/>
                </a:solidFill>
                <a:latin typeface="Raleway"/>
                <a:ea typeface="Raleway"/>
                <a:cs typeface="Raleway"/>
                <a:sym typeface="Raleway"/>
              </a:rPr>
              <a:t>?</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How to estimate cost</a:t>
            </a:r>
            <a:endParaRPr b="1" sz="1400">
              <a:solidFill>
                <a:schemeClr val="dk1"/>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400"/>
              <a:t>There are about seven steps to consider when doing cost analysis</a:t>
            </a:r>
            <a:endParaRPr b="0" sz="3400"/>
          </a:p>
          <a:p>
            <a:pPr indent="-444500" lvl="0" marL="457200" rtl="0" algn="l">
              <a:spcBef>
                <a:spcPts val="1000"/>
              </a:spcBef>
              <a:spcAft>
                <a:spcPts val="0"/>
              </a:spcAft>
              <a:buClr>
                <a:schemeClr val="dk1"/>
              </a:buClr>
              <a:buSzPts val="3400"/>
              <a:buChar char="●"/>
            </a:pPr>
            <a:r>
              <a:rPr b="0" lang="en" sz="3400">
                <a:solidFill>
                  <a:schemeClr val="dk1"/>
                </a:solidFill>
              </a:rPr>
              <a:t>Determining stakeholders: </a:t>
            </a:r>
            <a:r>
              <a:rPr b="0" lang="en" sz="2400"/>
              <a:t> Who are they and what is their </a:t>
            </a:r>
            <a:r>
              <a:rPr b="0" lang="en" sz="2400"/>
              <a:t>level of involvement in the project</a:t>
            </a:r>
            <a:endParaRPr b="0" sz="2400"/>
          </a:p>
          <a:p>
            <a:pPr indent="-444500" lvl="0" marL="457200" rtl="0" algn="l">
              <a:spcBef>
                <a:spcPts val="0"/>
              </a:spcBef>
              <a:spcAft>
                <a:spcPts val="0"/>
              </a:spcAft>
              <a:buClr>
                <a:schemeClr val="dk1"/>
              </a:buClr>
              <a:buSzPts val="3400"/>
              <a:buChar char="●"/>
            </a:pPr>
            <a:r>
              <a:rPr b="0" lang="en" sz="3400">
                <a:solidFill>
                  <a:schemeClr val="dk1"/>
                </a:solidFill>
              </a:rPr>
              <a:t>Requirements Gathering: </a:t>
            </a:r>
            <a:r>
              <a:rPr b="0" lang="en" sz="2400"/>
              <a:t>What do you need at every level to realise the project’s goals?</a:t>
            </a:r>
            <a:endParaRPr b="0" sz="2400"/>
          </a:p>
          <a:p>
            <a:pPr indent="-444500" lvl="0" marL="457200" rtl="0" algn="l">
              <a:spcBef>
                <a:spcPts val="0"/>
              </a:spcBef>
              <a:spcAft>
                <a:spcPts val="0"/>
              </a:spcAft>
              <a:buClr>
                <a:schemeClr val="dk1"/>
              </a:buClr>
              <a:buSzPts val="3400"/>
              <a:buChar char="●"/>
            </a:pPr>
            <a:r>
              <a:rPr b="0" lang="en" sz="3400">
                <a:solidFill>
                  <a:schemeClr val="dk1"/>
                </a:solidFill>
              </a:rPr>
              <a:t>Define Functional Requirements: </a:t>
            </a:r>
            <a:r>
              <a:rPr b="0" lang="en" sz="2400"/>
              <a:t>What are the features and functionalities the mobile application should provide</a:t>
            </a:r>
            <a:endParaRPr b="0"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260850" y="605975"/>
            <a:ext cx="8622300" cy="43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3400"/>
          </a:p>
          <a:p>
            <a:pPr indent="-444500" lvl="0" marL="457200" rtl="0" algn="l">
              <a:spcBef>
                <a:spcPts val="1000"/>
              </a:spcBef>
              <a:spcAft>
                <a:spcPts val="0"/>
              </a:spcAft>
              <a:buClr>
                <a:schemeClr val="dk1"/>
              </a:buClr>
              <a:buSzPts val="3400"/>
              <a:buChar char="●"/>
            </a:pPr>
            <a:r>
              <a:rPr b="0" lang="en" sz="3400">
                <a:solidFill>
                  <a:schemeClr val="dk1"/>
                </a:solidFill>
              </a:rPr>
              <a:t>Define Non functional Requirements: </a:t>
            </a:r>
            <a:r>
              <a:rPr b="0" lang="en" sz="2400"/>
              <a:t> What characteristics are important but not necessarily with respect to its functionality?</a:t>
            </a:r>
            <a:endParaRPr b="0" sz="2400"/>
          </a:p>
          <a:p>
            <a:pPr indent="-444500" lvl="0" marL="457200" rtl="0" algn="l">
              <a:spcBef>
                <a:spcPts val="0"/>
              </a:spcBef>
              <a:spcAft>
                <a:spcPts val="0"/>
              </a:spcAft>
              <a:buClr>
                <a:schemeClr val="dk1"/>
              </a:buClr>
              <a:buSzPts val="3400"/>
              <a:buChar char="●"/>
            </a:pPr>
            <a:r>
              <a:rPr b="0" lang="en" sz="3400">
                <a:solidFill>
                  <a:schemeClr val="dk1"/>
                </a:solidFill>
              </a:rPr>
              <a:t>Requirements Analysis: </a:t>
            </a:r>
            <a:r>
              <a:rPr b="0" lang="en" sz="2400"/>
              <a:t>Are they sufficient, incomplete or just plain wrong? Could they be better</a:t>
            </a:r>
            <a:r>
              <a:rPr b="0" lang="en" sz="2400"/>
              <a:t>?</a:t>
            </a:r>
            <a:endParaRPr b="0" sz="2400"/>
          </a:p>
          <a:p>
            <a:pPr indent="-444500" lvl="0" marL="457200" rtl="0" algn="l">
              <a:spcBef>
                <a:spcPts val="0"/>
              </a:spcBef>
              <a:spcAft>
                <a:spcPts val="0"/>
              </a:spcAft>
              <a:buClr>
                <a:schemeClr val="dk1"/>
              </a:buClr>
              <a:buSzPts val="3400"/>
              <a:buChar char="●"/>
            </a:pPr>
            <a:r>
              <a:rPr b="0" lang="en" sz="3400">
                <a:solidFill>
                  <a:schemeClr val="dk1"/>
                </a:solidFill>
              </a:rPr>
              <a:t>Create Requirements Specification</a:t>
            </a:r>
            <a:r>
              <a:rPr b="0" lang="en" sz="3400">
                <a:solidFill>
                  <a:schemeClr val="dk1"/>
                </a:solidFill>
              </a:rPr>
              <a:t>: </a:t>
            </a:r>
            <a:r>
              <a:rPr b="0" lang="en" sz="2400"/>
              <a:t>Prepare an SRS document that outline all requirements, specifications in detail for the mobile application</a:t>
            </a:r>
            <a:endParaRPr b="0"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260850" y="147800"/>
            <a:ext cx="8622300" cy="48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3400"/>
          </a:p>
          <a:p>
            <a:pPr indent="-444500" lvl="0" marL="457200" rtl="0" algn="l">
              <a:spcBef>
                <a:spcPts val="1000"/>
              </a:spcBef>
              <a:spcAft>
                <a:spcPts val="0"/>
              </a:spcAft>
              <a:buClr>
                <a:schemeClr val="dk1"/>
              </a:buClr>
              <a:buSzPts val="3400"/>
              <a:buChar char="●"/>
            </a:pPr>
            <a:r>
              <a:rPr b="0" lang="en" sz="3400">
                <a:solidFill>
                  <a:schemeClr val="dk1"/>
                </a:solidFill>
              </a:rPr>
              <a:t>Validate Requirements</a:t>
            </a:r>
            <a:r>
              <a:rPr b="0" lang="en" sz="3400">
                <a:solidFill>
                  <a:schemeClr val="dk1"/>
                </a:solidFill>
              </a:rPr>
              <a:t>: </a:t>
            </a:r>
            <a:r>
              <a:rPr b="0" lang="en" sz="2400"/>
              <a:t> Ensure together with stakeholders that the requirements are complete, consistent and accurate</a:t>
            </a:r>
            <a:endParaRPr b="0" sz="2400"/>
          </a:p>
          <a:p>
            <a:pPr indent="0" lvl="0" marL="0" rtl="0" algn="l">
              <a:spcBef>
                <a:spcPts val="1000"/>
              </a:spcBef>
              <a:spcAft>
                <a:spcPts val="0"/>
              </a:spcAft>
              <a:buNone/>
            </a:pPr>
            <a:r>
              <a:t/>
            </a:r>
            <a:endParaRPr b="0" sz="2400"/>
          </a:p>
          <a:p>
            <a:pPr indent="0" lvl="0" marL="0" rtl="0" algn="l">
              <a:spcBef>
                <a:spcPts val="1000"/>
              </a:spcBef>
              <a:spcAft>
                <a:spcPts val="0"/>
              </a:spcAft>
              <a:buNone/>
            </a:pPr>
            <a:r>
              <a:rPr b="0" lang="en" sz="2400"/>
              <a:t>	You should be confident in starting the project after following all these steps</a:t>
            </a:r>
            <a:endParaRPr b="0" sz="2400"/>
          </a:p>
          <a:p>
            <a:pPr indent="0" lvl="0" marL="0" rtl="0" algn="l">
              <a:spcBef>
                <a:spcPts val="1000"/>
              </a:spcBef>
              <a:spcAft>
                <a:spcPts val="1000"/>
              </a:spcAft>
              <a:buNone/>
            </a:pPr>
            <a:r>
              <a:rPr b="0" lang="en" sz="2400"/>
              <a:t>	NB: This is the ideal case. Sometimes, you’ll have to cut corners to get things done but where possible , do things right!</a:t>
            </a:r>
            <a:endParaRPr b="0"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5030475" y="1732350"/>
            <a:ext cx="4045200" cy="16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But How Do You Estimate Costs </a:t>
            </a:r>
            <a:r>
              <a:rPr b="0" lang="en" sz="2400">
                <a:solidFill>
                  <a:schemeClr val="dk2"/>
                </a:solidFill>
              </a:rPr>
              <a:t>After All</a:t>
            </a:r>
            <a:r>
              <a:rPr b="0" lang="en" sz="2400">
                <a:solidFill>
                  <a:schemeClr val="dk2"/>
                </a:solidFill>
              </a:rPr>
              <a:t>?</a:t>
            </a:r>
            <a:r>
              <a:rPr b="0" lang="en" sz="2400">
                <a:solidFill>
                  <a:schemeClr val="dk2"/>
                </a:solidFill>
              </a:rPr>
              <a:t> This Formula should explain it succinctly! </a:t>
            </a:r>
            <a:endParaRPr b="0" sz="2400">
              <a:solidFill>
                <a:schemeClr val="dk2"/>
              </a:solidFill>
            </a:endParaRPr>
          </a:p>
        </p:txBody>
      </p:sp>
      <p:pic>
        <p:nvPicPr>
          <p:cNvPr id="219" name="Google Shape;219;p38"/>
          <p:cNvPicPr preferRelativeResize="0"/>
          <p:nvPr/>
        </p:nvPicPr>
        <p:blipFill>
          <a:blip r:embed="rId3">
            <a:alphaModFix/>
          </a:blip>
          <a:stretch>
            <a:fillRect/>
          </a:stretch>
        </p:blipFill>
        <p:spPr>
          <a:xfrm>
            <a:off x="0" y="1336000"/>
            <a:ext cx="4528499" cy="20751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pic>
        <p:nvPicPr>
          <p:cNvPr descr="Screen Shot 2015-11-19 at 11.46.25 PM.png" id="224" name="Google Shape;224;p39"/>
          <p:cNvPicPr preferRelativeResize="0"/>
          <p:nvPr/>
        </p:nvPicPr>
        <p:blipFill rotWithShape="1">
          <a:blip r:embed="rId3">
            <a:alphaModFix/>
          </a:blip>
          <a:srcRect b="0" l="26143" r="26148" t="0"/>
          <a:stretch/>
        </p:blipFill>
        <p:spPr>
          <a:xfrm>
            <a:off x="-1" y="0"/>
            <a:ext cx="4567200" cy="5143499"/>
          </a:xfrm>
          <a:prstGeom prst="rect">
            <a:avLst/>
          </a:prstGeom>
          <a:noFill/>
          <a:ln>
            <a:noFill/>
          </a:ln>
        </p:spPr>
      </p:pic>
      <p:sp>
        <p:nvSpPr>
          <p:cNvPr id="225" name="Google Shape;225;p39"/>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Clr>
                <a:schemeClr val="dk2"/>
              </a:buClr>
              <a:buSzPts val="1100"/>
              <a:buFont typeface="Arial"/>
              <a:buNone/>
            </a:pPr>
            <a:r>
              <a:rPr b="1" lang="en" sz="5000">
                <a:solidFill>
                  <a:schemeClr val="dk1"/>
                </a:solidFill>
              </a:rPr>
              <a:t>Thank You!</a:t>
            </a:r>
            <a:endParaRPr b="1" sz="3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991310"/>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a:t>
            </a:r>
            <a:r>
              <a:rPr b="1" lang="en" sz="2000">
                <a:solidFill>
                  <a:schemeClr val="lt2"/>
                </a:solidFill>
                <a:latin typeface="Raleway"/>
                <a:ea typeface="Raleway"/>
                <a:cs typeface="Raleway"/>
                <a:sym typeface="Raleway"/>
              </a:rPr>
              <a:t>Mobile Application Ecosystem</a:t>
            </a:r>
            <a:endParaRPr b="1" sz="2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81560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Types</a:t>
            </a:r>
            <a:br>
              <a:rPr lang="en" sz="1400">
                <a:latin typeface="Raleway"/>
                <a:ea typeface="Raleway"/>
                <a:cs typeface="Raleway"/>
                <a:sym typeface="Raleway"/>
              </a:rPr>
            </a:br>
            <a:r>
              <a:rPr lang="en" sz="1200">
                <a:latin typeface="Raleway"/>
                <a:ea typeface="Raleway"/>
                <a:cs typeface="Raleway"/>
                <a:sym typeface="Raleway"/>
              </a:rPr>
              <a:t>Types of Mobile Applications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Differences</a:t>
            </a:r>
            <a:br>
              <a:rPr lang="en" sz="1400">
                <a:latin typeface="Raleway"/>
                <a:ea typeface="Raleway"/>
                <a:cs typeface="Raleway"/>
                <a:sym typeface="Raleway"/>
              </a:rPr>
            </a:br>
            <a:r>
              <a:rPr lang="en" sz="1200">
                <a:latin typeface="Raleway"/>
                <a:ea typeface="Raleway"/>
                <a:cs typeface="Raleway"/>
                <a:sym typeface="Raleway"/>
              </a:rPr>
              <a:t>Differences between the aforementioned types of applications</a:t>
            </a:r>
            <a:endParaRPr sz="1200">
              <a:latin typeface="Raleway"/>
              <a:ea typeface="Raleway"/>
              <a:cs typeface="Raleway"/>
              <a:sym typeface="Raleway"/>
            </a:endParaRPr>
          </a:p>
          <a:p>
            <a:pPr indent="0" lvl="0" marL="0" rtl="0" algn="l">
              <a:spcBef>
                <a:spcPts val="1000"/>
              </a:spcBef>
              <a:spcAft>
                <a:spcPts val="100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a:t>
            </a:r>
            <a:endParaRPr/>
          </a:p>
          <a:p>
            <a:pPr indent="0" lvl="0" marL="0" rtl="0" algn="l">
              <a:spcBef>
                <a:spcPts val="0"/>
              </a:spcBef>
              <a:spcAft>
                <a:spcPts val="0"/>
              </a:spcAft>
              <a:buNone/>
            </a:pPr>
            <a:r>
              <a:t/>
            </a:r>
            <a:endParaRPr/>
          </a:p>
          <a:p>
            <a:pPr indent="-431800" lvl="0" marL="457200" rtl="0" algn="l">
              <a:spcBef>
                <a:spcPts val="0"/>
              </a:spcBef>
              <a:spcAft>
                <a:spcPts val="0"/>
              </a:spcAft>
              <a:buClr>
                <a:schemeClr val="accent5"/>
              </a:buClr>
              <a:buSzPts val="3200"/>
              <a:buChar char="●"/>
            </a:pPr>
            <a:r>
              <a:rPr lang="en" sz="3200">
                <a:solidFill>
                  <a:schemeClr val="accent5"/>
                </a:solidFill>
              </a:rPr>
              <a:t>Native Applications: </a:t>
            </a:r>
            <a:r>
              <a:rPr lang="en" sz="2000"/>
              <a:t>Ever wondered that favourite app of yours seems so fast and performant? It probably is because of the absence of an abstraction layer that enables the developer to access the core features of the device directly. </a:t>
            </a:r>
            <a:endParaRPr sz="2000"/>
          </a:p>
          <a:p>
            <a:pPr indent="0" lvl="0" marL="457200" rtl="0" algn="l">
              <a:spcBef>
                <a:spcPts val="0"/>
              </a:spcBef>
              <a:spcAft>
                <a:spcPts val="0"/>
              </a:spcAft>
              <a:buNone/>
            </a:pPr>
            <a:r>
              <a:rPr lang="en" sz="2000"/>
              <a:t>Take Erlang, the language on which Whatsapp is built as an example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3133075" y="0"/>
            <a:ext cx="6010924" cy="5143500"/>
          </a:xfrm>
          <a:prstGeom prst="rect">
            <a:avLst/>
          </a:prstGeom>
          <a:noFill/>
          <a:ln>
            <a:noFill/>
          </a:ln>
        </p:spPr>
      </p:pic>
      <p:sp>
        <p:nvSpPr>
          <p:cNvPr id="98" name="Google Shape;98;p17"/>
          <p:cNvSpPr txBox="1"/>
          <p:nvPr/>
        </p:nvSpPr>
        <p:spPr>
          <a:xfrm>
            <a:off x="118275" y="1758850"/>
            <a:ext cx="25716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700">
                <a:solidFill>
                  <a:schemeClr val="dk1"/>
                </a:solidFill>
                <a:latin typeface="Lato"/>
                <a:ea typeface="Lato"/>
                <a:cs typeface="Lato"/>
                <a:sym typeface="Lato"/>
              </a:rPr>
              <a:t>LET’S</a:t>
            </a:r>
            <a:endParaRPr b="1" sz="5700">
              <a:solidFill>
                <a:schemeClr val="dk1"/>
              </a:solidFill>
              <a:latin typeface="Lato"/>
              <a:ea typeface="Lato"/>
              <a:cs typeface="Lato"/>
              <a:sym typeface="Lato"/>
            </a:endParaRPr>
          </a:p>
          <a:p>
            <a:pPr indent="0" lvl="0" marL="0" rtl="0" algn="l">
              <a:spcBef>
                <a:spcPts val="0"/>
              </a:spcBef>
              <a:spcAft>
                <a:spcPts val="0"/>
              </a:spcAft>
              <a:buNone/>
            </a:pPr>
            <a:r>
              <a:rPr b="1" lang="en" sz="3200">
                <a:solidFill>
                  <a:schemeClr val="lt1"/>
                </a:solidFill>
                <a:latin typeface="Lato"/>
                <a:ea typeface="Lato"/>
                <a:cs typeface="Lato"/>
                <a:sym typeface="Lato"/>
              </a:rPr>
              <a:t>COMPARE</a:t>
            </a:r>
            <a:endParaRPr b="1" sz="3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a:t>
            </a:r>
            <a:endParaRPr/>
          </a:p>
          <a:p>
            <a:pPr indent="0" lvl="0" marL="0" rtl="0" algn="l">
              <a:spcBef>
                <a:spcPts val="0"/>
              </a:spcBef>
              <a:spcAft>
                <a:spcPts val="0"/>
              </a:spcAft>
              <a:buNone/>
            </a:pPr>
            <a:r>
              <a:t/>
            </a:r>
            <a:endParaRPr/>
          </a:p>
          <a:p>
            <a:pPr indent="-431800" lvl="0" marL="457200" rtl="0" algn="l">
              <a:spcBef>
                <a:spcPts val="0"/>
              </a:spcBef>
              <a:spcAft>
                <a:spcPts val="0"/>
              </a:spcAft>
              <a:buClr>
                <a:schemeClr val="accent5"/>
              </a:buClr>
              <a:buSzPts val="3200"/>
              <a:buChar char="●"/>
            </a:pPr>
            <a:r>
              <a:rPr lang="en" sz="3200">
                <a:solidFill>
                  <a:schemeClr val="accent5"/>
                </a:solidFill>
              </a:rPr>
              <a:t>Web Applications</a:t>
            </a:r>
            <a:r>
              <a:rPr lang="en" sz="3200">
                <a:solidFill>
                  <a:schemeClr val="accent5"/>
                </a:solidFill>
              </a:rPr>
              <a:t>: </a:t>
            </a:r>
            <a:r>
              <a:rPr lang="en" sz="2000"/>
              <a:t>These ones, like the name suggests run on web browsers such as Safari or Chrome. On their own, they are pretty meaningless. They are usually written with web tools such as HTML, CSS, Javascript etc though the advent of Web assembly(WASM) and leptos(Rust library) are beginning to gain a foothold in this space as well</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nvSpPr>
        <p:spPr>
          <a:xfrm>
            <a:off x="118275" y="1758850"/>
            <a:ext cx="25716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700">
                <a:solidFill>
                  <a:schemeClr val="dk1"/>
                </a:solidFill>
                <a:latin typeface="Lato"/>
                <a:ea typeface="Lato"/>
                <a:cs typeface="Lato"/>
                <a:sym typeface="Lato"/>
              </a:rPr>
              <a:t>LET’S</a:t>
            </a:r>
            <a:endParaRPr b="1" sz="5700">
              <a:solidFill>
                <a:schemeClr val="dk1"/>
              </a:solidFill>
              <a:latin typeface="Lato"/>
              <a:ea typeface="Lato"/>
              <a:cs typeface="Lato"/>
              <a:sym typeface="Lato"/>
            </a:endParaRPr>
          </a:p>
          <a:p>
            <a:pPr indent="0" lvl="0" marL="0" rtl="0" algn="l">
              <a:spcBef>
                <a:spcPts val="0"/>
              </a:spcBef>
              <a:spcAft>
                <a:spcPts val="0"/>
              </a:spcAft>
              <a:buNone/>
            </a:pPr>
            <a:r>
              <a:rPr b="1" lang="en" sz="3200">
                <a:solidFill>
                  <a:schemeClr val="lt1"/>
                </a:solidFill>
                <a:latin typeface="Lato"/>
                <a:ea typeface="Lato"/>
                <a:cs typeface="Lato"/>
                <a:sym typeface="Lato"/>
              </a:rPr>
              <a:t>COMPARE</a:t>
            </a:r>
            <a:endParaRPr b="1" sz="3200">
              <a:solidFill>
                <a:schemeClr val="lt1"/>
              </a:solidFill>
              <a:latin typeface="Lato"/>
              <a:ea typeface="Lato"/>
              <a:cs typeface="Lato"/>
              <a:sym typeface="Lato"/>
            </a:endParaRPr>
          </a:p>
        </p:txBody>
      </p:sp>
      <p:pic>
        <p:nvPicPr>
          <p:cNvPr id="109" name="Google Shape;109;p19"/>
          <p:cNvPicPr preferRelativeResize="0"/>
          <p:nvPr/>
        </p:nvPicPr>
        <p:blipFill>
          <a:blip r:embed="rId3">
            <a:alphaModFix/>
          </a:blip>
          <a:stretch>
            <a:fillRect/>
          </a:stretch>
        </p:blipFill>
        <p:spPr>
          <a:xfrm>
            <a:off x="2842275" y="0"/>
            <a:ext cx="63473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a:t>
            </a:r>
            <a:endParaRPr/>
          </a:p>
          <a:p>
            <a:pPr indent="0" lvl="0" marL="0" rtl="0" algn="l">
              <a:spcBef>
                <a:spcPts val="0"/>
              </a:spcBef>
              <a:spcAft>
                <a:spcPts val="0"/>
              </a:spcAft>
              <a:buNone/>
            </a:pPr>
            <a:r>
              <a:t/>
            </a:r>
            <a:endParaRPr/>
          </a:p>
          <a:p>
            <a:pPr indent="-431800" lvl="0" marL="457200" rtl="0" algn="l">
              <a:spcBef>
                <a:spcPts val="0"/>
              </a:spcBef>
              <a:spcAft>
                <a:spcPts val="0"/>
              </a:spcAft>
              <a:buClr>
                <a:schemeClr val="accent5"/>
              </a:buClr>
              <a:buSzPts val="3200"/>
              <a:buChar char="●"/>
            </a:pPr>
            <a:r>
              <a:rPr lang="en" sz="3200">
                <a:solidFill>
                  <a:schemeClr val="accent5"/>
                </a:solidFill>
              </a:rPr>
              <a:t>Hybrid</a:t>
            </a:r>
            <a:r>
              <a:rPr lang="en" sz="3200">
                <a:solidFill>
                  <a:schemeClr val="accent5"/>
                </a:solidFill>
              </a:rPr>
              <a:t> Applications: </a:t>
            </a:r>
            <a:r>
              <a:rPr lang="en" sz="2000"/>
              <a:t>Remember what we said about native apps having no extra layer of abstraction between the code and the device? Well these ones could be written still with web technologies but this time around, wrapped in a native container(ABSTRACTION) through which they access the required internals of the mobile device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a:t>
            </a:r>
            <a:endParaRPr/>
          </a:p>
          <a:p>
            <a:pPr indent="0" lvl="0" marL="0" rtl="0" algn="l">
              <a:spcBef>
                <a:spcPts val="0"/>
              </a:spcBef>
              <a:spcAft>
                <a:spcPts val="0"/>
              </a:spcAft>
              <a:buNone/>
            </a:pPr>
            <a:r>
              <a:t/>
            </a:r>
            <a:endParaRPr/>
          </a:p>
          <a:p>
            <a:pPr indent="-431800" lvl="0" marL="457200" rtl="0" algn="l">
              <a:spcBef>
                <a:spcPts val="0"/>
              </a:spcBef>
              <a:spcAft>
                <a:spcPts val="0"/>
              </a:spcAft>
              <a:buClr>
                <a:schemeClr val="accent5"/>
              </a:buClr>
              <a:buSzPts val="3200"/>
              <a:buChar char="●"/>
            </a:pPr>
            <a:r>
              <a:rPr lang="en" sz="3200">
                <a:solidFill>
                  <a:schemeClr val="accent5"/>
                </a:solidFill>
              </a:rPr>
              <a:t>Hybrid Applications: </a:t>
            </a:r>
            <a:r>
              <a:rPr lang="en" sz="2000"/>
              <a:t> They usually can run on multiple platforms or OSs such as Linux, MacOs and Windows and can be developed with frameworks such as Ionice, Flutter and React Native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