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0" r:id="rId3"/>
    <p:sldId id="261" r:id="rId4"/>
    <p:sldId id="259" r:id="rId5"/>
    <p:sldId id="273" r:id="rId6"/>
    <p:sldId id="262" r:id="rId7"/>
    <p:sldId id="263" r:id="rId8"/>
    <p:sldId id="274" r:id="rId9"/>
    <p:sldId id="269" r:id="rId10"/>
    <p:sldId id="265" r:id="rId11"/>
    <p:sldId id="270" r:id="rId12"/>
    <p:sldId id="275"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9/27/2024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0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9/27/2024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6039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9/27/2024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848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9/27/2024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894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9/27/2024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87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9/27/2024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376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9/27/2024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9056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9/27/2024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8190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05F58F-C0B5-422A-8E5A-6B99E5D80F0A}" type="datetime1">
              <a:rPr lang="en-US" smtClean="0"/>
              <a:t>9/27/2024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47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65E655-9687-48DF-A33F-F8824CCCB5D1}" type="datetime1">
              <a:rPr lang="en-US" smtClean="0"/>
              <a:t>9/27/2024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A71338-8BA2-4C79-A6C5-5A8E30081D0C}" type="slidenum">
              <a:rPr lang="en-US" smtClean="0"/>
              <a:t>‹#›</a:t>
            </a:fld>
            <a:endParaRPr lang="en-US"/>
          </a:p>
        </p:txBody>
      </p:sp>
    </p:spTree>
    <p:extLst>
      <p:ext uri="{BB962C8B-B14F-4D97-AF65-F5344CB8AC3E}">
        <p14:creationId xmlns:p14="http://schemas.microsoft.com/office/powerpoint/2010/main" val="54850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9/27/2024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316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3BAB95-8DA7-460B-B00A-7037C8394FB0}" type="datetime1">
              <a:rPr lang="en-US" smtClean="0"/>
              <a:pPr/>
              <a:t>9/27/2024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A71338-8BA2-4C79-A6C5-5A8E30081D0C}"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05734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BBCCB4-E1D3-B6E6-2CFA-3B9E0874CA5A}"/>
              </a:ext>
            </a:extLst>
          </p:cNvPr>
          <p:cNvPicPr>
            <a:picLocks noChangeAspect="1"/>
          </p:cNvPicPr>
          <p:nvPr/>
        </p:nvPicPr>
        <p:blipFill>
          <a:blip r:embed="rId2">
            <a:duotone>
              <a:schemeClr val="bg2">
                <a:shade val="45000"/>
                <a:satMod val="135000"/>
              </a:schemeClr>
              <a:prstClr val="white"/>
            </a:duotone>
            <a:alphaModFix amt="35000"/>
          </a:blip>
          <a:srcRect l="16871" r="1795" b="-1"/>
          <a:stretch/>
        </p:blipFill>
        <p:spPr>
          <a:xfrm>
            <a:off x="20" y="29506"/>
            <a:ext cx="12191980" cy="6857990"/>
          </a:xfrm>
          <a:prstGeom prst="rect">
            <a:avLst/>
          </a:prstGeom>
        </p:spPr>
      </p:pic>
      <p:sp>
        <p:nvSpPr>
          <p:cNvPr id="2" name="Title 1">
            <a:extLst>
              <a:ext uri="{FF2B5EF4-FFF2-40B4-BE49-F238E27FC236}">
                <a16:creationId xmlns:a16="http://schemas.microsoft.com/office/drawing/2014/main" id="{F9AA865F-57DC-54A1-9743-90BEAD8DB2B1}"/>
              </a:ext>
            </a:extLst>
          </p:cNvPr>
          <p:cNvSpPr>
            <a:spLocks noGrp="1"/>
          </p:cNvSpPr>
          <p:nvPr>
            <p:ph type="ctrTitle"/>
          </p:nvPr>
        </p:nvSpPr>
        <p:spPr>
          <a:xfrm>
            <a:off x="1201695" y="465953"/>
            <a:ext cx="10058400" cy="901765"/>
          </a:xfrm>
        </p:spPr>
        <p:txBody>
          <a:bodyPr vert="horz" lIns="91440" tIns="45720" rIns="91440" bIns="45720" rtlCol="0" anchor="b">
            <a:normAutofit fontScale="90000"/>
          </a:bodyPr>
          <a:lstStyle/>
          <a:p>
            <a:r>
              <a:rPr lang="en-US" sz="4000" b="1" kern="1200" spc="-50" baseline="0" dirty="0">
                <a:solidFill>
                  <a:schemeClr val="tx1">
                    <a:lumMod val="75000"/>
                    <a:lumOff val="25000"/>
                  </a:schemeClr>
                </a:solidFill>
                <a:latin typeface="Aharoni" panose="02010803020104030203" pitchFamily="2" charset="-79"/>
                <a:cs typeface="Aharoni" panose="02010803020104030203" pitchFamily="2" charset="-79"/>
              </a:rPr>
              <a:t>Vendor Relationship Management </a:t>
            </a:r>
            <a:r>
              <a:rPr lang="en-US" sz="4000" b="1" kern="1200" spc="-50" baseline="0" dirty="0" err="1">
                <a:solidFill>
                  <a:schemeClr val="tx1">
                    <a:lumMod val="75000"/>
                    <a:lumOff val="25000"/>
                  </a:schemeClr>
                </a:solidFill>
                <a:latin typeface="Aharoni" panose="02010803020104030203" pitchFamily="2" charset="-79"/>
                <a:cs typeface="Aharoni" panose="02010803020104030203" pitchFamily="2" charset="-79"/>
              </a:rPr>
              <a:t>Poc</a:t>
            </a:r>
            <a:br>
              <a:rPr lang="en-US" sz="4000" b="1" kern="1200" spc="-50" baseline="0" dirty="0">
                <a:solidFill>
                  <a:schemeClr val="tx1">
                    <a:lumMod val="75000"/>
                    <a:lumOff val="25000"/>
                  </a:schemeClr>
                </a:solidFill>
                <a:latin typeface="Aharoni" panose="02010803020104030203" pitchFamily="2" charset="-79"/>
                <a:cs typeface="Aharoni" panose="02010803020104030203" pitchFamily="2" charset="-79"/>
              </a:rPr>
            </a:br>
            <a:r>
              <a:rPr lang="en-US" sz="4000" b="1" kern="1200" spc="-50" baseline="0" dirty="0">
                <a:solidFill>
                  <a:schemeClr val="tx1">
                    <a:lumMod val="75000"/>
                    <a:lumOff val="25000"/>
                  </a:schemeClr>
                </a:solidFill>
                <a:latin typeface="Aharoni" panose="02010803020104030203" pitchFamily="2" charset="-79"/>
                <a:cs typeface="Aharoni" panose="02010803020104030203" pitchFamily="2" charset="-79"/>
              </a:rPr>
              <a:t>                   supplying goods</a:t>
            </a:r>
            <a:r>
              <a:rPr lang="en-US" sz="4900" b="1" kern="1200" spc="-50" baseline="0" dirty="0">
                <a:solidFill>
                  <a:schemeClr val="tx1">
                    <a:lumMod val="75000"/>
                    <a:lumOff val="25000"/>
                  </a:schemeClr>
                </a:solidFill>
                <a:latin typeface="Aharoni" panose="02010803020104030203" pitchFamily="2" charset="-79"/>
                <a:cs typeface="Aharoni" panose="02010803020104030203" pitchFamily="2" charset="-79"/>
              </a:rPr>
              <a:t> </a:t>
            </a:r>
          </a:p>
        </p:txBody>
      </p:sp>
      <p:sp>
        <p:nvSpPr>
          <p:cNvPr id="3" name="Subtitle 2">
            <a:extLst>
              <a:ext uri="{FF2B5EF4-FFF2-40B4-BE49-F238E27FC236}">
                <a16:creationId xmlns:a16="http://schemas.microsoft.com/office/drawing/2014/main" id="{95C4F438-C246-F78D-DA63-F8B11FA20532}"/>
              </a:ext>
            </a:extLst>
          </p:cNvPr>
          <p:cNvSpPr>
            <a:spLocks noGrp="1"/>
          </p:cNvSpPr>
          <p:nvPr>
            <p:ph type="subTitle" idx="1"/>
          </p:nvPr>
        </p:nvSpPr>
        <p:spPr>
          <a:xfrm>
            <a:off x="1290186" y="1519038"/>
            <a:ext cx="9682212" cy="3819923"/>
          </a:xfrm>
        </p:spPr>
        <p:txBody>
          <a:bodyPr vert="horz" lIns="0" tIns="45720" rIns="0" bIns="45720" rtlCol="0">
            <a:normAutofit/>
          </a:bodyPr>
          <a:lstStyle/>
          <a:p>
            <a:r>
              <a:rPr lang="en-US" sz="2200" dirty="0">
                <a:solidFill>
                  <a:schemeClr val="tx1">
                    <a:lumMod val="75000"/>
                    <a:lumOff val="25000"/>
                  </a:schemeClr>
                </a:solidFill>
                <a:latin typeface="+mn-lt"/>
              </a:rPr>
              <a:t>Team MEMBERS :                                         Reg No:</a:t>
            </a:r>
          </a:p>
          <a:p>
            <a:pPr marL="342900" indent="-342900">
              <a:buFont typeface="Wingdings" panose="05000000000000000000" pitchFamily="2" charset="2"/>
              <a:buChar char="v"/>
            </a:pPr>
            <a:r>
              <a:rPr lang="en-US" sz="2200" dirty="0">
                <a:solidFill>
                  <a:schemeClr val="tx1">
                    <a:lumMod val="75000"/>
                    <a:lumOff val="25000"/>
                  </a:schemeClr>
                </a:solidFill>
                <a:latin typeface="+mn-lt"/>
              </a:rPr>
              <a:t>Shaik Mohammed </a:t>
            </a:r>
            <a:r>
              <a:rPr lang="en-US" sz="2200" dirty="0" err="1">
                <a:solidFill>
                  <a:schemeClr val="tx1">
                    <a:lumMod val="75000"/>
                    <a:lumOff val="25000"/>
                  </a:schemeClr>
                </a:solidFill>
                <a:latin typeface="+mn-lt"/>
              </a:rPr>
              <a:t>Tabraiz</a:t>
            </a:r>
            <a:r>
              <a:rPr lang="en-US" sz="2200" dirty="0">
                <a:solidFill>
                  <a:schemeClr val="tx1">
                    <a:lumMod val="75000"/>
                    <a:lumOff val="25000"/>
                  </a:schemeClr>
                </a:solidFill>
                <a:latin typeface="+mn-lt"/>
              </a:rPr>
              <a:t>                            KUB23EEE004 </a:t>
            </a:r>
          </a:p>
          <a:p>
            <a:pPr marL="342900" indent="-342900">
              <a:buFont typeface="Wingdings" panose="05000000000000000000" pitchFamily="2" charset="2"/>
              <a:buChar char="v"/>
            </a:pPr>
            <a:r>
              <a:rPr lang="en-US" sz="2200" dirty="0">
                <a:solidFill>
                  <a:schemeClr val="tx1">
                    <a:lumMod val="75000"/>
                    <a:lumOff val="25000"/>
                  </a:schemeClr>
                </a:solidFill>
                <a:latin typeface="+mn-lt"/>
              </a:rPr>
              <a:t>K Rajesh                                                         TEMPBTech-EEE080</a:t>
            </a:r>
          </a:p>
          <a:p>
            <a:pPr marL="342900" indent="-342900">
              <a:buFont typeface="Wingdings" panose="05000000000000000000" pitchFamily="2" charset="2"/>
              <a:buChar char="v"/>
            </a:pPr>
            <a:r>
              <a:rPr lang="en-US" sz="2200" dirty="0">
                <a:solidFill>
                  <a:schemeClr val="tx1">
                    <a:lumMod val="75000"/>
                    <a:lumOff val="25000"/>
                  </a:schemeClr>
                </a:solidFill>
                <a:latin typeface="+mn-lt"/>
              </a:rPr>
              <a:t>Santhosh G                                                   TEMPBTech-EEE094</a:t>
            </a:r>
          </a:p>
          <a:p>
            <a:pPr marL="342900" indent="-342900">
              <a:buFont typeface="Wingdings" panose="05000000000000000000" pitchFamily="2" charset="2"/>
              <a:buChar char="v"/>
            </a:pPr>
            <a:r>
              <a:rPr lang="en-US" sz="2200" dirty="0" err="1">
                <a:solidFill>
                  <a:schemeClr val="tx1">
                    <a:lumMod val="75000"/>
                    <a:lumOff val="25000"/>
                  </a:schemeClr>
                </a:solidFill>
                <a:latin typeface="+mn-lt"/>
              </a:rPr>
              <a:t>VedhA</a:t>
            </a:r>
            <a:r>
              <a:rPr lang="en-US" sz="2200" dirty="0">
                <a:solidFill>
                  <a:schemeClr val="tx1">
                    <a:lumMod val="75000"/>
                    <a:lumOff val="25000"/>
                  </a:schemeClr>
                </a:solidFill>
                <a:latin typeface="+mn-lt"/>
              </a:rPr>
              <a:t> Murthy H T                                        TEMPBTech-EEE117</a:t>
            </a:r>
          </a:p>
          <a:p>
            <a:pPr marL="342900" indent="-342900">
              <a:buFont typeface="Wingdings" panose="05000000000000000000" pitchFamily="2" charset="2"/>
              <a:buChar char="v"/>
            </a:pPr>
            <a:r>
              <a:rPr lang="en-US" sz="2200" dirty="0" err="1">
                <a:solidFill>
                  <a:schemeClr val="tx1">
                    <a:lumMod val="75000"/>
                    <a:lumOff val="25000"/>
                  </a:schemeClr>
                </a:solidFill>
                <a:latin typeface="+mn-lt"/>
              </a:rPr>
              <a:t>Shaikshavali</a:t>
            </a:r>
            <a:r>
              <a:rPr lang="en-US" sz="2200" dirty="0">
                <a:solidFill>
                  <a:schemeClr val="tx1">
                    <a:lumMod val="75000"/>
                    <a:lumOff val="25000"/>
                  </a:schemeClr>
                </a:solidFill>
                <a:latin typeface="+mn-lt"/>
              </a:rPr>
              <a:t> R                                              TEMPBTech-EEE098 </a:t>
            </a:r>
          </a:p>
        </p:txBody>
      </p:sp>
    </p:spTree>
    <p:extLst>
      <p:ext uri="{BB962C8B-B14F-4D97-AF65-F5344CB8AC3E}">
        <p14:creationId xmlns:p14="http://schemas.microsoft.com/office/powerpoint/2010/main" val="267594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E90F-DD53-0354-7AD7-19C26B79B14C}"/>
              </a:ext>
            </a:extLst>
          </p:cNvPr>
          <p:cNvSpPr>
            <a:spLocks noGrp="1"/>
          </p:cNvSpPr>
          <p:nvPr>
            <p:ph type="ctrTitle"/>
          </p:nvPr>
        </p:nvSpPr>
        <p:spPr>
          <a:xfrm>
            <a:off x="1109576" y="186813"/>
            <a:ext cx="9961547" cy="803148"/>
          </a:xfrm>
        </p:spPr>
        <p:txBody>
          <a:bodyPr>
            <a:normAutofit/>
          </a:bodyPr>
          <a:lstStyle/>
          <a:p>
            <a:r>
              <a:rPr lang="en-US" sz="4400" dirty="0">
                <a:latin typeface="Aharoni" panose="02010803020104030203" pitchFamily="2" charset="-79"/>
                <a:cs typeface="Aharoni" panose="02010803020104030203" pitchFamily="2" charset="-79"/>
              </a:rPr>
              <a:t>KEY FEATURES OF THE PROJECT:</a:t>
            </a:r>
            <a:endParaRPr lang="en-IN" sz="4400" dirty="0">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379A33AB-6C6C-2AD6-DFFE-FD70C9D6A2A5}"/>
              </a:ext>
            </a:extLst>
          </p:cNvPr>
          <p:cNvSpPr>
            <a:spLocks noGrp="1" noChangeArrowheads="1"/>
          </p:cNvSpPr>
          <p:nvPr>
            <p:ph type="subTitle" idx="1"/>
          </p:nvPr>
        </p:nvSpPr>
        <p:spPr bwMode="auto">
          <a:xfrm>
            <a:off x="12951528" y="3258576"/>
            <a:ext cx="2857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AD9E3F7-911A-638C-A7E2-3887DD54BA73}"/>
              </a:ext>
            </a:extLst>
          </p:cNvPr>
          <p:cNvSpPr>
            <a:spLocks noChangeArrowheads="1"/>
          </p:cNvSpPr>
          <p:nvPr/>
        </p:nvSpPr>
        <p:spPr bwMode="auto">
          <a:xfrm flipH="1">
            <a:off x="12468223" y="5621119"/>
            <a:ext cx="4833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C75E455-4486-67A7-DDF6-62334E0AA45B}"/>
              </a:ext>
            </a:extLst>
          </p:cNvPr>
          <p:cNvSpPr>
            <a:spLocks noChangeArrowheads="1"/>
          </p:cNvSpPr>
          <p:nvPr/>
        </p:nvSpPr>
        <p:spPr bwMode="auto">
          <a:xfrm>
            <a:off x="962025" y="1489912"/>
            <a:ext cx="111374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490B82-115E-5827-6A75-AF24E8D3D20D}"/>
              </a:ext>
            </a:extLst>
          </p:cNvPr>
          <p:cNvSpPr txBox="1"/>
          <p:nvPr/>
        </p:nvSpPr>
        <p:spPr>
          <a:xfrm>
            <a:off x="1109576" y="1058787"/>
            <a:ext cx="10677832" cy="338086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latin typeface="Aharoni" panose="02010803020104030203" pitchFamily="2" charset="-79"/>
                <a:cs typeface="Aharoni" panose="02010803020104030203" pitchFamily="2" charset="-79"/>
              </a:rPr>
              <a:t>List Of Dictionaries: </a:t>
            </a:r>
            <a:r>
              <a:rPr lang="en-US" dirty="0"/>
              <a:t>Vendors Are Stored In A List Where Each Vendor's Information Is Encapsulated In A Dictionary. This Structure Allows Easy Access And Manipulation Of Vendor Data.</a:t>
            </a:r>
          </a:p>
          <a:p>
            <a:pPr marL="285750" indent="-285750">
              <a:lnSpc>
                <a:spcPct val="150000"/>
              </a:lnSpc>
              <a:buFont typeface="Wingdings" panose="05000000000000000000" pitchFamily="2" charset="2"/>
              <a:buChar char="Ø"/>
            </a:pPr>
            <a:r>
              <a:rPr lang="en-US" dirty="0">
                <a:latin typeface="Aharoni" panose="02010803020104030203" pitchFamily="2" charset="-79"/>
                <a:cs typeface="Aharoni" panose="02010803020104030203" pitchFamily="2" charset="-79"/>
              </a:rPr>
              <a:t>Crud Operations:</a:t>
            </a:r>
          </a:p>
          <a:p>
            <a:pPr>
              <a:lnSpc>
                <a:spcPct val="150000"/>
              </a:lnSpc>
            </a:pPr>
            <a:r>
              <a:rPr lang="en-US" dirty="0">
                <a:latin typeface="Aharoni" panose="02010803020104030203" pitchFamily="2" charset="-79"/>
                <a:cs typeface="Aharoni" panose="02010803020104030203" pitchFamily="2" charset="-79"/>
              </a:rPr>
              <a:t>            Create: </a:t>
            </a:r>
            <a:r>
              <a:rPr lang="en-US" dirty="0"/>
              <a:t>Users Can Add New Vendors By Providing Their Name, Contact, And Email.</a:t>
            </a:r>
          </a:p>
          <a:p>
            <a:pPr>
              <a:lnSpc>
                <a:spcPct val="150000"/>
              </a:lnSpc>
            </a:pPr>
            <a:r>
              <a:rPr lang="en-US" dirty="0">
                <a:latin typeface="Aharoni" panose="02010803020104030203" pitchFamily="2" charset="-79"/>
                <a:cs typeface="Aharoni" panose="02010803020104030203" pitchFamily="2" charset="-79"/>
              </a:rPr>
              <a:t>            Read:</a:t>
            </a:r>
            <a:r>
              <a:rPr lang="en-US" dirty="0"/>
              <a:t> Users Can View All Vendors Currently Stored In The System.</a:t>
            </a:r>
          </a:p>
          <a:p>
            <a:pPr algn="ctr">
              <a:lnSpc>
                <a:spcPct val="150000"/>
              </a:lnSpc>
            </a:pPr>
            <a:r>
              <a:rPr lang="en-US" dirty="0">
                <a:latin typeface="Aharoni" panose="02010803020104030203" pitchFamily="2" charset="-79"/>
                <a:cs typeface="Aharoni" panose="02010803020104030203" pitchFamily="2" charset="-79"/>
              </a:rPr>
              <a:t>          Update:</a:t>
            </a:r>
            <a:r>
              <a:rPr lang="en-US" dirty="0"/>
              <a:t> Users Can Update Existing Vendor Information By Specifying The Vendor Id And The New  Values For Any Attribute.</a:t>
            </a:r>
          </a:p>
          <a:p>
            <a:pPr>
              <a:lnSpc>
                <a:spcPct val="150000"/>
              </a:lnSpc>
            </a:pPr>
            <a:r>
              <a:rPr lang="en-US" dirty="0">
                <a:latin typeface="Aharoni" panose="02010803020104030203" pitchFamily="2" charset="-79"/>
                <a:cs typeface="Aharoni" panose="02010803020104030203" pitchFamily="2" charset="-79"/>
              </a:rPr>
              <a:t>          Delete: </a:t>
            </a:r>
            <a:r>
              <a:rPr lang="en-US" dirty="0"/>
              <a:t>Users Can Delete A Vendor From The List Using The Vendor Id.</a:t>
            </a:r>
            <a:endParaRPr lang="en-IN" dirty="0"/>
          </a:p>
        </p:txBody>
      </p:sp>
    </p:spTree>
    <p:extLst>
      <p:ext uri="{BB962C8B-B14F-4D97-AF65-F5344CB8AC3E}">
        <p14:creationId xmlns:p14="http://schemas.microsoft.com/office/powerpoint/2010/main" val="186530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3351-B658-B909-153E-3BF0C7F2E22C}"/>
              </a:ext>
            </a:extLst>
          </p:cNvPr>
          <p:cNvSpPr>
            <a:spLocks noGrp="1"/>
          </p:cNvSpPr>
          <p:nvPr>
            <p:ph type="title"/>
          </p:nvPr>
        </p:nvSpPr>
        <p:spPr>
          <a:xfrm>
            <a:off x="2298781" y="279333"/>
            <a:ext cx="6394901" cy="775281"/>
          </a:xfrm>
        </p:spPr>
        <p:txBody>
          <a:bodyPr>
            <a:normAutofit/>
          </a:bodyPr>
          <a:lstStyle/>
          <a:p>
            <a:r>
              <a:rPr lang="en-US" sz="4400" dirty="0">
                <a:latin typeface="Aharoni" panose="02010803020104030203" pitchFamily="2" charset="-79"/>
                <a:cs typeface="Aharoni" panose="02010803020104030203" pitchFamily="2" charset="-79"/>
              </a:rPr>
              <a:t>SYSTEM WORKFLOW:</a:t>
            </a:r>
            <a:endParaRPr lang="en-IN" sz="4400" dirty="0">
              <a:latin typeface="Aharoni" panose="02010803020104030203" pitchFamily="2" charset="-79"/>
              <a:cs typeface="Aharoni" panose="02010803020104030203" pitchFamily="2" charset="-79"/>
            </a:endParaRPr>
          </a:p>
        </p:txBody>
      </p:sp>
      <p:sp>
        <p:nvSpPr>
          <p:cNvPr id="10" name="Flowchart: Alternate Process 9">
            <a:extLst>
              <a:ext uri="{FF2B5EF4-FFF2-40B4-BE49-F238E27FC236}">
                <a16:creationId xmlns:a16="http://schemas.microsoft.com/office/drawing/2014/main" id="{850B32AB-E825-648B-4C1C-33EEBB0C161B}"/>
              </a:ext>
            </a:extLst>
          </p:cNvPr>
          <p:cNvSpPr/>
          <p:nvPr/>
        </p:nvSpPr>
        <p:spPr>
          <a:xfrm>
            <a:off x="4473677" y="1275236"/>
            <a:ext cx="1179871" cy="462116"/>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12" name="Flowchart: Alternate Process 11">
            <a:extLst>
              <a:ext uri="{FF2B5EF4-FFF2-40B4-BE49-F238E27FC236}">
                <a16:creationId xmlns:a16="http://schemas.microsoft.com/office/drawing/2014/main" id="{37560C37-CFB5-7A89-E40E-F95E0CC8510B}"/>
              </a:ext>
            </a:extLst>
          </p:cNvPr>
          <p:cNvSpPr/>
          <p:nvPr/>
        </p:nvSpPr>
        <p:spPr>
          <a:xfrm>
            <a:off x="3903405" y="2206842"/>
            <a:ext cx="2320413" cy="46949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MAIN MENU</a:t>
            </a:r>
            <a:endParaRPr lang="en-IN" dirty="0"/>
          </a:p>
        </p:txBody>
      </p:sp>
      <p:sp>
        <p:nvSpPr>
          <p:cNvPr id="14" name="Flowchart: Alternate Process 13">
            <a:extLst>
              <a:ext uri="{FF2B5EF4-FFF2-40B4-BE49-F238E27FC236}">
                <a16:creationId xmlns:a16="http://schemas.microsoft.com/office/drawing/2014/main" id="{A9BD8B5F-CF99-3930-386A-479AC9AD5D82}"/>
              </a:ext>
            </a:extLst>
          </p:cNvPr>
          <p:cNvSpPr/>
          <p:nvPr/>
        </p:nvSpPr>
        <p:spPr>
          <a:xfrm>
            <a:off x="4007871" y="3117992"/>
            <a:ext cx="1946787" cy="46949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a:t>
            </a:r>
            <a:endParaRPr lang="en-IN" dirty="0"/>
          </a:p>
        </p:txBody>
      </p:sp>
      <p:sp>
        <p:nvSpPr>
          <p:cNvPr id="15" name="Flowchart: Alternate Process 14">
            <a:extLst>
              <a:ext uri="{FF2B5EF4-FFF2-40B4-BE49-F238E27FC236}">
                <a16:creationId xmlns:a16="http://schemas.microsoft.com/office/drawing/2014/main" id="{B9B6DE95-CFE4-33D8-DA1B-F379B551D855}"/>
              </a:ext>
            </a:extLst>
          </p:cNvPr>
          <p:cNvSpPr/>
          <p:nvPr/>
        </p:nvSpPr>
        <p:spPr>
          <a:xfrm>
            <a:off x="3399498" y="4122178"/>
            <a:ext cx="865239" cy="5407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a:t>
            </a:r>
            <a:endParaRPr lang="en-IN" dirty="0"/>
          </a:p>
        </p:txBody>
      </p:sp>
      <p:sp>
        <p:nvSpPr>
          <p:cNvPr id="16" name="Flowchart: Alternate Process 15">
            <a:extLst>
              <a:ext uri="{FF2B5EF4-FFF2-40B4-BE49-F238E27FC236}">
                <a16:creationId xmlns:a16="http://schemas.microsoft.com/office/drawing/2014/main" id="{FCDF0840-0CE7-B801-43C7-1782106E215D}"/>
              </a:ext>
            </a:extLst>
          </p:cNvPr>
          <p:cNvSpPr/>
          <p:nvPr/>
        </p:nvSpPr>
        <p:spPr>
          <a:xfrm>
            <a:off x="4466298" y="4122178"/>
            <a:ext cx="1084008" cy="5407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a:t>
            </a:r>
            <a:endParaRPr lang="en-IN" dirty="0"/>
          </a:p>
        </p:txBody>
      </p:sp>
      <p:sp>
        <p:nvSpPr>
          <p:cNvPr id="17" name="Flowchart: Alternate Process 16">
            <a:extLst>
              <a:ext uri="{FF2B5EF4-FFF2-40B4-BE49-F238E27FC236}">
                <a16:creationId xmlns:a16="http://schemas.microsoft.com/office/drawing/2014/main" id="{03045CE8-E6DF-FD59-73A4-F870D260889A}"/>
              </a:ext>
            </a:extLst>
          </p:cNvPr>
          <p:cNvSpPr/>
          <p:nvPr/>
        </p:nvSpPr>
        <p:spPr>
          <a:xfrm>
            <a:off x="5653548" y="4122178"/>
            <a:ext cx="1155291" cy="5407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endParaRPr lang="en-IN" dirty="0"/>
          </a:p>
        </p:txBody>
      </p:sp>
      <p:sp>
        <p:nvSpPr>
          <p:cNvPr id="18" name="Flowchart: Alternate Process 17">
            <a:extLst>
              <a:ext uri="{FF2B5EF4-FFF2-40B4-BE49-F238E27FC236}">
                <a16:creationId xmlns:a16="http://schemas.microsoft.com/office/drawing/2014/main" id="{95C33D2B-C734-572D-F6D8-D1FF8B02C3E7}"/>
              </a:ext>
            </a:extLst>
          </p:cNvPr>
          <p:cNvSpPr/>
          <p:nvPr/>
        </p:nvSpPr>
        <p:spPr>
          <a:xfrm>
            <a:off x="3399498" y="4989109"/>
            <a:ext cx="1462551" cy="5407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SUCCESS</a:t>
            </a:r>
            <a:endParaRPr lang="en-IN" dirty="0"/>
          </a:p>
        </p:txBody>
      </p:sp>
      <p:sp>
        <p:nvSpPr>
          <p:cNvPr id="19" name="Flowchart: Alternate Process 18">
            <a:extLst>
              <a:ext uri="{FF2B5EF4-FFF2-40B4-BE49-F238E27FC236}">
                <a16:creationId xmlns:a16="http://schemas.microsoft.com/office/drawing/2014/main" id="{B78E7543-C483-EF35-7172-9104FA11F01D}"/>
              </a:ext>
            </a:extLst>
          </p:cNvPr>
          <p:cNvSpPr/>
          <p:nvPr/>
        </p:nvSpPr>
        <p:spPr>
          <a:xfrm>
            <a:off x="5308191" y="5040229"/>
            <a:ext cx="1575618" cy="55421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LIST</a:t>
            </a:r>
            <a:endParaRPr lang="en-IN" dirty="0"/>
          </a:p>
        </p:txBody>
      </p:sp>
      <p:sp>
        <p:nvSpPr>
          <p:cNvPr id="20" name="Flowchart: Alternate Process 19">
            <a:extLst>
              <a:ext uri="{FF2B5EF4-FFF2-40B4-BE49-F238E27FC236}">
                <a16:creationId xmlns:a16="http://schemas.microsoft.com/office/drawing/2014/main" id="{DD807877-7055-9F0E-D216-981743CD4279}"/>
              </a:ext>
            </a:extLst>
          </p:cNvPr>
          <p:cNvSpPr/>
          <p:nvPr/>
        </p:nvSpPr>
        <p:spPr>
          <a:xfrm>
            <a:off x="4096360" y="5852292"/>
            <a:ext cx="1823883" cy="55421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RETURN TO MENU</a:t>
            </a:r>
            <a:endParaRPr lang="en-IN" dirty="0"/>
          </a:p>
        </p:txBody>
      </p:sp>
      <p:cxnSp>
        <p:nvCxnSpPr>
          <p:cNvPr id="48" name="Straight Arrow Connector 47">
            <a:extLst>
              <a:ext uri="{FF2B5EF4-FFF2-40B4-BE49-F238E27FC236}">
                <a16:creationId xmlns:a16="http://schemas.microsoft.com/office/drawing/2014/main" id="{D5F6CAA1-4D3D-61F2-C010-2D5B794A88EA}"/>
              </a:ext>
            </a:extLst>
          </p:cNvPr>
          <p:cNvCxnSpPr>
            <a:stCxn id="10" idx="2"/>
            <a:endCxn id="12" idx="0"/>
          </p:cNvCxnSpPr>
          <p:nvPr/>
        </p:nvCxnSpPr>
        <p:spPr>
          <a:xfrm flipH="1">
            <a:off x="5063612" y="1737352"/>
            <a:ext cx="1" cy="46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569A39B-70FA-B650-21B8-5EC62EB96059}"/>
              </a:ext>
            </a:extLst>
          </p:cNvPr>
          <p:cNvCxnSpPr>
            <a:stCxn id="12" idx="2"/>
          </p:cNvCxnSpPr>
          <p:nvPr/>
        </p:nvCxnSpPr>
        <p:spPr>
          <a:xfrm flipH="1">
            <a:off x="5063611" y="2676332"/>
            <a:ext cx="1" cy="441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F324384-E751-3639-4065-21E289DAE454}"/>
              </a:ext>
            </a:extLst>
          </p:cNvPr>
          <p:cNvCxnSpPr>
            <a:stCxn id="14" idx="2"/>
            <a:endCxn id="16" idx="0"/>
          </p:cNvCxnSpPr>
          <p:nvPr/>
        </p:nvCxnSpPr>
        <p:spPr>
          <a:xfrm>
            <a:off x="4981265" y="3587482"/>
            <a:ext cx="27037" cy="534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76A39CC-25A7-AC7F-EF82-0F080CC33BAD}"/>
              </a:ext>
            </a:extLst>
          </p:cNvPr>
          <p:cNvCxnSpPr>
            <a:stCxn id="14" idx="2"/>
          </p:cNvCxnSpPr>
          <p:nvPr/>
        </p:nvCxnSpPr>
        <p:spPr>
          <a:xfrm flipH="1">
            <a:off x="4130773" y="3587482"/>
            <a:ext cx="850492" cy="534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0D73D7E2-C28B-3BE9-8B55-62AD6C64F09B}"/>
              </a:ext>
            </a:extLst>
          </p:cNvPr>
          <p:cNvCxnSpPr>
            <a:stCxn id="14" idx="2"/>
          </p:cNvCxnSpPr>
          <p:nvPr/>
        </p:nvCxnSpPr>
        <p:spPr>
          <a:xfrm>
            <a:off x="4981265" y="3587482"/>
            <a:ext cx="839432" cy="49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D1B4B5C-1FC6-1F30-C379-5AA75EE1CDF7}"/>
              </a:ext>
            </a:extLst>
          </p:cNvPr>
          <p:cNvCxnSpPr>
            <a:stCxn id="16" idx="2"/>
          </p:cNvCxnSpPr>
          <p:nvPr/>
        </p:nvCxnSpPr>
        <p:spPr>
          <a:xfrm flipH="1">
            <a:off x="4581832" y="4662952"/>
            <a:ext cx="426470" cy="326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D0C0352-1DA8-4168-4C74-C266BD751E90}"/>
              </a:ext>
            </a:extLst>
          </p:cNvPr>
          <p:cNvCxnSpPr>
            <a:stCxn id="16" idx="2"/>
          </p:cNvCxnSpPr>
          <p:nvPr/>
        </p:nvCxnSpPr>
        <p:spPr>
          <a:xfrm>
            <a:off x="5008302" y="4662952"/>
            <a:ext cx="428937" cy="377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7E0A53AC-510D-16F8-F3CD-85400725C8E2}"/>
              </a:ext>
            </a:extLst>
          </p:cNvPr>
          <p:cNvCxnSpPr>
            <a:endCxn id="20" idx="0"/>
          </p:cNvCxnSpPr>
          <p:nvPr/>
        </p:nvCxnSpPr>
        <p:spPr>
          <a:xfrm>
            <a:off x="4699819" y="5529883"/>
            <a:ext cx="308483" cy="32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A1A18832-A185-C876-4507-8A6704BB8429}"/>
              </a:ext>
            </a:extLst>
          </p:cNvPr>
          <p:cNvCxnSpPr>
            <a:endCxn id="20" idx="0"/>
          </p:cNvCxnSpPr>
          <p:nvPr/>
        </p:nvCxnSpPr>
        <p:spPr>
          <a:xfrm flipH="1">
            <a:off x="5008302" y="5582764"/>
            <a:ext cx="299889" cy="269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81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FB1-FE1B-71FC-9C64-5CE267F87B72}"/>
              </a:ext>
            </a:extLst>
          </p:cNvPr>
          <p:cNvSpPr>
            <a:spLocks noGrp="1"/>
          </p:cNvSpPr>
          <p:nvPr>
            <p:ph type="title"/>
          </p:nvPr>
        </p:nvSpPr>
        <p:spPr/>
        <p:txBody>
          <a:bodyPr>
            <a:normAutofit/>
          </a:bodyPr>
          <a:lstStyle/>
          <a:p>
            <a:r>
              <a:rPr lang="en-US" sz="4400" dirty="0">
                <a:latin typeface="Aharoni" panose="02010803020104030203" pitchFamily="2" charset="-79"/>
                <a:cs typeface="Aharoni" panose="02010803020104030203" pitchFamily="2" charset="-79"/>
              </a:rPr>
              <a:t>Code Snippets :</a:t>
            </a:r>
            <a:endParaRPr lang="en-IN" sz="4400" dirty="0">
              <a:latin typeface="Aharoni" panose="02010803020104030203" pitchFamily="2" charset="-79"/>
              <a:cs typeface="Aharoni" panose="02010803020104030203" pitchFamily="2" charset="-79"/>
            </a:endParaRPr>
          </a:p>
        </p:txBody>
      </p:sp>
      <p:sp>
        <p:nvSpPr>
          <p:cNvPr id="3" name="Rectangle 1">
            <a:extLst>
              <a:ext uri="{FF2B5EF4-FFF2-40B4-BE49-F238E27FC236}">
                <a16:creationId xmlns:a16="http://schemas.microsoft.com/office/drawing/2014/main" id="{0A88333D-041D-30BA-DD18-7ED4B8DB57CC}"/>
              </a:ext>
            </a:extLst>
          </p:cNvPr>
          <p:cNvSpPr>
            <a:spLocks noChangeArrowheads="1"/>
          </p:cNvSpPr>
          <p:nvPr/>
        </p:nvSpPr>
        <p:spPr bwMode="auto">
          <a:xfrm>
            <a:off x="1219200" y="1737360"/>
            <a:ext cx="8593393" cy="333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We Start With A Vendor Class That Holds Details Like Vendor id, Name, And Contact info. Then, We Set Up A Vendor management Class That Uses A Dictionary To Keep Track Of Vendors And Allows Basic Operations. The Add vendor Method Adds A New Vendor, While View</a:t>
            </a:r>
            <a:r>
              <a:rPr lang="en-US" altLang="en-US" dirty="0"/>
              <a:t> </a:t>
            </a:r>
            <a:r>
              <a:rPr kumimoji="0" lang="en-US" altLang="en-US" b="0" i="0" u="none" strike="noStrike" cap="none" normalizeH="0" baseline="0" dirty="0">
                <a:ln>
                  <a:noFill/>
                </a:ln>
                <a:solidFill>
                  <a:schemeClr val="tx1"/>
                </a:solidFill>
                <a:effectLst/>
              </a:rPr>
              <a:t>vendor Retrieves A Vendor’s Details By Their ID. The Update vendor Method Changes Existing Information, And The Delete vendor Method Removes A Vendor From The System, All While Managing Data Efficiently In Memory. </a:t>
            </a:r>
          </a:p>
        </p:txBody>
      </p:sp>
    </p:spTree>
    <p:extLst>
      <p:ext uri="{BB962C8B-B14F-4D97-AF65-F5344CB8AC3E}">
        <p14:creationId xmlns:p14="http://schemas.microsoft.com/office/powerpoint/2010/main" val="12831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B0F3-33AD-284C-20E6-D55134DF495D}"/>
              </a:ext>
            </a:extLst>
          </p:cNvPr>
          <p:cNvSpPr>
            <a:spLocks noGrp="1"/>
          </p:cNvSpPr>
          <p:nvPr>
            <p:ph type="title"/>
          </p:nvPr>
        </p:nvSpPr>
        <p:spPr>
          <a:xfrm>
            <a:off x="930132" y="502913"/>
            <a:ext cx="10058400" cy="1450757"/>
          </a:xfrm>
        </p:spPr>
        <p:txBody>
          <a:bodyPr>
            <a:normAutofit/>
          </a:bodyPr>
          <a:lstStyle/>
          <a:p>
            <a:r>
              <a:rPr lang="en-US" sz="4000" dirty="0">
                <a:latin typeface="Aharoni" panose="02010803020104030203" pitchFamily="2" charset="-79"/>
                <a:cs typeface="Aharoni" panose="02010803020104030203" pitchFamily="2" charset="-79"/>
              </a:rPr>
              <a:t>CONCLUSION :</a:t>
            </a:r>
            <a:endParaRPr lang="en-IN" sz="4000" dirty="0">
              <a:latin typeface="Aharoni" panose="02010803020104030203" pitchFamily="2" charset="-79"/>
              <a:cs typeface="Aharoni" panose="02010803020104030203" pitchFamily="2" charset="-79"/>
            </a:endParaRPr>
          </a:p>
        </p:txBody>
      </p:sp>
      <p:sp>
        <p:nvSpPr>
          <p:cNvPr id="6" name="Rectangle 2">
            <a:extLst>
              <a:ext uri="{FF2B5EF4-FFF2-40B4-BE49-F238E27FC236}">
                <a16:creationId xmlns:a16="http://schemas.microsoft.com/office/drawing/2014/main" id="{E134AEAC-1028-9CBE-0821-0A09D7D019DC}"/>
              </a:ext>
            </a:extLst>
          </p:cNvPr>
          <p:cNvSpPr>
            <a:spLocks noChangeArrowheads="1"/>
          </p:cNvSpPr>
          <p:nvPr/>
        </p:nvSpPr>
        <p:spPr bwMode="auto">
          <a:xfrm>
            <a:off x="1203468" y="1859339"/>
            <a:ext cx="10058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The Vendor Management System Efficiently Uses Lists And Dictionaries To Manage Vendor Operations. Its User-friendly Interface Allows For Easy Addition, Viewing, Updating, And Deletion Of Vendor Information. The System Enhances Record Accuracy And Communication, Laying A Foundation For Better Vendor Relationships. As Organizations Grow, It Can Be Expanded To Include Features Like Performance Tracking And Contract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58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A1520A-1D3C-405F-AEE7-0F2EF43CB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E90A6270-490E-48F6-A622-E5BA1B17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7DBA4893-047A-4913-9A32-C316A849B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6844C-589F-E72F-3159-E262692DE061}"/>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600" dirty="0">
                <a:solidFill>
                  <a:schemeClr val="tx1">
                    <a:lumMod val="85000"/>
                    <a:lumOff val="15000"/>
                  </a:schemeClr>
                </a:solidFill>
                <a:latin typeface="Aharoni" panose="02010803020104030203" pitchFamily="2" charset="-79"/>
                <a:cs typeface="Aharoni" panose="02010803020104030203" pitchFamily="2" charset="-79"/>
              </a:rPr>
              <a:t>THANK  YOU</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17500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B0556C-EDDA-4AD7-A9F0-EC585BB12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A1FBEA1B-AE36-47D5-9EA3-95281C4B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C4B31EB-2D22-4179-9EA2-70222E5194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C97CD-7673-9C2D-33E2-1A801D61DE1F}"/>
              </a:ext>
            </a:extLst>
          </p:cNvPr>
          <p:cNvSpPr>
            <a:spLocks noGrp="1"/>
          </p:cNvSpPr>
          <p:nvPr>
            <p:ph type="ctrTitle"/>
          </p:nvPr>
        </p:nvSpPr>
        <p:spPr>
          <a:xfrm>
            <a:off x="965030" y="963997"/>
            <a:ext cx="3254691" cy="4938361"/>
          </a:xfrm>
        </p:spPr>
        <p:txBody>
          <a:bodyPr vert="horz" lIns="91440" tIns="45720" rIns="91440" bIns="45720" rtlCol="0" anchor="ctr">
            <a:normAutofit/>
          </a:bodyPr>
          <a:lstStyle/>
          <a:p>
            <a:pPr algn="r"/>
            <a:r>
              <a:rPr lang="en-US" sz="4400" dirty="0">
                <a:solidFill>
                  <a:schemeClr val="tx1">
                    <a:lumMod val="75000"/>
                    <a:lumOff val="25000"/>
                  </a:schemeClr>
                </a:solidFill>
                <a:latin typeface="Aharoni" panose="02010803020104030203" pitchFamily="2" charset="-79"/>
                <a:cs typeface="Aharoni" panose="02010803020104030203" pitchFamily="2" charset="-79"/>
              </a:rPr>
              <a:t>CONTENTS :</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8D512E5-77F0-C206-181E-989E570BB6E3}"/>
              </a:ext>
            </a:extLst>
          </p:cNvPr>
          <p:cNvSpPr>
            <a:spLocks noGrp="1"/>
          </p:cNvSpPr>
          <p:nvPr>
            <p:ph type="subTitle" idx="1"/>
          </p:nvPr>
        </p:nvSpPr>
        <p:spPr>
          <a:xfrm>
            <a:off x="4971802" y="963507"/>
            <a:ext cx="6298178" cy="4938851"/>
          </a:xfrm>
        </p:spPr>
        <p:txBody>
          <a:bodyPr vert="horz" lIns="0" tIns="45720" rIns="0" bIns="45720" rtlCol="0" anchor="ctr">
            <a:normAutofit/>
          </a:bodyPr>
          <a:lstStyle/>
          <a:p>
            <a:r>
              <a:rPr lang="en-US" sz="1800" b="1" cap="none" dirty="0">
                <a:solidFill>
                  <a:schemeClr val="tx1">
                    <a:lumMod val="75000"/>
                    <a:lumOff val="25000"/>
                  </a:schemeClr>
                </a:solidFill>
                <a:latin typeface="+mn-lt"/>
              </a:rPr>
              <a:t>   1.Abstract</a:t>
            </a:r>
          </a:p>
          <a:p>
            <a:r>
              <a:rPr lang="en-US" sz="1800" b="1" cap="none" dirty="0">
                <a:solidFill>
                  <a:schemeClr val="tx1">
                    <a:lumMod val="75000"/>
                    <a:lumOff val="25000"/>
                  </a:schemeClr>
                </a:solidFill>
                <a:latin typeface="+mn-lt"/>
              </a:rPr>
              <a:t>   2.Objective of the project</a:t>
            </a:r>
          </a:p>
          <a:p>
            <a:r>
              <a:rPr lang="en-US" sz="1800" b="1" cap="none" dirty="0">
                <a:solidFill>
                  <a:schemeClr val="tx1">
                    <a:lumMod val="75000"/>
                    <a:lumOff val="25000"/>
                  </a:schemeClr>
                </a:solidFill>
                <a:latin typeface="+mn-lt"/>
              </a:rPr>
              <a:t>   3.Project overview</a:t>
            </a:r>
          </a:p>
          <a:p>
            <a:r>
              <a:rPr lang="en-US" sz="1800" b="1" cap="none" dirty="0">
                <a:solidFill>
                  <a:schemeClr val="tx1">
                    <a:lumMod val="75000"/>
                    <a:lumOff val="25000"/>
                  </a:schemeClr>
                </a:solidFill>
                <a:latin typeface="+mn-lt"/>
              </a:rPr>
              <a:t>   4.Problem statement</a:t>
            </a:r>
          </a:p>
          <a:p>
            <a:r>
              <a:rPr lang="en-US" sz="1800" b="1" cap="none" dirty="0">
                <a:solidFill>
                  <a:schemeClr val="tx1">
                    <a:lumMod val="75000"/>
                    <a:lumOff val="25000"/>
                  </a:schemeClr>
                </a:solidFill>
                <a:latin typeface="+mn-lt"/>
              </a:rPr>
              <a:t>   5.Solution</a:t>
            </a:r>
          </a:p>
          <a:p>
            <a:r>
              <a:rPr lang="en-US" sz="1800" b="1" cap="none" dirty="0">
                <a:solidFill>
                  <a:schemeClr val="tx1">
                    <a:lumMod val="75000"/>
                    <a:lumOff val="25000"/>
                  </a:schemeClr>
                </a:solidFill>
                <a:latin typeface="+mn-lt"/>
              </a:rPr>
              <a:t>   6.Technologies Used</a:t>
            </a:r>
          </a:p>
          <a:p>
            <a:r>
              <a:rPr lang="en-US" sz="1800" b="1" cap="none" dirty="0">
                <a:solidFill>
                  <a:schemeClr val="tx1">
                    <a:lumMod val="75000"/>
                    <a:lumOff val="25000"/>
                  </a:schemeClr>
                </a:solidFill>
                <a:latin typeface="+mn-lt"/>
              </a:rPr>
              <a:t>   7.Key features of the project</a:t>
            </a:r>
          </a:p>
          <a:p>
            <a:r>
              <a:rPr lang="en-US" sz="1800" b="1" cap="none" dirty="0">
                <a:solidFill>
                  <a:schemeClr val="tx1">
                    <a:lumMod val="75000"/>
                    <a:lumOff val="25000"/>
                  </a:schemeClr>
                </a:solidFill>
                <a:latin typeface="+mn-lt"/>
              </a:rPr>
              <a:t>   8.System Workflow</a:t>
            </a:r>
          </a:p>
          <a:p>
            <a:r>
              <a:rPr lang="en-US" sz="1800" b="1" cap="none" dirty="0">
                <a:solidFill>
                  <a:schemeClr val="tx1">
                    <a:lumMod val="75000"/>
                    <a:lumOff val="25000"/>
                  </a:schemeClr>
                </a:solidFill>
                <a:latin typeface="+mn-lt"/>
              </a:rPr>
              <a:t>   9.Code Snippets</a:t>
            </a:r>
          </a:p>
          <a:p>
            <a:r>
              <a:rPr lang="en-US" sz="1800" b="1" cap="none" dirty="0">
                <a:solidFill>
                  <a:schemeClr val="tx1">
                    <a:lumMod val="75000"/>
                    <a:lumOff val="25000"/>
                  </a:schemeClr>
                </a:solidFill>
                <a:latin typeface="+mn-lt"/>
              </a:rPr>
              <a:t>   10.Conclution</a:t>
            </a:r>
          </a:p>
        </p:txBody>
      </p:sp>
    </p:spTree>
    <p:extLst>
      <p:ext uri="{BB962C8B-B14F-4D97-AF65-F5344CB8AC3E}">
        <p14:creationId xmlns:p14="http://schemas.microsoft.com/office/powerpoint/2010/main" val="88946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5515-A61C-7DB0-5257-37F7CA3F9757}"/>
              </a:ext>
            </a:extLst>
          </p:cNvPr>
          <p:cNvSpPr>
            <a:spLocks noGrp="1"/>
          </p:cNvSpPr>
          <p:nvPr>
            <p:ph type="ctrTitle"/>
          </p:nvPr>
        </p:nvSpPr>
        <p:spPr>
          <a:xfrm>
            <a:off x="417216" y="521219"/>
            <a:ext cx="4434348" cy="786581"/>
          </a:xfrm>
        </p:spPr>
        <p:txBody>
          <a:bodyPr>
            <a:normAutofit/>
          </a:bodyPr>
          <a:lstStyle/>
          <a:p>
            <a:r>
              <a:rPr lang="en-US" sz="4800" dirty="0">
                <a:latin typeface="Aharoni" panose="02010803020104030203" pitchFamily="2" charset="-79"/>
                <a:cs typeface="Aharoni" panose="02010803020104030203" pitchFamily="2" charset="-79"/>
              </a:rPr>
              <a:t>ABSTRACT:</a:t>
            </a:r>
            <a:endParaRPr lang="en-IN" sz="48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8F4510BB-AC53-B263-3285-FE1C53527E83}"/>
              </a:ext>
            </a:extLst>
          </p:cNvPr>
          <p:cNvSpPr>
            <a:spLocks noGrp="1"/>
          </p:cNvSpPr>
          <p:nvPr>
            <p:ph type="subTitle" idx="1"/>
          </p:nvPr>
        </p:nvSpPr>
        <p:spPr>
          <a:xfrm>
            <a:off x="0" y="7983794"/>
            <a:ext cx="9881419" cy="304800"/>
          </a:xfrm>
        </p:spPr>
        <p:txBody>
          <a:bodyPr>
            <a:normAutofit/>
          </a:bodyPr>
          <a:lstStyle/>
          <a:p>
            <a:pPr marL="342900" indent="-342900" algn="ctr">
              <a:buFont typeface="Wingdings" panose="05000000000000000000" pitchFamily="2" charset="2"/>
              <a:buChar char="q"/>
            </a:pPr>
            <a:r>
              <a:rPr lang="en-US" sz="800" dirty="0"/>
              <a:t>.</a:t>
            </a:r>
          </a:p>
          <a:p>
            <a:pPr marL="171450" indent="-171450" algn="ctr">
              <a:buFont typeface="Wingdings" panose="05000000000000000000" pitchFamily="2" charset="2"/>
              <a:buChar char="q"/>
            </a:pPr>
            <a:endParaRPr lang="en-IN" sz="1000" dirty="0">
              <a:latin typeface="Aharoni" panose="02010803020104030203" pitchFamily="2" charset="-79"/>
              <a:cs typeface="Aharoni" panose="02010803020104030203" pitchFamily="2" charset="-79"/>
            </a:endParaRPr>
          </a:p>
        </p:txBody>
      </p:sp>
      <p:sp>
        <p:nvSpPr>
          <p:cNvPr id="5" name="Rectangle 2">
            <a:extLst>
              <a:ext uri="{FF2B5EF4-FFF2-40B4-BE49-F238E27FC236}">
                <a16:creationId xmlns:a16="http://schemas.microsoft.com/office/drawing/2014/main" id="{8C54E2D6-DA30-648C-4301-3CDDDD55515D}"/>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6DBD7C4-5492-237D-B19F-206FCA9BF39E}"/>
              </a:ext>
            </a:extLst>
          </p:cNvPr>
          <p:cNvSpPr>
            <a:spLocks noChangeArrowheads="1"/>
          </p:cNvSpPr>
          <p:nvPr/>
        </p:nvSpPr>
        <p:spPr bwMode="auto">
          <a:xfrm>
            <a:off x="13057238" y="4003028"/>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11D6E9B-571E-04B9-86A2-F0A76C83D9B0}"/>
              </a:ext>
            </a:extLst>
          </p:cNvPr>
          <p:cNvSpPr txBox="1"/>
          <p:nvPr/>
        </p:nvSpPr>
        <p:spPr>
          <a:xfrm>
            <a:off x="1101212" y="1739065"/>
            <a:ext cx="9881419" cy="2230739"/>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US" dirty="0"/>
              <a:t>The Vendor Selection Process Involves Assessing Potential Suppliers Based On Criteria Such As Reliability, Quality, Pricing, And Previous Performance. Establishing Clear Contractual Agreements, Including Detailed Specifications, Delivery Schedules, And Service Level Agreements (</a:t>
            </a:r>
            <a:r>
              <a:rPr lang="en-US" dirty="0" err="1"/>
              <a:t>Slas</a:t>
            </a:r>
            <a:r>
              <a:rPr lang="en-US" dirty="0"/>
              <a:t>), Helps Set Expectations And Mitigate Risks.</a:t>
            </a:r>
            <a:endParaRPr lang="en-IN" dirty="0"/>
          </a:p>
        </p:txBody>
      </p:sp>
    </p:spTree>
    <p:extLst>
      <p:ext uri="{BB962C8B-B14F-4D97-AF65-F5344CB8AC3E}">
        <p14:creationId xmlns:p14="http://schemas.microsoft.com/office/powerpoint/2010/main" val="40380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7260EC-A2B1-72DB-3BC0-854777C267CD}"/>
              </a:ext>
            </a:extLst>
          </p:cNvPr>
          <p:cNvSpPr txBox="1"/>
          <p:nvPr/>
        </p:nvSpPr>
        <p:spPr>
          <a:xfrm>
            <a:off x="12975018" y="1778038"/>
            <a:ext cx="465679" cy="3416320"/>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Rectangle 1">
            <a:extLst>
              <a:ext uri="{FF2B5EF4-FFF2-40B4-BE49-F238E27FC236}">
                <a16:creationId xmlns:a16="http://schemas.microsoft.com/office/drawing/2014/main" id="{3DDC4882-9568-F31B-B75B-2B95D49DF706}"/>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3D97C07-2CDD-6A18-4D66-6A1CE7D6EBA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3035D28-1D39-6EB0-5408-57E46493D21E}"/>
              </a:ext>
            </a:extLst>
          </p:cNvPr>
          <p:cNvSpPr>
            <a:spLocks noChangeArrowheads="1"/>
          </p:cNvSpPr>
          <p:nvPr/>
        </p:nvSpPr>
        <p:spPr bwMode="auto">
          <a:xfrm>
            <a:off x="291405" y="4352730"/>
            <a:ext cx="11146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38219C9-5DF2-CA03-54B2-E4190D8029F3}"/>
              </a:ext>
            </a:extLst>
          </p:cNvPr>
          <p:cNvSpPr>
            <a:spLocks noChangeArrowheads="1"/>
          </p:cNvSpPr>
          <p:nvPr/>
        </p:nvSpPr>
        <p:spPr bwMode="auto">
          <a:xfrm flipH="1">
            <a:off x="12247263" y="5194358"/>
            <a:ext cx="574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5F34852-1341-5ADE-D5CC-DEEB5BE9F15A}"/>
              </a:ext>
            </a:extLst>
          </p:cNvPr>
          <p:cNvSpPr txBox="1"/>
          <p:nvPr/>
        </p:nvSpPr>
        <p:spPr>
          <a:xfrm>
            <a:off x="-155631" y="359861"/>
            <a:ext cx="10015697" cy="769441"/>
          </a:xfrm>
          <a:prstGeom prst="rect">
            <a:avLst/>
          </a:prstGeom>
          <a:noFill/>
        </p:spPr>
        <p:txBody>
          <a:bodyPr wrap="square">
            <a:spAutoFit/>
          </a:bodyPr>
          <a:lstStyle/>
          <a:p>
            <a:r>
              <a:rPr lang="en-IN" sz="4400" dirty="0"/>
              <a:t>     </a:t>
            </a:r>
            <a:r>
              <a:rPr lang="en-IN" sz="4400" dirty="0">
                <a:latin typeface="Aharoni" panose="02010803020104030203" pitchFamily="2" charset="-79"/>
                <a:cs typeface="Aharoni" panose="02010803020104030203" pitchFamily="2" charset="-79"/>
              </a:rPr>
              <a:t>OBJECTIVE  OF THE PROJECT:</a:t>
            </a:r>
          </a:p>
        </p:txBody>
      </p:sp>
      <p:sp>
        <p:nvSpPr>
          <p:cNvPr id="9" name="TextBox 8">
            <a:extLst>
              <a:ext uri="{FF2B5EF4-FFF2-40B4-BE49-F238E27FC236}">
                <a16:creationId xmlns:a16="http://schemas.microsoft.com/office/drawing/2014/main" id="{106E468D-B4AB-8909-442B-3C26472EC290}"/>
              </a:ext>
            </a:extLst>
          </p:cNvPr>
          <p:cNvSpPr txBox="1"/>
          <p:nvPr/>
        </p:nvSpPr>
        <p:spPr>
          <a:xfrm>
            <a:off x="589934" y="1130104"/>
            <a:ext cx="9832259" cy="1295868"/>
          </a:xfrm>
          <a:prstGeom prst="rect">
            <a:avLst/>
          </a:prstGeom>
          <a:noFill/>
        </p:spPr>
        <p:txBody>
          <a:bodyPr wrap="square">
            <a:spAutoFit/>
          </a:bodyPr>
          <a:lstStyle/>
          <a:p>
            <a:pPr>
              <a:lnSpc>
                <a:spcPct val="150000"/>
              </a:lnSpc>
            </a:pPr>
            <a:r>
              <a:rPr lang="en-US" b="1" dirty="0">
                <a:latin typeface="Aharoni" panose="02010803020104030203" pitchFamily="2" charset="-79"/>
                <a:cs typeface="Aharoni" panose="02010803020104030203" pitchFamily="2" charset="-79"/>
              </a:rPr>
              <a:t>Quality Assurance :</a:t>
            </a:r>
          </a:p>
          <a:p>
            <a:pPr>
              <a:lnSpc>
                <a:spcPct val="150000"/>
              </a:lnSpc>
              <a:buFont typeface="Arial" panose="020B0604020202020204" pitchFamily="34" charset="0"/>
              <a:buChar char="•"/>
            </a:pPr>
            <a:r>
              <a:rPr lang="en-US" dirty="0"/>
              <a:t>Ensure that all supplied goods meet specified quality standards and project requirements.</a:t>
            </a:r>
          </a:p>
          <a:p>
            <a:pPr>
              <a:lnSpc>
                <a:spcPct val="150000"/>
              </a:lnSpc>
              <a:buFont typeface="Arial" panose="020B0604020202020204" pitchFamily="34" charset="0"/>
              <a:buChar char="•"/>
            </a:pPr>
            <a:r>
              <a:rPr lang="en-US" dirty="0"/>
              <a:t>Implement inspection and testing protocols to verify compliance.</a:t>
            </a:r>
          </a:p>
        </p:txBody>
      </p:sp>
      <p:sp>
        <p:nvSpPr>
          <p:cNvPr id="12" name="TextBox 11">
            <a:extLst>
              <a:ext uri="{FF2B5EF4-FFF2-40B4-BE49-F238E27FC236}">
                <a16:creationId xmlns:a16="http://schemas.microsoft.com/office/drawing/2014/main" id="{AD2D3F57-4B94-F657-8B5B-0C66923F82B3}"/>
              </a:ext>
            </a:extLst>
          </p:cNvPr>
          <p:cNvSpPr txBox="1"/>
          <p:nvPr/>
        </p:nvSpPr>
        <p:spPr>
          <a:xfrm>
            <a:off x="589934" y="2781066"/>
            <a:ext cx="8809705" cy="1295868"/>
          </a:xfrm>
          <a:prstGeom prst="rect">
            <a:avLst/>
          </a:prstGeom>
          <a:noFill/>
        </p:spPr>
        <p:txBody>
          <a:bodyPr wrap="square">
            <a:spAutoFit/>
          </a:bodyPr>
          <a:lstStyle/>
          <a:p>
            <a:pPr>
              <a:lnSpc>
                <a:spcPct val="150000"/>
              </a:lnSpc>
            </a:pPr>
            <a:r>
              <a:rPr lang="en-US" b="1" dirty="0">
                <a:latin typeface="Aharoni" panose="02010803020104030203" pitchFamily="2" charset="-79"/>
                <a:cs typeface="Aharoni" panose="02010803020104030203" pitchFamily="2" charset="-79"/>
              </a:rPr>
              <a:t>Strong Relationships :</a:t>
            </a:r>
          </a:p>
          <a:p>
            <a:pPr>
              <a:lnSpc>
                <a:spcPct val="150000"/>
              </a:lnSpc>
              <a:buFont typeface="Arial" panose="020B0604020202020204" pitchFamily="34" charset="0"/>
              <a:buChar char="•"/>
            </a:pPr>
            <a:r>
              <a:rPr lang="en-US" dirty="0"/>
              <a:t>Foster collaborative partnerships with vendors to enhance communication and trust.</a:t>
            </a:r>
          </a:p>
          <a:p>
            <a:pPr>
              <a:lnSpc>
                <a:spcPct val="150000"/>
              </a:lnSpc>
              <a:buFont typeface="Arial" panose="020B0604020202020204" pitchFamily="34" charset="0"/>
              <a:buChar char="•"/>
            </a:pPr>
            <a:r>
              <a:rPr lang="en-US" dirty="0"/>
              <a:t>Encourage vendors to propose innovative solutions that benefit the project.</a:t>
            </a:r>
          </a:p>
        </p:txBody>
      </p:sp>
      <p:sp>
        <p:nvSpPr>
          <p:cNvPr id="14" name="TextBox 13">
            <a:extLst>
              <a:ext uri="{FF2B5EF4-FFF2-40B4-BE49-F238E27FC236}">
                <a16:creationId xmlns:a16="http://schemas.microsoft.com/office/drawing/2014/main" id="{1B198731-3B2A-1A4E-9FC7-E164DB512312}"/>
              </a:ext>
            </a:extLst>
          </p:cNvPr>
          <p:cNvSpPr txBox="1"/>
          <p:nvPr/>
        </p:nvSpPr>
        <p:spPr>
          <a:xfrm>
            <a:off x="589934" y="4351127"/>
            <a:ext cx="8524569" cy="1295868"/>
          </a:xfrm>
          <a:prstGeom prst="rect">
            <a:avLst/>
          </a:prstGeom>
          <a:noFill/>
        </p:spPr>
        <p:txBody>
          <a:bodyPr wrap="square">
            <a:spAutoFit/>
          </a:bodyPr>
          <a:lstStyle/>
          <a:p>
            <a:pPr>
              <a:lnSpc>
                <a:spcPct val="150000"/>
              </a:lnSpc>
            </a:pPr>
            <a:r>
              <a:rPr lang="en-US" b="1" dirty="0">
                <a:latin typeface="Aharoni" panose="02010803020104030203" pitchFamily="2" charset="-79"/>
                <a:cs typeface="Aharoni" panose="02010803020104030203" pitchFamily="2" charset="-79"/>
              </a:rPr>
              <a:t>Compliance and Sustainability :</a:t>
            </a:r>
          </a:p>
          <a:p>
            <a:pPr>
              <a:lnSpc>
                <a:spcPct val="150000"/>
              </a:lnSpc>
              <a:buFont typeface="Arial" panose="020B0604020202020204" pitchFamily="34" charset="0"/>
              <a:buChar char="•"/>
            </a:pPr>
            <a:r>
              <a:rPr lang="en-US" dirty="0"/>
              <a:t>Ensure that vendors adhere to legal, ethical, and sustainability standards.</a:t>
            </a:r>
          </a:p>
          <a:p>
            <a:pPr>
              <a:lnSpc>
                <a:spcPct val="150000"/>
              </a:lnSpc>
              <a:buFont typeface="Arial" panose="020B0604020202020204" pitchFamily="34" charset="0"/>
              <a:buChar char="•"/>
            </a:pPr>
            <a:r>
              <a:rPr lang="en-US" dirty="0"/>
              <a:t>Promote environmentally responsible sourcing practices.</a:t>
            </a:r>
          </a:p>
        </p:txBody>
      </p:sp>
    </p:spTree>
    <p:extLst>
      <p:ext uri="{BB962C8B-B14F-4D97-AF65-F5344CB8AC3E}">
        <p14:creationId xmlns:p14="http://schemas.microsoft.com/office/powerpoint/2010/main" val="33467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F60C-3D46-A84C-45EE-18563DDE6C53}"/>
              </a:ext>
            </a:extLst>
          </p:cNvPr>
          <p:cNvSpPr>
            <a:spLocks noGrp="1"/>
          </p:cNvSpPr>
          <p:nvPr>
            <p:ph type="ctrTitle"/>
          </p:nvPr>
        </p:nvSpPr>
        <p:spPr>
          <a:xfrm>
            <a:off x="438518" y="376344"/>
            <a:ext cx="9688707" cy="883035"/>
          </a:xfrm>
        </p:spPr>
        <p:txBody>
          <a:bodyPr>
            <a:normAutofit/>
          </a:bodyPr>
          <a:lstStyle/>
          <a:p>
            <a:r>
              <a:rPr lang="en-US" sz="4800" dirty="0">
                <a:latin typeface="Aharoni" panose="02010803020104030203" pitchFamily="2" charset="-79"/>
                <a:cs typeface="Aharoni" panose="02010803020104030203" pitchFamily="2" charset="-79"/>
              </a:rPr>
              <a:t>DOMAIN OF THE PROJECT </a:t>
            </a:r>
            <a:endParaRPr lang="en-IN" sz="48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CA8CCDC0-2510-5149-1893-47FC446DBBAA}"/>
              </a:ext>
            </a:extLst>
          </p:cNvPr>
          <p:cNvSpPr>
            <a:spLocks noGrp="1"/>
          </p:cNvSpPr>
          <p:nvPr>
            <p:ph type="subTitle" idx="1"/>
          </p:nvPr>
        </p:nvSpPr>
        <p:spPr>
          <a:xfrm>
            <a:off x="68825" y="2286000"/>
            <a:ext cx="10058400" cy="1143000"/>
          </a:xfrm>
        </p:spPr>
        <p:txBody>
          <a:bodyPr/>
          <a:lstStyle/>
          <a:p>
            <a:r>
              <a:rPr lang="en-US" dirty="0"/>
              <a:t>                                       </a:t>
            </a:r>
            <a:r>
              <a:rPr lang="en-US" sz="3600" dirty="0">
                <a:latin typeface="ADLaM Display" panose="02010000000000000000" pitchFamily="2" charset="0"/>
                <a:ea typeface="ADLaM Display" panose="02010000000000000000" pitchFamily="2" charset="0"/>
                <a:cs typeface="ADLaM Display" panose="02010000000000000000" pitchFamily="2" charset="0"/>
              </a:rPr>
              <a:t>APPLICATION </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4591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B9FA-F282-5A55-1BFE-9D6C5EE12E86}"/>
              </a:ext>
            </a:extLst>
          </p:cNvPr>
          <p:cNvSpPr>
            <a:spLocks noGrp="1"/>
          </p:cNvSpPr>
          <p:nvPr>
            <p:ph type="ctrTitle"/>
          </p:nvPr>
        </p:nvSpPr>
        <p:spPr>
          <a:xfrm>
            <a:off x="768514" y="-68199"/>
            <a:ext cx="5655945" cy="936498"/>
          </a:xfrm>
        </p:spPr>
        <p:txBody>
          <a:bodyPr>
            <a:normAutofit fontScale="90000"/>
          </a:bodyPr>
          <a:lstStyle/>
          <a:p>
            <a:r>
              <a:rPr lang="en-US" sz="4400" dirty="0">
                <a:latin typeface="Aharoni" panose="02010803020104030203" pitchFamily="2" charset="-79"/>
                <a:cs typeface="Aharoni" panose="02010803020104030203" pitchFamily="2" charset="-79"/>
              </a:rPr>
              <a:t>PROJECT OVERVIEW :</a:t>
            </a:r>
            <a:endParaRPr lang="en-IN" sz="4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72281130-7576-802B-FE5A-237ABE7F59C1}"/>
              </a:ext>
            </a:extLst>
          </p:cNvPr>
          <p:cNvSpPr>
            <a:spLocks noGrp="1"/>
          </p:cNvSpPr>
          <p:nvPr>
            <p:ph type="subTitle" idx="1"/>
          </p:nvPr>
        </p:nvSpPr>
        <p:spPr>
          <a:xfrm>
            <a:off x="735821" y="538291"/>
            <a:ext cx="11246505" cy="2647360"/>
          </a:xfrm>
        </p:spPr>
        <p:txBody>
          <a:bodyPr>
            <a:normAutofit fontScale="70000" lnSpcReduction="20000"/>
          </a:bodyPr>
          <a:lstStyle/>
          <a:p>
            <a:endParaRPr lang="en-US" sz="1900" cap="none" dirty="0">
              <a:latin typeface="+mn-lt"/>
            </a:endParaRPr>
          </a:p>
          <a:p>
            <a:pPr>
              <a:lnSpc>
                <a:spcPct val="170000"/>
              </a:lnSpc>
            </a:pPr>
            <a:r>
              <a:rPr lang="en-US" b="1" cap="none" dirty="0">
                <a:latin typeface="Aharoni" panose="02010803020104030203" pitchFamily="2" charset="-79"/>
                <a:cs typeface="Aharoni" panose="02010803020104030203" pitchFamily="2" charset="-79"/>
              </a:rPr>
              <a:t>Project Purpose :</a:t>
            </a:r>
          </a:p>
          <a:p>
            <a:pPr>
              <a:lnSpc>
                <a:spcPct val="170000"/>
              </a:lnSpc>
            </a:pPr>
            <a:r>
              <a:rPr lang="en-US" sz="2600" cap="none" dirty="0">
                <a:latin typeface="+mn-lt"/>
              </a:rPr>
              <a:t>The Primary Aim Of This Project Is To Develop A Simple Console-based Application That Enables Efficient Management Of Vendors Supplying Goods. It Allows Users To Perform CRUD (Create, Read, Update, Delete) Operations On Vendor Data, Facilitating Easy Access And Manipulation Of Vendor Information.</a:t>
            </a:r>
          </a:p>
          <a:p>
            <a:endParaRPr lang="en-IN" dirty="0"/>
          </a:p>
        </p:txBody>
      </p:sp>
      <p:sp>
        <p:nvSpPr>
          <p:cNvPr id="10" name="TextBox 9">
            <a:extLst>
              <a:ext uri="{FF2B5EF4-FFF2-40B4-BE49-F238E27FC236}">
                <a16:creationId xmlns:a16="http://schemas.microsoft.com/office/drawing/2014/main" id="{88E8FE36-3E72-6FC2-C01E-8017A6083195}"/>
              </a:ext>
            </a:extLst>
          </p:cNvPr>
          <p:cNvSpPr txBox="1"/>
          <p:nvPr/>
        </p:nvSpPr>
        <p:spPr>
          <a:xfrm>
            <a:off x="768514" y="3024416"/>
            <a:ext cx="10720358" cy="1295868"/>
          </a:xfrm>
          <a:prstGeom prst="rect">
            <a:avLst/>
          </a:prstGeom>
          <a:noFill/>
        </p:spPr>
        <p:txBody>
          <a:bodyPr wrap="square">
            <a:spAutoFit/>
          </a:bodyPr>
          <a:lstStyle/>
          <a:p>
            <a:pPr>
              <a:lnSpc>
                <a:spcPct val="150000"/>
              </a:lnSpc>
            </a:pPr>
            <a:r>
              <a:rPr lang="en-US" b="1" dirty="0"/>
              <a:t>. </a:t>
            </a:r>
            <a:r>
              <a:rPr lang="en-US" b="1" dirty="0">
                <a:latin typeface="Aharoni" panose="02010803020104030203" pitchFamily="2" charset="-79"/>
                <a:cs typeface="Aharoni" panose="02010803020104030203" pitchFamily="2" charset="-79"/>
              </a:rPr>
              <a:t>Scope</a:t>
            </a:r>
          </a:p>
          <a:p>
            <a:pPr>
              <a:lnSpc>
                <a:spcPct val="150000"/>
              </a:lnSpc>
              <a:buFont typeface="Arial" panose="020B0604020202020204" pitchFamily="34" charset="0"/>
              <a:buChar char="•"/>
            </a:pPr>
            <a:r>
              <a:rPr lang="en-US" dirty="0"/>
              <a:t>Creation of a user-friendly interface for vendor management.</a:t>
            </a:r>
          </a:p>
          <a:p>
            <a:pPr>
              <a:lnSpc>
                <a:spcPct val="150000"/>
              </a:lnSpc>
              <a:buFont typeface="Arial" panose="020B0604020202020204" pitchFamily="34" charset="0"/>
              <a:buChar char="•"/>
            </a:pPr>
            <a:r>
              <a:rPr lang="en-US" dirty="0"/>
              <a:t>Implementation of data handling using Python lists and dictionaries.</a:t>
            </a:r>
          </a:p>
        </p:txBody>
      </p:sp>
    </p:spTree>
    <p:extLst>
      <p:ext uri="{BB962C8B-B14F-4D97-AF65-F5344CB8AC3E}">
        <p14:creationId xmlns:p14="http://schemas.microsoft.com/office/powerpoint/2010/main" val="169631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A079-6ED0-BC99-F0AB-A74BB7F2BA40}"/>
              </a:ext>
            </a:extLst>
          </p:cNvPr>
          <p:cNvSpPr>
            <a:spLocks noGrp="1"/>
          </p:cNvSpPr>
          <p:nvPr>
            <p:ph type="ctrTitle"/>
          </p:nvPr>
        </p:nvSpPr>
        <p:spPr>
          <a:xfrm>
            <a:off x="1100051" y="82677"/>
            <a:ext cx="8913495" cy="822198"/>
          </a:xfrm>
        </p:spPr>
        <p:txBody>
          <a:bodyPr>
            <a:normAutofit/>
          </a:bodyPr>
          <a:lstStyle/>
          <a:p>
            <a:r>
              <a:rPr lang="en-US" sz="4400" dirty="0">
                <a:latin typeface="Aharoni" panose="02010803020104030203" pitchFamily="2" charset="-79"/>
                <a:cs typeface="Aharoni" panose="02010803020104030203" pitchFamily="2" charset="-79"/>
              </a:rPr>
              <a:t>PROBLEM STATEMENT :</a:t>
            </a:r>
            <a:endParaRPr lang="en-IN" sz="4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66ED59CA-F403-4365-4F61-54BDF1FC0487}"/>
              </a:ext>
            </a:extLst>
          </p:cNvPr>
          <p:cNvSpPr>
            <a:spLocks noGrp="1"/>
          </p:cNvSpPr>
          <p:nvPr>
            <p:ph type="subTitle" idx="1"/>
          </p:nvPr>
        </p:nvSpPr>
        <p:spPr>
          <a:xfrm>
            <a:off x="314325" y="1309227"/>
            <a:ext cx="11877675" cy="5143500"/>
          </a:xfrm>
        </p:spPr>
        <p:txBody>
          <a:bodyPr>
            <a:normAutofit/>
          </a:bodyPr>
          <a:lstStyle/>
          <a:p>
            <a:pPr>
              <a:lnSpc>
                <a:spcPct val="150000"/>
              </a:lnSpc>
            </a:pPr>
            <a:r>
              <a:rPr lang="en-US" sz="1800" cap="none" dirty="0">
                <a:latin typeface="Aharoni" panose="02010803020104030203" pitchFamily="2" charset="-79"/>
                <a:cs typeface="Aharoni" panose="02010803020104030203" pitchFamily="2" charset="-79"/>
              </a:rPr>
              <a:t>Crud : </a:t>
            </a:r>
            <a:r>
              <a:rPr lang="en-US" sz="1800" cap="none" dirty="0">
                <a:latin typeface="+mn-lt"/>
              </a:rPr>
              <a:t>Vendor Data</a:t>
            </a:r>
          </a:p>
          <a:p>
            <a:pPr>
              <a:lnSpc>
                <a:spcPct val="150000"/>
              </a:lnSpc>
            </a:pPr>
            <a:r>
              <a:rPr lang="en-US" sz="1800" cap="none" dirty="0" err="1">
                <a:latin typeface="Aharoni" panose="02010803020104030203" pitchFamily="2" charset="-79"/>
                <a:cs typeface="Aharoni" panose="02010803020104030203" pitchFamily="2" charset="-79"/>
              </a:rPr>
              <a:t>Manege</a:t>
            </a:r>
            <a:r>
              <a:rPr lang="en-US" sz="1800" cap="none" dirty="0">
                <a:latin typeface="Aharoni" panose="02010803020104030203" pitchFamily="2" charset="-79"/>
                <a:cs typeface="Aharoni" panose="02010803020104030203" pitchFamily="2" charset="-79"/>
              </a:rPr>
              <a:t> Vendor Relations(vendor Id): </a:t>
            </a:r>
            <a:r>
              <a:rPr lang="en-US" sz="1800" cap="none" dirty="0">
                <a:latin typeface="+mn-lt"/>
              </a:rPr>
              <a:t>Manage Relationships With Vendors Supplying Goods Or Services To The Project</a:t>
            </a:r>
          </a:p>
          <a:p>
            <a:pPr>
              <a:lnSpc>
                <a:spcPct val="150000"/>
              </a:lnSpc>
            </a:pPr>
            <a:r>
              <a:rPr lang="en-US" sz="1800" cap="none" dirty="0">
                <a:latin typeface="Aharoni" panose="02010803020104030203" pitchFamily="2" charset="-79"/>
                <a:cs typeface="Aharoni" panose="02010803020104030203" pitchFamily="2" charset="-79"/>
              </a:rPr>
              <a:t>Evaluate Vendor Contributions(contribution Id): </a:t>
            </a:r>
            <a:r>
              <a:rPr lang="en-US" sz="1800" cap="none" dirty="0">
                <a:latin typeface="+mn-lt"/>
              </a:rPr>
              <a:t>Evaluate The Contributions And Performance Of Vendors</a:t>
            </a:r>
          </a:p>
          <a:p>
            <a:pPr>
              <a:lnSpc>
                <a:spcPct val="150000"/>
              </a:lnSpc>
            </a:pPr>
            <a:r>
              <a:rPr lang="en-US" sz="1800" cap="none" dirty="0" err="1">
                <a:latin typeface="Aharoni" panose="02010803020104030203" pitchFamily="2" charset="-79"/>
                <a:cs typeface="Aharoni" panose="02010803020104030203" pitchFamily="2" charset="-79"/>
              </a:rPr>
              <a:t>Code:</a:t>
            </a:r>
            <a:r>
              <a:rPr lang="en-US" sz="1800" cap="none" dirty="0" err="1">
                <a:latin typeface="+mn-lt"/>
              </a:rPr>
              <a:t>To</a:t>
            </a:r>
            <a:r>
              <a:rPr lang="en-US" sz="1800" cap="none" dirty="0">
                <a:latin typeface="+mn-lt"/>
              </a:rPr>
              <a:t> Implement The Vendor Relationship Management (VRM) Proof Of Concept (POC) At Described, We'll Define Several Classes And Methods For Handling And Manipulating Vendor Data. The Implementation Will Include A Basic In Memory Storage Using Python's List And Dictionary Data Structures</a:t>
            </a:r>
            <a:endParaRPr lang="en-IN" sz="1800" cap="none" dirty="0">
              <a:latin typeface="+mn-lt"/>
            </a:endParaRPr>
          </a:p>
        </p:txBody>
      </p:sp>
    </p:spTree>
    <p:extLst>
      <p:ext uri="{BB962C8B-B14F-4D97-AF65-F5344CB8AC3E}">
        <p14:creationId xmlns:p14="http://schemas.microsoft.com/office/powerpoint/2010/main" val="313955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E4B9-6ECE-6F9E-7EF1-59EA3167F696}"/>
              </a:ext>
            </a:extLst>
          </p:cNvPr>
          <p:cNvSpPr>
            <a:spLocks noGrp="1"/>
          </p:cNvSpPr>
          <p:nvPr>
            <p:ph type="title"/>
          </p:nvPr>
        </p:nvSpPr>
        <p:spPr>
          <a:xfrm>
            <a:off x="1264428" y="807714"/>
            <a:ext cx="2914281" cy="903100"/>
          </a:xfrm>
        </p:spPr>
        <p:txBody>
          <a:bodyPr>
            <a:normAutofit/>
          </a:bodyPr>
          <a:lstStyle/>
          <a:p>
            <a:r>
              <a:rPr lang="en-US" sz="4400" dirty="0">
                <a:latin typeface="Aharoni" panose="02010803020104030203" pitchFamily="2" charset="-79"/>
                <a:cs typeface="Aharoni" panose="02010803020104030203" pitchFamily="2" charset="-79"/>
              </a:rPr>
              <a:t>Solution :</a:t>
            </a:r>
            <a:endParaRPr lang="en-IN" sz="4400" dirty="0">
              <a:latin typeface="Aharoni" panose="02010803020104030203" pitchFamily="2" charset="-79"/>
              <a:cs typeface="Aharoni" panose="02010803020104030203" pitchFamily="2" charset="-79"/>
            </a:endParaRPr>
          </a:p>
        </p:txBody>
      </p:sp>
      <p:sp>
        <p:nvSpPr>
          <p:cNvPr id="3" name="Rectangle 1">
            <a:extLst>
              <a:ext uri="{FF2B5EF4-FFF2-40B4-BE49-F238E27FC236}">
                <a16:creationId xmlns:a16="http://schemas.microsoft.com/office/drawing/2014/main" id="{9E743774-B674-6860-755D-77662DF76E76}"/>
              </a:ext>
            </a:extLst>
          </p:cNvPr>
          <p:cNvSpPr>
            <a:spLocks noChangeArrowheads="1"/>
          </p:cNvSpPr>
          <p:nvPr/>
        </p:nvSpPr>
        <p:spPr bwMode="auto">
          <a:xfrm>
            <a:off x="1264428" y="1710814"/>
            <a:ext cx="8337755" cy="278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rPr>
              <a:t>To implement a Vendor Relationship Management (VRM) Proof of Concept (POC), define a Vendor class for individual vendor details and a </a:t>
            </a:r>
            <a:r>
              <a:rPr kumimoji="0" lang="en-US" altLang="en-US" b="0" i="0" u="none" strike="noStrike" cap="none" normalizeH="0" baseline="0" dirty="0" err="1">
                <a:ln>
                  <a:noFill/>
                </a:ln>
                <a:solidFill>
                  <a:schemeClr val="tx1"/>
                </a:solidFill>
                <a:effectLst/>
              </a:rPr>
              <a:t>VendorManagement</a:t>
            </a:r>
            <a:r>
              <a:rPr kumimoji="0" lang="en-US" altLang="en-US" b="0" i="0" u="none" strike="noStrike" cap="none" normalizeH="0" baseline="0" dirty="0">
                <a:ln>
                  <a:noFill/>
                </a:ln>
                <a:solidFill>
                  <a:schemeClr val="tx1"/>
                </a:solidFill>
                <a:effectLst/>
              </a:rPr>
              <a:t> class to manage a list of vendors. This structure facilitates basic CRUD operations—adding, viewing, updating, and deleting vendors—using in-memory storage with Python dictionaries, ensuring efficient data handling.</a:t>
            </a:r>
          </a:p>
        </p:txBody>
      </p:sp>
    </p:spTree>
    <p:extLst>
      <p:ext uri="{BB962C8B-B14F-4D97-AF65-F5344CB8AC3E}">
        <p14:creationId xmlns:p14="http://schemas.microsoft.com/office/powerpoint/2010/main" val="103233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29A5-3D76-5C40-5CDA-E01DD76B254E}"/>
              </a:ext>
            </a:extLst>
          </p:cNvPr>
          <p:cNvSpPr>
            <a:spLocks noGrp="1"/>
          </p:cNvSpPr>
          <p:nvPr>
            <p:ph type="ctrTitle"/>
          </p:nvPr>
        </p:nvSpPr>
        <p:spPr>
          <a:xfrm>
            <a:off x="1100051" y="83543"/>
            <a:ext cx="7319356" cy="789293"/>
          </a:xfrm>
        </p:spPr>
        <p:txBody>
          <a:bodyPr>
            <a:normAutofit/>
          </a:bodyPr>
          <a:lstStyle/>
          <a:p>
            <a:r>
              <a:rPr lang="en-US" sz="4400" dirty="0">
                <a:latin typeface="Aharoni" panose="02010803020104030203" pitchFamily="2" charset="-79"/>
                <a:cs typeface="Aharoni" panose="02010803020104030203" pitchFamily="2" charset="-79"/>
              </a:rPr>
              <a:t>TECHNOLOGIES  USED :</a:t>
            </a:r>
            <a:endParaRPr lang="en-IN" sz="4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E9CDF486-2F11-E915-66F7-DABC71F3797B}"/>
              </a:ext>
            </a:extLst>
          </p:cNvPr>
          <p:cNvSpPr>
            <a:spLocks noGrp="1"/>
          </p:cNvSpPr>
          <p:nvPr>
            <p:ph type="subTitle" idx="1"/>
          </p:nvPr>
        </p:nvSpPr>
        <p:spPr>
          <a:xfrm>
            <a:off x="627254" y="1148362"/>
            <a:ext cx="11486088" cy="5439474"/>
          </a:xfrm>
        </p:spPr>
        <p:txBody>
          <a:bodyPr/>
          <a:lstStyle/>
          <a:p>
            <a:pPr marL="285750" indent="-285750">
              <a:lnSpc>
                <a:spcPct val="150000"/>
              </a:lnSpc>
              <a:buFont typeface="Wingdings" panose="05000000000000000000" pitchFamily="2" charset="2"/>
              <a:buChar char="Ø"/>
            </a:pPr>
            <a:r>
              <a:rPr lang="en-US" sz="1800" cap="none" dirty="0">
                <a:latin typeface="Aharoni" panose="02010803020104030203" pitchFamily="2" charset="-79"/>
                <a:cs typeface="Aharoni" panose="02010803020104030203" pitchFamily="2" charset="-79"/>
              </a:rPr>
              <a:t>Data Structures:-</a:t>
            </a:r>
          </a:p>
          <a:p>
            <a:pPr marL="285750" indent="-285750">
              <a:lnSpc>
                <a:spcPct val="150000"/>
              </a:lnSpc>
              <a:buFont typeface="Arial" panose="020B0604020202020204" pitchFamily="34" charset="0"/>
              <a:buChar char="•"/>
            </a:pPr>
            <a:r>
              <a:rPr lang="en-US" sz="1800" cap="none" dirty="0">
                <a:latin typeface="Aharoni" panose="02010803020104030203" pitchFamily="2" charset="-79"/>
                <a:cs typeface="Aharoni" panose="02010803020104030203" pitchFamily="2" charset="-79"/>
              </a:rPr>
              <a:t> List: </a:t>
            </a:r>
            <a:r>
              <a:rPr lang="en-US" sz="1800" cap="none" dirty="0">
                <a:latin typeface="+mn-lt"/>
              </a:rPr>
              <a:t>Used To Store Multiple Vendor Records. Lists Allow Dynamic Resizing And Easy Iteration.   </a:t>
            </a:r>
          </a:p>
          <a:p>
            <a:pPr marL="285750" indent="-285750">
              <a:lnSpc>
                <a:spcPct val="150000"/>
              </a:lnSpc>
              <a:buFont typeface="Arial" panose="020B0604020202020204" pitchFamily="34" charset="0"/>
              <a:buChar char="•"/>
            </a:pPr>
            <a:r>
              <a:rPr lang="en-US" sz="1800" cap="none" dirty="0">
                <a:latin typeface="Aharoni" panose="02010803020104030203" pitchFamily="2" charset="-79"/>
                <a:cs typeface="Aharoni" panose="02010803020104030203" pitchFamily="2" charset="-79"/>
              </a:rPr>
              <a:t> Dictionary</a:t>
            </a:r>
            <a:r>
              <a:rPr lang="en-US" sz="1800" cap="none" dirty="0">
                <a:latin typeface="+mn-lt"/>
                <a:cs typeface="Aharoni" panose="02010803020104030203" pitchFamily="2" charset="-79"/>
              </a:rPr>
              <a:t>: </a:t>
            </a:r>
            <a:r>
              <a:rPr lang="en-US" sz="1800" cap="none" dirty="0">
                <a:latin typeface="+mn-lt"/>
              </a:rPr>
              <a:t>Each Vendor Is Represented As A Dictionary, Allowing You To Store Related Attributes (Id, Name, Contact, Email) Together</a:t>
            </a:r>
            <a:r>
              <a:rPr lang="en-US" cap="none" dirty="0"/>
              <a:t>.3. </a:t>
            </a:r>
          </a:p>
          <a:p>
            <a:pPr marL="285750" indent="-285750">
              <a:lnSpc>
                <a:spcPct val="200000"/>
              </a:lnSpc>
              <a:buFont typeface="Wingdings" panose="05000000000000000000" pitchFamily="2" charset="2"/>
              <a:buChar char="Ø"/>
            </a:pPr>
            <a:r>
              <a:rPr lang="en-US" sz="1800" cap="none" dirty="0" err="1">
                <a:latin typeface="Aharoni" panose="02010803020104030203" pitchFamily="2" charset="-79"/>
                <a:cs typeface="Aharoni" panose="02010803020104030203" pitchFamily="2" charset="-79"/>
              </a:rPr>
              <a:t>Functions:</a:t>
            </a:r>
            <a:r>
              <a:rPr lang="en-US" sz="1800" cap="none" dirty="0" err="1">
                <a:latin typeface="+mn-lt"/>
              </a:rPr>
              <a:t>functions</a:t>
            </a:r>
            <a:r>
              <a:rPr lang="en-US" sz="1800" cap="none" dirty="0">
                <a:latin typeface="+mn-lt"/>
              </a:rPr>
              <a:t> Like </a:t>
            </a:r>
            <a:r>
              <a:rPr lang="en-US" sz="1800" cap="none" dirty="0" err="1">
                <a:latin typeface="+mn-lt"/>
              </a:rPr>
              <a:t>Add_vendor</a:t>
            </a:r>
            <a:r>
              <a:rPr lang="en-US" sz="1800" cap="none" dirty="0">
                <a:latin typeface="+mn-lt"/>
              </a:rPr>
              <a:t>, View vendors, Update vendor, And </a:t>
            </a:r>
            <a:r>
              <a:rPr lang="en-US" sz="1800" cap="none" dirty="0" err="1">
                <a:latin typeface="+mn-lt"/>
              </a:rPr>
              <a:t>Delete_vendor</a:t>
            </a:r>
            <a:r>
              <a:rPr lang="en-US" sz="1800" cap="none" dirty="0">
                <a:latin typeface="+mn-lt"/>
              </a:rPr>
              <a:t> Encapsulate Logic For Different Operations, Promoting Code Reuse And Organization.</a:t>
            </a:r>
            <a:endParaRPr lang="en-IN" sz="1800" cap="none" dirty="0">
              <a:latin typeface="+mn-lt"/>
            </a:endParaRPr>
          </a:p>
        </p:txBody>
      </p:sp>
    </p:spTree>
    <p:extLst>
      <p:ext uri="{BB962C8B-B14F-4D97-AF65-F5344CB8AC3E}">
        <p14:creationId xmlns:p14="http://schemas.microsoft.com/office/powerpoint/2010/main" val="418067304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TM02900769[[fn=Retrospect]]</Template>
  <TotalTime>683</TotalTime>
  <Words>829</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ADLaM Display</vt:lpstr>
      <vt:lpstr>Aharoni</vt:lpstr>
      <vt:lpstr>Arial</vt:lpstr>
      <vt:lpstr>Calibri</vt:lpstr>
      <vt:lpstr>Calibri Light</vt:lpstr>
      <vt:lpstr>Wingdings</vt:lpstr>
      <vt:lpstr>Retrospect</vt:lpstr>
      <vt:lpstr>Vendor Relationship Management Poc                    supplying goods </vt:lpstr>
      <vt:lpstr>CONTENTS :</vt:lpstr>
      <vt:lpstr>ABSTRACT:</vt:lpstr>
      <vt:lpstr>PowerPoint Presentation</vt:lpstr>
      <vt:lpstr>DOMAIN OF THE PROJECT </vt:lpstr>
      <vt:lpstr>PROJECT OVERVIEW :</vt:lpstr>
      <vt:lpstr>PROBLEM STATEMENT :</vt:lpstr>
      <vt:lpstr>Solution :</vt:lpstr>
      <vt:lpstr>TECHNOLOGIES  USED :</vt:lpstr>
      <vt:lpstr>KEY FEATURES OF THE PROJECT:</vt:lpstr>
      <vt:lpstr>SYSTEM WORKFLOW:</vt:lpstr>
      <vt:lpstr>Code Snippets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fareed sha</dc:creator>
  <cp:lastModifiedBy>fareed sha</cp:lastModifiedBy>
  <cp:revision>15</cp:revision>
  <dcterms:created xsi:type="dcterms:W3CDTF">2024-09-26T06:06:58Z</dcterms:created>
  <dcterms:modified xsi:type="dcterms:W3CDTF">2024-09-27T14:58:34Z</dcterms:modified>
</cp:coreProperties>
</file>