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67" r:id="rId2"/>
    <p:sldId id="299" r:id="rId3"/>
    <p:sldId id="300" r:id="rId4"/>
    <p:sldId id="301" r:id="rId5"/>
    <p:sldId id="305" r:id="rId6"/>
    <p:sldId id="302" r:id="rId7"/>
    <p:sldId id="303" r:id="rId8"/>
    <p:sldId id="304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E79B-F7C9-47FC-BE5E-3152E42B5AB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73AD6-A58B-476A-86CF-1D366384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188B49-565E-4EB9-81AB-C9944DA0BBCE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912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and Anaysis of Algorihms, Spring 2008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and Anaysis of Algorihms, Spring 2008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and Anaysis of Algorihms, Spring 2008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8D1F5C-E181-4A99-A2C0-DC9DE584605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9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and Anaysis of Algorihms, Spring 2008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and Anaysis of Algorihms, Spring 2008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and Anaysis of Algorihms, Spring 2008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and Anaysis of Algorihms, Spring 2008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and Anaysis of Algorihms, Spring 2008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and Anaysis of Algorihms, Spring 2008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and Anaysis of Algorihms, Spring 2008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and Anaysis of Algorihms, Spring 2008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Design and Anaysis of Algorihms, Spring 2008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5410200" cy="145097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4400" dirty="0"/>
              <a:t>Greedy Algorithm</a:t>
            </a:r>
            <a:endParaRPr lang="en-US" sz="44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merican </a:t>
            </a:r>
            <a:r>
              <a:rPr lang="en-US" sz="400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tandard </a:t>
            </a:r>
            <a:r>
              <a:rPr lang="en-US" sz="400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ode for </a:t>
            </a:r>
            <a:r>
              <a:rPr lang="en-US" sz="400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nformation </a:t>
            </a:r>
            <a:r>
              <a:rPr lang="en-US" sz="400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nterchange</a:t>
            </a:r>
          </a:p>
        </p:txBody>
      </p:sp>
      <p:pic>
        <p:nvPicPr>
          <p:cNvPr id="20483" name="Picture 6" descr="361px-ASCII_Code_Chart-Quick_ref_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2575"/>
            <a:ext cx="8153400" cy="528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ASCII Example:</a:t>
            </a:r>
          </a:p>
        </p:txBody>
      </p:sp>
      <p:pic>
        <p:nvPicPr>
          <p:cNvPr id="21507" name="Picture 3" descr="361px-ASCII_Code_Chart-Quick_ref_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47775"/>
            <a:ext cx="4648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4800" y="4038600"/>
            <a:ext cx="8534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600">
                <a:solidFill>
                  <a:schemeClr val="accent2"/>
                </a:solidFill>
              </a:rPr>
              <a:t>AABCAA</a:t>
            </a:r>
          </a:p>
          <a:p>
            <a:pPr algn="l" eaLnBrk="1" hangingPunct="1"/>
            <a:endParaRPr lang="en-US" altLang="en-US" sz="2600">
              <a:solidFill>
                <a:schemeClr val="accent2"/>
              </a:solidFill>
            </a:endParaRPr>
          </a:p>
          <a:p>
            <a:pPr algn="l" eaLnBrk="1" hangingPunct="1"/>
            <a:r>
              <a:rPr lang="en-US" altLang="en-US" sz="2600">
                <a:solidFill>
                  <a:schemeClr val="accent2"/>
                </a:solidFill>
              </a:rPr>
              <a:t>A</a:t>
            </a:r>
            <a:r>
              <a:rPr lang="en-US" altLang="en-US" sz="2600"/>
              <a:t>             </a:t>
            </a:r>
            <a:r>
              <a:rPr lang="en-US" altLang="en-US" sz="2600">
                <a:solidFill>
                  <a:schemeClr val="accent2"/>
                </a:solidFill>
              </a:rPr>
              <a:t>A</a:t>
            </a:r>
            <a:r>
              <a:rPr lang="en-US" altLang="en-US" sz="2600"/>
              <a:t>            </a:t>
            </a:r>
            <a:r>
              <a:rPr lang="en-US" altLang="en-US" sz="2600">
                <a:solidFill>
                  <a:schemeClr val="accent2"/>
                </a:solidFill>
              </a:rPr>
              <a:t>B</a:t>
            </a:r>
            <a:r>
              <a:rPr lang="en-US" altLang="en-US" sz="2600"/>
              <a:t>             </a:t>
            </a:r>
            <a:r>
              <a:rPr lang="en-US" altLang="en-US" sz="2600">
                <a:solidFill>
                  <a:schemeClr val="accent2"/>
                </a:solidFill>
              </a:rPr>
              <a:t>C </a:t>
            </a:r>
            <a:r>
              <a:rPr lang="en-US" altLang="en-US" sz="2600"/>
              <a:t>           </a:t>
            </a:r>
            <a:r>
              <a:rPr lang="en-US" altLang="en-US" sz="2600">
                <a:solidFill>
                  <a:schemeClr val="accent2"/>
                </a:solidFill>
              </a:rPr>
              <a:t>A</a:t>
            </a:r>
            <a:r>
              <a:rPr lang="en-US" altLang="en-US" sz="2600"/>
              <a:t>             </a:t>
            </a:r>
            <a:r>
              <a:rPr lang="en-US" altLang="en-US" sz="2600">
                <a:solidFill>
                  <a:schemeClr val="accent2"/>
                </a:solidFill>
              </a:rPr>
              <a:t>A</a:t>
            </a:r>
          </a:p>
          <a:p>
            <a:pPr algn="l" eaLnBrk="1" hangingPunct="1"/>
            <a:r>
              <a:rPr lang="en-US" altLang="en-US" sz="2600"/>
              <a:t>1000001 1000001 1000010 1000011 1000001 1000001</a:t>
            </a:r>
          </a:p>
        </p:txBody>
      </p:sp>
    </p:spTree>
    <p:extLst>
      <p:ext uri="{BB962C8B-B14F-4D97-AF65-F5344CB8AC3E}">
        <p14:creationId xmlns:p14="http://schemas.microsoft.com/office/powerpoint/2010/main" val="37585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Total space usage in bits: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82296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Assume an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 ℓ </a:t>
            </a:r>
            <a:r>
              <a:rPr lang="en-US" altLang="en-US" sz="3200">
                <a:latin typeface="Comic Sans MS" panose="030F0702030302020204" pitchFamily="66" charset="0"/>
              </a:rPr>
              <a:t>bit fixed length code.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</a:endParaRP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For a file of 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3200">
                <a:latin typeface="Comic Sans MS" panose="030F0702030302020204" pitchFamily="66" charset="0"/>
              </a:rPr>
              <a:t> characters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</a:endParaRP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Need 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nℓ </a:t>
            </a:r>
            <a:r>
              <a:rPr lang="en-US" altLang="en-US" sz="3200">
                <a:latin typeface="Comic Sans MS" panose="030F0702030302020204" pitchFamily="66" charset="0"/>
              </a:rPr>
              <a:t>bits.</a:t>
            </a:r>
          </a:p>
        </p:txBody>
      </p:sp>
    </p:spTree>
    <p:extLst>
      <p:ext uri="{BB962C8B-B14F-4D97-AF65-F5344CB8AC3E}">
        <p14:creationId xmlns:p14="http://schemas.microsoft.com/office/powerpoint/2010/main" val="31833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Variable Length codes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2296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Idea:</a:t>
            </a:r>
            <a:r>
              <a:rPr lang="en-US" altLang="en-US" sz="3200">
                <a:latin typeface="Comic Sans MS" panose="030F0702030302020204" pitchFamily="66" charset="0"/>
              </a:rPr>
              <a:t> In order to save space, use less bits for frequent characters and more bits for rare characters.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</a:endParaRPr>
          </a:p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Example:</a:t>
            </a:r>
            <a:r>
              <a:rPr lang="en-US" altLang="en-US" sz="3200">
                <a:latin typeface="Comic Sans MS" panose="030F0702030302020204" pitchFamily="66" charset="0"/>
              </a:rPr>
              <a:t> suppose alphabet of </a:t>
            </a:r>
            <a:r>
              <a:rPr lang="en-US" altLang="en-US" sz="3200">
                <a:solidFill>
                  <a:schemeClr val="folHlink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3200">
                <a:latin typeface="Comic Sans MS" panose="030F0702030302020204" pitchFamily="66" charset="0"/>
              </a:rPr>
              <a:t> symbols: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{ A, B, C }.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suppose in file: 1,000,000 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                              characters.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 Need </a:t>
            </a:r>
            <a:r>
              <a:rPr lang="en-US" altLang="en-US" sz="3200">
                <a:solidFill>
                  <a:schemeClr val="folHlink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3200">
                <a:latin typeface="Comic Sans MS" panose="030F0702030302020204" pitchFamily="66" charset="0"/>
              </a:rPr>
              <a:t> bits for a fixed length   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   code for a total of 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   </a:t>
            </a:r>
            <a:r>
              <a:rPr lang="en-US" altLang="en-US" sz="3200">
                <a:solidFill>
                  <a:schemeClr val="folHlink"/>
                </a:solidFill>
                <a:latin typeface="Comic Sans MS" panose="030F0702030302020204" pitchFamily="66" charset="0"/>
              </a:rPr>
              <a:t>2,000,000</a:t>
            </a:r>
            <a:r>
              <a:rPr lang="en-US" altLang="en-US" sz="3200">
                <a:latin typeface="Comic Sans MS" panose="030F0702030302020204" pitchFamily="66" charset="0"/>
              </a:rPr>
              <a:t> bits.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Variable Length codes - example</a:t>
            </a:r>
          </a:p>
        </p:txBody>
      </p:sp>
      <p:graphicFrame>
        <p:nvGraphicFramePr>
          <p:cNvPr id="17469" name="Group 61"/>
          <p:cNvGraphicFramePr>
            <a:graphicFrameLocks noGrp="1"/>
          </p:cNvGraphicFramePr>
          <p:nvPr>
            <p:ph sz="half" idx="1"/>
          </p:nvPr>
        </p:nvGraphicFramePr>
        <p:xfrm>
          <a:off x="2514600" y="2667000"/>
          <a:ext cx="4038600" cy="1219200"/>
        </p:xfrm>
        <a:graphic>
          <a:graphicData uri="http://schemas.openxmlformats.org/drawingml/2006/table">
            <a:tbl>
              <a:tblPr rtl="1"/>
              <a:tblGrid>
                <a:gridCol w="1143000"/>
                <a:gridCol w="1141412"/>
                <a:gridCol w="1754188"/>
              </a:tblGrid>
              <a:tr h="5413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3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24594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229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Suppose the frequency distribution of the characters is: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</a:endParaRPr>
          </a:p>
        </p:txBody>
      </p:sp>
      <p:graphicFrame>
        <p:nvGraphicFramePr>
          <p:cNvPr id="17468" name="Group 60"/>
          <p:cNvGraphicFramePr>
            <a:graphicFrameLocks noGrp="1"/>
          </p:cNvGraphicFramePr>
          <p:nvPr>
            <p:ph sz="half" idx="2"/>
          </p:nvPr>
        </p:nvGraphicFramePr>
        <p:xfrm>
          <a:off x="3352800" y="4419600"/>
          <a:ext cx="2514600" cy="1036638"/>
        </p:xfrm>
        <a:graphic>
          <a:graphicData uri="http://schemas.openxmlformats.org/drawingml/2006/table">
            <a:tbl>
              <a:tblPr rtl="1"/>
              <a:tblGrid>
                <a:gridCol w="838200"/>
                <a:gridCol w="838200"/>
                <a:gridCol w="8382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9" name="Text Box 57"/>
          <p:cNvSpPr txBox="1">
            <a:spLocks noChangeArrowheads="1"/>
          </p:cNvSpPr>
          <p:nvPr/>
        </p:nvSpPr>
        <p:spPr bwMode="auto">
          <a:xfrm>
            <a:off x="152400" y="57150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mic Sans MS" panose="030F0702030302020204" pitchFamily="66" charset="0"/>
              </a:rPr>
              <a:t>Note that the code of A is of length </a:t>
            </a: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>
                <a:solidFill>
                  <a:srgbClr val="00CC00"/>
                </a:solidFill>
                <a:latin typeface="Comic Sans MS" panose="030F0702030302020204" pitchFamily="66" charset="0"/>
              </a:rPr>
              <a:t>, and the codes for B and C are of length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4610" name="Text Box 62"/>
          <p:cNvSpPr txBox="1">
            <a:spLocks noChangeArrowheads="1"/>
          </p:cNvSpPr>
          <p:nvPr/>
        </p:nvSpPr>
        <p:spPr bwMode="auto">
          <a:xfrm>
            <a:off x="609600" y="4371975"/>
            <a:ext cx="1647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Encode</a:t>
            </a:r>
            <a:r>
              <a:rPr lang="en-US" altLang="en-US" sz="32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545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8"/>
          <p:cNvSpPr txBox="1">
            <a:spLocks noChangeArrowheads="1"/>
          </p:cNvSpPr>
          <p:nvPr/>
        </p:nvSpPr>
        <p:spPr bwMode="auto">
          <a:xfrm>
            <a:off x="457200" y="1752600"/>
            <a:ext cx="82296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Fixed code: 1,000,000 x 2 = 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2,000,000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</a:endParaRP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Varable code: 999,000 x 1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     +       500 x 2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              500 x 2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      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     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1,001,000</a:t>
            </a:r>
          </a:p>
        </p:txBody>
      </p:sp>
      <p:sp>
        <p:nvSpPr>
          <p:cNvPr id="25603" name="Rectangle 38"/>
          <p:cNvSpPr>
            <a:spLocks noChangeArrowheads="1"/>
          </p:cNvSpPr>
          <p:nvPr/>
        </p:nvSpPr>
        <p:spPr bwMode="auto">
          <a:xfrm>
            <a:off x="1905000" y="5638800"/>
            <a:ext cx="5181600" cy="762000"/>
          </a:xfrm>
          <a:prstGeom prst="rect">
            <a:avLst/>
          </a:prstGeom>
          <a:solidFill>
            <a:srgbClr val="FBFDA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Total space usage in bits:</a:t>
            </a:r>
          </a:p>
        </p:txBody>
      </p:sp>
      <p:sp>
        <p:nvSpPr>
          <p:cNvPr id="25605" name="Text Box 17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25606" name="Text Box 33"/>
          <p:cNvSpPr txBox="1">
            <a:spLocks noChangeArrowheads="1"/>
          </p:cNvSpPr>
          <p:nvPr/>
        </p:nvSpPr>
        <p:spPr bwMode="auto">
          <a:xfrm>
            <a:off x="152400" y="5715000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A savings of almost 50%</a:t>
            </a:r>
          </a:p>
        </p:txBody>
      </p:sp>
      <p:sp>
        <p:nvSpPr>
          <p:cNvPr id="25607" name="Line 37"/>
          <p:cNvSpPr>
            <a:spLocks noChangeShapeType="1"/>
          </p:cNvSpPr>
          <p:nvPr/>
        </p:nvSpPr>
        <p:spPr bwMode="auto">
          <a:xfrm>
            <a:off x="2819400" y="43434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How do we decode?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2296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In the fixed length, we know where every character starts, since they all have the same number of bits.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</a:endParaRPr>
          </a:p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Example: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  <a:r>
              <a:rPr lang="en-US" altLang="en-US" sz="3200"/>
              <a:t>A</a:t>
            </a:r>
            <a:r>
              <a:rPr lang="en-US" altLang="en-US" sz="3200">
                <a:latin typeface="Comic Sans MS" panose="030F0702030302020204" pitchFamily="66" charset="0"/>
              </a:rPr>
              <a:t> = 00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B</a:t>
            </a:r>
            <a:r>
              <a:rPr lang="en-US" altLang="en-US" sz="3200">
                <a:latin typeface="Comic Sans MS" panose="030F0702030302020204" pitchFamily="66" charset="0"/>
              </a:rPr>
              <a:t> = 01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C</a:t>
            </a:r>
            <a:r>
              <a:rPr lang="en-US" altLang="en-US" sz="3200">
                <a:latin typeface="Comic Sans MS" panose="030F0702030302020204" pitchFamily="66" charset="0"/>
              </a:rPr>
              <a:t> = 10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</a:endParaRP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000000010110101001100100001010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0668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5240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0574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24384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8956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3528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7338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1910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342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64770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59436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54864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50292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5720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33400" y="5943600"/>
            <a:ext cx="6869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/>
              <a:t>A  A  A  B B  C C C B C  B  A  A  C C</a:t>
            </a:r>
          </a:p>
        </p:txBody>
      </p:sp>
    </p:spTree>
    <p:extLst>
      <p:ext uri="{BB962C8B-B14F-4D97-AF65-F5344CB8AC3E}">
        <p14:creationId xmlns:p14="http://schemas.microsoft.com/office/powerpoint/2010/main" val="18217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4" grpId="0" animBg="1"/>
      <p:bldP spid="22535" grpId="0" animBg="1"/>
      <p:bldP spid="22536" grpId="0" animBg="1"/>
      <p:bldP spid="22537" grpId="0" animBg="1"/>
      <p:bldP spid="22538" grpId="0" animBg="1"/>
      <p:bldP spid="22539" grpId="0" animBg="1"/>
      <p:bldP spid="22540" grpId="0" animBg="1"/>
      <p:bldP spid="22541" grpId="0" animBg="1"/>
      <p:bldP spid="22542" grpId="0" animBg="1"/>
      <p:bldP spid="22543" grpId="0" animBg="1"/>
      <p:bldP spid="22544" grpId="0" animBg="1"/>
      <p:bldP spid="22545" grpId="0" animBg="1"/>
      <p:bldP spid="22546" grpId="0" animBg="1"/>
      <p:bldP spid="225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How do we decode?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229600" cy="545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In the variable length code, we use an idea called 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Prefix code</a:t>
            </a:r>
            <a:r>
              <a:rPr lang="en-US" altLang="en-US" sz="3200">
                <a:latin typeface="Comic Sans MS" panose="030F0702030302020204" pitchFamily="66" charset="0"/>
              </a:rPr>
              <a:t>, where no code is a prefix of another.</a:t>
            </a:r>
          </a:p>
          <a:p>
            <a:pPr algn="l" eaLnBrk="1" hangingPunct="1"/>
            <a:endParaRPr lang="en-US" altLang="en-US" sz="32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Example: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  <a:r>
              <a:rPr lang="en-US" altLang="en-US" sz="3200"/>
              <a:t>A</a:t>
            </a:r>
            <a:r>
              <a:rPr lang="en-US" altLang="en-US" sz="3200">
                <a:latin typeface="Comic Sans MS" panose="030F0702030302020204" pitchFamily="66" charset="0"/>
              </a:rPr>
              <a:t> = 0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B</a:t>
            </a:r>
            <a:r>
              <a:rPr lang="en-US" altLang="en-US" sz="3200">
                <a:latin typeface="Comic Sans MS" panose="030F0702030302020204" pitchFamily="66" charset="0"/>
              </a:rPr>
              <a:t> = 10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C</a:t>
            </a:r>
            <a:r>
              <a:rPr lang="en-US" altLang="en-US" sz="3200">
                <a:latin typeface="Comic Sans MS" panose="030F0702030302020204" pitchFamily="66" charset="0"/>
              </a:rPr>
              <a:t> = 11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</a:endParaRP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None of the above codes is a prefix of another.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How do we decode?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4582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Example: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  <a:r>
              <a:rPr lang="en-US" altLang="en-US" sz="3200"/>
              <a:t>A</a:t>
            </a:r>
            <a:r>
              <a:rPr lang="en-US" altLang="en-US" sz="3200">
                <a:latin typeface="Comic Sans MS" panose="030F0702030302020204" pitchFamily="66" charset="0"/>
              </a:rPr>
              <a:t> = 0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B</a:t>
            </a:r>
            <a:r>
              <a:rPr lang="en-US" altLang="en-US" sz="3200">
                <a:latin typeface="Comic Sans MS" panose="030F0702030302020204" pitchFamily="66" charset="0"/>
              </a:rPr>
              <a:t> = 10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C</a:t>
            </a:r>
            <a:r>
              <a:rPr lang="en-US" altLang="en-US" sz="3200">
                <a:latin typeface="Comic Sans MS" panose="030F0702030302020204" pitchFamily="66" charset="0"/>
              </a:rPr>
              <a:t> = 11</a:t>
            </a:r>
          </a:p>
          <a:p>
            <a:pPr algn="l" eaLnBrk="1" hangingPunct="1"/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l" eaLnBrk="1" hangingPunct="1"/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l" eaLnBrk="1" hangingPunct="1"/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So, for the string: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</a:t>
            </a:r>
            <a:r>
              <a:rPr lang="en-US" altLang="en-US" sz="3200"/>
              <a:t>A A A B B C  C  C B C  B A A C C  </a:t>
            </a:r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the encoding:</a:t>
            </a:r>
            <a:endParaRPr lang="en-US" altLang="en-US" sz="3200"/>
          </a:p>
          <a:p>
            <a:pPr algn="l" eaLnBrk="1" hangingPunct="1"/>
            <a:endParaRPr lang="en-US" altLang="en-US" sz="3200"/>
          </a:p>
          <a:p>
            <a:pPr algn="l" eaLnBrk="1" hangingPunct="1"/>
            <a:r>
              <a:rPr lang="en-US" altLang="en-US" sz="3200"/>
              <a:t> 0 0 0 1010111111101110 0 01111</a:t>
            </a:r>
          </a:p>
        </p:txBody>
      </p:sp>
    </p:spTree>
    <p:extLst>
      <p:ext uri="{BB962C8B-B14F-4D97-AF65-F5344CB8AC3E}">
        <p14:creationId xmlns:p14="http://schemas.microsoft.com/office/powerpoint/2010/main" val="17028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Prefix Code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22960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Example: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  <a:r>
              <a:rPr lang="en-US" altLang="en-US" sz="3200"/>
              <a:t>A</a:t>
            </a:r>
            <a:r>
              <a:rPr lang="en-US" altLang="en-US" sz="3200">
                <a:latin typeface="Comic Sans MS" panose="030F0702030302020204" pitchFamily="66" charset="0"/>
              </a:rPr>
              <a:t> = 0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B</a:t>
            </a:r>
            <a:r>
              <a:rPr lang="en-US" altLang="en-US" sz="3200">
                <a:latin typeface="Comic Sans MS" panose="030F0702030302020204" pitchFamily="66" charset="0"/>
              </a:rPr>
              <a:t> = 10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C</a:t>
            </a:r>
            <a:r>
              <a:rPr lang="en-US" altLang="en-US" sz="3200">
                <a:latin typeface="Comic Sans MS" panose="030F0702030302020204" pitchFamily="66" charset="0"/>
              </a:rPr>
              <a:t> = 11</a:t>
            </a:r>
          </a:p>
          <a:p>
            <a:pPr algn="l" eaLnBrk="1" hangingPunct="1"/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l" eaLnBrk="1" hangingPunct="1"/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Decode the string</a:t>
            </a:r>
          </a:p>
          <a:p>
            <a:pPr algn="l" eaLnBrk="1" hangingPunct="1"/>
            <a:endParaRPr lang="en-US" altLang="en-US" sz="3200">
              <a:solidFill>
                <a:schemeClr val="accent2"/>
              </a:solidFill>
            </a:endParaRPr>
          </a:p>
          <a:p>
            <a:pPr algn="l" eaLnBrk="1" hangingPunct="1"/>
            <a:r>
              <a:rPr lang="en-US" altLang="en-US" sz="3200"/>
              <a:t> 0 0  0 1010 11 11 11 10 11 10 0 01111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9144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2954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630363" y="4338638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1336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5908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0480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5052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9624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4541838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90855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5484813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5865813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094413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770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4572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A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8382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A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2954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A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6764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B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1336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B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2568575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C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048000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C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3505200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C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39624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B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4343400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C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48768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B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52578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A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56388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A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6019800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C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6477000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1071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 animBg="1"/>
      <p:bldP spid="25613" grpId="0" animBg="1"/>
      <p:bldP spid="25614" grpId="0" animBg="1"/>
      <p:bldP spid="25615" grpId="0" animBg="1"/>
      <p:bldP spid="25616" grpId="0" animBg="1"/>
      <p:bldP spid="25617" grpId="0" animBg="1"/>
      <p:bldP spid="25618" grpId="0" animBg="1"/>
      <p:bldP spid="25620" grpId="0"/>
      <p:bldP spid="25621" grpId="0"/>
      <p:bldP spid="25622" grpId="0"/>
      <p:bldP spid="25623" grpId="0"/>
      <p:bldP spid="25624" grpId="0"/>
      <p:bldP spid="25625" grpId="0"/>
      <p:bldP spid="25626" grpId="0"/>
      <p:bldP spid="25627" grpId="0"/>
      <p:bldP spid="25628" grpId="0"/>
      <p:bldP spid="25629" grpId="0"/>
      <p:bldP spid="25630" grpId="0"/>
      <p:bldP spid="25631" grpId="0"/>
      <p:bldP spid="25632" grpId="0"/>
      <p:bldP spid="25633" grpId="0"/>
      <p:bldP spid="256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066800"/>
            <a:ext cx="8610600" cy="4191000"/>
          </a:xfrm>
        </p:spPr>
        <p:txBody>
          <a:bodyPr/>
          <a:lstStyle/>
          <a:p>
            <a:pPr algn="l" eaLnBrk="1" hangingPunct="1"/>
            <a:r>
              <a:rPr lang="en-GB" altLang="en-US" sz="3600" smtClean="0">
                <a:solidFill>
                  <a:srgbClr val="6600CC"/>
                </a:solidFill>
              </a:rPr>
              <a:t/>
            </a:r>
            <a:br>
              <a:rPr lang="en-GB" altLang="en-US" sz="3600" smtClean="0">
                <a:solidFill>
                  <a:srgbClr val="6600CC"/>
                </a:solidFill>
              </a:rPr>
            </a:br>
            <a:r>
              <a:rPr lang="en-GB" altLang="en-US" sz="3600" smtClean="0">
                <a:solidFill>
                  <a:srgbClr val="6600CC"/>
                </a:solidFill>
              </a:rPr>
              <a:t/>
            </a:r>
            <a:br>
              <a:rPr lang="en-GB" altLang="en-US" sz="3600" smtClean="0">
                <a:solidFill>
                  <a:srgbClr val="6600CC"/>
                </a:solidFill>
              </a:rPr>
            </a:br>
            <a:r>
              <a:rPr lang="en-GB" altLang="en-US" sz="3600" smtClean="0">
                <a:solidFill>
                  <a:srgbClr val="6600CC"/>
                </a:solidFill>
              </a:rPr>
              <a:t/>
            </a:r>
            <a:br>
              <a:rPr lang="en-GB" altLang="en-US" sz="3600" smtClean="0">
                <a:solidFill>
                  <a:srgbClr val="6600CC"/>
                </a:solidFill>
              </a:rPr>
            </a:br>
            <a:r>
              <a:rPr lang="en-GB" altLang="en-US" sz="3600" smtClean="0">
                <a:solidFill>
                  <a:srgbClr val="6600CC"/>
                </a:solidFill>
              </a:rPr>
              <a:t>		     </a:t>
            </a:r>
            <a:r>
              <a:rPr lang="en-US" altLang="en-US" sz="3600" smtClean="0">
                <a:solidFill>
                  <a:srgbClr val="9933FF"/>
                </a:solidFill>
              </a:rPr>
              <a:t>Greedy Algorithms</a:t>
            </a:r>
            <a:br>
              <a:rPr lang="en-US" altLang="en-US" sz="3600" smtClean="0">
                <a:solidFill>
                  <a:srgbClr val="9933FF"/>
                </a:solidFill>
              </a:rPr>
            </a:br>
            <a:r>
              <a:rPr lang="en-US" altLang="en-US" sz="2000" smtClean="0">
                <a:solidFill>
                  <a:srgbClr val="9933FF"/>
                </a:solidFill>
              </a:rPr>
              <a:t>		 </a:t>
            </a:r>
            <a:br>
              <a:rPr lang="en-US" altLang="en-US" sz="2000" smtClean="0">
                <a:solidFill>
                  <a:srgbClr val="9933FF"/>
                </a:solidFill>
              </a:rPr>
            </a:br>
            <a:r>
              <a:rPr lang="en-US" altLang="en-US" sz="4000" smtClean="0">
                <a:solidFill>
                  <a:srgbClr val="9933FF"/>
                </a:solidFill>
              </a:rPr>
              <a:t>		</a:t>
            </a:r>
            <a:endParaRPr lang="en-GB" altLang="en-US" sz="3200" smtClean="0">
              <a:solidFill>
                <a:schemeClr val="accent2"/>
              </a:solidFill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 b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hlink"/>
                </a:solidFill>
                <a:latin typeface="Comic Sans MS" pitchFamily="66" charset="0"/>
              </a:rPr>
              <a:t>Desiderata</a:t>
            </a:r>
            <a:r>
              <a:rPr lang="en-US" sz="4000" dirty="0">
                <a:solidFill>
                  <a:schemeClr val="hlink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Construct a variable length code for a given file with the following properties: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l" eaLnBrk="1" hangingPunct="1">
              <a:buFontTx/>
              <a:buAutoNum type="arabicPeriod"/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Prefix code.</a:t>
            </a:r>
          </a:p>
          <a:p>
            <a:pPr algn="l" eaLnBrk="1" hangingPunct="1">
              <a:buFontTx/>
              <a:buAutoNum type="arabicPeriod"/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Using shortest possible codes.</a:t>
            </a:r>
          </a:p>
          <a:p>
            <a:pPr algn="l" eaLnBrk="1" hangingPunct="1">
              <a:buFontTx/>
              <a:buAutoNum type="arabicPeriod"/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Efficient.</a:t>
            </a:r>
          </a:p>
          <a:p>
            <a:pPr algn="l" eaLnBrk="1" hangingPunct="1">
              <a:buFontTx/>
              <a:buAutoNum type="arabicPeriod"/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As close to entropy(disorder) as possible.</a:t>
            </a:r>
          </a:p>
        </p:txBody>
      </p:sp>
    </p:spTree>
    <p:extLst>
      <p:ext uri="{BB962C8B-B14F-4D97-AF65-F5344CB8AC3E}">
        <p14:creationId xmlns:p14="http://schemas.microsoft.com/office/powerpoint/2010/main" val="25085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Idea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58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Consider a binary tree, with:</a:t>
            </a:r>
          </a:p>
          <a:p>
            <a:pPr algn="l" eaLnBrk="1" hangingPunct="1"/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 meaning a left turn</a:t>
            </a:r>
          </a:p>
          <a:p>
            <a:pPr algn="l" eaLnBrk="1" hangingPunct="1"/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3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  meaning a right turn.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505200" y="3810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029200" y="3886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5791200" y="4648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6400800" y="5410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5257800" y="5334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3733800" y="33528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4495800" y="3352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4648200" y="41910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257800" y="4114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5486400" y="4953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6019800" y="4876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3657600" y="3124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572000" y="396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334000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800600" y="3124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562600" y="396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6248400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429000" y="3733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4419600" y="4495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5257800" y="5334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400800" y="5410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550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 animBg="1"/>
      <p:bldP spid="28678" grpId="0" animBg="1"/>
      <p:bldP spid="28679" grpId="0" animBg="1"/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/>
      <p:bldP spid="28687" grpId="0" animBg="1"/>
      <p:bldP spid="28688" grpId="0" animBg="1"/>
      <p:bldP spid="28689" grpId="0" animBg="1"/>
      <p:bldP spid="28691" grpId="0" animBg="1"/>
      <p:bldP spid="28692" grpId="0"/>
      <p:bldP spid="28693" grpId="0"/>
      <p:bldP spid="28694" grpId="0"/>
      <p:bldP spid="28695" grpId="0"/>
      <p:bldP spid="28696" grpId="0"/>
      <p:bldP spid="28697" grpId="0"/>
      <p:bldP spid="28698" grpId="0"/>
      <p:bldP spid="28699" grpId="0"/>
      <p:bldP spid="28700" grpId="0"/>
      <p:bldP spid="287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Idea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582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Consider the paths from the root to each of the leaves A, B, C, D:</a:t>
            </a:r>
          </a:p>
          <a:p>
            <a:pPr algn="l" eaLnBrk="1" hangingPunct="1"/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l" eaLnBrk="1" hangingPunct="1"/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   A : 0</a:t>
            </a:r>
          </a:p>
          <a:p>
            <a:pPr algn="l" eaLnBrk="1" hangingPunct="1"/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   B : 10</a:t>
            </a:r>
          </a:p>
          <a:p>
            <a:pPr algn="l" eaLnBrk="1" hangingPunct="1"/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   C : 110</a:t>
            </a:r>
          </a:p>
          <a:p>
            <a:pPr algn="l" eaLnBrk="1" hangingPunct="1"/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   D : 111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505200" y="3810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5029200" y="3886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5791200" y="4648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6400800" y="5410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5257800" y="5334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3733800" y="33528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495800" y="3352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4648200" y="41910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5257800" y="4114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5486400" y="4953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6019800" y="4876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3657600" y="3124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572000" y="396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5334000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4800600" y="3124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5562600" y="396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248400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429000" y="3733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4419600" y="4495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257800" y="5334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6400800" y="5410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987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3" grpId="0" animBg="1"/>
      <p:bldP spid="29704" grpId="0" animBg="1"/>
      <p:bldP spid="29705" grpId="0" animBg="1"/>
      <p:bldP spid="29706" grpId="0" animBg="1"/>
      <p:bldP spid="29707" grpId="0" animBg="1"/>
      <p:bldP spid="29708" grpId="0" animBg="1"/>
      <p:bldP spid="29709" grpId="0" animBg="1"/>
      <p:bldP spid="29710" grpId="0" animBg="1"/>
      <p:bldP spid="29711" grpId="0" animBg="1"/>
      <p:bldP spid="29712" grpId="0" animBg="1"/>
      <p:bldP spid="29713" grpId="0" animBg="1"/>
      <p:bldP spid="29714" grpId="0"/>
      <p:bldP spid="29715" grpId="0"/>
      <p:bldP spid="29716" grpId="0"/>
      <p:bldP spid="29717" grpId="0"/>
      <p:bldP spid="29718" grpId="0"/>
      <p:bldP spid="29719" grpId="0"/>
      <p:bldP spid="29720" grpId="0"/>
      <p:bldP spid="29721" grpId="0"/>
      <p:bldP spid="29722" grpId="0"/>
      <p:bldP spid="297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Observe: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582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altLang="en-US" sz="3200" smtClean="0">
                <a:latin typeface="Comic Sans MS" panose="030F0702030302020204" pitchFamily="66" charset="0"/>
                <a:cs typeface="Arial" panose="020B0604020202020204" pitchFamily="34" charset="0"/>
              </a:rPr>
              <a:t>If </a:t>
            </a:r>
            <a:r>
              <a:rPr lang="en-US" altLang="en-US" sz="3200" dirty="0">
                <a:latin typeface="Comic Sans MS" panose="030F0702030302020204" pitchFamily="66" charset="0"/>
                <a:cs typeface="Arial" panose="020B0604020202020204" pitchFamily="34" charset="0"/>
              </a:rPr>
              <a:t>the tree is full then we are not “wasting” bits.</a:t>
            </a:r>
          </a:p>
          <a:p>
            <a:pPr algn="l" eaLnBrk="1" hangingPunct="1">
              <a:buFontTx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Comic Sans MS" panose="030F0702030302020204" pitchFamily="66" charset="0"/>
                <a:cs typeface="Arial" panose="020B0604020202020204" pitchFamily="34" charset="0"/>
              </a:rPr>
              <a:t>If we make sure that</a:t>
            </a:r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  <a:p>
            <a:pPr algn="l" eaLnBrk="1" hangingPunct="1"/>
            <a:r>
              <a:rPr lang="en-US" altLang="en-US" sz="3200" dirty="0">
                <a:latin typeface="Comic Sans MS" panose="030F0702030302020204" pitchFamily="66" charset="0"/>
                <a:cs typeface="Arial" panose="020B0604020202020204" pitchFamily="34" charset="0"/>
              </a:rPr>
              <a:t>    the more frequent </a:t>
            </a:r>
          </a:p>
          <a:p>
            <a:pPr algn="l" eaLnBrk="1" hangingPunct="1"/>
            <a:r>
              <a:rPr lang="en-US" altLang="en-US" sz="3200" dirty="0">
                <a:latin typeface="Comic Sans MS" panose="030F0702030302020204" pitchFamily="66" charset="0"/>
                <a:cs typeface="Arial" panose="020B0604020202020204" pitchFamily="34" charset="0"/>
              </a:rPr>
              <a:t>    symbols are closer to </a:t>
            </a:r>
          </a:p>
          <a:p>
            <a:pPr algn="l" eaLnBrk="1" hangingPunct="1"/>
            <a:r>
              <a:rPr lang="en-US" altLang="en-US" sz="3200" dirty="0">
                <a:latin typeface="Comic Sans MS" panose="030F0702030302020204" pitchFamily="66" charset="0"/>
                <a:cs typeface="Arial" panose="020B0604020202020204" pitchFamily="34" charset="0"/>
              </a:rPr>
              <a:t>    the root then they will </a:t>
            </a:r>
          </a:p>
          <a:p>
            <a:pPr algn="l" eaLnBrk="1" hangingPunct="1"/>
            <a:r>
              <a:rPr lang="en-US" altLang="en-US" sz="3200" dirty="0">
                <a:latin typeface="Comic Sans MS" panose="030F0702030302020204" pitchFamily="66" charset="0"/>
                <a:cs typeface="Arial" panose="020B0604020202020204" pitchFamily="34" charset="0"/>
              </a:rPr>
              <a:t>    have a smaller code.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6553200" y="40386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5791200" y="47244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7315200" y="48006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8077200" y="55626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8686800" y="63246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7543800" y="62484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6019800" y="42672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6781800" y="42672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6934200" y="51054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7543800" y="50292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7772400" y="586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8305800" y="57912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943600" y="4038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858000" y="4876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7620000" y="563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086600" y="4038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7848600" y="4876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8534400" y="563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715000" y="4648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6705600" y="5410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7543800" y="6248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8686800" y="63246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419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Greedy Algorithm: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1.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 Consider all pairs: &lt;frequency, symbol&gt;.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2.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 Choose the two lowest frequencies, and make them brothers, with the root having the combined frequency.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3.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 Iterate.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Greedy Algorithm Example: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Alphabet: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 A, B, C, D, E, F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Frequency table:</a:t>
            </a:r>
          </a:p>
        </p:txBody>
      </p:sp>
      <p:graphicFrame>
        <p:nvGraphicFramePr>
          <p:cNvPr id="32796" name="Group 28"/>
          <p:cNvGraphicFramePr>
            <a:graphicFrameLocks noGrp="1"/>
          </p:cNvGraphicFramePr>
          <p:nvPr>
            <p:ph idx="1"/>
          </p:nvPr>
        </p:nvGraphicFramePr>
        <p:xfrm>
          <a:off x="2743200" y="3505200"/>
          <a:ext cx="3810000" cy="1143000"/>
        </p:xfrm>
        <a:graphic>
          <a:graphicData uri="http://schemas.openxmlformats.org/drawingml/2006/table">
            <a:tbl>
              <a:tblPr rtl="1"/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8" name="Text Box 30"/>
          <p:cNvSpPr txBox="1">
            <a:spLocks noChangeArrowheads="1"/>
          </p:cNvSpPr>
          <p:nvPr/>
        </p:nvSpPr>
        <p:spPr bwMode="auto">
          <a:xfrm>
            <a:off x="381000" y="51054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Total File Length: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 210</a:t>
            </a:r>
          </a:p>
        </p:txBody>
      </p:sp>
    </p:spTree>
    <p:extLst>
      <p:ext uri="{BB962C8B-B14F-4D97-AF65-F5344CB8AC3E}">
        <p14:creationId xmlns:p14="http://schemas.microsoft.com/office/powerpoint/2010/main" val="7377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Algorithm Run: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533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1905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3276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606425" y="16113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19050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32766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780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Algorithm Run: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533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90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3276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606425" y="26019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19050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7902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7903" name="Rectangle 16"/>
          <p:cNvSpPr>
            <a:spLocks noChangeArrowheads="1"/>
          </p:cNvSpPr>
          <p:nvPr/>
        </p:nvSpPr>
        <p:spPr bwMode="auto">
          <a:xfrm>
            <a:off x="1295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4" name="Text Box 17"/>
          <p:cNvSpPr txBox="1">
            <a:spLocks noChangeArrowheads="1"/>
          </p:cNvSpPr>
          <p:nvPr/>
        </p:nvSpPr>
        <p:spPr bwMode="auto">
          <a:xfrm>
            <a:off x="12954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 flipH="1">
            <a:off x="11430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>
            <a:off x="2209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Algorithm Run: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33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905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276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06425" y="36687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905000" y="3657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276600" y="26670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295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295400" y="26670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 flipH="1">
            <a:off x="1143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2209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220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209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1981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3124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Algorithm Run: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5334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685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2057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4035425" y="36687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5334000" y="3657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6858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20574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9951" name="Rectangle 16"/>
          <p:cNvSpPr>
            <a:spLocks noChangeArrowheads="1"/>
          </p:cNvSpPr>
          <p:nvPr/>
        </p:nvSpPr>
        <p:spPr bwMode="auto">
          <a:xfrm>
            <a:off x="4724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4724400" y="26670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9953" name="Line 18"/>
          <p:cNvSpPr>
            <a:spLocks noChangeShapeType="1"/>
          </p:cNvSpPr>
          <p:nvPr/>
        </p:nvSpPr>
        <p:spPr bwMode="auto">
          <a:xfrm flipH="1">
            <a:off x="4572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5638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Rectangle 20"/>
          <p:cNvSpPr>
            <a:spLocks noChangeArrowheads="1"/>
          </p:cNvSpPr>
          <p:nvPr/>
        </p:nvSpPr>
        <p:spPr bwMode="auto">
          <a:xfrm>
            <a:off x="5638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6" name="Text Box 21"/>
          <p:cNvSpPr txBox="1">
            <a:spLocks noChangeArrowheads="1"/>
          </p:cNvSpPr>
          <p:nvPr/>
        </p:nvSpPr>
        <p:spPr bwMode="auto">
          <a:xfrm>
            <a:off x="5638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9957" name="Line 22"/>
          <p:cNvSpPr>
            <a:spLocks noChangeShapeType="1"/>
          </p:cNvSpPr>
          <p:nvPr/>
        </p:nvSpPr>
        <p:spPr bwMode="auto">
          <a:xfrm flipH="1">
            <a:off x="5410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3"/>
          <p:cNvSpPr>
            <a:spLocks noChangeShapeType="1"/>
          </p:cNvSpPr>
          <p:nvPr/>
        </p:nvSpPr>
        <p:spPr bwMode="auto">
          <a:xfrm>
            <a:off x="6553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8D1E9822-3222-4F8B-BDDE-F941A55FB0A5}" type="slidenum">
              <a:rPr lang="zh-TW" altLang="en-US" sz="1400">
                <a:ea typeface="新細明體" panose="02020500000000000000" pitchFamily="18" charset="-120"/>
              </a:rPr>
              <a:pPr algn="l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15200" cy="838200"/>
          </a:xfrm>
        </p:spPr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An algorithmic technique to solve optimization problems</a:t>
            </a:r>
          </a:p>
          <a:p>
            <a:pPr algn="just">
              <a:lnSpc>
                <a:spcPct val="9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Optimization problem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There can be many possible solutions. Each solution has a value, and we wish to find a solution with the optimal (minimum or maximum) value,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endParaRPr lang="en-US" altLang="en-US" sz="2400" i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i="1" dirty="0" smtClean="0">
                <a:solidFill>
                  <a:srgbClr val="FF0000"/>
                </a:solidFill>
              </a:rPr>
              <a:t>maximization problem and </a:t>
            </a:r>
            <a:r>
              <a:rPr lang="en-US" altLang="en-US" sz="2400" i="1" dirty="0">
                <a:solidFill>
                  <a:srgbClr val="FF0000"/>
                </a:solidFill>
              </a:rPr>
              <a:t>minimization problem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An </a:t>
            </a:r>
            <a:r>
              <a:rPr lang="en-US" altLang="en-US" sz="2400" dirty="0">
                <a:solidFill>
                  <a:srgbClr val="FF0000"/>
                </a:solidFill>
              </a:rPr>
              <a:t>optimization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problem</a:t>
            </a:r>
            <a:r>
              <a:rPr lang="en-US" altLang="en-US" sz="2400" dirty="0"/>
              <a:t> is one in which you want to find, not just </a:t>
            </a:r>
            <a:r>
              <a:rPr lang="en-US" altLang="en-US" sz="2400" b="1" i="1" dirty="0"/>
              <a:t>a</a:t>
            </a:r>
            <a:r>
              <a:rPr lang="en-US" altLang="en-US" sz="2400" dirty="0"/>
              <a:t> solution, but the </a:t>
            </a:r>
            <a:r>
              <a:rPr lang="en-US" altLang="en-US" sz="2400" b="1" i="1" dirty="0"/>
              <a:t>best</a:t>
            </a:r>
            <a:r>
              <a:rPr lang="en-US" altLang="en-US" sz="2400" dirty="0"/>
              <a:t> solution</a:t>
            </a:r>
          </a:p>
          <a:p>
            <a:pPr marL="411480" lvl="1" indent="0" algn="just">
              <a:lnSpc>
                <a:spcPct val="90000"/>
              </a:lnSpc>
              <a:buNone/>
            </a:pP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Always makes the choice that looks best at the moment.</a:t>
            </a:r>
          </a:p>
        </p:txBody>
      </p:sp>
    </p:spTree>
    <p:extLst>
      <p:ext uri="{BB962C8B-B14F-4D97-AF65-F5344CB8AC3E}">
        <p14:creationId xmlns:p14="http://schemas.microsoft.com/office/powerpoint/2010/main" val="1940001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Algorithm Run: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334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035425" y="36687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5334000" y="3657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6705600" y="26670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0970" name="Text Box 14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0971" name="Rectangle 15"/>
          <p:cNvSpPr>
            <a:spLocks noChangeArrowheads="1"/>
          </p:cNvSpPr>
          <p:nvPr/>
        </p:nvSpPr>
        <p:spPr bwMode="auto">
          <a:xfrm>
            <a:off x="4724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2" name="Text Box 16"/>
          <p:cNvSpPr txBox="1">
            <a:spLocks noChangeArrowheads="1"/>
          </p:cNvSpPr>
          <p:nvPr/>
        </p:nvSpPr>
        <p:spPr bwMode="auto">
          <a:xfrm>
            <a:off x="4724400" y="26670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0973" name="Line 17"/>
          <p:cNvSpPr>
            <a:spLocks noChangeShapeType="1"/>
          </p:cNvSpPr>
          <p:nvPr/>
        </p:nvSpPr>
        <p:spPr bwMode="auto">
          <a:xfrm flipH="1">
            <a:off x="4572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18"/>
          <p:cNvSpPr>
            <a:spLocks noChangeShapeType="1"/>
          </p:cNvSpPr>
          <p:nvPr/>
        </p:nvSpPr>
        <p:spPr bwMode="auto">
          <a:xfrm>
            <a:off x="5638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Rectangle 19"/>
          <p:cNvSpPr>
            <a:spLocks noChangeArrowheads="1"/>
          </p:cNvSpPr>
          <p:nvPr/>
        </p:nvSpPr>
        <p:spPr bwMode="auto">
          <a:xfrm>
            <a:off x="5638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6" name="Text Box 20"/>
          <p:cNvSpPr txBox="1">
            <a:spLocks noChangeArrowheads="1"/>
          </p:cNvSpPr>
          <p:nvPr/>
        </p:nvSpPr>
        <p:spPr bwMode="auto">
          <a:xfrm>
            <a:off x="5638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0977" name="Line 21"/>
          <p:cNvSpPr>
            <a:spLocks noChangeShapeType="1"/>
          </p:cNvSpPr>
          <p:nvPr/>
        </p:nvSpPr>
        <p:spPr bwMode="auto">
          <a:xfrm flipH="1">
            <a:off x="5410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22"/>
          <p:cNvSpPr>
            <a:spLocks noChangeShapeType="1"/>
          </p:cNvSpPr>
          <p:nvPr/>
        </p:nvSpPr>
        <p:spPr bwMode="auto">
          <a:xfrm>
            <a:off x="6553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Rectangle 23"/>
          <p:cNvSpPr>
            <a:spLocks noChangeArrowheads="1"/>
          </p:cNvSpPr>
          <p:nvPr/>
        </p:nvSpPr>
        <p:spPr bwMode="auto">
          <a:xfrm>
            <a:off x="533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0" name="Rectangle 24"/>
          <p:cNvSpPr>
            <a:spLocks noChangeArrowheads="1"/>
          </p:cNvSpPr>
          <p:nvPr/>
        </p:nvSpPr>
        <p:spPr bwMode="auto">
          <a:xfrm>
            <a:off x="190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1" name="Text Box 25"/>
          <p:cNvSpPr txBox="1">
            <a:spLocks noChangeArrowheads="1"/>
          </p:cNvSpPr>
          <p:nvPr/>
        </p:nvSpPr>
        <p:spPr bwMode="auto">
          <a:xfrm>
            <a:off x="606425" y="26019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0982" name="Text Box 26"/>
          <p:cNvSpPr txBox="1">
            <a:spLocks noChangeArrowheads="1"/>
          </p:cNvSpPr>
          <p:nvPr/>
        </p:nvSpPr>
        <p:spPr bwMode="auto">
          <a:xfrm>
            <a:off x="19050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0983" name="Rectangle 27"/>
          <p:cNvSpPr>
            <a:spLocks noChangeArrowheads="1"/>
          </p:cNvSpPr>
          <p:nvPr/>
        </p:nvSpPr>
        <p:spPr bwMode="auto">
          <a:xfrm>
            <a:off x="1295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4" name="Text Box 28"/>
          <p:cNvSpPr txBox="1">
            <a:spLocks noChangeArrowheads="1"/>
          </p:cNvSpPr>
          <p:nvPr/>
        </p:nvSpPr>
        <p:spPr bwMode="auto">
          <a:xfrm>
            <a:off x="1295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40985" name="Line 29"/>
          <p:cNvSpPr>
            <a:spLocks noChangeShapeType="1"/>
          </p:cNvSpPr>
          <p:nvPr/>
        </p:nvSpPr>
        <p:spPr bwMode="auto">
          <a:xfrm flipH="1">
            <a:off x="11430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30"/>
          <p:cNvSpPr>
            <a:spLocks noChangeShapeType="1"/>
          </p:cNvSpPr>
          <p:nvPr/>
        </p:nvSpPr>
        <p:spPr bwMode="auto">
          <a:xfrm>
            <a:off x="2209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Algorithm Run: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286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6002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9718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6576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01625" y="35925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600200" y="35814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2971800" y="25908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657600" y="15240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990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9906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838200" y="3048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1905000" y="3048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19050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1905000" y="15240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>
            <a:off x="1676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2819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71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7086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5788025" y="26019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70866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6477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64770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 flipH="1">
            <a:off x="63246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73914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Algorithm Run: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048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6764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048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7338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77825" y="46593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676400" y="4648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048000" y="36576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733800" y="25908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10668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066800" y="3657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9144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19812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19812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9812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17526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28956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571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7086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788025" y="26019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70866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6477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64770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 flipH="1">
            <a:off x="63246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73914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2895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2895600" y="16002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W   </a:t>
            </a:r>
            <a:r>
              <a:rPr lang="en-US" alt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 flipH="1">
            <a:off x="27432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3733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Algorithm Run: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1910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5626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69342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7620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264025" y="46593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562600" y="4648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934200" y="36576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620000" y="25908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953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4953000" y="3657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48006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58674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5867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58674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56388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67818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11430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25146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1216025" y="25257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2514600" y="2514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19050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1905000" y="15240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 flipH="1">
            <a:off x="1752600" y="1981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2819400" y="1981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6781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781800" y="16002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W   </a:t>
            </a:r>
            <a:r>
              <a:rPr lang="en-US" alt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H="1">
            <a:off x="6629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76200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Algorithm Run: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581400" y="5638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953000" y="5638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3246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0104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654425" y="56499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953000" y="5638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324600" y="4648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010400" y="35814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43434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343400" y="4648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>
            <a:off x="4191000" y="5105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5257800" y="5105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52578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5257800" y="35814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H="1">
            <a:off x="50292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61722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1828800" y="3505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3200400" y="3505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1901825" y="35163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3200400" y="3505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25908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590800" y="25146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H="1">
            <a:off x="2438400" y="2971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3505200" y="2971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61722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6172200" y="25908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W   </a:t>
            </a:r>
            <a:r>
              <a:rPr lang="en-US" alt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H="1">
            <a:off x="6019800" y="3048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7010400" y="3048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4346575" y="1512888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4419600" y="1524000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V   </a:t>
            </a:r>
            <a:r>
              <a:rPr lang="en-US" altLang="en-US" sz="2000">
                <a:solidFill>
                  <a:srgbClr val="FF0000"/>
                </a:solidFill>
              </a:rPr>
              <a:t>210</a:t>
            </a:r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H="1">
            <a:off x="3276600" y="1981200"/>
            <a:ext cx="1371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5105400" y="19812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3614738" y="16795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22098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5791200" y="2971800"/>
            <a:ext cx="34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094" name="Text Box 38"/>
          <p:cNvSpPr txBox="1">
            <a:spLocks noChangeArrowheads="1"/>
          </p:cNvSpPr>
          <p:nvPr/>
        </p:nvSpPr>
        <p:spPr bwMode="auto">
          <a:xfrm>
            <a:off x="4800600" y="396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3886200" y="4953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5715000" y="175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6324600" y="3810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72390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099" name="Text Box 44"/>
          <p:cNvSpPr txBox="1">
            <a:spLocks noChangeArrowheads="1"/>
          </p:cNvSpPr>
          <p:nvPr/>
        </p:nvSpPr>
        <p:spPr bwMode="auto">
          <a:xfrm>
            <a:off x="3810000" y="2743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100" name="Text Box 46"/>
          <p:cNvSpPr txBox="1">
            <a:spLocks noChangeArrowheads="1"/>
          </p:cNvSpPr>
          <p:nvPr/>
        </p:nvSpPr>
        <p:spPr bwMode="auto">
          <a:xfrm>
            <a:off x="5486400" y="4953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59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The Huffman encoding: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495800" y="533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867400" y="533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239000" y="4343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924800" y="3276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568825" y="53451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867400" y="53340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7239000" y="43434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924800" y="32766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257800" y="4343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257800" y="43434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5105400" y="4800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172200" y="48006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6172200" y="3276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172200" y="3276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>
            <a:off x="5943600" y="3810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7086600" y="3810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2743200" y="3200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3200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2816225" y="32115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4114800" y="32004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3505200" y="2209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3505200" y="22098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H="1">
            <a:off x="3352800" y="2667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4419600" y="2667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7086600" y="2286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7086600" y="22860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W   </a:t>
            </a:r>
            <a:r>
              <a:rPr lang="en-US" alt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H="1">
            <a:off x="6934200" y="2743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7924800" y="2743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260975" y="1208088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5334000" y="1219200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/>
              <a:t>V   </a:t>
            </a:r>
            <a:r>
              <a:rPr lang="en-US" altLang="en-US" sz="2000">
                <a:solidFill>
                  <a:srgbClr val="FF0000"/>
                </a:solidFill>
              </a:rPr>
              <a:t>210</a:t>
            </a:r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H="1">
            <a:off x="4191000" y="1676400"/>
            <a:ext cx="1371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6019800" y="16764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4529138" y="13747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3124200" y="2590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6705600" y="2667000"/>
            <a:ext cx="34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5715000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4800600" y="464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6629400" y="1447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7239000" y="3505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8153400" y="2590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4724400" y="2438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6400800" y="464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381000" y="1219200"/>
            <a:ext cx="169545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/>
              <a:t>A:</a:t>
            </a:r>
            <a:r>
              <a:rPr lang="he-IL" altLang="en-US" sz="3200"/>
              <a:t> </a:t>
            </a:r>
            <a:r>
              <a:rPr lang="en-US" altLang="en-US" sz="3200"/>
              <a:t> 1000</a:t>
            </a:r>
          </a:p>
          <a:p>
            <a:pPr algn="l" eaLnBrk="1" hangingPunct="1"/>
            <a:r>
              <a:rPr lang="en-US" altLang="en-US" sz="3200"/>
              <a:t>B:  1001</a:t>
            </a:r>
          </a:p>
          <a:p>
            <a:pPr algn="l" eaLnBrk="1" hangingPunct="1"/>
            <a:r>
              <a:rPr lang="en-US" altLang="en-US" sz="3200"/>
              <a:t>C:  101</a:t>
            </a:r>
          </a:p>
          <a:p>
            <a:pPr algn="l" eaLnBrk="1" hangingPunct="1"/>
            <a:r>
              <a:rPr lang="en-US" altLang="en-US" sz="3200"/>
              <a:t>D:  00</a:t>
            </a:r>
          </a:p>
          <a:p>
            <a:pPr algn="l" eaLnBrk="1" hangingPunct="1"/>
            <a:r>
              <a:rPr lang="en-US" altLang="en-US" sz="3200"/>
              <a:t>E:  01</a:t>
            </a:r>
          </a:p>
          <a:p>
            <a:pPr algn="l" eaLnBrk="1" hangingPunct="1"/>
            <a:r>
              <a:rPr lang="en-US" altLang="en-US" sz="3200"/>
              <a:t>F:  11</a:t>
            </a: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0" y="5867400"/>
            <a:ext cx="9072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File Size:</a:t>
            </a:r>
            <a:r>
              <a:rPr lang="en-US" altLang="en-US" dirty="0">
                <a:latin typeface="Comic Sans MS" panose="030F0702030302020204" pitchFamily="66" charset="0"/>
              </a:rPr>
              <a:t> 10x4 + 20x4 + 30x3 + 40x2 + 50x2 + 60x2 =</a:t>
            </a:r>
          </a:p>
          <a:p>
            <a:pPr algn="l" eaLnBrk="1" hangingPunct="1"/>
            <a:r>
              <a:rPr lang="he-IL" altLang="en-US" dirty="0">
                <a:latin typeface="Comic Sans MS" panose="030F0702030302020204" pitchFamily="66" charset="0"/>
              </a:rPr>
              <a:t>              </a:t>
            </a:r>
            <a:r>
              <a:rPr lang="en-US" altLang="en-US" dirty="0">
                <a:latin typeface="Comic Sans MS" panose="030F0702030302020204" pitchFamily="66" charset="0"/>
              </a:rPr>
              <a:t>     40  +   80   +   90   +   80   +  100   +  120  = </a:t>
            </a:r>
            <a:r>
              <a:rPr lang="en-US" alt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510</a:t>
            </a:r>
            <a:r>
              <a:rPr lang="en-US" altLang="en-US" dirty="0">
                <a:latin typeface="Comic Sans MS" panose="030F0702030302020204" pitchFamily="66" charset="0"/>
              </a:rPr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5377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Note the savings: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en-US" sz="260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Huffman code:</a:t>
            </a:r>
          </a:p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Required </a:t>
            </a:r>
            <a:r>
              <a:rPr lang="en-US" altLang="en-US" sz="3200">
                <a:solidFill>
                  <a:srgbClr val="00CC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510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 bits for the file.</a:t>
            </a:r>
          </a:p>
          <a:p>
            <a:pPr algn="l" eaLnBrk="1" hangingPunct="1"/>
            <a:endParaRPr lang="en-US" altLang="en-US" sz="320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l" eaLnBrk="1" hangingPunct="1"/>
            <a:endParaRPr lang="en-US" altLang="en-US" sz="320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Fixed length code: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Need 3 bits for 6 characters.</a:t>
            </a:r>
          </a:p>
          <a:p>
            <a:pPr algn="l" eaLnBrk="1" hangingPunct="1"/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File has 210 characters.</a:t>
            </a:r>
          </a:p>
          <a:p>
            <a:pPr algn="l" eaLnBrk="1" hangingPunct="1"/>
            <a:endParaRPr lang="en-US" altLang="en-US" sz="320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Total: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      </a:t>
            </a:r>
            <a:r>
              <a:rPr lang="en-US" altLang="en-US" sz="3200">
                <a:solidFill>
                  <a:srgbClr val="CC00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630 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bits for the file.</a:t>
            </a:r>
          </a:p>
        </p:txBody>
      </p:sp>
    </p:spTree>
    <p:extLst>
      <p:ext uri="{BB962C8B-B14F-4D97-AF65-F5344CB8AC3E}">
        <p14:creationId xmlns:p14="http://schemas.microsoft.com/office/powerpoint/2010/main" val="6109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4180AB9-83A7-4310-BAE3-FA34FBBFBD35}" type="slidenum">
              <a:rPr lang="zh-TW" altLang="en-US" sz="1400">
                <a:ea typeface="新細明體" panose="02020500000000000000" pitchFamily="18" charset="-120"/>
              </a:rPr>
              <a:pPr algn="l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en-US" sz="2800" dirty="0" smtClean="0"/>
              <a:t>Greedy algorithms are very frequently used in everyday problem solving. </a:t>
            </a:r>
          </a:p>
          <a:p>
            <a:pPr algn="just"/>
            <a:r>
              <a:rPr lang="en-US" altLang="en-US" sz="2800" dirty="0"/>
              <a:t>A </a:t>
            </a:r>
            <a:r>
              <a:rPr lang="en-US" altLang="en-US" sz="2800" i="1" dirty="0">
                <a:solidFill>
                  <a:schemeClr val="tx2"/>
                </a:solidFill>
              </a:rPr>
              <a:t>greedy algorithm</a:t>
            </a:r>
            <a:r>
              <a:rPr lang="en-US" altLang="en-US" sz="2800" dirty="0"/>
              <a:t> always makes the choice that looks best at the moment</a:t>
            </a:r>
          </a:p>
          <a:p>
            <a:pPr algn="just"/>
            <a:r>
              <a:rPr lang="en-US" altLang="en-US" sz="2800" dirty="0" smtClean="0"/>
              <a:t>Examples include,</a:t>
            </a:r>
          </a:p>
          <a:p>
            <a:pPr lvl="1" algn="just"/>
            <a:r>
              <a:rPr lang="en-US" altLang="en-US" sz="2400" dirty="0" smtClean="0"/>
              <a:t>Time management, </a:t>
            </a:r>
          </a:p>
          <a:p>
            <a:pPr lvl="1" algn="just"/>
            <a:r>
              <a:rPr lang="en-US" altLang="en-US" sz="2400" dirty="0" smtClean="0"/>
              <a:t>Route finding, </a:t>
            </a:r>
          </a:p>
          <a:p>
            <a:pPr lvl="1" algn="just"/>
            <a:r>
              <a:rPr lang="en-US" altLang="en-US" sz="2400" dirty="0" smtClean="0"/>
              <a:t>Playing cards</a:t>
            </a:r>
          </a:p>
          <a:p>
            <a:pPr algn="just"/>
            <a:r>
              <a:rPr lang="en-US" altLang="en-US" sz="2800" dirty="0" smtClean="0"/>
              <a:t>The hope: a locally optimal choice will lead to a globally optimal solution</a:t>
            </a:r>
          </a:p>
          <a:p>
            <a:pPr algn="just"/>
            <a:r>
              <a:rPr lang="en-US" altLang="en-US" sz="2800" dirty="0" smtClean="0"/>
              <a:t>For some problems, it works</a:t>
            </a:r>
          </a:p>
          <a:p>
            <a:pPr algn="just"/>
            <a:r>
              <a:rPr lang="en-US" altLang="en-US" sz="2800" dirty="0" smtClean="0"/>
              <a:t>Greedy algorithms tend to be easier to code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15200" cy="838200"/>
          </a:xfrm>
          <a:noFill/>
        </p:spPr>
        <p:txBody>
          <a:bodyPr/>
          <a:lstStyle/>
          <a:p>
            <a:r>
              <a:rPr lang="en-US" altLang="en-US" smtClean="0"/>
              <a:t>Introduction Cont…</a:t>
            </a:r>
          </a:p>
        </p:txBody>
      </p:sp>
    </p:spTree>
    <p:extLst>
      <p:ext uri="{BB962C8B-B14F-4D97-AF65-F5344CB8AC3E}">
        <p14:creationId xmlns:p14="http://schemas.microsoft.com/office/powerpoint/2010/main" val="11838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400" smtClean="0"/>
          </a:p>
          <a:p>
            <a:r>
              <a:rPr lang="en-US" altLang="en-US" sz="2400" smtClean="0"/>
              <a:t>A “</a:t>
            </a:r>
            <a:r>
              <a:rPr lang="en-US" altLang="en-US" sz="2400" smtClean="0">
                <a:solidFill>
                  <a:srgbClr val="009900"/>
                </a:solidFill>
              </a:rPr>
              <a:t>greedy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009900"/>
                </a:solidFill>
              </a:rPr>
              <a:t>algorithm</a:t>
            </a:r>
            <a:r>
              <a:rPr lang="en-US" altLang="en-US" sz="2400" smtClean="0"/>
              <a:t>” sometimes works well for optimization problems</a:t>
            </a:r>
          </a:p>
          <a:p>
            <a:r>
              <a:rPr lang="en-US" altLang="en-US" smtClean="0"/>
              <a:t>A </a:t>
            </a:r>
            <a:r>
              <a:rPr lang="en-US" altLang="en-US" smtClean="0">
                <a:solidFill>
                  <a:srgbClr val="009900"/>
                </a:solidFill>
              </a:rPr>
              <a:t>greedy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rgbClr val="009900"/>
                </a:solidFill>
              </a:rPr>
              <a:t>algorithm</a:t>
            </a:r>
            <a:r>
              <a:rPr lang="en-US" altLang="en-US" smtClean="0"/>
              <a:t> works in phases. At each phase:</a:t>
            </a:r>
          </a:p>
          <a:p>
            <a:pPr lvl="1"/>
            <a:r>
              <a:rPr lang="en-US" altLang="en-US" smtClean="0"/>
              <a:t>You take the best you can get right now, without regard for future consequences</a:t>
            </a:r>
          </a:p>
          <a:p>
            <a:pPr lvl="1"/>
            <a:r>
              <a:rPr lang="en-US" altLang="en-US" smtClean="0"/>
              <a:t>You hope that by choosing a </a:t>
            </a:r>
            <a:r>
              <a:rPr lang="en-US" altLang="en-US" i="1" smtClean="0">
                <a:solidFill>
                  <a:srgbClr val="009900"/>
                </a:solidFill>
              </a:rPr>
              <a:t>local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9900"/>
                </a:solidFill>
              </a:rPr>
              <a:t>optimum</a:t>
            </a:r>
            <a:r>
              <a:rPr lang="en-US" altLang="en-US" smtClean="0"/>
              <a:t> at each step, you will end up at a </a:t>
            </a:r>
            <a:r>
              <a:rPr lang="en-US" altLang="en-US" i="1" smtClean="0">
                <a:solidFill>
                  <a:srgbClr val="009900"/>
                </a:solidFill>
              </a:rPr>
              <a:t>global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9900"/>
                </a:solidFill>
              </a:rPr>
              <a:t>optimum</a:t>
            </a:r>
          </a:p>
          <a:p>
            <a:endParaRPr lang="en-US" altLang="en-US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DFDCB7"/>
                </a:solidFill>
              </a:rPr>
              <a:t>Design &amp; Analysis of Algorithms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2DD9B1-B64E-451D-9D85-BFFEC54809D3}" type="slidenum">
              <a:rPr lang="en-US" altLang="en-US" sz="1800">
                <a:solidFill>
                  <a:srgbClr val="FFFFFF"/>
                </a:solidFill>
              </a:rPr>
              <a:pPr eaLnBrk="1" hangingPunct="1"/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486400"/>
          </a:xfrm>
        </p:spPr>
        <p:txBody>
          <a:bodyPr/>
          <a:lstStyle/>
          <a:p>
            <a:pPr marL="533400" indent="-533400" eaLnBrk="1" hangingPunct="1"/>
            <a:r>
              <a:rPr lang="en-US" altLang="en-US" sz="2800" dirty="0" smtClean="0">
                <a:latin typeface="Times New Roman" panose="02020603050405020304" pitchFamily="18" charset="0"/>
              </a:rPr>
              <a:t>In the beneath every greedy algorithm, there is almost always a dynamic programming solution.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800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	How can one tell if a greedy algorithm will solve a particular optimization problem? </a:t>
            </a:r>
          </a:p>
          <a:p>
            <a:pPr marL="533400" indent="-533400" eaLnBrk="1" hangingPunct="1"/>
            <a:r>
              <a:rPr lang="en-US" altLang="en-US" sz="2800" dirty="0" smtClean="0">
                <a:latin typeface="Times New Roman" panose="02020603050405020304" pitchFamily="18" charset="0"/>
              </a:rPr>
              <a:t>There is no way in general, but there are two key ingredients </a:t>
            </a:r>
          </a:p>
          <a:p>
            <a:pPr marL="914400" lvl="1" indent="-457200" eaLnBrk="1" hangingPunct="1"/>
            <a:r>
              <a:rPr lang="en-US" altLang="en-US" sz="2400" dirty="0" smtClean="0">
                <a:latin typeface="Times New Roman" panose="02020603050405020304" pitchFamily="18" charset="0"/>
              </a:rPr>
              <a:t>greedy choice property and </a:t>
            </a:r>
          </a:p>
          <a:p>
            <a:pPr marL="914400" lvl="1" indent="-457200" eaLnBrk="1" hangingPunct="1"/>
            <a:r>
              <a:rPr lang="en-US" altLang="en-US" sz="2400" dirty="0" smtClean="0">
                <a:latin typeface="Times New Roman" panose="02020603050405020304" pitchFamily="18" charset="0"/>
              </a:rPr>
              <a:t>optimal sub-structure </a:t>
            </a:r>
          </a:p>
          <a:p>
            <a:pPr marL="533400" indent="-533400" eaLnBrk="1" hangingPunct="1"/>
            <a:r>
              <a:rPr lang="en-US" altLang="en-US" sz="2800" dirty="0" smtClean="0">
                <a:latin typeface="Times New Roman" panose="02020603050405020304" pitchFamily="18" charset="0"/>
              </a:rPr>
              <a:t>If we can demonstrate that the problem has these properties, then we are well on the way to developing a greedy algorithm for it.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615950"/>
          </a:xfrm>
          <a:noFill/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  <a:cs typeface="Times New Roman" panose="02020603050405020304" pitchFamily="18" charset="0"/>
              </a:rPr>
              <a:t>Checks in Designing Greedy Algorithms</a:t>
            </a:r>
          </a:p>
        </p:txBody>
      </p:sp>
      <p:sp>
        <p:nvSpPr>
          <p:cNvPr id="6148" name="Line 6"/>
          <p:cNvSpPr>
            <a:spLocks noChangeShapeType="1"/>
          </p:cNvSpPr>
          <p:nvPr/>
        </p:nvSpPr>
        <p:spPr bwMode="auto">
          <a:xfrm>
            <a:off x="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3476891-C6BC-412D-BCAE-3220498E4B49}" type="slidenum">
              <a:rPr lang="zh-TW" altLang="en-US" sz="1400">
                <a:ea typeface="新細明體" panose="02020500000000000000" pitchFamily="18" charset="-120"/>
              </a:rPr>
              <a:pPr algn="l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248400" cy="1143000"/>
          </a:xfrm>
        </p:spPr>
        <p:txBody>
          <a:bodyPr/>
          <a:lstStyle/>
          <a:p>
            <a:r>
              <a:rPr lang="en-US" altLang="en-US" smtClean="0"/>
              <a:t>Greedy-Choice Property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038600"/>
          </a:xfrm>
        </p:spPr>
        <p:txBody>
          <a:bodyPr/>
          <a:lstStyle/>
          <a:p>
            <a:pPr algn="just"/>
            <a:r>
              <a:rPr lang="en-US" altLang="zh-TW" sz="2800" smtClean="0">
                <a:ea typeface="新細明體" panose="02020500000000000000" pitchFamily="18" charset="-120"/>
              </a:rPr>
              <a:t>A globally optimal solution can be arrived at by making a locally optimal (greedy) choice</a:t>
            </a:r>
          </a:p>
          <a:p>
            <a:pPr algn="just"/>
            <a:endParaRPr lang="en-US" altLang="zh-TW" sz="1800" smtClean="0">
              <a:ea typeface="新細明體" panose="02020500000000000000" pitchFamily="18" charset="-120"/>
            </a:endParaRPr>
          </a:p>
          <a:p>
            <a:pPr lvl="1" algn="just"/>
            <a:r>
              <a:rPr lang="en-US" altLang="zh-TW" sz="2400" smtClean="0">
                <a:ea typeface="新細明體" panose="02020500000000000000" pitchFamily="18" charset="-120"/>
              </a:rPr>
              <a:t>Make whatever choice seems best at the moment and then solve the sub-problem arising after the choice is made</a:t>
            </a:r>
          </a:p>
          <a:p>
            <a:pPr lvl="1" algn="just"/>
            <a:endParaRPr lang="en-US" altLang="zh-TW" sz="1400" smtClean="0">
              <a:ea typeface="新細明體" panose="02020500000000000000" pitchFamily="18" charset="-120"/>
            </a:endParaRPr>
          </a:p>
          <a:p>
            <a:pPr lvl="1" algn="just"/>
            <a:r>
              <a:rPr lang="en-US" altLang="zh-TW" sz="2400" smtClean="0">
                <a:ea typeface="新細明體" panose="02020500000000000000" pitchFamily="18" charset="-120"/>
              </a:rPr>
              <a:t>The choice made by a greedy algorithm may depend on choices so far, but it cannot depend on any future choices or on the solutions to sub-problems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8838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CA9890A-CFCA-4B94-81AA-0345B5E02A42}" type="slidenum">
              <a:rPr lang="zh-TW" altLang="en-US" sz="1400">
                <a:ea typeface="新細明體" panose="02020500000000000000" pitchFamily="18" charset="-120"/>
              </a:rPr>
              <a:pPr algn="l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Optimal Substructure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53400" cy="4114800"/>
          </a:xfrm>
        </p:spPr>
        <p:txBody>
          <a:bodyPr/>
          <a:lstStyle/>
          <a:p>
            <a:pPr algn="just"/>
            <a:r>
              <a:rPr lang="en-US" altLang="zh-TW" smtClean="0">
                <a:ea typeface="新細明體" panose="02020500000000000000" pitchFamily="18" charset="-120"/>
              </a:rPr>
              <a:t>A problem exhibits optimal substructure if an optimal solution to the problem contains within it optimal solutions to sub-problems</a:t>
            </a:r>
          </a:p>
          <a:p>
            <a:pPr algn="just"/>
            <a:endParaRPr lang="en-US" altLang="zh-TW" sz="160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13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hlink"/>
                </a:solidFill>
                <a:latin typeface="Comic Sans MS" pitchFamily="66" charset="0"/>
              </a:rPr>
              <a:t>Example - Huffman codes</a:t>
            </a:r>
            <a:endParaRPr lang="en-US" sz="40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>
                <a:solidFill>
                  <a:srgbClr val="FF0000"/>
                </a:solidFill>
                <a:latin typeface="Comic Sans MS" panose="030F0702030302020204" pitchFamily="66" charset="0"/>
              </a:rPr>
              <a:t>Computer Data Encoding: 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>How do we represent data in binary?</a:t>
            </a:r>
            <a:endParaRPr lang="he-IL" altLang="en-US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endParaRPr lang="he-IL" altLang="en-US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 smtClean="0">
                <a:solidFill>
                  <a:srgbClr val="FF0000"/>
                </a:solidFill>
                <a:latin typeface="Comic Sans MS" panose="030F0702030302020204" pitchFamily="66" charset="0"/>
              </a:rPr>
              <a:t>Historical Solution:</a:t>
            </a:r>
            <a:endParaRPr lang="he-IL" altLang="en-US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>Fixed length codes.</a:t>
            </a:r>
          </a:p>
          <a:p>
            <a:pPr>
              <a:buFontTx/>
              <a:buNone/>
            </a:pPr>
            <a:r>
              <a:rPr lang="en-US" altLang="en-US" smtClean="0">
                <a:latin typeface="Comic Sans MS" panose="030F0702030302020204" pitchFamily="66" charset="0"/>
              </a:rPr>
              <a:t>Encode every symbol by a unique binary string of a fixed length.</a:t>
            </a:r>
          </a:p>
          <a:p>
            <a:pPr>
              <a:buFontTx/>
              <a:buNone/>
            </a:pPr>
            <a:r>
              <a:rPr lang="en-US" altLang="en-US" smtClean="0">
                <a:latin typeface="Comic Sans MS" panose="030F0702030302020204" pitchFamily="66" charset="0"/>
              </a:rPr>
              <a:t>   </a:t>
            </a:r>
            <a:r>
              <a:rPr lang="en-US" altLang="en-US" smtClean="0">
                <a:solidFill>
                  <a:srgbClr val="FF0000"/>
                </a:solidFill>
                <a:latin typeface="Comic Sans MS" panose="030F0702030302020204" pitchFamily="66" charset="0"/>
              </a:rPr>
              <a:t>Examples:</a:t>
            </a:r>
            <a:r>
              <a:rPr lang="en-US" altLang="en-US" smtClean="0">
                <a:latin typeface="Comic Sans MS" panose="030F0702030302020204" pitchFamily="66" charset="0"/>
              </a:rPr>
              <a:t> ASCII </a:t>
            </a:r>
            <a:r>
              <a:rPr lang="en-US" altLang="en-US" sz="2800" smtClean="0">
                <a:latin typeface="Comic Sans MS" panose="030F0702030302020204" pitchFamily="66" charset="0"/>
              </a:rPr>
              <a:t>(7 bit code)</a:t>
            </a:r>
            <a:r>
              <a:rPr lang="en-US" altLang="en-US" smtClean="0">
                <a:latin typeface="Comic Sans MS" panose="030F0702030302020204" pitchFamily="66" charset="0"/>
              </a:rPr>
              <a:t>, </a:t>
            </a:r>
          </a:p>
          <a:p>
            <a:pPr>
              <a:buFontTx/>
              <a:buNone/>
            </a:pPr>
            <a:r>
              <a:rPr lang="en-US" altLang="en-US" smtClean="0">
                <a:latin typeface="Comic Sans MS" panose="030F0702030302020204" pitchFamily="66" charset="0"/>
              </a:rPr>
              <a:t>                   EBCDIC </a:t>
            </a:r>
            <a:r>
              <a:rPr lang="en-US" altLang="en-US" sz="2800" smtClean="0">
                <a:latin typeface="Comic Sans MS" panose="030F0702030302020204" pitchFamily="66" charset="0"/>
              </a:rPr>
              <a:t>(8 bit code)</a:t>
            </a:r>
            <a:r>
              <a:rPr lang="en-US" altLang="en-US" smtClean="0">
                <a:latin typeface="Comic Sans MS" panose="030F0702030302020204" pitchFamily="66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9531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1249</TotalTime>
  <Words>1349</Words>
  <Application>Microsoft Office PowerPoint</Application>
  <PresentationFormat>On-screen Show (4:3)</PresentationFormat>
  <Paragraphs>371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新細明體</vt:lpstr>
      <vt:lpstr>Arial</vt:lpstr>
      <vt:lpstr>Calibri</vt:lpstr>
      <vt:lpstr>Cambria</vt:lpstr>
      <vt:lpstr>Comic Sans MS</vt:lpstr>
      <vt:lpstr>Times New Roman</vt:lpstr>
      <vt:lpstr>Adjacency</vt:lpstr>
      <vt:lpstr>Greedy Algorithm</vt:lpstr>
      <vt:lpstr>          Greedy Algorithms       </vt:lpstr>
      <vt:lpstr>Introduction</vt:lpstr>
      <vt:lpstr>Introduction Cont…</vt:lpstr>
      <vt:lpstr>Greedy Algorithm</vt:lpstr>
      <vt:lpstr>Checks in Designing Greedy Algorithms</vt:lpstr>
      <vt:lpstr>Greedy-Choice Property</vt:lpstr>
      <vt:lpstr>Optimal Substructure</vt:lpstr>
      <vt:lpstr>Example - Huffman codes</vt:lpstr>
      <vt:lpstr>American Standard Code for Information Interchange</vt:lpstr>
      <vt:lpstr>ASCII Example:</vt:lpstr>
      <vt:lpstr>Total space usage in bits:</vt:lpstr>
      <vt:lpstr>Variable Length codes</vt:lpstr>
      <vt:lpstr>Variable Length codes - example</vt:lpstr>
      <vt:lpstr>Total space usage in bits:</vt:lpstr>
      <vt:lpstr>How do we decode?</vt:lpstr>
      <vt:lpstr>How do we decode?</vt:lpstr>
      <vt:lpstr>How do we decode?</vt:lpstr>
      <vt:lpstr>Prefix Code</vt:lpstr>
      <vt:lpstr>Desiderata:</vt:lpstr>
      <vt:lpstr>Idea</vt:lpstr>
      <vt:lpstr>Idea</vt:lpstr>
      <vt:lpstr>Observe:</vt:lpstr>
      <vt:lpstr>Greedy Algorithm:</vt:lpstr>
      <vt:lpstr>Greedy Algorithm Example: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The Huffman encoding:</vt:lpstr>
      <vt:lpstr>Note the savings: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CS3534 - Operating Systems</dc:title>
  <dc:creator>Zuhair</dc:creator>
  <cp:lastModifiedBy>Shahid</cp:lastModifiedBy>
  <cp:revision>271</cp:revision>
  <dcterms:created xsi:type="dcterms:W3CDTF">2013-09-17T05:13:36Z</dcterms:created>
  <dcterms:modified xsi:type="dcterms:W3CDTF">2017-01-09T09:54:09Z</dcterms:modified>
</cp:coreProperties>
</file>