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2"/>
  </p:notesMasterIdLst>
  <p:sldIdLst>
    <p:sldId id="262" r:id="rId2"/>
    <p:sldId id="264" r:id="rId3"/>
    <p:sldId id="268" r:id="rId4"/>
    <p:sldId id="269" r:id="rId5"/>
    <p:sldId id="270" r:id="rId6"/>
    <p:sldId id="271" r:id="rId7"/>
    <p:sldId id="272" r:id="rId8"/>
    <p:sldId id="273" r:id="rId9"/>
    <p:sldId id="275" r:id="rId10"/>
    <p:sldId id="276" r:id="rId11"/>
    <p:sldId id="277" r:id="rId12"/>
    <p:sldId id="286" r:id="rId13"/>
    <p:sldId id="278" r:id="rId14"/>
    <p:sldId id="280" r:id="rId15"/>
    <p:sldId id="281" r:id="rId16"/>
    <p:sldId id="282" r:id="rId17"/>
    <p:sldId id="283" r:id="rId18"/>
    <p:sldId id="284" r:id="rId19"/>
    <p:sldId id="285" r:id="rId20"/>
    <p:sldId id="287" r:id="rId21"/>
    <p:sldId id="289" r:id="rId22"/>
    <p:sldId id="290" r:id="rId23"/>
    <p:sldId id="291" r:id="rId24"/>
    <p:sldId id="292" r:id="rId25"/>
    <p:sldId id="294" r:id="rId26"/>
    <p:sldId id="293" r:id="rId27"/>
    <p:sldId id="295" r:id="rId28"/>
    <p:sldId id="296" r:id="rId29"/>
    <p:sldId id="297" r:id="rId30"/>
    <p:sldId id="298" r:id="rId31"/>
    <p:sldId id="299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30" r:id="rId40"/>
    <p:sldId id="324" r:id="rId41"/>
    <p:sldId id="311" r:id="rId42"/>
    <p:sldId id="309" r:id="rId43"/>
    <p:sldId id="310" r:id="rId44"/>
    <p:sldId id="312" r:id="rId45"/>
    <p:sldId id="329" r:id="rId46"/>
    <p:sldId id="331" r:id="rId47"/>
    <p:sldId id="318" r:id="rId48"/>
    <p:sldId id="321" r:id="rId49"/>
    <p:sldId id="323" r:id="rId50"/>
    <p:sldId id="313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655" autoAdjust="0"/>
  </p:normalViewPr>
  <p:slideViewPr>
    <p:cSldViewPr>
      <p:cViewPr>
        <p:scale>
          <a:sx n="91" d="100"/>
          <a:sy n="91" d="100"/>
        </p:scale>
        <p:origin x="-137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4E7B1-75AE-450B-9BA3-83B30D44CE03}" type="datetimeFigureOut">
              <a:rPr lang="en-CA" smtClean="0"/>
              <a:t>06/01/2025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08116-5B48-4B63-A566-310174C45A7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089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AB85D-2ADA-074D-9E2A-F66F2600D7F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827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AB85D-2ADA-074D-9E2A-F66F2600D7F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769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AB85D-2ADA-074D-9E2A-F66F2600D7F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405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AB85D-2ADA-074D-9E2A-F66F2600D7F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898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AB85D-2ADA-074D-9E2A-F66F2600D7F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220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AB85D-2ADA-074D-9E2A-F66F2600D7F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913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AB85D-2ADA-074D-9E2A-F66F2600D7F3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961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Selecting the weights that minimize the cross-validated risk is a simple minimization problem, formulated as a regression of the outcomes </a:t>
            </a:r>
            <a:r>
              <a:rPr lang="en-CA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 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 the predicted values of the algorithms (</a:t>
            </a:r>
            <a:r>
              <a:rPr lang="en-CA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</a:t>
            </a:r>
            <a:r>
              <a:rPr lang="en-C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according to the user-supplied parametric family of weighted combinations.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AB85D-2ADA-074D-9E2A-F66F2600D7F3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37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0009-64CE-4BA2-801E-AC1E71E496FD}" type="datetimeFigureOut">
              <a:rPr lang="en-CA" smtClean="0"/>
              <a:t>06/01/2025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37BC-0850-4D85-B3F7-B6625D463756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0009-64CE-4BA2-801E-AC1E71E496FD}" type="datetimeFigureOut">
              <a:rPr lang="en-CA" smtClean="0"/>
              <a:t>06/01/2025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37BC-0850-4D85-B3F7-B6625D46375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0009-64CE-4BA2-801E-AC1E71E496FD}" type="datetimeFigureOut">
              <a:rPr lang="en-CA" smtClean="0"/>
              <a:t>06/01/2025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37BC-0850-4D85-B3F7-B6625D46375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0009-64CE-4BA2-801E-AC1E71E496FD}" type="datetimeFigureOut">
              <a:rPr lang="en-CA" smtClean="0"/>
              <a:t>06/01/2025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37BC-0850-4D85-B3F7-B6625D46375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0009-64CE-4BA2-801E-AC1E71E496FD}" type="datetimeFigureOut">
              <a:rPr lang="en-CA" smtClean="0"/>
              <a:t>06/01/2025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37BC-0850-4D85-B3F7-B6625D463756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0009-64CE-4BA2-801E-AC1E71E496FD}" type="datetimeFigureOut">
              <a:rPr lang="en-CA" smtClean="0"/>
              <a:t>06/01/2025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37BC-0850-4D85-B3F7-B6625D46375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0009-64CE-4BA2-801E-AC1E71E496FD}" type="datetimeFigureOut">
              <a:rPr lang="en-CA" smtClean="0"/>
              <a:t>06/01/2025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37BC-0850-4D85-B3F7-B6625D463756}" type="slidenum">
              <a:rPr lang="en-CA" smtClean="0"/>
              <a:t>‹#›</a:t>
            </a:fld>
            <a:endParaRPr lang="en-CA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0009-64CE-4BA2-801E-AC1E71E496FD}" type="datetimeFigureOut">
              <a:rPr lang="en-CA" smtClean="0"/>
              <a:t>06/01/2025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37BC-0850-4D85-B3F7-B6625D46375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0009-64CE-4BA2-801E-AC1E71E496FD}" type="datetimeFigureOut">
              <a:rPr lang="en-CA" smtClean="0"/>
              <a:t>06/01/2025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37BC-0850-4D85-B3F7-B6625D46375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0009-64CE-4BA2-801E-AC1E71E496FD}" type="datetimeFigureOut">
              <a:rPr lang="en-CA" smtClean="0"/>
              <a:t>06/01/2025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37BC-0850-4D85-B3F7-B6625D463756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0009-64CE-4BA2-801E-AC1E71E496FD}" type="datetimeFigureOut">
              <a:rPr lang="en-CA" smtClean="0"/>
              <a:t>06/01/2025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4A37BC-0850-4D85-B3F7-B6625D463756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8F5F0009-64CE-4BA2-801E-AC1E71E496FD}" type="datetimeFigureOut">
              <a:rPr lang="en-CA" smtClean="0"/>
              <a:t>06/01/2025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44A37BC-0850-4D85-B3F7-B6625D463756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emf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7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dirty="0" smtClean="0"/>
              <a:t>Super Learner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98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xmlns="" id="{4C89C819-CA2E-5849-83AA-D8667BFA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30" y="13354"/>
            <a:ext cx="8301185" cy="1325563"/>
          </a:xfrm>
        </p:spPr>
        <p:txBody>
          <a:bodyPr/>
          <a:lstStyle/>
          <a:p>
            <a:r>
              <a:rPr lang="en-US" dirty="0" smtClean="0"/>
              <a:t>Discrete Super Learner</a:t>
            </a:r>
            <a:endParaRPr 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4EF6AEA4-493A-EF48-9DD5-02AF4268A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804796"/>
              </p:ext>
            </p:extLst>
          </p:nvPr>
        </p:nvGraphicFramePr>
        <p:xfrm>
          <a:off x="1409769" y="2479783"/>
          <a:ext cx="6665248" cy="4069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156">
                  <a:extLst>
                    <a:ext uri="{9D8B030D-6E8A-4147-A177-3AD203B41FA5}">
                      <a16:colId xmlns:a16="http://schemas.microsoft.com/office/drawing/2014/main" xmlns="" val="635268253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2069887266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1521687881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3389586617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2189813774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2692410575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1982417262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977207888"/>
                    </a:ext>
                  </a:extLst>
                </a:gridCol>
              </a:tblGrid>
              <a:tr h="6783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Algo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/>
                        <a:t>1</a:t>
                      </a:r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Algo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 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Algo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Algo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Algo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Algo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6 </a:t>
                      </a:r>
                      <a:endParaRPr lang="en-US" sz="1600" dirty="0"/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Algo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Algo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3985773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0800649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5223888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0734840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69630446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1015991"/>
                  </a:ext>
                </a:extLst>
              </a:tr>
            </a:tbl>
          </a:graphicData>
        </a:graphic>
      </p:graphicFrame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xmlns="" id="{40456F63-6420-894C-A2B3-3EF571E51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199281"/>
              </p:ext>
            </p:extLst>
          </p:nvPr>
        </p:nvGraphicFramePr>
        <p:xfrm>
          <a:off x="236300" y="3158142"/>
          <a:ext cx="792875" cy="339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875">
                  <a:extLst>
                    <a:ext uri="{9D8B030D-6E8A-4147-A177-3AD203B41FA5}">
                      <a16:colId xmlns:a16="http://schemas.microsoft.com/office/drawing/2014/main" xmlns="" val="1621464885"/>
                    </a:ext>
                  </a:extLst>
                </a:gridCol>
              </a:tblGrid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70855902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0223157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2575637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1795212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543933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58233C9-8149-5E46-911E-548F0A2B1F6C}"/>
              </a:ext>
            </a:extLst>
          </p:cNvPr>
          <p:cNvSpPr txBox="1"/>
          <p:nvPr/>
        </p:nvSpPr>
        <p:spPr>
          <a:xfrm>
            <a:off x="1029175" y="3138143"/>
            <a:ext cx="380594" cy="3411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prstClr val="black"/>
                </a:solidFill>
              </a:rPr>
              <a:t>1</a:t>
            </a:r>
            <a:br>
              <a:rPr lang="en-US" i="1" dirty="0">
                <a:solidFill>
                  <a:prstClr val="black"/>
                </a:solidFill>
              </a:rPr>
            </a:br>
            <a:r>
              <a:rPr lang="en-US" i="1" dirty="0">
                <a:solidFill>
                  <a:prstClr val="black"/>
                </a:solidFill>
              </a:rPr>
              <a:t>.</a:t>
            </a:r>
            <a:br>
              <a:rPr lang="en-US" i="1" dirty="0">
                <a:solidFill>
                  <a:prstClr val="black"/>
                </a:solidFill>
              </a:rPr>
            </a:br>
            <a:r>
              <a:rPr lang="en-US" i="1" dirty="0">
                <a:solidFill>
                  <a:prstClr val="black"/>
                </a:solidFill>
              </a:rPr>
              <a:t>.</a:t>
            </a:r>
            <a:br>
              <a:rPr lang="en-US" i="1" dirty="0">
                <a:solidFill>
                  <a:prstClr val="black"/>
                </a:solidFill>
              </a:rPr>
            </a:br>
            <a:r>
              <a:rPr lang="en-US" i="1" dirty="0">
                <a:solidFill>
                  <a:prstClr val="black"/>
                </a:solidFill>
              </a:rPr>
              <a:t>.</a:t>
            </a:r>
            <a:br>
              <a:rPr lang="en-US" i="1" dirty="0">
                <a:solidFill>
                  <a:prstClr val="black"/>
                </a:solidFill>
              </a:rPr>
            </a:br>
            <a:r>
              <a:rPr lang="en-US" i="1" dirty="0">
                <a:solidFill>
                  <a:prstClr val="black"/>
                </a:solidFill>
              </a:rPr>
              <a:t>.</a:t>
            </a:r>
            <a:br>
              <a:rPr lang="en-US" i="1" dirty="0">
                <a:solidFill>
                  <a:prstClr val="black"/>
                </a:solidFill>
              </a:rPr>
            </a:br>
            <a:r>
              <a:rPr lang="en-US" i="1" dirty="0">
                <a:solidFill>
                  <a:prstClr val="black"/>
                </a:solidFill>
              </a:rPr>
              <a:t>.</a:t>
            </a:r>
          </a:p>
          <a:p>
            <a:pPr algn="ctr"/>
            <a:r>
              <a:rPr lang="en-US" i="1" dirty="0">
                <a:solidFill>
                  <a:prstClr val="black"/>
                </a:solidFill>
              </a:rPr>
              <a:t>.</a:t>
            </a:r>
          </a:p>
          <a:p>
            <a:pPr algn="ctr"/>
            <a:r>
              <a:rPr lang="en-US" i="1" dirty="0">
                <a:solidFill>
                  <a:prstClr val="black"/>
                </a:solidFill>
              </a:rPr>
              <a:t>.</a:t>
            </a:r>
          </a:p>
          <a:p>
            <a:pPr algn="ctr"/>
            <a:r>
              <a:rPr lang="en-US" i="1" dirty="0">
                <a:solidFill>
                  <a:prstClr val="black"/>
                </a:solidFill>
              </a:rPr>
              <a:t>.</a:t>
            </a:r>
          </a:p>
          <a:p>
            <a:pPr algn="ctr"/>
            <a:r>
              <a:rPr lang="en-US" i="1" dirty="0">
                <a:solidFill>
                  <a:prstClr val="black"/>
                </a:solidFill>
              </a:rPr>
              <a:t>.</a:t>
            </a:r>
          </a:p>
          <a:p>
            <a:pPr algn="ctr"/>
            <a:r>
              <a:rPr lang="en-US" i="1" dirty="0">
                <a:solidFill>
                  <a:prstClr val="black"/>
                </a:solidFill>
              </a:rPr>
              <a:t>.</a:t>
            </a:r>
            <a:br>
              <a:rPr lang="en-US" i="1" dirty="0">
                <a:solidFill>
                  <a:prstClr val="black"/>
                </a:solidFill>
              </a:rPr>
            </a:br>
            <a:r>
              <a:rPr lang="en-US" i="1" dirty="0">
                <a:solidFill>
                  <a:prstClr val="black"/>
                </a:solidFill>
              </a:rPr>
              <a:t>n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xmlns="" id="{DF68148E-3D63-8E4E-9608-A1CFA6EE4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313010"/>
              </p:ext>
            </p:extLst>
          </p:nvPr>
        </p:nvGraphicFramePr>
        <p:xfrm>
          <a:off x="1409769" y="1560171"/>
          <a:ext cx="6665248" cy="678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156">
                  <a:extLst>
                    <a:ext uri="{9D8B030D-6E8A-4147-A177-3AD203B41FA5}">
                      <a16:colId xmlns:a16="http://schemas.microsoft.com/office/drawing/2014/main" xmlns="" val="1089052834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409573749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3795419375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1078354588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1884109775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705660821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2560299039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1831914219"/>
                    </a:ext>
                  </a:extLst>
                </a:gridCol>
              </a:tblGrid>
              <a:tr h="678328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15848947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9BD5FBA-81E3-9542-9EBF-080772261472}"/>
              </a:ext>
            </a:extLst>
          </p:cNvPr>
          <p:cNvSpPr txBox="1"/>
          <p:nvPr/>
        </p:nvSpPr>
        <p:spPr>
          <a:xfrm>
            <a:off x="7933717" y="1657393"/>
            <a:ext cx="1318803" cy="47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weights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xmlns="" id="{26231060-013D-F04B-8E2A-8BAD289FB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185461"/>
              </p:ext>
            </p:extLst>
          </p:nvPr>
        </p:nvGraphicFramePr>
        <p:xfrm>
          <a:off x="1409769" y="1570170"/>
          <a:ext cx="6665248" cy="678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156">
                  <a:extLst>
                    <a:ext uri="{9D8B030D-6E8A-4147-A177-3AD203B41FA5}">
                      <a16:colId xmlns:a16="http://schemas.microsoft.com/office/drawing/2014/main" xmlns="" val="1089052834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409573749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3795419375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1078354588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1884109775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705660821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2560299039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1831914219"/>
                    </a:ext>
                  </a:extLst>
                </a:gridCol>
              </a:tblGrid>
              <a:tr h="67832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/>
                          </a:solidFill>
                        </a:rPr>
                        <a:t>1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accent1"/>
                          </a:solidFill>
                        </a:rPr>
                        <a:t>0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15848947"/>
                  </a:ext>
                </a:extLst>
              </a:tr>
            </a:tbl>
          </a:graphicData>
        </a:graphic>
      </p:graphicFrame>
      <p:sp>
        <p:nvSpPr>
          <p:cNvPr id="38" name="5-Point Star 37">
            <a:extLst>
              <a:ext uri="{FF2B5EF4-FFF2-40B4-BE49-F238E27FC236}">
                <a16:creationId xmlns:a16="http://schemas.microsoft.com/office/drawing/2014/main" xmlns="" id="{79A87E9B-F432-8147-AB5A-4EA6BC8A84DF}"/>
              </a:ext>
            </a:extLst>
          </p:cNvPr>
          <p:cNvSpPr/>
          <p:nvPr/>
        </p:nvSpPr>
        <p:spPr>
          <a:xfrm rot="4780750">
            <a:off x="6184364" y="2118851"/>
            <a:ext cx="1384199" cy="1245923"/>
          </a:xfrm>
          <a:prstGeom prst="star5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69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xmlns="" id="{4C89C819-CA2E-5849-83AA-D8667BFA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19" y="13332"/>
            <a:ext cx="8301185" cy="1325563"/>
          </a:xfrm>
        </p:spPr>
        <p:txBody>
          <a:bodyPr/>
          <a:lstStyle/>
          <a:p>
            <a:r>
              <a:rPr lang="en-US" dirty="0" smtClean="0"/>
              <a:t>Ensemble Super Learner</a:t>
            </a:r>
            <a:endParaRPr lang="en-US" dirty="0"/>
          </a:p>
        </p:txBody>
      </p:sp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xmlns="" id="{40456F63-6420-894C-A2B3-3EF571E51704}"/>
              </a:ext>
            </a:extLst>
          </p:cNvPr>
          <p:cNvGraphicFramePr>
            <a:graphicFrameLocks noGrp="1"/>
          </p:cNvGraphicFramePr>
          <p:nvPr/>
        </p:nvGraphicFramePr>
        <p:xfrm>
          <a:off x="236303" y="3138112"/>
          <a:ext cx="792875" cy="339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875">
                  <a:extLst>
                    <a:ext uri="{9D8B030D-6E8A-4147-A177-3AD203B41FA5}">
                      <a16:colId xmlns:a16="http://schemas.microsoft.com/office/drawing/2014/main" xmlns="" val="1621464885"/>
                    </a:ext>
                  </a:extLst>
                </a:gridCol>
              </a:tblGrid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70855902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0223157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52575637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68580" marR="6858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71795212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1543933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258233C9-8149-5E46-911E-548F0A2B1F6C}"/>
              </a:ext>
            </a:extLst>
          </p:cNvPr>
          <p:cNvSpPr txBox="1"/>
          <p:nvPr/>
        </p:nvSpPr>
        <p:spPr>
          <a:xfrm>
            <a:off x="1029175" y="3138121"/>
            <a:ext cx="380594" cy="3411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prstClr val="black"/>
                </a:solidFill>
              </a:rPr>
              <a:t>1</a:t>
            </a:r>
            <a:br>
              <a:rPr lang="en-US" i="1" dirty="0">
                <a:solidFill>
                  <a:prstClr val="black"/>
                </a:solidFill>
              </a:rPr>
            </a:br>
            <a:r>
              <a:rPr lang="en-US" i="1" dirty="0">
                <a:solidFill>
                  <a:prstClr val="black"/>
                </a:solidFill>
              </a:rPr>
              <a:t>.</a:t>
            </a:r>
            <a:br>
              <a:rPr lang="en-US" i="1" dirty="0">
                <a:solidFill>
                  <a:prstClr val="black"/>
                </a:solidFill>
              </a:rPr>
            </a:br>
            <a:r>
              <a:rPr lang="en-US" i="1" dirty="0">
                <a:solidFill>
                  <a:prstClr val="black"/>
                </a:solidFill>
              </a:rPr>
              <a:t>.</a:t>
            </a:r>
            <a:br>
              <a:rPr lang="en-US" i="1" dirty="0">
                <a:solidFill>
                  <a:prstClr val="black"/>
                </a:solidFill>
              </a:rPr>
            </a:br>
            <a:r>
              <a:rPr lang="en-US" i="1" dirty="0">
                <a:solidFill>
                  <a:prstClr val="black"/>
                </a:solidFill>
              </a:rPr>
              <a:t>.</a:t>
            </a:r>
            <a:br>
              <a:rPr lang="en-US" i="1" dirty="0">
                <a:solidFill>
                  <a:prstClr val="black"/>
                </a:solidFill>
              </a:rPr>
            </a:br>
            <a:r>
              <a:rPr lang="en-US" i="1" dirty="0">
                <a:solidFill>
                  <a:prstClr val="black"/>
                </a:solidFill>
              </a:rPr>
              <a:t>.</a:t>
            </a:r>
            <a:br>
              <a:rPr lang="en-US" i="1" dirty="0">
                <a:solidFill>
                  <a:prstClr val="black"/>
                </a:solidFill>
              </a:rPr>
            </a:br>
            <a:r>
              <a:rPr lang="en-US" i="1" dirty="0">
                <a:solidFill>
                  <a:prstClr val="black"/>
                </a:solidFill>
              </a:rPr>
              <a:t>.</a:t>
            </a:r>
          </a:p>
          <a:p>
            <a:pPr algn="ctr"/>
            <a:r>
              <a:rPr lang="en-US" i="1" dirty="0">
                <a:solidFill>
                  <a:prstClr val="black"/>
                </a:solidFill>
              </a:rPr>
              <a:t>.</a:t>
            </a:r>
          </a:p>
          <a:p>
            <a:pPr algn="ctr"/>
            <a:r>
              <a:rPr lang="en-US" i="1" dirty="0">
                <a:solidFill>
                  <a:prstClr val="black"/>
                </a:solidFill>
              </a:rPr>
              <a:t>.</a:t>
            </a:r>
          </a:p>
          <a:p>
            <a:pPr algn="ctr"/>
            <a:r>
              <a:rPr lang="en-US" i="1" dirty="0">
                <a:solidFill>
                  <a:prstClr val="black"/>
                </a:solidFill>
              </a:rPr>
              <a:t>.</a:t>
            </a:r>
          </a:p>
          <a:p>
            <a:pPr algn="ctr"/>
            <a:r>
              <a:rPr lang="en-US" i="1" dirty="0">
                <a:solidFill>
                  <a:prstClr val="black"/>
                </a:solidFill>
              </a:rPr>
              <a:t>.</a:t>
            </a:r>
          </a:p>
          <a:p>
            <a:pPr algn="ctr"/>
            <a:r>
              <a:rPr lang="en-US" i="1" dirty="0">
                <a:solidFill>
                  <a:prstClr val="black"/>
                </a:solidFill>
              </a:rPr>
              <a:t>.</a:t>
            </a:r>
            <a:br>
              <a:rPr lang="en-US" i="1" dirty="0">
                <a:solidFill>
                  <a:prstClr val="black"/>
                </a:solidFill>
              </a:rPr>
            </a:br>
            <a:r>
              <a:rPr lang="en-US" i="1" dirty="0">
                <a:solidFill>
                  <a:prstClr val="black"/>
                </a:solidFill>
              </a:rPr>
              <a:t>n</a:t>
            </a:r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xmlns="" id="{DF68148E-3D63-8E4E-9608-A1CFA6EE4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639903"/>
              </p:ext>
            </p:extLst>
          </p:nvPr>
        </p:nvGraphicFramePr>
        <p:xfrm>
          <a:off x="1409768" y="1560171"/>
          <a:ext cx="6665248" cy="678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156">
                  <a:extLst>
                    <a:ext uri="{9D8B030D-6E8A-4147-A177-3AD203B41FA5}">
                      <a16:colId xmlns:a16="http://schemas.microsoft.com/office/drawing/2014/main" xmlns="" val="1089052834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409573749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3795419375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1078354588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1884109775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705660821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2560299039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1831914219"/>
                    </a:ext>
                  </a:extLst>
                </a:gridCol>
              </a:tblGrid>
              <a:tr h="678328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accent2"/>
                        </a:solidFill>
                      </a:endParaRP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15848947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A9BD5FBA-81E3-9542-9EBF-080772261472}"/>
              </a:ext>
            </a:extLst>
          </p:cNvPr>
          <p:cNvSpPr txBox="1"/>
          <p:nvPr/>
        </p:nvSpPr>
        <p:spPr>
          <a:xfrm>
            <a:off x="7933717" y="1650568"/>
            <a:ext cx="1390811" cy="47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weights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xmlns="" id="{19A4DEF1-E8CF-A546-B9C6-C4C797B234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628753"/>
              </p:ext>
            </p:extLst>
          </p:nvPr>
        </p:nvGraphicFramePr>
        <p:xfrm>
          <a:off x="1409768" y="1569309"/>
          <a:ext cx="6665248" cy="6783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156">
                  <a:extLst>
                    <a:ext uri="{9D8B030D-6E8A-4147-A177-3AD203B41FA5}">
                      <a16:colId xmlns:a16="http://schemas.microsoft.com/office/drawing/2014/main" xmlns="" val="1089052834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409573749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3795419375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1078354588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1884109775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705660821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2560299039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1831914219"/>
                    </a:ext>
                  </a:extLst>
                </a:gridCol>
              </a:tblGrid>
              <a:tr h="6783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2"/>
                          </a:solidFill>
                        </a:rPr>
                        <a:t>0.1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2"/>
                          </a:solidFill>
                        </a:rPr>
                        <a:t>0.25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2"/>
                          </a:solidFill>
                        </a:rPr>
                        <a:t>0.5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2"/>
                          </a:solidFill>
                        </a:rPr>
                        <a:t>0.1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2"/>
                          </a:solidFill>
                        </a:rPr>
                        <a:t>0.05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marL="68580" marR="685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15848947"/>
                  </a:ext>
                </a:extLst>
              </a:tr>
            </a:tbl>
          </a:graphicData>
        </a:graphic>
      </p:graphicFrame>
      <p:sp>
        <p:nvSpPr>
          <p:cNvPr id="23" name="Left Brace 22">
            <a:extLst>
              <a:ext uri="{FF2B5EF4-FFF2-40B4-BE49-F238E27FC236}">
                <a16:creationId xmlns:a16="http://schemas.microsoft.com/office/drawing/2014/main" xmlns="" id="{A83F8A4E-B3FC-5546-B9AA-351A226C2C7C}"/>
              </a:ext>
            </a:extLst>
          </p:cNvPr>
          <p:cNvSpPr/>
          <p:nvPr/>
        </p:nvSpPr>
        <p:spPr>
          <a:xfrm rot="5400000">
            <a:off x="4396400" y="-801710"/>
            <a:ext cx="822396" cy="6997109"/>
          </a:xfrm>
          <a:prstGeom prst="leftBrace">
            <a:avLst>
              <a:gd name="adj1" fmla="val 41645"/>
              <a:gd name="adj2" fmla="val 50519"/>
            </a:avLst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C39BE87E-CBE4-CB4D-B9E4-DD8A4220ACAD}"/>
                  </a:ext>
                </a:extLst>
              </p:cNvPr>
              <p:cNvSpPr/>
              <p:nvPr/>
            </p:nvSpPr>
            <p:spPr>
              <a:xfrm>
                <a:off x="389249" y="2639927"/>
                <a:ext cx="366327" cy="2902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0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000" b="1" dirty="0">
                  <a:solidFill>
                    <a:srgbClr val="ED7D3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39BE87E-CBE4-CB4D-B9E4-DD8A4220A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49" y="2639927"/>
                <a:ext cx="366327" cy="290224"/>
              </a:xfrm>
              <a:prstGeom prst="rect">
                <a:avLst/>
              </a:prstGeom>
              <a:blipFill rotWithShape="1">
                <a:blip r:embed="rId3"/>
                <a:stretch>
                  <a:fillRect b="-1852"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A310C436-2004-6A46-BB94-22F997328E07}"/>
                  </a:ext>
                </a:extLst>
              </p:cNvPr>
              <p:cNvSpPr txBox="1"/>
              <p:nvPr/>
            </p:nvSpPr>
            <p:spPr>
              <a:xfrm>
                <a:off x="5879226" y="938085"/>
                <a:ext cx="1789118" cy="40011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𝐘</m:t>
                      </m:r>
                      <m:r>
                        <a:rPr lang="en-US" sz="200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20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𝑿</m:t>
                      </m:r>
                      <m:r>
                        <a:rPr lang="en-US" sz="20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n-US" sz="2000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lang="en-US" sz="2000" b="1" i="1" dirty="0">
                  <a:solidFill>
                    <a:srgbClr val="ED7D3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A310C436-2004-6A46-BB94-22F997328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9226" y="938085"/>
                <a:ext cx="1789118" cy="400110"/>
              </a:xfrm>
              <a:prstGeom prst="rect">
                <a:avLst/>
              </a:prstGeom>
              <a:blipFill rotWithShape="1">
                <a:blip r:embed="rId4"/>
                <a:stretch>
                  <a:fillRect b="-11268"/>
                </a:stretch>
              </a:blipFill>
              <a:ln w="2857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2">
            <a:extLst>
              <a:ext uri="{FF2B5EF4-FFF2-40B4-BE49-F238E27FC236}">
                <a16:creationId xmlns:a16="http://schemas.microsoft.com/office/drawing/2014/main" xmlns="" id="{4EF6AEA4-493A-EF48-9DD5-02AF4268A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946357"/>
              </p:ext>
            </p:extLst>
          </p:nvPr>
        </p:nvGraphicFramePr>
        <p:xfrm>
          <a:off x="1409769" y="2479783"/>
          <a:ext cx="6665248" cy="40699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3156">
                  <a:extLst>
                    <a:ext uri="{9D8B030D-6E8A-4147-A177-3AD203B41FA5}">
                      <a16:colId xmlns:a16="http://schemas.microsoft.com/office/drawing/2014/main" xmlns="" val="635268253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2069887266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1521687881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3389586617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2189813774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2692410575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1982417262"/>
                    </a:ext>
                  </a:extLst>
                </a:gridCol>
                <a:gridCol w="833156">
                  <a:extLst>
                    <a:ext uri="{9D8B030D-6E8A-4147-A177-3AD203B41FA5}">
                      <a16:colId xmlns:a16="http://schemas.microsoft.com/office/drawing/2014/main" xmlns="" val="977207888"/>
                    </a:ext>
                  </a:extLst>
                </a:gridCol>
              </a:tblGrid>
              <a:tr h="67832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Algo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/>
                        <a:t>1</a:t>
                      </a:r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Algo</a:t>
                      </a:r>
                      <a:r>
                        <a:rPr kumimoji="0" 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2 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Algo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Algo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Algo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Algo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6 </a:t>
                      </a:r>
                      <a:endParaRPr lang="en-US" sz="1600" dirty="0"/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Algo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7</a:t>
                      </a:r>
                      <a:endParaRPr lang="en-US" sz="1600" dirty="0"/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/>
                        <a:t>Algo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smtClean="0"/>
                        <a:t>8</a:t>
                      </a:r>
                      <a:endParaRPr lang="en-US" sz="1600" dirty="0"/>
                    </a:p>
                  </a:txBody>
                  <a:tcPr marL="68580" marR="685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23985773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lnT w="12700" cmpd="sng">
                      <a:noFill/>
                    </a:lnT>
                    <a:solidFill>
                      <a:srgbClr val="7030A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00800649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55223888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70734840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69630446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68580" marR="68580">
                    <a:solidFill>
                      <a:srgbClr val="7030A0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5101599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="" id="{C39BE87E-CBE4-CB4D-B9E4-DD8A4220ACAD}"/>
                  </a:ext>
                </a:extLst>
              </p:cNvPr>
              <p:cNvSpPr/>
              <p:nvPr/>
            </p:nvSpPr>
            <p:spPr>
              <a:xfrm>
                <a:off x="4932040" y="2285646"/>
                <a:ext cx="366327" cy="2902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CA" sz="2000" b="1" i="1">
                          <a:solidFill>
                            <a:srgbClr val="ED7D31"/>
                          </a:solidFill>
                          <a:latin typeface="Cambria Math"/>
                        </a:rPr>
                        <m:t>𝑿</m:t>
                      </m:r>
                    </m:oMath>
                  </m:oMathPara>
                </a14:m>
                <a:endParaRPr lang="en-US" sz="2000" b="1" dirty="0">
                  <a:solidFill>
                    <a:srgbClr val="ED7D3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39BE87E-CBE4-CB4D-B9E4-DD8A4220A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2285646"/>
                <a:ext cx="366327" cy="290224"/>
              </a:xfrm>
              <a:prstGeom prst="rect">
                <a:avLst/>
              </a:prstGeom>
              <a:blipFill rotWithShape="1">
                <a:blip r:embed="rId5"/>
                <a:stretch>
                  <a:fillRect b="-1852"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93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Discrete Super Learner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65" y="1276354"/>
            <a:ext cx="8366483" cy="5577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778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Ensemble Super Learner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894-F3E6-6C4B-A563-002F226C9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340768"/>
            <a:ext cx="8208911" cy="542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327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Four Simulations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endParaRPr lang="en-CA" sz="2000" dirty="0" smtClean="0"/>
              </a:p>
              <a:p>
                <a:pPr marL="0" indent="0">
                  <a:buNone/>
                </a:pPr>
                <a:r>
                  <a:rPr lang="en-CA" dirty="0" smtClean="0"/>
                  <a:t>Outcome Y is defined as:</a:t>
                </a:r>
              </a:p>
              <a:p>
                <a:r>
                  <a:rPr lang="en-CA" sz="2000" i="1" dirty="0">
                    <a:latin typeface="Cambria Math"/>
                  </a:rPr>
                  <a:t>Simulation 1</a:t>
                </a:r>
                <a:r>
                  <a:rPr lang="en-CA" sz="2000" i="1" dirty="0" smtClean="0">
                    <a:latin typeface="Cambria Math"/>
                  </a:rPr>
                  <a:t/>
                </a:r>
                <a:br>
                  <a:rPr lang="en-CA" sz="2000" i="1" dirty="0" smtClean="0">
                    <a:latin typeface="Cambria Math"/>
                  </a:rPr>
                </a:br>
                <a:r>
                  <a:rPr lang="en-CA" sz="2000" i="1" dirty="0" smtClean="0">
                    <a:latin typeface="Cambria Math"/>
                  </a:rPr>
                  <a:t>		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/>
                      </a:rPr>
                      <m:t>𝑌</m:t>
                    </m:r>
                    <m:r>
                      <a:rPr lang="en-CA" sz="2000" i="1">
                        <a:latin typeface="Cambria Math"/>
                      </a:rPr>
                      <m:t>= −2∗</m:t>
                    </m:r>
                    <m:r>
                      <a:rPr lang="en-CA" sz="2000" i="1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CA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CA" sz="2000" i="1">
                            <a:latin typeface="Cambria Math"/>
                          </a:rPr>
                          <m:t>𝑋</m:t>
                        </m:r>
                        <m:r>
                          <a:rPr lang="en-CA" sz="2000" i="1">
                            <a:latin typeface="Cambria Math"/>
                          </a:rPr>
                          <m:t> &lt; −3</m:t>
                        </m:r>
                      </m:e>
                    </m:d>
                    <m:r>
                      <a:rPr lang="en-CA" sz="2000" i="1">
                        <a:latin typeface="Cambria Math"/>
                      </a:rPr>
                      <m:t>+ 2.55∗</m:t>
                    </m:r>
                    <m:r>
                      <a:rPr lang="en-CA" sz="2000" i="1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CA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CA" sz="2000" i="1">
                            <a:latin typeface="Cambria Math"/>
                          </a:rPr>
                          <m:t>𝑋</m:t>
                        </m:r>
                        <m:r>
                          <a:rPr lang="en-CA" sz="2000" i="1">
                            <a:latin typeface="Cambria Math"/>
                          </a:rPr>
                          <m:t> &gt; −2</m:t>
                        </m:r>
                      </m:e>
                    </m:d>
                  </m:oMath>
                </a14:m>
                <a:r>
                  <a:rPr lang="en-CA" sz="2000" i="1" dirty="0" smtClean="0">
                    <a:latin typeface="Cambria Math"/>
                  </a:rPr>
                  <a:t/>
                </a:r>
                <a:br>
                  <a:rPr lang="en-CA" sz="2000" i="1" dirty="0" smtClean="0">
                    <a:latin typeface="Cambria Math"/>
                  </a:rPr>
                </a:br>
                <a:r>
                  <a:rPr lang="en-CA" sz="2000" i="1" dirty="0" smtClean="0">
                    <a:latin typeface="Cambria Math"/>
                  </a:rPr>
                  <a:t>		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/>
                      </a:rPr>
                      <m:t>− 2∗</m:t>
                    </m:r>
                    <m:r>
                      <a:rPr lang="en-CA" sz="2000" i="1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CA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CA" sz="2000" i="1">
                            <a:latin typeface="Cambria Math"/>
                          </a:rPr>
                          <m:t>𝑋</m:t>
                        </m:r>
                        <m:r>
                          <a:rPr lang="en-CA" sz="2000" i="1">
                            <a:latin typeface="Cambria Math"/>
                          </a:rPr>
                          <m:t> &gt; 0</m:t>
                        </m:r>
                      </m:e>
                    </m:d>
                    <m:r>
                      <a:rPr lang="en-CA" sz="2000" i="1">
                        <a:latin typeface="Cambria Math"/>
                      </a:rPr>
                      <m:t>+ 4∗</m:t>
                    </m:r>
                    <m:r>
                      <a:rPr lang="en-CA" sz="2000" i="1">
                        <a:latin typeface="Cambria Math"/>
                      </a:rPr>
                      <m:t>𝐼</m:t>
                    </m:r>
                    <m:r>
                      <a:rPr lang="en-CA" sz="2000" i="1">
                        <a:latin typeface="Cambria Math"/>
                      </a:rPr>
                      <m:t>(</m:t>
                    </m:r>
                    <m:r>
                      <a:rPr lang="en-CA" sz="2000" i="1">
                        <a:latin typeface="Cambria Math"/>
                      </a:rPr>
                      <m:t>𝑋</m:t>
                    </m:r>
                    <m:r>
                      <a:rPr lang="en-CA" sz="2000" i="1">
                        <a:latin typeface="Cambria Math"/>
                      </a:rPr>
                      <m:t> &gt; 2) − </m:t>
                    </m:r>
                    <m:r>
                      <a:rPr lang="en-CA" sz="2000" i="1">
                        <a:latin typeface="Cambria Math"/>
                      </a:rPr>
                      <m:t>𝐼</m:t>
                    </m:r>
                    <m:r>
                      <a:rPr lang="en-CA" sz="2000" i="1">
                        <a:latin typeface="Cambria Math"/>
                      </a:rPr>
                      <m:t>(</m:t>
                    </m:r>
                    <m:r>
                      <a:rPr lang="en-CA" sz="2000" i="1">
                        <a:latin typeface="Cambria Math"/>
                      </a:rPr>
                      <m:t>𝑋</m:t>
                    </m:r>
                    <m:r>
                      <a:rPr lang="en-CA" sz="2000" i="1">
                        <a:latin typeface="Cambria Math"/>
                      </a:rPr>
                      <m:t> &gt; 3) + </m:t>
                    </m:r>
                    <m:r>
                      <a:rPr lang="en-CA" sz="2000" i="1">
                        <a:latin typeface="Cambria Math"/>
                      </a:rPr>
                      <m:t>𝑈</m:t>
                    </m:r>
                  </m:oMath>
                </a14:m>
                <a:endParaRPr lang="en-CA" sz="2000" dirty="0" smtClean="0"/>
              </a:p>
              <a:p>
                <a:r>
                  <a:rPr lang="en-CA" sz="2000" i="1" dirty="0">
                    <a:solidFill>
                      <a:prstClr val="black"/>
                    </a:solidFill>
                    <a:latin typeface="Cambria Math"/>
                  </a:rPr>
                  <a:t>Simulation2</a:t>
                </a:r>
                <a:r>
                  <a:rPr lang="en-CA" sz="2000" i="1" dirty="0" smtClean="0">
                    <a:solidFill>
                      <a:prstClr val="black"/>
                    </a:solidFill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/>
                      </a:rPr>
                      <m:t>𝑌</m:t>
                    </m:r>
                    <m:r>
                      <a:rPr lang="en-CA" sz="2000" i="1">
                        <a:latin typeface="Cambria Math"/>
                      </a:rPr>
                      <m:t>=6+0.4</m:t>
                    </m:r>
                    <m:r>
                      <a:rPr lang="en-CA" sz="2000" i="1">
                        <a:latin typeface="Cambria Math"/>
                      </a:rPr>
                      <m:t>𝑋</m:t>
                    </m:r>
                    <m:r>
                      <a:rPr lang="en-CA" sz="2000" i="1">
                        <a:latin typeface="Cambria Math"/>
                      </a:rPr>
                      <m:t> −0.36</m:t>
                    </m:r>
                    <m:sSup>
                      <m:sSupPr>
                        <m:ctrlPr>
                          <a:rPr lang="en-CA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CA" sz="2000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CA" sz="20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CA" sz="2000" i="1">
                        <a:latin typeface="Cambria Math"/>
                      </a:rPr>
                      <m:t>+0.005</m:t>
                    </m:r>
                    <m:sSup>
                      <m:sSupPr>
                        <m:ctrlPr>
                          <a:rPr lang="en-CA" sz="2000" i="1">
                            <a:latin typeface="Cambria Math"/>
                          </a:rPr>
                        </m:ctrlPr>
                      </m:sSupPr>
                      <m:e>
                        <m:r>
                          <a:rPr lang="en-CA" sz="2000" i="1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CA" sz="2000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CA" sz="2000" i="1">
                        <a:latin typeface="Cambria Math"/>
                      </a:rPr>
                      <m:t>+</m:t>
                    </m:r>
                    <m:r>
                      <a:rPr lang="en-CA" sz="2000" i="1">
                        <a:latin typeface="Cambria Math"/>
                      </a:rPr>
                      <m:t>𝑈</m:t>
                    </m:r>
                  </m:oMath>
                </a14:m>
                <a:endParaRPr lang="en-CA" sz="2000" dirty="0" smtClean="0"/>
              </a:p>
              <a:p>
                <a:r>
                  <a:rPr lang="en-CA" sz="2000" i="1" dirty="0" smtClean="0">
                    <a:solidFill>
                      <a:prstClr val="black"/>
                    </a:solidFill>
                    <a:latin typeface="Cambria Math"/>
                  </a:rPr>
                  <a:t>Simulation3</a:t>
                </a:r>
                <a:r>
                  <a:rPr lang="en-CA" sz="2000" i="1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/>
                      </a:rPr>
                      <m:t>𝑌</m:t>
                    </m:r>
                    <m:r>
                      <a:rPr lang="en-CA" sz="2000" i="1">
                        <a:latin typeface="Cambria Math"/>
                      </a:rPr>
                      <m:t>=2.83∗</m:t>
                    </m:r>
                    <m:func>
                      <m:funcPr>
                        <m:ctrlPr>
                          <a:rPr lang="en-CA" sz="20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00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CA" sz="2000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CA" sz="2000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el-GR" sz="2000" i="1">
                                    <a:latin typeface="Cambria Math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CA" sz="2000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CA" sz="2000" i="1"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</m:func>
                    <m:r>
                      <a:rPr lang="en-CA" sz="2000" i="1">
                        <a:latin typeface="Cambria Math"/>
                      </a:rPr>
                      <m:t>+</m:t>
                    </m:r>
                    <m:r>
                      <a:rPr lang="en-CA" sz="2000" i="1">
                        <a:latin typeface="Cambria Math"/>
                      </a:rPr>
                      <m:t>𝑈</m:t>
                    </m:r>
                  </m:oMath>
                </a14:m>
                <a:endParaRPr lang="en-CA" sz="2000" dirty="0" smtClean="0"/>
              </a:p>
              <a:p>
                <a:r>
                  <a:rPr lang="en-CA" sz="2000" i="1" dirty="0" smtClean="0">
                    <a:solidFill>
                      <a:prstClr val="black"/>
                    </a:solidFill>
                    <a:latin typeface="Cambria Math"/>
                  </a:rPr>
                  <a:t>Simulation4</a:t>
                </a:r>
                <a:r>
                  <a:rPr lang="en-CA" sz="2000" i="1" dirty="0" smtClean="0">
                    <a:latin typeface="Cambria Math"/>
                  </a:rPr>
                  <a:t>	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/>
                      </a:rPr>
                      <m:t>𝑌</m:t>
                    </m:r>
                    <m:r>
                      <a:rPr lang="en-CA" sz="2000" i="1">
                        <a:latin typeface="Cambria Math"/>
                      </a:rPr>
                      <m:t>=4∗</m:t>
                    </m:r>
                    <m:func>
                      <m:funcPr>
                        <m:ctrlPr>
                          <a:rPr lang="en-CA" sz="2000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sz="2000">
                            <a:latin typeface="Cambria Math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CA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CA" sz="2000" i="1">
                                <a:latin typeface="Cambria Math"/>
                              </a:rPr>
                              <m:t>3</m:t>
                            </m:r>
                            <m:r>
                              <a:rPr lang="el-GR" sz="2000" i="1">
                                <a:latin typeface="Cambria Math"/>
                              </a:rPr>
                              <m:t>𝜋</m:t>
                            </m:r>
                            <m:r>
                              <a:rPr lang="en-CA" sz="2000" i="1">
                                <a:latin typeface="Cambria Math"/>
                              </a:rPr>
                              <m:t>𝑋</m:t>
                            </m:r>
                          </m:e>
                        </m:d>
                      </m:e>
                    </m:func>
                    <m:r>
                      <a:rPr lang="en-CA" sz="2000" i="1">
                        <a:latin typeface="Cambria Math"/>
                      </a:rPr>
                      <m:t>∗</m:t>
                    </m:r>
                    <m:r>
                      <a:rPr lang="en-CA" sz="2000" i="1">
                        <a:latin typeface="Cambria Math"/>
                      </a:rPr>
                      <m:t>𝐼</m:t>
                    </m:r>
                    <m:r>
                      <a:rPr lang="en-CA" sz="2000" i="1">
                        <a:latin typeface="Cambria Math"/>
                      </a:rPr>
                      <m:t>(</m:t>
                    </m:r>
                    <m:r>
                      <a:rPr lang="en-CA" sz="2000" i="1">
                        <a:latin typeface="Cambria Math"/>
                      </a:rPr>
                      <m:t>𝑋</m:t>
                    </m:r>
                    <m:r>
                      <a:rPr lang="en-CA" sz="2000" i="1">
                        <a:latin typeface="Cambria Math"/>
                      </a:rPr>
                      <m:t>&gt;0)</m:t>
                    </m:r>
                  </m:oMath>
                </a14:m>
                <a:endParaRPr lang="en-CA" sz="2000" dirty="0" smtClean="0"/>
              </a:p>
              <a:p>
                <a:pPr marL="0" indent="0">
                  <a:buNone/>
                </a:pPr>
                <a:endParaRPr lang="en-CA" sz="2000" dirty="0" smtClean="0"/>
              </a:p>
              <a:p>
                <a:pPr marL="0" indent="0">
                  <a:buNone/>
                </a:pPr>
                <a:r>
                  <a:rPr lang="en-CA" sz="2000" dirty="0" smtClean="0"/>
                  <a:t>Where </a:t>
                </a:r>
                <a14:m>
                  <m:oMath xmlns:m="http://schemas.openxmlformats.org/officeDocument/2006/math">
                    <m:r>
                      <a:rPr lang="en-CA" sz="2000" i="1">
                        <a:latin typeface="Cambria Math"/>
                      </a:rPr>
                      <m:t>𝑈</m:t>
                    </m:r>
                    <m:r>
                      <a:rPr lang="en-CA" sz="2000" i="1">
                        <a:latin typeface="Cambria Math"/>
                      </a:rPr>
                      <m:t> ~ </m:t>
                    </m:r>
                    <m:r>
                      <a:rPr lang="en-CA" sz="2000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CA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CA" sz="2000" i="1">
                            <a:latin typeface="Cambria Math"/>
                          </a:rPr>
                          <m:t>0,1</m:t>
                        </m:r>
                      </m:e>
                    </m:d>
                    <m:r>
                      <a:rPr lang="en-CA" sz="2000" i="1">
                        <a:latin typeface="Cambria Math"/>
                      </a:rPr>
                      <m:t>, </m:t>
                    </m:r>
                    <m:r>
                      <a:rPr lang="en-CA" sz="2000" b="0" i="1" smtClean="0">
                        <a:latin typeface="Cambria Math"/>
                      </a:rPr>
                      <m:t> </m:t>
                    </m:r>
                    <m:r>
                      <a:rPr lang="en-CA" sz="2000" i="1">
                        <a:latin typeface="Cambria Math"/>
                      </a:rPr>
                      <m:t>𝑋</m:t>
                    </m:r>
                    <m:r>
                      <a:rPr lang="en-CA" sz="2000" i="1">
                        <a:latin typeface="Cambria Math"/>
                      </a:rPr>
                      <m:t> ~ </m:t>
                    </m:r>
                    <m:r>
                      <a:rPr lang="en-CA" sz="2000" i="1">
                        <a:latin typeface="Cambria Math"/>
                      </a:rPr>
                      <m:t>𝑢𝑛𝑖𝑓</m:t>
                    </m:r>
                    <m:r>
                      <a:rPr lang="en-CA" sz="2000" i="1">
                        <a:latin typeface="Cambria Math"/>
                      </a:rPr>
                      <m:t>(−4,4)</m:t>
                    </m:r>
                  </m:oMath>
                </a14:m>
                <a:endParaRPr lang="en-CA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894-F3E6-6C4B-A563-002F226C9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07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Set of Algorithms for Super Learner</a:t>
            </a:r>
            <a:br>
              <a:rPr lang="en-CA" dirty="0" smtClean="0"/>
            </a:b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894-F3E6-6C4B-A563-002F226C9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63" y="2060848"/>
            <a:ext cx="7559346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937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ctr"/>
                <a:r>
                  <a:rPr lang="en-CA" sz="2400" i="1" dirty="0" smtClean="0">
                    <a:latin typeface="Cambria Math"/>
                  </a:rPr>
                  <a:t>Simulation 1</a:t>
                </a:r>
                <a:br>
                  <a:rPr lang="en-CA" sz="2400" i="1" dirty="0" smtClean="0">
                    <a:latin typeface="Cambria Math"/>
                  </a:rPr>
                </a:br>
                <a:r>
                  <a:rPr lang="en-CA" sz="2400" i="1" dirty="0" smtClean="0">
                    <a:latin typeface="Cambria Math"/>
                  </a:rPr>
                  <a:t/>
                </a:r>
                <a:br>
                  <a:rPr lang="en-CA" sz="2400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 smtClean="0">
                          <a:latin typeface="Cambria Math"/>
                        </a:rPr>
                        <m:t>𝑌</m:t>
                      </m:r>
                      <m:r>
                        <a:rPr lang="en-CA" sz="2400" i="1" smtClean="0">
                          <a:latin typeface="Cambria Math"/>
                        </a:rPr>
                        <m:t>= −2∗</m:t>
                      </m:r>
                      <m:r>
                        <a:rPr lang="en-CA" sz="2400" i="1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CA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400" i="1">
                              <a:latin typeface="Cambria Math"/>
                            </a:rPr>
                            <m:t>𝑋</m:t>
                          </m:r>
                          <m:r>
                            <a:rPr lang="en-CA" sz="2400" i="1">
                              <a:latin typeface="Cambria Math"/>
                            </a:rPr>
                            <m:t> &lt; −3</m:t>
                          </m:r>
                        </m:e>
                      </m:d>
                      <m:r>
                        <a:rPr lang="en-CA" sz="2400" i="1">
                          <a:latin typeface="Cambria Math"/>
                        </a:rPr>
                        <m:t>+ 2.5</m:t>
                      </m:r>
                      <m:r>
                        <a:rPr lang="en-CA" sz="2400" b="0" i="1" smtClean="0">
                          <a:latin typeface="Cambria Math"/>
                        </a:rPr>
                        <m:t>5∗</m:t>
                      </m:r>
                      <m:r>
                        <a:rPr lang="en-CA" sz="2400" i="1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CA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400" i="1">
                              <a:latin typeface="Cambria Math"/>
                            </a:rPr>
                            <m:t>𝑋</m:t>
                          </m:r>
                          <m:r>
                            <a:rPr lang="en-CA" sz="2400" i="1">
                              <a:latin typeface="Cambria Math"/>
                            </a:rPr>
                            <m:t> &gt; −2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CA" sz="2400" i="1">
                          <a:latin typeface="Cambria Math"/>
                        </a:rPr>
                        <m:t>− </m:t>
                      </m:r>
                      <m:r>
                        <a:rPr lang="en-CA" sz="2400" i="1" smtClean="0">
                          <a:latin typeface="Cambria Math"/>
                        </a:rPr>
                        <m:t>2</m:t>
                      </m:r>
                      <m:r>
                        <a:rPr lang="en-CA" sz="2400" b="0" i="1" smtClean="0">
                          <a:latin typeface="Cambria Math"/>
                        </a:rPr>
                        <m:t>∗</m:t>
                      </m:r>
                      <m:r>
                        <a:rPr lang="en-CA" sz="2400" i="1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CA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400" i="1">
                              <a:latin typeface="Cambria Math"/>
                            </a:rPr>
                            <m:t>𝑋</m:t>
                          </m:r>
                          <m:r>
                            <a:rPr lang="en-CA" sz="2400" i="1">
                              <a:latin typeface="Cambria Math"/>
                            </a:rPr>
                            <m:t> &gt; 0</m:t>
                          </m:r>
                        </m:e>
                      </m:d>
                      <m:r>
                        <a:rPr lang="en-CA" sz="2400" i="1">
                          <a:latin typeface="Cambria Math"/>
                        </a:rPr>
                        <m:t>+ 4</m:t>
                      </m:r>
                      <m:r>
                        <a:rPr lang="en-CA" sz="2400" b="0" i="1" smtClean="0">
                          <a:latin typeface="Cambria Math"/>
                        </a:rPr>
                        <m:t>∗</m:t>
                      </m:r>
                      <m:r>
                        <a:rPr lang="en-CA" sz="2400" i="1">
                          <a:latin typeface="Cambria Math"/>
                        </a:rPr>
                        <m:t>𝐼</m:t>
                      </m:r>
                      <m:r>
                        <a:rPr lang="en-CA" sz="2400" i="1">
                          <a:latin typeface="Cambria Math"/>
                        </a:rPr>
                        <m:t>(</m:t>
                      </m:r>
                      <m:r>
                        <a:rPr lang="en-CA" sz="2400" i="1">
                          <a:latin typeface="Cambria Math"/>
                        </a:rPr>
                        <m:t>𝑋</m:t>
                      </m:r>
                      <m:r>
                        <a:rPr lang="en-CA" sz="2400" i="1">
                          <a:latin typeface="Cambria Math"/>
                        </a:rPr>
                        <m:t> &gt; 2) − </m:t>
                      </m:r>
                      <m:r>
                        <a:rPr lang="en-CA" sz="2400" i="1">
                          <a:latin typeface="Cambria Math"/>
                        </a:rPr>
                        <m:t>𝐼</m:t>
                      </m:r>
                      <m:r>
                        <a:rPr lang="en-CA" sz="2400" i="1">
                          <a:latin typeface="Cambria Math"/>
                        </a:rPr>
                        <m:t>(</m:t>
                      </m:r>
                      <m:r>
                        <a:rPr lang="en-CA" sz="2400" i="1">
                          <a:latin typeface="Cambria Math"/>
                        </a:rPr>
                        <m:t>𝑋</m:t>
                      </m:r>
                      <m:r>
                        <a:rPr lang="en-CA" sz="2400" i="1">
                          <a:latin typeface="Cambria Math"/>
                        </a:rPr>
                        <m:t> &gt; 3) + </m:t>
                      </m:r>
                      <m:r>
                        <a:rPr lang="en-CA" sz="2400" i="1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608" b="-46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997" y="2331318"/>
            <a:ext cx="3853006" cy="340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4748" y="2483732"/>
            <a:ext cx="3505504" cy="3097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894-F3E6-6C4B-A563-002F226C9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16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ctr"/>
                <a:r>
                  <a:rPr lang="en-CA" sz="2800" i="1" dirty="0">
                    <a:latin typeface="Cambria Math"/>
                  </a:rPr>
                  <a:t>Simulation2</a:t>
                </a:r>
                <a:r>
                  <a:rPr lang="en-CA" sz="2400" i="1" dirty="0" smtClean="0">
                    <a:solidFill>
                      <a:prstClr val="black"/>
                    </a:solidFill>
                    <a:latin typeface="Cambria Math"/>
                  </a:rPr>
                  <a:t/>
                </a:r>
                <a:br>
                  <a:rPr lang="en-CA" sz="2400" i="1" dirty="0" smtClean="0">
                    <a:solidFill>
                      <a:prstClr val="black"/>
                    </a:solidFill>
                    <a:latin typeface="Cambria Math"/>
                  </a:rPr>
                </a:br>
                <a:r>
                  <a:rPr lang="en-CA" sz="2800" b="0" i="1" dirty="0" smtClean="0">
                    <a:latin typeface="Cambria Math"/>
                  </a:rPr>
                  <a:t/>
                </a:r>
                <a:br>
                  <a:rPr lang="en-CA" sz="2800" b="0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/>
                        </a:rPr>
                        <m:t>𝑌</m:t>
                      </m:r>
                      <m:r>
                        <a:rPr lang="en-CA" sz="2800" b="0" i="1" smtClean="0">
                          <a:latin typeface="Cambria Math"/>
                        </a:rPr>
                        <m:t>=6+0.4</m:t>
                      </m:r>
                      <m:r>
                        <a:rPr lang="en-CA" sz="2800" b="0" i="1" smtClean="0">
                          <a:latin typeface="Cambria Math"/>
                        </a:rPr>
                        <m:t>𝑋</m:t>
                      </m:r>
                      <m:r>
                        <a:rPr lang="en-CA" sz="2800" b="0" i="1" smtClean="0">
                          <a:latin typeface="Cambria Math"/>
                        </a:rPr>
                        <m:t> −0.36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CA" sz="2800" b="0" i="1" smtClean="0">
                          <a:latin typeface="Cambria Math"/>
                        </a:rPr>
                        <m:t>+0.005</m:t>
                      </m:r>
                      <m:sSup>
                        <m:sSupPr>
                          <m:ctrlPr>
                            <a:rPr lang="en-CA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CA" sz="2800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en-CA" sz="28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CA" sz="2800" b="0" i="1" smtClean="0">
                          <a:latin typeface="Cambria Math"/>
                        </a:rPr>
                        <m:t>+</m:t>
                      </m:r>
                      <m:r>
                        <a:rPr lang="en-CA" sz="2800" b="0" i="1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6667" b="-18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49191"/>
            <a:ext cx="4038600" cy="356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249191"/>
            <a:ext cx="4038600" cy="356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894-F3E6-6C4B-A563-002F226C9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105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ctr"/>
                <a:r>
                  <a:rPr lang="en-CA" sz="2800" i="1" dirty="0">
                    <a:latin typeface="Cambria Math"/>
                  </a:rPr>
                  <a:t>Simulation3</a:t>
                </a:r>
                <a:r>
                  <a:rPr lang="en-CA" sz="2400" i="1" dirty="0" smtClean="0">
                    <a:solidFill>
                      <a:prstClr val="black"/>
                    </a:solidFill>
                    <a:latin typeface="Cambria Math"/>
                  </a:rPr>
                  <a:t/>
                </a:r>
                <a:br>
                  <a:rPr lang="en-CA" sz="2400" i="1" dirty="0" smtClean="0">
                    <a:solidFill>
                      <a:prstClr val="black"/>
                    </a:solidFill>
                    <a:latin typeface="Cambria Math"/>
                  </a:rPr>
                </a:br>
                <a:r>
                  <a:rPr lang="en-CA" sz="2800" b="0" i="1" dirty="0" smtClean="0">
                    <a:latin typeface="Cambria Math"/>
                  </a:rPr>
                  <a:t/>
                </a:r>
                <a:br>
                  <a:rPr lang="en-CA" sz="2800" b="0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/>
                        </a:rPr>
                        <m:t>𝑌</m:t>
                      </m:r>
                      <m:r>
                        <a:rPr lang="en-CA" sz="2800" b="0" i="1" smtClean="0">
                          <a:latin typeface="Cambria Math"/>
                        </a:rPr>
                        <m:t>=2.83∗</m:t>
                      </m:r>
                      <m:func>
                        <m:funcPr>
                          <m:ctrlPr>
                            <a:rPr lang="en-CA" sz="28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CA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sz="28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l-GR" sz="2800" b="0" i="1" smtClean="0">
                                      <a:latin typeface="Cambria Math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CA" sz="2800" b="0" i="1" smtClean="0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CA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CA" sz="2800" b="0" i="1" smtClean="0">
                          <a:latin typeface="Cambria Math"/>
                        </a:rPr>
                        <m:t>+</m:t>
                      </m:r>
                      <m:r>
                        <a:rPr lang="en-CA" sz="2800" b="0" i="1" smtClean="0">
                          <a:latin typeface="Cambria Math"/>
                        </a:rPr>
                        <m:t>𝑈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0247" b="-216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49191"/>
            <a:ext cx="4038600" cy="356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249191"/>
            <a:ext cx="4038600" cy="356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894-F3E6-6C4B-A563-002F226C9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29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algn="ctr"/>
                <a:r>
                  <a:rPr lang="en-CA" sz="2800" i="1" dirty="0">
                    <a:latin typeface="Cambria Math"/>
                  </a:rPr>
                  <a:t>Simulation4</a:t>
                </a:r>
                <a:r>
                  <a:rPr lang="en-CA" sz="2400" i="1" dirty="0" smtClean="0">
                    <a:solidFill>
                      <a:prstClr val="black"/>
                    </a:solidFill>
                    <a:latin typeface="Cambria Math"/>
                  </a:rPr>
                  <a:t/>
                </a:r>
                <a:br>
                  <a:rPr lang="en-CA" sz="2400" i="1" dirty="0" smtClean="0">
                    <a:solidFill>
                      <a:prstClr val="black"/>
                    </a:solidFill>
                    <a:latin typeface="Cambria Math"/>
                  </a:rPr>
                </a:br>
                <a:r>
                  <a:rPr lang="en-CA" sz="2800" b="0" i="1" dirty="0" smtClean="0">
                    <a:latin typeface="Cambria Math"/>
                  </a:rPr>
                  <a:t/>
                </a:r>
                <a:br>
                  <a:rPr lang="en-CA" sz="2800" b="0" i="1" dirty="0" smtClean="0">
                    <a:latin typeface="Cambria Math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800" b="0" i="1" smtClean="0">
                          <a:latin typeface="Cambria Math"/>
                        </a:rPr>
                        <m:t>𝑌</m:t>
                      </m:r>
                      <m:r>
                        <a:rPr lang="en-CA" sz="2800" b="0" i="1" smtClean="0">
                          <a:latin typeface="Cambria Math"/>
                        </a:rPr>
                        <m:t>=4∗</m:t>
                      </m:r>
                      <m:func>
                        <m:funcPr>
                          <m:ctrlPr>
                            <a:rPr lang="en-CA" sz="28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sz="2800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CA" sz="28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CA" sz="2800" b="0" i="1" smtClean="0">
                                  <a:latin typeface="Cambria Math"/>
                                </a:rPr>
                                <m:t>3</m:t>
                              </m:r>
                              <m:r>
                                <a:rPr lang="el-GR" sz="2800" b="0" i="1" smtClean="0">
                                  <a:latin typeface="Cambria Math"/>
                                </a:rPr>
                                <m:t>𝜋</m:t>
                              </m:r>
                              <m:r>
                                <a:rPr lang="en-CA" sz="2800" b="0" i="1" smtClean="0">
                                  <a:latin typeface="Cambria Math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  <m:r>
                        <a:rPr lang="en-CA" sz="2800" b="0" i="1" smtClean="0">
                          <a:latin typeface="Cambria Math"/>
                        </a:rPr>
                        <m:t>∗</m:t>
                      </m:r>
                      <m:r>
                        <a:rPr lang="en-CA" sz="2800" b="0" i="1" smtClean="0">
                          <a:latin typeface="Cambria Math"/>
                        </a:rPr>
                        <m:t>𝐼</m:t>
                      </m:r>
                      <m:r>
                        <a:rPr lang="en-CA" sz="2800" b="0" i="1" smtClean="0">
                          <a:latin typeface="Cambria Math"/>
                        </a:rPr>
                        <m:t>(</m:t>
                      </m:r>
                      <m:r>
                        <a:rPr lang="en-CA" sz="2800" b="0" i="1" smtClean="0">
                          <a:latin typeface="Cambria Math"/>
                        </a:rPr>
                        <m:t>𝑋</m:t>
                      </m:r>
                      <m:r>
                        <a:rPr lang="en-CA" sz="2800" b="0" i="1" smtClean="0">
                          <a:latin typeface="Cambria Math"/>
                        </a:rPr>
                        <m:t>&gt;0)</m:t>
                      </m:r>
                    </m:oMath>
                  </m:oMathPara>
                </a14:m>
                <a:endParaRPr lang="en-CA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6667" b="-80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249191"/>
            <a:ext cx="4038600" cy="356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48200" y="2249191"/>
            <a:ext cx="4038600" cy="3566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894-F3E6-6C4B-A563-002F226C9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78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Framework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For any given data application, do not know which algorithms will work well </a:t>
            </a:r>
            <a:endParaRPr lang="en-CA" dirty="0" smtClean="0"/>
          </a:p>
          <a:p>
            <a:r>
              <a:rPr lang="en-CA" dirty="0" smtClean="0"/>
              <a:t>The </a:t>
            </a:r>
            <a:r>
              <a:rPr lang="en-CA" dirty="0"/>
              <a:t>Super Learner framework is ideal </a:t>
            </a:r>
            <a:r>
              <a:rPr lang="en-CA" dirty="0" smtClean="0"/>
              <a:t>to have diverse </a:t>
            </a:r>
            <a:r>
              <a:rPr lang="en-CA" dirty="0"/>
              <a:t>set of algorithms </a:t>
            </a:r>
            <a:r>
              <a:rPr lang="en-CA" dirty="0" smtClean="0"/>
              <a:t>and </a:t>
            </a:r>
            <a:r>
              <a:rPr lang="en-CA" dirty="0"/>
              <a:t>still control for overfitting 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Three Components </a:t>
            </a:r>
            <a:r>
              <a:rPr lang="en-CA" dirty="0"/>
              <a:t>of Super Learner</a:t>
            </a:r>
          </a:p>
          <a:p>
            <a:r>
              <a:rPr lang="en-CA" dirty="0"/>
              <a:t>1. Library </a:t>
            </a:r>
          </a:p>
          <a:p>
            <a:r>
              <a:rPr lang="en-CA" dirty="0"/>
              <a:t>2. Loss function</a:t>
            </a:r>
          </a:p>
          <a:p>
            <a:r>
              <a:rPr lang="en-CA" dirty="0" smtClean="0"/>
              <a:t>3</a:t>
            </a:r>
            <a:r>
              <a:rPr lang="en-CA" dirty="0"/>
              <a:t>. Cross validation</a:t>
            </a:r>
          </a:p>
          <a:p>
            <a:endParaRPr lang="en-CA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753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super learner provides a flexible but robust procedure for estimating an ensemble prediction model. </a:t>
            </a:r>
            <a:endParaRPr lang="en-CA" dirty="0" smtClean="0"/>
          </a:p>
          <a:p>
            <a:r>
              <a:rPr lang="en-CA" dirty="0" smtClean="0"/>
              <a:t>Allows </a:t>
            </a:r>
            <a:r>
              <a:rPr lang="en-CA" dirty="0"/>
              <a:t>the researcher to evaluate a large library of prediction algorithms, but controls over-fitting with cross-validation</a:t>
            </a:r>
            <a:r>
              <a:rPr lang="en-CA" dirty="0" smtClean="0"/>
              <a:t>.</a:t>
            </a:r>
          </a:p>
          <a:p>
            <a:r>
              <a:rPr lang="en-CA" dirty="0"/>
              <a:t>The framework easily extends to the p &gt;&gt; n setting by only changing the algorithms in the library. </a:t>
            </a:r>
          </a:p>
          <a:p>
            <a:r>
              <a:rPr lang="en-CA" dirty="0"/>
              <a:t>large p examples also increases the number of algorithms in the library because various dimension reduction (screening) algorithms are possible to be used in conjunction with prediction algorithms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7535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sz="4400" dirty="0"/>
              <a:t>TMLE method </a:t>
            </a:r>
            <a:br>
              <a:rPr lang="en-CA" sz="4400" dirty="0"/>
            </a:br>
            <a:r>
              <a:rPr lang="en-CA" sz="4400" dirty="0"/>
              <a:t>for Causal </a:t>
            </a:r>
            <a:r>
              <a:rPr lang="en-CA" sz="4400" dirty="0" smtClean="0"/>
              <a:t>Inferences</a:t>
            </a:r>
            <a:endParaRPr lang="en-CA" sz="4400" dirty="0"/>
          </a:p>
        </p:txBody>
      </p:sp>
    </p:spTree>
    <p:extLst>
      <p:ext uri="{BB962C8B-B14F-4D97-AF65-F5344CB8AC3E}">
        <p14:creationId xmlns:p14="http://schemas.microsoft.com/office/powerpoint/2010/main" val="80835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Describe Data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CA" sz="2000" b="0" i="1" smtClean="0">
                        <a:latin typeface="Cambria Math"/>
                      </a:rPr>
                      <m:t>𝑂</m:t>
                    </m:r>
                    <m:r>
                      <a:rPr lang="en-CA" sz="2000" b="0" i="1" smtClean="0">
                        <a:latin typeface="Cambria Math"/>
                      </a:rPr>
                      <m:t>={</m:t>
                    </m:r>
                    <m:sSub>
                      <m:sSubPr>
                        <m:ctrlPr>
                          <a:rPr lang="en-CA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CA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CA" sz="2000" b="0" i="1" smtClean="0">
                        <a:latin typeface="Cambria Math"/>
                      </a:rPr>
                      <m:t>, …</m:t>
                    </m:r>
                    <m:sSub>
                      <m:sSubPr>
                        <m:ctrlPr>
                          <a:rPr lang="en-CA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b="0" i="1" smtClean="0">
                            <a:latin typeface="Cambria Math"/>
                          </a:rPr>
                          <m:t>𝑜</m:t>
                        </m:r>
                      </m:e>
                      <m:sub>
                        <m:r>
                          <a:rPr lang="en-CA" sz="20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CA" sz="2000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CA" sz="2000" dirty="0" smtClean="0"/>
                  <a:t>  are </a:t>
                </a:r>
                <a:r>
                  <a:rPr lang="en-CA" sz="2000" dirty="0" err="1" smtClean="0"/>
                  <a:t>iid</a:t>
                </a:r>
                <a:r>
                  <a:rPr lang="en-CA" sz="2000" dirty="0" smtClean="0"/>
                  <a:t> observations from population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CA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sz="2000" dirty="0" smtClean="0"/>
                  <a:t> </a:t>
                </a:r>
              </a:p>
              <a:p>
                <a:endParaRPr lang="en-CA" sz="2000" dirty="0" smtClean="0"/>
              </a:p>
              <a:p>
                <a:r>
                  <a:rPr lang="en-CA" sz="2000" dirty="0" smtClean="0"/>
                  <a:t>Data structure:</a:t>
                </a:r>
                <a:r>
                  <a:rPr lang="en-CA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2000">
                        <a:latin typeface="Cambria Math"/>
                      </a:rPr>
                      <m:t>O</m:t>
                    </m:r>
                    <m:r>
                      <a:rPr lang="en-CA" sz="20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CA" sz="2000" i="1">
                            <a:latin typeface="Cambria Math"/>
                          </a:rPr>
                        </m:ctrlPr>
                      </m:dPr>
                      <m:e>
                        <m:r>
                          <a:rPr lang="en-CA" sz="2000" i="1">
                            <a:latin typeface="Cambria Math"/>
                          </a:rPr>
                          <m:t>𝑊</m:t>
                        </m:r>
                        <m:r>
                          <a:rPr lang="en-CA" sz="2000" i="1">
                            <a:latin typeface="Cambria Math"/>
                          </a:rPr>
                          <m:t>, </m:t>
                        </m:r>
                        <m:r>
                          <a:rPr lang="en-CA" sz="2000" i="1">
                            <a:latin typeface="Cambria Math"/>
                          </a:rPr>
                          <m:t>𝐴</m:t>
                        </m:r>
                        <m:r>
                          <a:rPr lang="en-CA" sz="2000" i="1">
                            <a:latin typeface="Cambria Math"/>
                          </a:rPr>
                          <m:t>, </m:t>
                        </m:r>
                        <m:r>
                          <a:rPr lang="en-CA" sz="2000" i="1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CA" sz="2000" i="1">
                        <a:latin typeface="Cambria Math"/>
                      </a:rPr>
                      <m:t> ~ </m:t>
                    </m:r>
                    <m:sSub>
                      <m:sSubPr>
                        <m:ctrlPr>
                          <a:rPr lang="en-CA" sz="20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0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CA" sz="20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CA" sz="2000" dirty="0" smtClean="0"/>
              </a:p>
              <a:p>
                <a:r>
                  <a:rPr lang="en-CA" sz="2000" dirty="0" smtClean="0"/>
                  <a:t>For </a:t>
                </a:r>
                <a:r>
                  <a:rPr lang="en-CA" sz="2000" dirty="0"/>
                  <a:t>each observation, </a:t>
                </a:r>
                <a:endParaRPr lang="en-CA" sz="2000" dirty="0" smtClean="0"/>
              </a:p>
              <a:p>
                <a:pPr lvl="1"/>
                <a:r>
                  <a:rPr lang="en-CA" sz="1800" dirty="0"/>
                  <a:t>W: covariates (matrix)</a:t>
                </a:r>
              </a:p>
              <a:p>
                <a:pPr lvl="1"/>
                <a:r>
                  <a:rPr lang="en-CA" sz="1800" dirty="0"/>
                  <a:t>A: treatment vector</a:t>
                </a:r>
              </a:p>
              <a:p>
                <a:pPr lvl="1"/>
                <a:r>
                  <a:rPr lang="en-CA" sz="1800" dirty="0"/>
                  <a:t>Y: outcome </a:t>
                </a:r>
                <a:r>
                  <a:rPr lang="en-CA" sz="1800" dirty="0" smtClean="0"/>
                  <a:t>vector</a:t>
                </a:r>
                <a:endParaRPr lang="en-CA" sz="2000" dirty="0"/>
              </a:p>
              <a:p>
                <a:endParaRPr lang="en-CA" sz="2000" dirty="0" smtClean="0"/>
              </a:p>
              <a:p>
                <a:endParaRPr lang="en-CA" sz="2000" dirty="0" smtClean="0"/>
              </a:p>
              <a:p>
                <a:r>
                  <a:rPr lang="en-CA" sz="2000" dirty="0" smtClean="0"/>
                  <a:t>Assumptions</a:t>
                </a:r>
              </a:p>
              <a:p>
                <a:pPr lvl="1"/>
                <a:r>
                  <a:rPr lang="en-CA" sz="1800" dirty="0" smtClean="0"/>
                  <a:t>No unmeasured confounding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sz="18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18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CA" sz="1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CA" sz="1800" b="0" i="1" dirty="0" smtClean="0">
                        <a:latin typeface="Cambria Math"/>
                      </a:rPr>
                      <m:t>(</m:t>
                    </m:r>
                    <m:r>
                      <a:rPr lang="en-CA" sz="1800" b="0" i="1" dirty="0" smtClean="0">
                        <a:latin typeface="Cambria Math"/>
                      </a:rPr>
                      <m:t>𝐴</m:t>
                    </m:r>
                    <m:r>
                      <a:rPr lang="en-CA" sz="1800" b="0" i="1" dirty="0" smtClean="0">
                        <a:latin typeface="Cambria Math"/>
                      </a:rPr>
                      <m:t>=</m:t>
                    </m:r>
                    <m:r>
                      <a:rPr lang="en-CA" sz="1800" b="0" i="1" dirty="0" smtClean="0">
                        <a:latin typeface="Cambria Math"/>
                      </a:rPr>
                      <m:t>𝑎</m:t>
                    </m:r>
                    <m:r>
                      <a:rPr lang="en-CA" sz="1800" b="0" i="1" dirty="0" smtClean="0">
                        <a:latin typeface="Cambria Math"/>
                      </a:rPr>
                      <m:t>|</m:t>
                    </m:r>
                    <m:r>
                      <a:rPr lang="en-CA" sz="1800" b="0" i="1" dirty="0" smtClean="0">
                        <a:latin typeface="Cambria Math"/>
                      </a:rPr>
                      <m:t>𝑊</m:t>
                    </m:r>
                    <m:r>
                      <a:rPr lang="en-CA" sz="1800" b="0" i="1" dirty="0" smtClean="0">
                        <a:latin typeface="Cambria Math"/>
                      </a:rPr>
                      <m:t>=</m:t>
                    </m:r>
                    <m:r>
                      <a:rPr lang="en-CA" sz="1800" b="0" i="1" dirty="0" smtClean="0">
                        <a:latin typeface="Cambria Math"/>
                      </a:rPr>
                      <m:t>𝑤</m:t>
                    </m:r>
                    <m:r>
                      <a:rPr lang="en-CA" sz="1800" b="0" i="1" dirty="0" smtClean="0">
                        <a:latin typeface="Cambria Math"/>
                      </a:rPr>
                      <m:t>)&gt;0</m:t>
                    </m:r>
                  </m:oMath>
                </a14:m>
                <a:r>
                  <a:rPr lang="en-CA" sz="1800" dirty="0" smtClean="0"/>
                  <a:t> </a:t>
                </a:r>
                <a:endParaRPr lang="en-CA" sz="1800" dirty="0"/>
              </a:p>
              <a:p>
                <a:pPr lvl="1"/>
                <a:endParaRPr lang="en-CA" dirty="0" smtClean="0"/>
              </a:p>
              <a:p>
                <a:pPr lvl="1"/>
                <a:endParaRPr lang="en-CA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96" t="-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906" y="2708920"/>
            <a:ext cx="56864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610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Specify Statistical Model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2600" dirty="0" smtClean="0"/>
                  <a:t>Standard Approach</a:t>
                </a:r>
              </a:p>
              <a:p>
                <a:pPr lvl="1"/>
                <a:r>
                  <a:rPr lang="en-CA" sz="2600" dirty="0"/>
                  <a:t>Parametric statistical </a:t>
                </a:r>
                <a:r>
                  <a:rPr lang="en-CA" sz="2600" dirty="0" smtClean="0"/>
                  <a:t>model, may </a:t>
                </a:r>
                <a:r>
                  <a:rPr lang="en-CA" sz="2600" dirty="0"/>
                  <a:t>not contain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400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CA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CA" sz="2600" dirty="0"/>
              </a:p>
              <a:p>
                <a:r>
                  <a:rPr lang="en-CA" sz="2600" dirty="0" smtClean="0"/>
                  <a:t>Targeted Learning</a:t>
                </a:r>
              </a:p>
              <a:p>
                <a:pPr lvl="1"/>
                <a:r>
                  <a:rPr lang="en-CA" sz="2600" dirty="0"/>
                  <a:t>semiparametric </a:t>
                </a:r>
                <a:r>
                  <a:rPr lang="en-CA" sz="2600" dirty="0" smtClean="0"/>
                  <a:t>or nonparametric model to ensure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CA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sz="2600" dirty="0" smtClean="0"/>
                  <a:t> is contained </a:t>
                </a:r>
                <a:r>
                  <a:rPr lang="en-CA" sz="2600" dirty="0"/>
                  <a:t>in </a:t>
                </a:r>
                <a:r>
                  <a:rPr lang="en-CA" sz="2600" dirty="0" smtClean="0"/>
                  <a:t>model</a:t>
                </a:r>
              </a:p>
              <a:p>
                <a:pPr lvl="1"/>
                <a:endParaRPr lang="en-CA" sz="2600" dirty="0" smtClean="0"/>
              </a:p>
              <a:p>
                <a:pPr lvl="1"/>
                <a:endParaRPr lang="en-CA" sz="2600" dirty="0" smtClean="0"/>
              </a:p>
              <a:p>
                <a:endParaRPr lang="en-CA" sz="2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11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640" y="4005064"/>
            <a:ext cx="520065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9632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Define Statistical Question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2200" dirty="0" smtClean="0"/>
                  <a:t> </a:t>
                </a:r>
                <a:r>
                  <a:rPr lang="en-CA" sz="2200" i="1" dirty="0" smtClean="0"/>
                  <a:t>What </a:t>
                </a:r>
                <a:r>
                  <a:rPr lang="en-CA" sz="2200" i="1" dirty="0"/>
                  <a:t>is the average difference </a:t>
                </a:r>
                <a:r>
                  <a:rPr lang="en-CA" sz="2200" i="1" dirty="0" smtClean="0"/>
                  <a:t>in outcomes </a:t>
                </a:r>
                <a:r>
                  <a:rPr lang="en-CA" sz="2200" i="1" dirty="0"/>
                  <a:t>between treatment </a:t>
                </a:r>
                <a:r>
                  <a:rPr lang="en-CA" sz="2200" i="1" dirty="0" smtClean="0"/>
                  <a:t>groups when </a:t>
                </a:r>
                <a:r>
                  <a:rPr lang="en-CA" sz="2200" i="1" dirty="0"/>
                  <a:t>adjusting for covariates</a:t>
                </a:r>
                <a:r>
                  <a:rPr lang="en-CA" sz="2200" i="1" dirty="0" smtClean="0"/>
                  <a:t>?</a:t>
                </a:r>
              </a:p>
              <a:p>
                <a:pPr marL="0" indent="0">
                  <a:buNone/>
                </a:pPr>
                <a:endParaRPr lang="es-ES" sz="2200" dirty="0" smtClean="0"/>
              </a:p>
              <a:p>
                <a:r>
                  <a:rPr lang="en-CA" sz="2200" dirty="0" smtClean="0"/>
                  <a:t>Average Treatment effect (ATE) =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ES" sz="2200" dirty="0"/>
                        <m:t>Ψ</m:t>
                      </m:r>
                      <m:d>
                        <m:dPr>
                          <m:ctrlPr>
                            <a:rPr lang="en-CA" sz="2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200" i="1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CA" sz="2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CA" sz="22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2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CA" sz="2200" i="1">
                              <a:latin typeface="Cambria Math"/>
                            </a:rPr>
                            <m:t>𝑊</m:t>
                          </m:r>
                          <m:r>
                            <a:rPr lang="en-CA" sz="2200" i="1">
                              <a:latin typeface="Cambria Math"/>
                            </a:rPr>
                            <m:t>,0 </m:t>
                          </m:r>
                        </m:sub>
                      </m:sSub>
                      <m:d>
                        <m:dPr>
                          <m:begChr m:val="["/>
                          <m:ctrlPr>
                            <a:rPr lang="en-CA" sz="22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22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CA" sz="22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sz="22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endChr m:val="|"/>
                              <m:ctrlPr>
                                <a:rPr lang="en-CA" sz="22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CA" sz="2200" i="1">
                                  <a:latin typeface="Cambria Math"/>
                                </a:rPr>
                                <m:t>𝑌</m:t>
                              </m:r>
                            </m:e>
                          </m:d>
                          <m:r>
                            <a:rPr lang="en-CA" sz="2200" i="1">
                              <a:latin typeface="Cambria Math"/>
                            </a:rPr>
                            <m:t> </m:t>
                          </m:r>
                          <m:r>
                            <a:rPr lang="en-CA" sz="2200" i="1">
                              <a:latin typeface="Cambria Math"/>
                            </a:rPr>
                            <m:t>𝐴</m:t>
                          </m:r>
                          <m:r>
                            <a:rPr lang="en-CA" sz="2200" i="1">
                              <a:latin typeface="Cambria Math"/>
                            </a:rPr>
                            <m:t>=1, </m:t>
                          </m:r>
                          <m:r>
                            <a:rPr lang="en-CA" sz="2200" i="1">
                              <a:latin typeface="Cambria Math"/>
                            </a:rPr>
                            <m:t>𝑊</m:t>
                          </m:r>
                        </m:e>
                      </m:d>
                      <m:r>
                        <a:rPr lang="en-CA" sz="22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CA" sz="22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CA" sz="22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CA" sz="2200" i="1">
                              <a:latin typeface="Cambria Math"/>
                            </a:rPr>
                            <m:t>0</m:t>
                          </m:r>
                        </m:sub>
                      </m:sSub>
                      <m:d>
                        <m:dPr>
                          <m:endChr m:val="|"/>
                          <m:ctrlPr>
                            <a:rPr lang="en-CA" sz="22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CA" sz="2200" i="1">
                              <a:latin typeface="Cambria Math"/>
                            </a:rPr>
                            <m:t>𝑌</m:t>
                          </m:r>
                        </m:e>
                      </m:d>
                      <m:r>
                        <a:rPr lang="en-CA" sz="2200" i="1">
                          <a:latin typeface="Cambria Math"/>
                        </a:rPr>
                        <m:t> </m:t>
                      </m:r>
                      <m:r>
                        <a:rPr lang="en-CA" sz="2200" i="1">
                          <a:latin typeface="Cambria Math"/>
                        </a:rPr>
                        <m:t>𝐴</m:t>
                      </m:r>
                      <m:r>
                        <a:rPr lang="en-CA" sz="2200" i="1">
                          <a:latin typeface="Cambria Math"/>
                        </a:rPr>
                        <m:t>=0, </m:t>
                      </m:r>
                      <m:r>
                        <a:rPr lang="en-CA" sz="2200" i="1">
                          <a:latin typeface="Cambria Math"/>
                        </a:rPr>
                        <m:t>𝑊</m:t>
                      </m:r>
                      <m:r>
                        <a:rPr lang="en-CA" sz="2200" i="1">
                          <a:latin typeface="Cambria Math"/>
                        </a:rPr>
                        <m:t>)]</m:t>
                      </m:r>
                    </m:oMath>
                  </m:oMathPara>
                </a14:m>
                <a:endParaRPr lang="en-CA" sz="2200" dirty="0"/>
              </a:p>
              <a:p>
                <a:pPr marL="457200" lvl="1" indent="0">
                  <a:buNone/>
                </a:pPr>
                <a:endParaRPr lang="en-CA" sz="2200" dirty="0" smtClean="0"/>
              </a:p>
              <a:p>
                <a:pPr marL="0" indent="0">
                  <a:buNone/>
                </a:pPr>
                <a:r>
                  <a:rPr lang="en-CA" sz="2200" dirty="0" smtClean="0"/>
                  <a:t>Substitute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2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CA" sz="22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CA" sz="2200" i="1">
                            <a:latin typeface="Cambria Math"/>
                          </a:rPr>
                          <m:t>𝑛</m:t>
                        </m:r>
                      </m:sub>
                      <m:sup/>
                    </m:sSubSup>
                    <m:r>
                      <a:rPr lang="en-CA" sz="2200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CA" sz="2200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sz="2200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CA" sz="2200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CA" sz="2200" i="1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</m:sSubSup>
                        <m:r>
                          <a:rPr lang="en-CA" sz="2200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CA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200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CA" sz="2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CA" sz="2200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CA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2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CA" sz="2200" i="1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endChr m:val="|"/>
                        <m:ctrlPr>
                          <a:rPr lang="en-CA" sz="22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2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sz="2200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CA" sz="22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CA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2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CA" sz="2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CA" sz="22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CA" sz="22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200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CA" sz="22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CA" sz="2200" i="1">
                        <a:latin typeface="Cambria Math"/>
                      </a:rPr>
                      <m:t>)</m:t>
                    </m:r>
                  </m:oMath>
                </a14:m>
                <a:r>
                  <a:rPr lang="en-CA" sz="2200" dirty="0"/>
                  <a:t> and the empirical distribution of </a:t>
                </a:r>
                <a14:m>
                  <m:oMath xmlns:m="http://schemas.openxmlformats.org/officeDocument/2006/math">
                    <m:r>
                      <a:rPr lang="en-CA" sz="2200" i="1">
                        <a:latin typeface="Cambria Math"/>
                      </a:rPr>
                      <m:t>𝑊</m:t>
                    </m:r>
                    <m:r>
                      <a:rPr lang="en-CA" sz="2200" i="1">
                        <a:latin typeface="Cambria Math"/>
                      </a:rPr>
                      <m:t>=1/</m:t>
                    </m:r>
                    <m:r>
                      <a:rPr lang="en-CA" sz="2200" i="1">
                        <a:latin typeface="Cambria Math"/>
                      </a:rPr>
                      <m:t>𝑛</m:t>
                    </m:r>
                  </m:oMath>
                </a14:m>
                <a:r>
                  <a:rPr lang="en-CA" sz="2200" dirty="0"/>
                  <a:t> </a:t>
                </a:r>
                <a:r>
                  <a:rPr lang="en-CA" sz="2200" dirty="0" smtClean="0"/>
                  <a:t>to get the </a:t>
                </a:r>
                <a:r>
                  <a:rPr lang="en-CA" sz="2200" i="1" dirty="0" smtClean="0"/>
                  <a:t>substitution estimator </a:t>
                </a:r>
                <a:r>
                  <a:rPr lang="en-CA" sz="2200" dirty="0" smtClean="0"/>
                  <a:t>for ATE</a:t>
                </a:r>
                <a:endParaRPr lang="en-CA" sz="2200" dirty="0"/>
              </a:p>
              <a:p>
                <a:pPr marL="0" indent="0">
                  <a:buNone/>
                </a:pPr>
                <a:endParaRPr lang="en-CA" sz="2200" dirty="0" smtClean="0"/>
              </a:p>
              <a:p>
                <a:pPr marL="0" indent="0">
                  <a:buNone/>
                </a:pPr>
                <a:endParaRPr lang="en-CA" sz="2200" dirty="0"/>
              </a:p>
              <a:p>
                <a:pPr marL="0" indent="0">
                  <a:buNone/>
                </a:pPr>
                <a:endParaRPr lang="en-CA" sz="2200" dirty="0" smtClean="0"/>
              </a:p>
              <a:p>
                <a:endParaRPr lang="en-CA" sz="2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89" t="-625" r="-17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219933"/>
            <a:ext cx="4676775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49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Causal Effect Methods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Outcome regression methods</a:t>
            </a:r>
          </a:p>
          <a:p>
            <a:pPr lvl="1"/>
            <a:r>
              <a:rPr lang="en-CA" dirty="0"/>
              <a:t>Model expected value of outcome given treatment and </a:t>
            </a:r>
            <a:r>
              <a:rPr lang="en-CA" dirty="0" smtClean="0"/>
              <a:t>covariates</a:t>
            </a:r>
          </a:p>
          <a:p>
            <a:r>
              <a:rPr lang="en-CA" dirty="0" smtClean="0"/>
              <a:t>Propensity </a:t>
            </a:r>
            <a:r>
              <a:rPr lang="en-CA" dirty="0"/>
              <a:t>score </a:t>
            </a:r>
            <a:r>
              <a:rPr lang="en-CA" dirty="0" smtClean="0"/>
              <a:t>methods</a:t>
            </a:r>
          </a:p>
          <a:p>
            <a:pPr lvl="1"/>
            <a:r>
              <a:rPr lang="en-CA" dirty="0" smtClean="0"/>
              <a:t>Model </a:t>
            </a:r>
            <a:r>
              <a:rPr lang="en-CA" dirty="0"/>
              <a:t>conditional distribution of treatment given </a:t>
            </a:r>
            <a:r>
              <a:rPr lang="en-CA" dirty="0" smtClean="0"/>
              <a:t>covariates</a:t>
            </a:r>
          </a:p>
          <a:p>
            <a:pPr lvl="1"/>
            <a:r>
              <a:rPr lang="en-CA" dirty="0" smtClean="0"/>
              <a:t>Matching</a:t>
            </a:r>
            <a:endParaRPr lang="en-CA" dirty="0"/>
          </a:p>
          <a:p>
            <a:pPr lvl="1"/>
            <a:r>
              <a:rPr lang="en-CA" dirty="0" smtClean="0"/>
              <a:t>Inverse </a:t>
            </a:r>
            <a:r>
              <a:rPr lang="en-CA" dirty="0"/>
              <a:t>probability weighting (IPW)</a:t>
            </a:r>
          </a:p>
          <a:p>
            <a:r>
              <a:rPr lang="en-CA" dirty="0" smtClean="0"/>
              <a:t>Double-Robust methods</a:t>
            </a:r>
          </a:p>
          <a:p>
            <a:pPr lvl="1"/>
            <a:r>
              <a:rPr lang="en-CA" dirty="0" smtClean="0"/>
              <a:t>consistent </a:t>
            </a:r>
            <a:r>
              <a:rPr lang="en-CA" dirty="0"/>
              <a:t>if either outcome regression or </a:t>
            </a:r>
            <a:r>
              <a:rPr lang="en-CA" dirty="0" err="1"/>
              <a:t>pscore</a:t>
            </a:r>
            <a:r>
              <a:rPr lang="en-CA" dirty="0"/>
              <a:t> model correct</a:t>
            </a:r>
          </a:p>
          <a:p>
            <a:pPr lvl="1"/>
            <a:r>
              <a:rPr lang="en-CA" dirty="0"/>
              <a:t>Targeted maximum likelihood estimation (TMLE)</a:t>
            </a:r>
          </a:p>
        </p:txBody>
      </p:sp>
    </p:spTree>
    <p:extLst>
      <p:ext uri="{BB962C8B-B14F-4D97-AF65-F5344CB8AC3E}">
        <p14:creationId xmlns:p14="http://schemas.microsoft.com/office/powerpoint/2010/main" val="338392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Comparison of </a:t>
            </a:r>
            <a:r>
              <a:rPr lang="en-US" altLang="en-US" dirty="0"/>
              <a:t>3 different estimators for </a:t>
            </a:r>
            <a:r>
              <a:rPr lang="en-US" altLang="en-US" dirty="0" smtClean="0"/>
              <a:t>ATE</a:t>
            </a:r>
            <a:endParaRPr lang="en-CA" dirty="0"/>
          </a:p>
        </p:txBody>
      </p:sp>
      <p:pic>
        <p:nvPicPr>
          <p:cNvPr id="4" name="New picture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44" y="2132856"/>
            <a:ext cx="8229600" cy="291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0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TMLE 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2800" dirty="0" smtClean="0"/>
                  <a:t>TMLE tailors estimation specifically for the parameter of interest,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80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800" dirty="0"/>
                          <m:t>ψ</m:t>
                        </m:r>
                      </m:e>
                      <m:sub>
                        <m:r>
                          <a:rPr lang="en-CA" sz="2800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CA" sz="2800" dirty="0" smtClean="0"/>
              </a:p>
              <a:p>
                <a:endParaRPr lang="el-GR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63" t="-12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429000"/>
            <a:ext cx="77724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37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Two-stage </a:t>
            </a:r>
            <a:r>
              <a:rPr lang="en-CA" dirty="0"/>
              <a:t>procedure</a:t>
            </a:r>
            <a:br>
              <a:rPr lang="en-CA" dirty="0"/>
            </a:b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2300" dirty="0" smtClean="0"/>
                  <a:t>Stage 1: obtain </a:t>
                </a:r>
                <a:r>
                  <a:rPr lang="en-CA" sz="2300" dirty="0"/>
                  <a:t>an estimate of the data-generating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3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30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CA" sz="230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sz="2300" dirty="0"/>
                  <a:t>, or the relevant portion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3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30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CA" sz="230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sz="2300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3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30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CA" sz="230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sz="2300" dirty="0"/>
                  <a:t>. </a:t>
                </a:r>
              </a:p>
              <a:p>
                <a:endParaRPr lang="en-CA" sz="2300" dirty="0"/>
              </a:p>
              <a:p>
                <a:r>
                  <a:rPr lang="en-CA" sz="2300" dirty="0"/>
                  <a:t>Stage 2: update this initial fit in a step targeted toward making an optimal bias–variance </a:t>
                </a:r>
                <a:r>
                  <a:rPr lang="en-CA" sz="2300" dirty="0" err="1"/>
                  <a:t>tradeoff</a:t>
                </a:r>
                <a:r>
                  <a:rPr lang="en-CA" sz="2300" dirty="0"/>
                  <a:t> for the parameter of interest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300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CA" sz="2300" dirty="0"/>
                          <m:t>Ψ</m:t>
                        </m:r>
                        <m:r>
                          <a:rPr lang="en-CA" sz="2300" dirty="0">
                            <a:latin typeface="Cambria Math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CA" sz="2300" b="0" i="0" dirty="0" smtClean="0">
                            <a:latin typeface="Cambria Math"/>
                          </a:rPr>
                          <m:t>Q</m:t>
                        </m:r>
                      </m:e>
                      <m:sub>
                        <m:r>
                          <a:rPr lang="en-CA" sz="230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CA" sz="2300">
                        <a:latin typeface="Cambria Math"/>
                      </a:rPr>
                      <m:t>)</m:t>
                    </m:r>
                  </m:oMath>
                </a14:m>
                <a:r>
                  <a:rPr lang="en-CA" sz="2300" dirty="0"/>
                  <a:t>, instead of the overall density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300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sz="230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CA" sz="230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CA" sz="23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8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540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Step1: Estimate the Outcome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 smtClean="0"/>
                  <a:t>Estimate </a:t>
                </a:r>
                <a:r>
                  <a:rPr lang="en-CA" dirty="0"/>
                  <a:t>the expected value of the outcome using treatment and </a:t>
                </a:r>
                <a:r>
                  <a:rPr lang="en-CA" dirty="0" smtClean="0"/>
                  <a:t>confounders</a:t>
                </a:r>
                <a:endParaRPr lang="en-CA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CA" i="1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CA" i="1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en-CA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CA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CA" i="1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CA" i="1">
                                <a:latin typeface="Cambria Math"/>
                              </a:rPr>
                              <m:t>𝑖</m:t>
                            </m:r>
                          </m:sub>
                          <m:sup/>
                        </m:sSubSup>
                        <m:r>
                          <a:rPr lang="en-CA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C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CA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CA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CA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CA" i="1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endChr m:val="|"/>
                        <m:ctrlPr>
                          <a:rPr lang="en-CA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/>
                              </a:rPr>
                              <m:t>𝑌</m:t>
                            </m:r>
                          </m:e>
                          <m:sub>
                            <m:r>
                              <a:rPr lang="en-CA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CA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CA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CA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CA" i="1">
                            <a:latin typeface="Cambria Math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/>
                          </a:rPr>
                          <m:t>𝑊</m:t>
                        </m:r>
                      </m:e>
                      <m:sub>
                        <m:r>
                          <a:rPr lang="en-CA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CA" i="1">
                        <a:latin typeface="Cambria Math"/>
                      </a:rPr>
                      <m:t>)</m:t>
                    </m:r>
                  </m:oMath>
                </a14:m>
                <a:r>
                  <a:rPr lang="en-CA" i="1" dirty="0">
                    <a:latin typeface="Cambria Math"/>
                  </a:rPr>
                  <a:t> </a:t>
                </a:r>
                <a:r>
                  <a:rPr lang="en-CA" dirty="0" smtClean="0"/>
                  <a:t>                  </a:t>
                </a:r>
              </a:p>
              <a:p>
                <a:pPr lvl="1"/>
                <a:endParaRPr lang="en-CA" dirty="0" smtClean="0"/>
              </a:p>
              <a:p>
                <a:r>
                  <a:rPr lang="en-CA" dirty="0" smtClean="0"/>
                  <a:t>Estimate the outcome for each observation where we set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𝑎</m:t>
                    </m:r>
                    <m:r>
                      <a:rPr lang="en-CA" b="0" i="1" smtClean="0">
                        <a:latin typeface="Cambria Math"/>
                      </a:rPr>
                      <m:t>=1 </m:t>
                    </m:r>
                    <m:r>
                      <a:rPr lang="en-CA" b="0" i="1" smtClean="0">
                        <a:latin typeface="Cambria Math"/>
                      </a:rPr>
                      <m:t>𝑎𝑛𝑑</m:t>
                    </m:r>
                    <m:r>
                      <a:rPr lang="en-CA" b="0" i="1" smtClean="0">
                        <a:latin typeface="Cambria Math"/>
                      </a:rPr>
                      <m:t> </m:t>
                    </m:r>
                    <m:r>
                      <a:rPr lang="en-CA" b="0" i="1" smtClean="0">
                        <a:latin typeface="Cambria Math"/>
                      </a:rPr>
                      <m:t>𝑎</m:t>
                    </m:r>
                    <m:r>
                      <a:rPr lang="en-CA" b="0" i="1" smtClean="0">
                        <a:latin typeface="Cambria Math"/>
                      </a:rPr>
                      <m:t>=0</m:t>
                    </m:r>
                  </m:oMath>
                </a14:m>
                <a:endParaRPr lang="en-CA" b="0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CA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CA" i="1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CA" i="1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en-CA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CA" i="1">
                            <a:latin typeface="Cambria Math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/>
                          </a:rPr>
                          <m:t>1</m:t>
                        </m:r>
                        <m:r>
                          <a:rPr lang="en-CA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C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CA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/>
                      </a:rPr>
                      <m:t> </m:t>
                    </m:r>
                    <m:r>
                      <a:rPr lang="en-CA" b="0" i="1" smtClean="0">
                        <a:latin typeface="Cambria Math"/>
                      </a:rPr>
                      <m:t>𝑎𝑛𝑑</m:t>
                    </m:r>
                    <m:sSubSup>
                      <m:sSubSupPr>
                        <m:ctrlPr>
                          <a:rPr lang="en-CA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CA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CA" i="1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CA" i="1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en-CA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CA" i="1">
                            <a:latin typeface="Cambria Math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/>
                          </a:rPr>
                          <m:t>0</m:t>
                        </m:r>
                        <m:r>
                          <a:rPr lang="en-CA" i="1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C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CA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CA" dirty="0" smtClean="0"/>
              </a:p>
              <a:p>
                <a:pPr lvl="1"/>
                <a:endParaRPr lang="en-CA" dirty="0"/>
              </a:p>
              <a:p>
                <a:r>
                  <a:rPr lang="en-CA" dirty="0" smtClean="0"/>
                  <a:t>Substitute into  ATE estimator</a:t>
                </a:r>
              </a:p>
              <a:p>
                <a:endParaRPr lang="en-CA" dirty="0" smtClean="0"/>
              </a:p>
              <a:p>
                <a:pPr marL="0" indent="0">
                  <a:buNone/>
                </a:pPr>
                <a:r>
                  <a:rPr lang="en-CA" dirty="0" smtClean="0"/>
                  <a:t> 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667" t="-87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229200"/>
            <a:ext cx="5976664" cy="840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587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04D076-D804-7846-BD9A-163974D0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26" y="365124"/>
            <a:ext cx="7886700" cy="1325563"/>
          </a:xfrm>
        </p:spPr>
        <p:txBody>
          <a:bodyPr/>
          <a:lstStyle/>
          <a:p>
            <a:r>
              <a:rPr lang="en-US" i="1" dirty="0" smtClean="0"/>
              <a:t>V</a:t>
            </a:r>
            <a:r>
              <a:rPr lang="en-US" dirty="0" smtClean="0"/>
              <a:t>-fold </a:t>
            </a:r>
            <a:r>
              <a:rPr lang="en-US" dirty="0"/>
              <a:t>cross-validation scheme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158ADE6-85B2-7545-846E-C32D129CE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894-F3E6-6C4B-A563-002F226C9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34022445-AFC6-614F-88EA-1AE95BC11C2B}"/>
              </a:ext>
            </a:extLst>
          </p:cNvPr>
          <p:cNvSpPr txBox="1"/>
          <p:nvPr/>
        </p:nvSpPr>
        <p:spPr>
          <a:xfrm>
            <a:off x="2270984" y="2019410"/>
            <a:ext cx="4602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prstClr val="black"/>
                </a:solidFill>
              </a:rPr>
              <a:t>Example </a:t>
            </a:r>
            <a:r>
              <a:rPr lang="en-US" sz="4000" i="1" dirty="0">
                <a:solidFill>
                  <a:prstClr val="black"/>
                </a:solidFill>
              </a:rPr>
              <a:t>5</a:t>
            </a:r>
            <a:r>
              <a:rPr lang="en-US" sz="4000" i="1" dirty="0" smtClean="0">
                <a:solidFill>
                  <a:prstClr val="black"/>
                </a:solidFill>
              </a:rPr>
              <a:t> </a:t>
            </a:r>
            <a:r>
              <a:rPr lang="en-US" sz="4000" dirty="0" smtClean="0">
                <a:solidFill>
                  <a:prstClr val="black"/>
                </a:solidFill>
              </a:rPr>
              <a:t>folds </a:t>
            </a:r>
            <a:endParaRPr lang="en-US" sz="4000" dirty="0">
              <a:solidFill>
                <a:prstClr val="black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E1F3B8B7-BCB2-7540-B497-1D142DB5CD65}"/>
              </a:ext>
            </a:extLst>
          </p:cNvPr>
          <p:cNvSpPr/>
          <p:nvPr/>
        </p:nvSpPr>
        <p:spPr>
          <a:xfrm>
            <a:off x="850526" y="3056021"/>
            <a:ext cx="1420434" cy="15400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1893912"/>
                      <a:gd name="connsiteY0" fmla="*/ 0 h 1540042"/>
                      <a:gd name="connsiteX1" fmla="*/ 511356 w 1893912"/>
                      <a:gd name="connsiteY1" fmla="*/ 0 h 1540042"/>
                      <a:gd name="connsiteX2" fmla="*/ 1003773 w 1893912"/>
                      <a:gd name="connsiteY2" fmla="*/ 0 h 1540042"/>
                      <a:gd name="connsiteX3" fmla="*/ 1893912 w 1893912"/>
                      <a:gd name="connsiteY3" fmla="*/ 0 h 1540042"/>
                      <a:gd name="connsiteX4" fmla="*/ 1893912 w 1893912"/>
                      <a:gd name="connsiteY4" fmla="*/ 467146 h 1540042"/>
                      <a:gd name="connsiteX5" fmla="*/ 1893912 w 1893912"/>
                      <a:gd name="connsiteY5" fmla="*/ 1011294 h 1540042"/>
                      <a:gd name="connsiteX6" fmla="*/ 1893912 w 1893912"/>
                      <a:gd name="connsiteY6" fmla="*/ 1540042 h 1540042"/>
                      <a:gd name="connsiteX7" fmla="*/ 1458312 w 1893912"/>
                      <a:gd name="connsiteY7" fmla="*/ 1540042 h 1540042"/>
                      <a:gd name="connsiteX8" fmla="*/ 1003773 w 1893912"/>
                      <a:gd name="connsiteY8" fmla="*/ 1540042 h 1540042"/>
                      <a:gd name="connsiteX9" fmla="*/ 587113 w 1893912"/>
                      <a:gd name="connsiteY9" fmla="*/ 1540042 h 1540042"/>
                      <a:gd name="connsiteX10" fmla="*/ 0 w 1893912"/>
                      <a:gd name="connsiteY10" fmla="*/ 1540042 h 1540042"/>
                      <a:gd name="connsiteX11" fmla="*/ 0 w 1893912"/>
                      <a:gd name="connsiteY11" fmla="*/ 1011294 h 1540042"/>
                      <a:gd name="connsiteX12" fmla="*/ 0 w 1893912"/>
                      <a:gd name="connsiteY12" fmla="*/ 544148 h 1540042"/>
                      <a:gd name="connsiteX13" fmla="*/ 0 w 1893912"/>
                      <a:gd name="connsiteY13" fmla="*/ 0 h 1540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893912" h="1540042" fill="none" extrusionOk="0">
                        <a:moveTo>
                          <a:pt x="0" y="0"/>
                        </a:moveTo>
                        <a:cubicBezTo>
                          <a:pt x="118710" y="-19511"/>
                          <a:pt x="286439" y="6674"/>
                          <a:pt x="511356" y="0"/>
                        </a:cubicBezTo>
                        <a:cubicBezTo>
                          <a:pt x="736273" y="-6674"/>
                          <a:pt x="838129" y="39051"/>
                          <a:pt x="1003773" y="0"/>
                        </a:cubicBezTo>
                        <a:cubicBezTo>
                          <a:pt x="1169417" y="-39051"/>
                          <a:pt x="1493855" y="82924"/>
                          <a:pt x="1893912" y="0"/>
                        </a:cubicBezTo>
                        <a:cubicBezTo>
                          <a:pt x="1943555" y="141409"/>
                          <a:pt x="1838737" y="307154"/>
                          <a:pt x="1893912" y="467146"/>
                        </a:cubicBezTo>
                        <a:cubicBezTo>
                          <a:pt x="1949087" y="627138"/>
                          <a:pt x="1842600" y="867621"/>
                          <a:pt x="1893912" y="1011294"/>
                        </a:cubicBezTo>
                        <a:cubicBezTo>
                          <a:pt x="1945224" y="1154967"/>
                          <a:pt x="1832927" y="1295821"/>
                          <a:pt x="1893912" y="1540042"/>
                        </a:cubicBezTo>
                        <a:cubicBezTo>
                          <a:pt x="1697180" y="1555105"/>
                          <a:pt x="1590824" y="1495638"/>
                          <a:pt x="1458312" y="1540042"/>
                        </a:cubicBezTo>
                        <a:cubicBezTo>
                          <a:pt x="1325800" y="1584446"/>
                          <a:pt x="1151332" y="1531088"/>
                          <a:pt x="1003773" y="1540042"/>
                        </a:cubicBezTo>
                        <a:cubicBezTo>
                          <a:pt x="856214" y="1548996"/>
                          <a:pt x="697089" y="1494404"/>
                          <a:pt x="587113" y="1540042"/>
                        </a:cubicBezTo>
                        <a:cubicBezTo>
                          <a:pt x="477137" y="1585680"/>
                          <a:pt x="256294" y="1515674"/>
                          <a:pt x="0" y="1540042"/>
                        </a:cubicBezTo>
                        <a:cubicBezTo>
                          <a:pt x="-55433" y="1284401"/>
                          <a:pt x="29706" y="1259874"/>
                          <a:pt x="0" y="1011294"/>
                        </a:cubicBezTo>
                        <a:cubicBezTo>
                          <a:pt x="-29706" y="762714"/>
                          <a:pt x="25798" y="686142"/>
                          <a:pt x="0" y="544148"/>
                        </a:cubicBezTo>
                        <a:cubicBezTo>
                          <a:pt x="-25798" y="402154"/>
                          <a:pt x="49888" y="261464"/>
                          <a:pt x="0" y="0"/>
                        </a:cubicBezTo>
                        <a:close/>
                      </a:path>
                      <a:path w="1893912" h="1540042" stroke="0" extrusionOk="0">
                        <a:moveTo>
                          <a:pt x="0" y="0"/>
                        </a:moveTo>
                        <a:cubicBezTo>
                          <a:pt x="120848" y="-722"/>
                          <a:pt x="357121" y="20468"/>
                          <a:pt x="454539" y="0"/>
                        </a:cubicBezTo>
                        <a:cubicBezTo>
                          <a:pt x="551957" y="-20468"/>
                          <a:pt x="669337" y="4572"/>
                          <a:pt x="871200" y="0"/>
                        </a:cubicBezTo>
                        <a:cubicBezTo>
                          <a:pt x="1073063" y="-4572"/>
                          <a:pt x="1139250" y="6574"/>
                          <a:pt x="1382556" y="0"/>
                        </a:cubicBezTo>
                        <a:cubicBezTo>
                          <a:pt x="1625862" y="-6574"/>
                          <a:pt x="1731043" y="12700"/>
                          <a:pt x="1893912" y="0"/>
                        </a:cubicBezTo>
                        <a:cubicBezTo>
                          <a:pt x="1930114" y="131181"/>
                          <a:pt x="1883509" y="382807"/>
                          <a:pt x="1893912" y="497947"/>
                        </a:cubicBezTo>
                        <a:cubicBezTo>
                          <a:pt x="1904315" y="613087"/>
                          <a:pt x="1868547" y="856472"/>
                          <a:pt x="1893912" y="980493"/>
                        </a:cubicBezTo>
                        <a:cubicBezTo>
                          <a:pt x="1919277" y="1104514"/>
                          <a:pt x="1880230" y="1318089"/>
                          <a:pt x="1893912" y="1540042"/>
                        </a:cubicBezTo>
                        <a:cubicBezTo>
                          <a:pt x="1723849" y="1543650"/>
                          <a:pt x="1628302" y="1534449"/>
                          <a:pt x="1420434" y="1540042"/>
                        </a:cubicBezTo>
                        <a:cubicBezTo>
                          <a:pt x="1212566" y="1545635"/>
                          <a:pt x="1129746" y="1510983"/>
                          <a:pt x="1003773" y="1540042"/>
                        </a:cubicBezTo>
                        <a:cubicBezTo>
                          <a:pt x="877800" y="1569101"/>
                          <a:pt x="666966" y="1527130"/>
                          <a:pt x="530295" y="1540042"/>
                        </a:cubicBezTo>
                        <a:cubicBezTo>
                          <a:pt x="393624" y="1552954"/>
                          <a:pt x="238292" y="1525005"/>
                          <a:pt x="0" y="1540042"/>
                        </a:cubicBezTo>
                        <a:cubicBezTo>
                          <a:pt x="-46619" y="1312718"/>
                          <a:pt x="40910" y="1215799"/>
                          <a:pt x="0" y="1042095"/>
                        </a:cubicBezTo>
                        <a:cubicBezTo>
                          <a:pt x="-40910" y="868391"/>
                          <a:pt x="17805" y="763659"/>
                          <a:pt x="0" y="544148"/>
                        </a:cubicBezTo>
                        <a:cubicBezTo>
                          <a:pt x="-17805" y="324637"/>
                          <a:pt x="28513" y="18084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CC27C84D-0B14-BB48-8E25-5654D6D28891}"/>
              </a:ext>
            </a:extLst>
          </p:cNvPr>
          <p:cNvSpPr/>
          <p:nvPr/>
        </p:nvSpPr>
        <p:spPr>
          <a:xfrm>
            <a:off x="2270960" y="3056021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5FF457F2-EB5B-4249-A297-C733F5AAAD7F}"/>
              </a:ext>
            </a:extLst>
          </p:cNvPr>
          <p:cNvSpPr/>
          <p:nvPr/>
        </p:nvSpPr>
        <p:spPr>
          <a:xfrm>
            <a:off x="3691394" y="3056021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978E4750-40ED-F240-A3D9-B7A7C7C1FBF8}"/>
              </a:ext>
            </a:extLst>
          </p:cNvPr>
          <p:cNvSpPr/>
          <p:nvPr/>
        </p:nvSpPr>
        <p:spPr>
          <a:xfrm>
            <a:off x="5111828" y="3056021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142156EE-B409-0548-A3B8-4BBFF7FE0C7E}"/>
              </a:ext>
            </a:extLst>
          </p:cNvPr>
          <p:cNvSpPr/>
          <p:nvPr/>
        </p:nvSpPr>
        <p:spPr>
          <a:xfrm>
            <a:off x="6532262" y="3056021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4DE5E79-7A83-F54D-893A-6140FC05EFEB}"/>
              </a:ext>
            </a:extLst>
          </p:cNvPr>
          <p:cNvSpPr txBox="1"/>
          <p:nvPr/>
        </p:nvSpPr>
        <p:spPr>
          <a:xfrm>
            <a:off x="8052573" y="3287433"/>
            <a:ext cx="876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1</a:t>
            </a:r>
            <a:r>
              <a:rPr lang="en-US" sz="3200" b="1" baseline="30000" dirty="0">
                <a:solidFill>
                  <a:srgbClr val="FF0000"/>
                </a:solidFill>
              </a:rPr>
              <a:t>st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3200" dirty="0">
                <a:solidFill>
                  <a:prstClr val="black"/>
                </a:solidFill>
              </a:rPr>
              <a:t>fold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5B1E7A6-2F14-E941-AD3C-240C32643419}"/>
              </a:ext>
            </a:extLst>
          </p:cNvPr>
          <p:cNvSpPr/>
          <p:nvPr/>
        </p:nvSpPr>
        <p:spPr>
          <a:xfrm>
            <a:off x="7035643" y="1446950"/>
            <a:ext cx="452552" cy="57246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370F641-D7AC-F449-A154-8A7EE082EC96}"/>
              </a:ext>
            </a:extLst>
          </p:cNvPr>
          <p:cNvSpPr/>
          <p:nvPr/>
        </p:nvSpPr>
        <p:spPr>
          <a:xfrm>
            <a:off x="7035643" y="2154836"/>
            <a:ext cx="452552" cy="572460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552C349-669A-4648-84F3-F87A391B366C}"/>
              </a:ext>
            </a:extLst>
          </p:cNvPr>
          <p:cNvSpPr txBox="1"/>
          <p:nvPr/>
        </p:nvSpPr>
        <p:spPr>
          <a:xfrm>
            <a:off x="7504351" y="1490635"/>
            <a:ext cx="157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6FA6596-A686-A940-A0BE-37A40B53E6AF}"/>
              </a:ext>
            </a:extLst>
          </p:cNvPr>
          <p:cNvSpPr txBox="1"/>
          <p:nvPr/>
        </p:nvSpPr>
        <p:spPr>
          <a:xfrm>
            <a:off x="7538071" y="2158246"/>
            <a:ext cx="157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187923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Step2: Estimate the probability of Treatment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 smtClean="0"/>
                  <a:t>Estimate probability of treatment, given confounders (propensity score)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CA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/>
                          </a:rPr>
                          <m:t>𝐴</m:t>
                        </m:r>
                      </m:e>
                      <m:e>
                        <m:r>
                          <a:rPr lang="en-CA" b="0" i="1" smtClean="0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CA" b="0" i="1" smtClean="0">
                        <a:latin typeface="Cambria Math"/>
                      </a:rPr>
                      <m:t>~</m:t>
                    </m:r>
                    <m:sSub>
                      <m:sSubPr>
                        <m:ctrlPr>
                          <a:rPr lang="en-CA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CA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endParaRPr lang="en-CA" dirty="0" smtClean="0"/>
              </a:p>
              <a:p>
                <a:r>
                  <a:rPr lang="en-CA" dirty="0" smtClean="0"/>
                  <a:t>Estimate the propensity score for </a:t>
                </a:r>
                <a:r>
                  <a:rPr lang="en-CA" dirty="0"/>
                  <a:t>each observation where we set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/>
                      </a:rPr>
                      <m:t>𝑎</m:t>
                    </m:r>
                    <m:r>
                      <a:rPr lang="en-CA" i="1">
                        <a:latin typeface="Cambria Math"/>
                      </a:rPr>
                      <m:t>=1 </m:t>
                    </m:r>
                    <m:r>
                      <a:rPr lang="en-CA" i="1">
                        <a:latin typeface="Cambria Math"/>
                      </a:rPr>
                      <m:t>𝑎𝑛𝑑</m:t>
                    </m:r>
                    <m:r>
                      <a:rPr lang="en-CA" i="1">
                        <a:latin typeface="Cambria Math"/>
                      </a:rPr>
                      <m:t> </m:t>
                    </m:r>
                    <m:r>
                      <a:rPr lang="en-CA" i="1">
                        <a:latin typeface="Cambria Math"/>
                      </a:rPr>
                      <m:t>𝑎</m:t>
                    </m:r>
                    <m:r>
                      <a:rPr lang="en-CA" i="1">
                        <a:latin typeface="Cambria Math"/>
                      </a:rPr>
                      <m:t>=0</m:t>
                    </m:r>
                  </m:oMath>
                </a14:m>
                <a:endParaRPr lang="en-CA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CA" b="0" i="1" smtClean="0">
                            <a:latin typeface="Cambria Math"/>
                          </a:rPr>
                          <m:t>𝑛</m:t>
                        </m:r>
                      </m:sub>
                      <m:sup/>
                    </m:sSubSup>
                    <m:r>
                      <a:rPr lang="en-CA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CA" i="1">
                            <a:latin typeface="Cambria Math"/>
                          </a:rPr>
                        </m:ctrlPr>
                      </m:dPr>
                      <m:e>
                        <m:r>
                          <a:rPr lang="en-CA" i="1">
                            <a:latin typeface="Cambria Math"/>
                          </a:rPr>
                          <m:t>1, </m:t>
                        </m:r>
                        <m:sSub>
                          <m:sSubPr>
                            <m:ctrlPr>
                              <a:rPr lang="en-C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CA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CA" i="1">
                        <a:latin typeface="Cambria Math"/>
                      </a:rPr>
                      <m:t> </m:t>
                    </m:r>
                    <m:r>
                      <a:rPr lang="en-CA" i="1">
                        <a:latin typeface="Cambria Math"/>
                      </a:rPr>
                      <m:t>𝑎𝑛𝑑</m:t>
                    </m:r>
                    <m:sSubSup>
                      <m:sSubSupPr>
                        <m:ctrlPr>
                          <a:rPr lang="en-CA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CA" b="0" i="1" smtClean="0">
                            <a:latin typeface="Cambria Math"/>
                          </a:rPr>
                          <m:t>𝑛</m:t>
                        </m:r>
                      </m:sub>
                      <m:sup/>
                    </m:sSubSup>
                    <m:r>
                      <a:rPr lang="en-CA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CA" i="1">
                            <a:latin typeface="Cambria Math"/>
                          </a:rPr>
                        </m:ctrlPr>
                      </m:dPr>
                      <m:e>
                        <m:r>
                          <a:rPr lang="en-CA" i="1">
                            <a:latin typeface="Cambria Math"/>
                          </a:rPr>
                          <m:t>0, </m:t>
                        </m:r>
                        <m:sSub>
                          <m:sSubPr>
                            <m:ctrlPr>
                              <a:rPr lang="en-CA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/>
                              </a:rPr>
                              <m:t>𝑊</m:t>
                            </m:r>
                          </m:e>
                          <m:sub>
                            <m:r>
                              <a:rPr lang="en-CA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</a:t>
                </a:r>
              </a:p>
              <a:p>
                <a:endParaRPr lang="en-CA" dirty="0" smtClean="0"/>
              </a:p>
              <a:p>
                <a:endParaRPr lang="en-CA" dirty="0" smtClean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9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Step3: </a:t>
            </a:r>
            <a:r>
              <a:rPr lang="en-CA" dirty="0"/>
              <a:t>Estimate the fluctuation parameter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3000" dirty="0" smtClean="0"/>
                  <a:t>Use propensity score to create a clever covariate to define a parametric model for fluctuations </a:t>
                </a:r>
                <a:r>
                  <a:rPr lang="en-CA" sz="3000" dirty="0"/>
                  <a:t>of the initial </a:t>
                </a:r>
                <a:r>
                  <a:rPr lang="en-CA" sz="3000" dirty="0" smtClean="0"/>
                  <a:t>estimator</a:t>
                </a:r>
              </a:p>
              <a:p>
                <a:endParaRPr lang="en-CA" sz="3000" dirty="0" smtClean="0"/>
              </a:p>
              <a:p>
                <a:endParaRPr lang="en-CA" sz="3000" dirty="0"/>
              </a:p>
              <a:p>
                <a:r>
                  <a:rPr lang="en-CA" sz="2800" dirty="0" smtClean="0"/>
                  <a:t>Run a </a:t>
                </a:r>
                <a:r>
                  <a:rPr lang="en-CA" sz="2800" dirty="0"/>
                  <a:t>logistic regression of our outcome </a:t>
                </a:r>
                <a:r>
                  <a:rPr lang="en-CA" sz="2800" i="1" dirty="0"/>
                  <a:t>Y </a:t>
                </a:r>
                <a:r>
                  <a:rPr lang="en-CA" sz="2800" dirty="0"/>
                  <a:t>on the clever covariate using as intercept the offset </a:t>
                </a:r>
                <a14:m>
                  <m:oMath xmlns:m="http://schemas.openxmlformats.org/officeDocument/2006/math">
                    <m:r>
                      <a:rPr lang="en-CA" sz="2800" i="1">
                        <a:latin typeface="Cambria Math"/>
                      </a:rPr>
                      <m:t>𝑙𝑜𝑔𝑖𝑡</m:t>
                    </m:r>
                    <m:r>
                      <a:rPr lang="en-CA" sz="2800" i="1">
                        <a:latin typeface="Cambria Math"/>
                      </a:rPr>
                      <m:t>(</m:t>
                    </m:r>
                    <m:sSubSup>
                      <m:sSubSupPr>
                        <m:ctrlPr>
                          <a:rPr lang="en-CA" sz="2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CA" sz="28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CA" sz="2800" i="1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CA" sz="2800" i="1">
                            <a:latin typeface="Cambria Math"/>
                          </a:rPr>
                          <m:t>0</m:t>
                        </m:r>
                      </m:sup>
                    </m:sSubSup>
                    <m:r>
                      <a:rPr lang="en-CA" sz="2800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CA" sz="2800" i="1">
                            <a:latin typeface="Cambria Math"/>
                          </a:rPr>
                        </m:ctrlPr>
                      </m:dPr>
                      <m:e>
                        <m:r>
                          <a:rPr lang="en-CA" sz="2800" i="1">
                            <a:latin typeface="Cambria Math"/>
                          </a:rPr>
                          <m:t>𝐴</m:t>
                        </m:r>
                        <m:r>
                          <a:rPr lang="en-CA" sz="2800" i="1">
                            <a:latin typeface="Cambria Math"/>
                          </a:rPr>
                          <m:t>, </m:t>
                        </m:r>
                        <m:r>
                          <a:rPr lang="en-CA" sz="2800" i="1">
                            <a:latin typeface="Cambria Math"/>
                          </a:rPr>
                          <m:t>𝑊</m:t>
                        </m:r>
                      </m:e>
                    </m:d>
                    <m:r>
                      <a:rPr lang="en-CA" sz="2800" i="1">
                        <a:latin typeface="Cambria Math"/>
                      </a:rPr>
                      <m:t>)</m:t>
                    </m:r>
                  </m:oMath>
                </a14:m>
                <a:r>
                  <a:rPr lang="en-CA" sz="2800" dirty="0"/>
                  <a:t>to obtain the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8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sz="2800" i="1">
                            <a:latin typeface="Cambria Math"/>
                            <a:ea typeface="Cambria Math"/>
                          </a:rPr>
                          <m:t>𝜖</m:t>
                        </m:r>
                      </m:e>
                      <m:sub>
                        <m:r>
                          <a:rPr lang="en-CA" sz="2800" i="1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CA" sz="2800" dirty="0" smtClean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CA" b="0" i="1" smtClean="0">
                        <a:latin typeface="Cambria Math"/>
                      </a:rPr>
                      <m:t>𝑙𝑜𝑔𝑖𝑡</m:t>
                    </m:r>
                    <m:d>
                      <m:dPr>
                        <m:ctrlPr>
                          <a:rPr lang="en-CA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/>
                          </a:rPr>
                          <m:t>𝑌</m:t>
                        </m:r>
                      </m:e>
                    </m:d>
                    <m:r>
                      <a:rPr lang="en-CA" b="0" i="1" smtClean="0">
                        <a:latin typeface="Cambria Math"/>
                      </a:rPr>
                      <m:t>=</m:t>
                    </m:r>
                    <m:r>
                      <a:rPr lang="en-CA" b="0" i="1" smtClean="0">
                        <a:latin typeface="Cambria Math"/>
                      </a:rPr>
                      <m:t>𝑙𝑜𝑔𝑖𝑡</m:t>
                    </m:r>
                    <m:d>
                      <m:dPr>
                        <m:ctrlPr>
                          <a:rPr lang="en-CA" b="0" i="1" smtClean="0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CA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CA" i="1">
                                <a:latin typeface="Cambria Math"/>
                              </a:rPr>
                              <m:t>𝑄</m:t>
                            </m:r>
                          </m:e>
                          <m:sub>
                            <m:r>
                              <a:rPr lang="en-CA" i="1"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r>
                              <a:rPr lang="en-CA" i="1">
                                <a:latin typeface="Cambria Math"/>
                              </a:rPr>
                              <m:t>0</m:t>
                            </m:r>
                          </m:sup>
                        </m:sSubSup>
                        <m:r>
                          <a:rPr lang="en-CA" i="1">
                            <a:latin typeface="Cambria Math"/>
                          </a:rPr>
                          <m:t> </m:t>
                        </m:r>
                        <m:d>
                          <m:dPr>
                            <m:ctrlPr>
                              <a:rPr lang="en-CA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CA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CA" b="0" i="1" smtClean="0">
                                <a:latin typeface="Cambria Math"/>
                              </a:rPr>
                              <m:t>𝑊</m:t>
                            </m:r>
                          </m:e>
                        </m:d>
                      </m:e>
                    </m:d>
                    <m:r>
                      <a:rPr lang="en-CA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CA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/>
                            <a:ea typeface="Cambria Math"/>
                          </a:rPr>
                          <m:t>𝜖</m:t>
                        </m:r>
                      </m:e>
                      <m:sub>
                        <m:r>
                          <a:rPr lang="en-CA" i="1">
                            <a:latin typeface="Cambria Math"/>
                            <a:ea typeface="Cambria Math"/>
                          </a:rPr>
                          <m:t>𝑛</m:t>
                        </m:r>
                      </m:sub>
                    </m:sSub>
                    <m:sSubSup>
                      <m:sSubSupPr>
                        <m:ctrlPr>
                          <a:rPr lang="en-CA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CA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CA" i="1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CA" b="0" i="1" smtClean="0"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CA" i="1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CA" i="1">
                            <a:latin typeface="Cambria Math"/>
                          </a:rPr>
                        </m:ctrlPr>
                      </m:dPr>
                      <m:e>
                        <m:r>
                          <a:rPr lang="en-CA" i="1">
                            <a:latin typeface="Cambria Math"/>
                          </a:rPr>
                          <m:t>𝐴</m:t>
                        </m:r>
                        <m:r>
                          <a:rPr lang="en-CA" i="1">
                            <a:latin typeface="Cambria Math"/>
                          </a:rPr>
                          <m:t>, </m:t>
                        </m:r>
                        <m:r>
                          <a:rPr lang="en-CA" i="1">
                            <a:latin typeface="Cambria Math"/>
                          </a:rPr>
                          <m:t>𝑊</m:t>
                        </m:r>
                      </m:e>
                    </m:d>
                  </m:oMath>
                </a14:m>
                <a:endParaRPr lang="en-CA" dirty="0" smtClean="0">
                  <a:solidFill>
                    <a:srgbClr val="FF0000"/>
                  </a:solidFill>
                </a:endParaRPr>
              </a:p>
              <a:p>
                <a:endParaRPr lang="en-CA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1625" r="-18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212976"/>
            <a:ext cx="383857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24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Step 4: Update </a:t>
            </a:r>
            <a:r>
              <a:rPr lang="en-CA" dirty="0"/>
              <a:t>the Initial Estimates of the Expected Outcome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sz="2800" dirty="0" smtClean="0"/>
                  <a:t>Update the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CA" sz="2800" b="0" i="1" smtClean="0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CA" sz="2800" b="0" i="1" smtClean="0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CA" sz="2800" b="0" i="1" smtClean="0">
                            <a:latin typeface="Cambria Math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CA" sz="2800" dirty="0" smtClean="0"/>
                  <a:t> into a new 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2800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CA" sz="2800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CA" sz="2800" i="1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CA" sz="2800" b="0" i="1" smtClean="0">
                            <a:latin typeface="Cambria Math"/>
                          </a:rPr>
                          <m:t>1</m:t>
                        </m:r>
                      </m:sup>
                    </m:sSubSup>
                  </m:oMath>
                </a14:m>
                <a:endParaRPr lang="en-CA" sz="2800" dirty="0" smtClean="0"/>
              </a:p>
              <a:p>
                <a:endParaRPr lang="en-CA" sz="2800" dirty="0"/>
              </a:p>
              <a:p>
                <a:endParaRPr lang="en-CA" sz="2800" dirty="0" smtClean="0"/>
              </a:p>
              <a:p>
                <a:r>
                  <a:rPr lang="en-CA" sz="2800" dirty="0" smtClean="0"/>
                  <a:t>Update the prediction at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/>
                      </a:rPr>
                      <m:t>𝑎</m:t>
                    </m:r>
                    <m:r>
                      <a:rPr lang="en-CA" sz="2800" b="0" i="1" smtClean="0">
                        <a:latin typeface="Cambria Math"/>
                      </a:rPr>
                      <m:t>=1</m:t>
                    </m:r>
                  </m:oMath>
                </a14:m>
                <a:r>
                  <a:rPr lang="en-CA" sz="2800" b="0" dirty="0" smtClean="0"/>
                  <a:t> for all observations</a:t>
                </a:r>
              </a:p>
              <a:p>
                <a:endParaRPr lang="en-CA" sz="2800" dirty="0" smtClean="0"/>
              </a:p>
              <a:p>
                <a:endParaRPr lang="en-CA" sz="2800" dirty="0" smtClean="0"/>
              </a:p>
              <a:p>
                <a:r>
                  <a:rPr lang="en-CA" sz="2800" dirty="0"/>
                  <a:t>Update the prediction at </a:t>
                </a:r>
                <a14:m>
                  <m:oMath xmlns:m="http://schemas.openxmlformats.org/officeDocument/2006/math">
                    <m:r>
                      <a:rPr lang="en-CA" sz="2800" i="1">
                        <a:latin typeface="Cambria Math"/>
                      </a:rPr>
                      <m:t>𝑎</m:t>
                    </m:r>
                    <m:r>
                      <a:rPr lang="en-CA" sz="2800" i="1">
                        <a:latin typeface="Cambria Math"/>
                      </a:rPr>
                      <m:t>=0</m:t>
                    </m:r>
                  </m:oMath>
                </a14:m>
                <a:r>
                  <a:rPr lang="en-CA" sz="2800" dirty="0"/>
                  <a:t> for all observations</a:t>
                </a:r>
              </a:p>
              <a:p>
                <a:endParaRPr lang="en-CA" sz="2800" dirty="0"/>
              </a:p>
              <a:p>
                <a:endParaRPr lang="en-CA" sz="2800" b="0" dirty="0" smtClean="0"/>
              </a:p>
              <a:p>
                <a:endParaRPr lang="en-CA" sz="2800" b="0" dirty="0" smtClean="0"/>
              </a:p>
              <a:p>
                <a:endParaRPr lang="en-CA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259" t="-12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901" y="2476500"/>
            <a:ext cx="45910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301" y="3816846"/>
            <a:ext cx="44386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626" y="5445224"/>
            <a:ext cx="450532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001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Step5: Compute the Statistical </a:t>
            </a:r>
            <a:r>
              <a:rPr lang="en-CA" dirty="0" err="1" smtClean="0"/>
              <a:t>Estimand</a:t>
            </a:r>
            <a:r>
              <a:rPr lang="en-CA" dirty="0" smtClean="0"/>
              <a:t> of Interest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sz="2300" dirty="0" smtClean="0"/>
              <a:t>Using updated estimates, the formula from step1 becomes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2" y="2671082"/>
            <a:ext cx="5172075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1253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Use Influence Curve to obtain statistical inferences</a:t>
            </a:r>
          </a:p>
          <a:p>
            <a:r>
              <a:rPr lang="en-CA" dirty="0" smtClean="0"/>
              <a:t>Estimator </a:t>
            </a:r>
            <a:r>
              <a:rPr lang="en-CA" dirty="0"/>
              <a:t>minus its </a:t>
            </a:r>
            <a:r>
              <a:rPr lang="en-CA" dirty="0" err="1"/>
              <a:t>estimand</a:t>
            </a:r>
            <a:r>
              <a:rPr lang="en-CA" dirty="0"/>
              <a:t> </a:t>
            </a:r>
            <a:r>
              <a:rPr lang="en-CA" dirty="0" smtClean="0"/>
              <a:t>equals the </a:t>
            </a:r>
            <a:r>
              <a:rPr lang="en-CA" dirty="0"/>
              <a:t>empirical mean of the influence curve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23" y="3562722"/>
            <a:ext cx="7658100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028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Sample mean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Sample variance</a:t>
            </a:r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Standard error</a:t>
            </a:r>
          </a:p>
          <a:p>
            <a:endParaRPr lang="en-CA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642" y="3531475"/>
            <a:ext cx="34956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895" y="4941168"/>
            <a:ext cx="20288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327" y="2276872"/>
            <a:ext cx="21717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129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Inferences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r>
              <a:rPr lang="en-CA" dirty="0" smtClean="0"/>
              <a:t>95% Wald-type confidence interval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r>
              <a:rPr lang="en-CA" dirty="0" smtClean="0"/>
              <a:t>P-value </a:t>
            </a:r>
          </a:p>
          <a:p>
            <a:endParaRPr lang="en-CA" dirty="0" smtClean="0"/>
          </a:p>
          <a:p>
            <a:endParaRPr lang="en-CA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3086100"/>
            <a:ext cx="23241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329" y="4411389"/>
            <a:ext cx="22955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473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TMLE Properties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CA" dirty="0" smtClean="0"/>
                  <a:t>Double </a:t>
                </a:r>
                <a:r>
                  <a:rPr lang="en-CA" dirty="0"/>
                  <a:t>robustness </a:t>
                </a:r>
                <a:endParaRPr lang="en-CA" dirty="0" smtClean="0"/>
              </a:p>
              <a:p>
                <a:pPr lvl="1"/>
                <a:r>
                  <a:rPr lang="en-CA" dirty="0" smtClean="0"/>
                  <a:t>Consistent estimator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ψ</m:t>
                        </m:r>
                      </m:e>
                      <m:sub>
                        <m:r>
                          <a:rPr lang="en-CA" b="0" i="1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 smtClean="0"/>
                  <a:t> when either the outcome or the propensity score mechanism are estimated consistently</a:t>
                </a:r>
              </a:p>
              <a:p>
                <a:r>
                  <a:rPr lang="en-CA" dirty="0" smtClean="0"/>
                  <a:t>Asymptotically linear</a:t>
                </a:r>
              </a:p>
              <a:p>
                <a:pPr lvl="1"/>
                <a:r>
                  <a:rPr lang="en-CA" dirty="0" smtClean="0"/>
                  <a:t>Allows for construction of Wald-type confidence intervals, even when using machine learning</a:t>
                </a:r>
              </a:p>
              <a:p>
                <a:r>
                  <a:rPr lang="en-CA" dirty="0" smtClean="0"/>
                  <a:t>Efficient</a:t>
                </a:r>
              </a:p>
              <a:p>
                <a:pPr lvl="1"/>
                <a:r>
                  <a:rPr lang="en-CA" dirty="0" smtClean="0"/>
                  <a:t>Achieves the Cramer-Rao efficiency bound when both models are consistent</a:t>
                </a:r>
                <a:endParaRPr lang="en-CA" dirty="0"/>
              </a:p>
              <a:p>
                <a:pPr lvl="0"/>
                <a:r>
                  <a:rPr lang="en-CA" dirty="0" smtClean="0">
                    <a:solidFill>
                      <a:prstClr val="black"/>
                    </a:solidFill>
                  </a:rPr>
                  <a:t>Substitution estimator</a:t>
                </a:r>
              </a:p>
              <a:p>
                <a:pPr lvl="1"/>
                <a:r>
                  <a:rPr lang="en-CA" dirty="0" smtClean="0">
                    <a:solidFill>
                      <a:prstClr val="black"/>
                    </a:solidFill>
                  </a:rPr>
                  <a:t>Can be expressed in terms of the portion of likelihood relevant for evaluating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/>
                          <m:t>ψ</m:t>
                        </m:r>
                      </m:e>
                      <m:sub>
                        <m:r>
                          <a:rPr lang="en-CA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/>
                  <a:t> </a:t>
                </a:r>
                <a:endParaRPr lang="en-CA" dirty="0">
                  <a:solidFill>
                    <a:prstClr val="black"/>
                  </a:solidFill>
                </a:endParaRPr>
              </a:p>
              <a:p>
                <a:pPr lvl="1"/>
                <a:endParaRPr lang="en-CA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426" r="-7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39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Simulation Dataset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Data </a:t>
            </a:r>
            <a:r>
              <a:rPr lang="en-CA" dirty="0" smtClean="0"/>
              <a:t>structure </a:t>
            </a:r>
            <a:r>
              <a:rPr lang="en-CA" dirty="0"/>
              <a:t>O=(A, W1, W2, W3,Y) 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The confounders </a:t>
            </a:r>
            <a:r>
              <a:rPr lang="en-CA" dirty="0"/>
              <a:t>W = {W1, W2, W3} </a:t>
            </a:r>
            <a:r>
              <a:rPr lang="en-CA" dirty="0" smtClean="0"/>
              <a:t>are binary with</a:t>
            </a:r>
          </a:p>
          <a:p>
            <a:pPr lvl="1"/>
            <a:r>
              <a:rPr lang="en-CA" sz="2000" dirty="0" smtClean="0"/>
              <a:t>corresponding mean </a:t>
            </a:r>
            <a:r>
              <a:rPr lang="en-CA" sz="2000" dirty="0"/>
              <a:t>values of (0.55, 0.30, 0.25) </a:t>
            </a:r>
            <a:endParaRPr lang="en-CA" sz="2000" dirty="0" smtClean="0"/>
          </a:p>
          <a:p>
            <a:pPr lvl="1"/>
            <a:endParaRPr lang="en-CA" sz="2000" dirty="0" smtClean="0"/>
          </a:p>
          <a:p>
            <a:r>
              <a:rPr lang="en-CA" dirty="0"/>
              <a:t>The exposure A is a binary with </a:t>
            </a:r>
          </a:p>
          <a:p>
            <a:pPr lvl="1"/>
            <a:r>
              <a:rPr lang="en-CA" sz="2000" dirty="0" smtClean="0"/>
              <a:t>logit(P(A </a:t>
            </a:r>
            <a:r>
              <a:rPr lang="en-CA" sz="2000" dirty="0"/>
              <a:t>= 1|W1, W2, W3)) = −0.5 + 0.75W1 + W2 +1.5W3. </a:t>
            </a:r>
            <a:endParaRPr lang="en-CA" sz="2000" dirty="0" smtClean="0"/>
          </a:p>
          <a:p>
            <a:pPr lvl="1"/>
            <a:endParaRPr lang="en-CA" sz="2000" dirty="0"/>
          </a:p>
          <a:p>
            <a:r>
              <a:rPr lang="en-CA" dirty="0" smtClean="0"/>
              <a:t>The </a:t>
            </a:r>
            <a:r>
              <a:rPr lang="en-CA" dirty="0"/>
              <a:t>outcome </a:t>
            </a:r>
            <a:r>
              <a:rPr lang="en-CA" dirty="0" smtClean="0"/>
              <a:t>Y is normal with </a:t>
            </a:r>
            <a:r>
              <a:rPr lang="en-CA" dirty="0"/>
              <a:t>standard deviation of 4.5 </a:t>
            </a:r>
            <a:r>
              <a:rPr lang="en-CA" dirty="0" smtClean="0"/>
              <a:t> and the </a:t>
            </a:r>
            <a:r>
              <a:rPr lang="en-CA" dirty="0"/>
              <a:t>following mean </a:t>
            </a:r>
            <a:r>
              <a:rPr lang="en-CA" dirty="0" smtClean="0"/>
              <a:t>value:</a:t>
            </a:r>
          </a:p>
          <a:p>
            <a:pPr lvl="1"/>
            <a:r>
              <a:rPr lang="en-CA" sz="2000" dirty="0" smtClean="0"/>
              <a:t> </a:t>
            </a:r>
            <a:r>
              <a:rPr lang="en-CA" sz="2000" dirty="0"/>
              <a:t>E (Y |A, W1, W2, W3) = 24 − 3A + 3W1 – 4W2 – </a:t>
            </a:r>
            <a:r>
              <a:rPr lang="en-CA" sz="2000" dirty="0" smtClean="0"/>
              <a:t>6W3−1.5A*W3</a:t>
            </a:r>
            <a:r>
              <a:rPr lang="en-CA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5005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Simulation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To </a:t>
            </a:r>
            <a:r>
              <a:rPr lang="en-CA" dirty="0"/>
              <a:t>check the double robustness property of TMLE, we </a:t>
            </a:r>
            <a:r>
              <a:rPr lang="en-CA" dirty="0" smtClean="0"/>
              <a:t>implemented different </a:t>
            </a:r>
            <a:r>
              <a:rPr lang="en-CA" dirty="0"/>
              <a:t>types of model </a:t>
            </a:r>
            <a:r>
              <a:rPr lang="en-CA" dirty="0" smtClean="0"/>
              <a:t>misspecifications:</a:t>
            </a:r>
          </a:p>
          <a:p>
            <a:endParaRPr lang="en-CA" dirty="0" smtClean="0"/>
          </a:p>
          <a:p>
            <a:r>
              <a:rPr lang="en-CA" dirty="0"/>
              <a:t>Outcome/Exposure misspecification</a:t>
            </a:r>
            <a:endParaRPr lang="en-CA" sz="1800" dirty="0"/>
          </a:p>
          <a:p>
            <a:pPr lvl="1"/>
            <a:r>
              <a:rPr lang="en-CA" dirty="0" smtClean="0"/>
              <a:t>the </a:t>
            </a:r>
            <a:r>
              <a:rPr lang="en-CA" dirty="0"/>
              <a:t>outcome </a:t>
            </a:r>
            <a:r>
              <a:rPr lang="en-CA" dirty="0" smtClean="0"/>
              <a:t>was </a:t>
            </a:r>
            <a:r>
              <a:rPr lang="en-CA" dirty="0"/>
              <a:t>misspecified </a:t>
            </a:r>
            <a:endParaRPr lang="en-CA" sz="1600" dirty="0"/>
          </a:p>
          <a:p>
            <a:pPr lvl="1"/>
            <a:r>
              <a:rPr lang="en-CA" dirty="0" smtClean="0"/>
              <a:t>the </a:t>
            </a:r>
            <a:r>
              <a:rPr lang="en-CA" dirty="0"/>
              <a:t>exposure </a:t>
            </a:r>
            <a:r>
              <a:rPr lang="en-CA" dirty="0" smtClean="0"/>
              <a:t>was </a:t>
            </a:r>
            <a:r>
              <a:rPr lang="en-CA" dirty="0"/>
              <a:t>misspecified </a:t>
            </a:r>
            <a:endParaRPr lang="en-CA" dirty="0" smtClean="0"/>
          </a:p>
          <a:p>
            <a:pPr lvl="1"/>
            <a:r>
              <a:rPr lang="en-CA" dirty="0" smtClean="0"/>
              <a:t>both </a:t>
            </a:r>
            <a:r>
              <a:rPr lang="en-CA" dirty="0"/>
              <a:t>outcome and exposure were misspecified.</a:t>
            </a:r>
            <a:endParaRPr lang="en-CA" sz="1600" dirty="0"/>
          </a:p>
          <a:p>
            <a:r>
              <a:rPr lang="en-CA" dirty="0"/>
              <a:t>Variable misspecification </a:t>
            </a:r>
            <a:endParaRPr lang="en-CA" sz="1800" dirty="0"/>
          </a:p>
          <a:p>
            <a:pPr lvl="1"/>
            <a:r>
              <a:rPr lang="en-CA" dirty="0"/>
              <a:t>The “main-terms” </a:t>
            </a:r>
            <a:r>
              <a:rPr lang="en-CA" dirty="0" smtClean="0"/>
              <a:t>misspecification </a:t>
            </a:r>
            <a:endParaRPr lang="en-CA" sz="1600" dirty="0"/>
          </a:p>
          <a:p>
            <a:pPr lvl="1"/>
            <a:r>
              <a:rPr lang="en-CA" dirty="0"/>
              <a:t>The “omitted variable” </a:t>
            </a:r>
            <a:r>
              <a:rPr lang="en-CA" dirty="0" smtClean="0"/>
              <a:t>misspecification</a:t>
            </a:r>
            <a:endParaRPr lang="en-CA" sz="1600" dirty="0" smtClean="0"/>
          </a:p>
          <a:p>
            <a:r>
              <a:rPr lang="en-CA" dirty="0" smtClean="0"/>
              <a:t>Unmeasured confounder</a:t>
            </a:r>
            <a:endParaRPr lang="en-CA" sz="1800" dirty="0" smtClean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182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04D076-D804-7846-BD9A-163974D0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26" y="365124"/>
            <a:ext cx="7886700" cy="1325563"/>
          </a:xfrm>
        </p:spPr>
        <p:txBody>
          <a:bodyPr/>
          <a:lstStyle/>
          <a:p>
            <a:r>
              <a:rPr lang="en-US" i="1" dirty="0" smtClean="0"/>
              <a:t>V</a:t>
            </a:r>
            <a:r>
              <a:rPr lang="en-US" dirty="0" smtClean="0"/>
              <a:t>-fold </a:t>
            </a:r>
            <a:r>
              <a:rPr lang="en-US" dirty="0"/>
              <a:t>cross-validation scheme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2F13983-CC1E-FD42-B6CC-36E4938B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894-F3E6-6C4B-A563-002F226C9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34022445-AFC6-614F-88EA-1AE95BC11C2B}"/>
              </a:ext>
            </a:extLst>
          </p:cNvPr>
          <p:cNvSpPr txBox="1"/>
          <p:nvPr/>
        </p:nvSpPr>
        <p:spPr>
          <a:xfrm>
            <a:off x="2270984" y="2019410"/>
            <a:ext cx="4602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prstClr val="black"/>
                </a:solidFill>
              </a:rPr>
              <a:t>Example </a:t>
            </a:r>
            <a:r>
              <a:rPr lang="en-US" sz="4000" i="1" dirty="0">
                <a:solidFill>
                  <a:prstClr val="black"/>
                </a:solidFill>
              </a:rPr>
              <a:t>5</a:t>
            </a:r>
            <a:r>
              <a:rPr lang="en-US" sz="4000" i="1" dirty="0" smtClean="0">
                <a:solidFill>
                  <a:prstClr val="black"/>
                </a:solidFill>
              </a:rPr>
              <a:t> </a:t>
            </a:r>
            <a:r>
              <a:rPr lang="en-US" sz="4000" dirty="0" smtClean="0">
                <a:solidFill>
                  <a:prstClr val="black"/>
                </a:solidFill>
              </a:rPr>
              <a:t>folds </a:t>
            </a:r>
            <a:endParaRPr lang="en-US" sz="4000" dirty="0">
              <a:solidFill>
                <a:prstClr val="black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E1F3B8B7-BCB2-7540-B497-1D142DB5CD65}"/>
              </a:ext>
            </a:extLst>
          </p:cNvPr>
          <p:cNvSpPr/>
          <p:nvPr/>
        </p:nvSpPr>
        <p:spPr>
          <a:xfrm>
            <a:off x="2270960" y="3056020"/>
            <a:ext cx="1420434" cy="15400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1893912"/>
                      <a:gd name="connsiteY0" fmla="*/ 0 h 1540042"/>
                      <a:gd name="connsiteX1" fmla="*/ 511356 w 1893912"/>
                      <a:gd name="connsiteY1" fmla="*/ 0 h 1540042"/>
                      <a:gd name="connsiteX2" fmla="*/ 1003773 w 1893912"/>
                      <a:gd name="connsiteY2" fmla="*/ 0 h 1540042"/>
                      <a:gd name="connsiteX3" fmla="*/ 1893912 w 1893912"/>
                      <a:gd name="connsiteY3" fmla="*/ 0 h 1540042"/>
                      <a:gd name="connsiteX4" fmla="*/ 1893912 w 1893912"/>
                      <a:gd name="connsiteY4" fmla="*/ 467146 h 1540042"/>
                      <a:gd name="connsiteX5" fmla="*/ 1893912 w 1893912"/>
                      <a:gd name="connsiteY5" fmla="*/ 1011294 h 1540042"/>
                      <a:gd name="connsiteX6" fmla="*/ 1893912 w 1893912"/>
                      <a:gd name="connsiteY6" fmla="*/ 1540042 h 1540042"/>
                      <a:gd name="connsiteX7" fmla="*/ 1458312 w 1893912"/>
                      <a:gd name="connsiteY7" fmla="*/ 1540042 h 1540042"/>
                      <a:gd name="connsiteX8" fmla="*/ 1003773 w 1893912"/>
                      <a:gd name="connsiteY8" fmla="*/ 1540042 h 1540042"/>
                      <a:gd name="connsiteX9" fmla="*/ 587113 w 1893912"/>
                      <a:gd name="connsiteY9" fmla="*/ 1540042 h 1540042"/>
                      <a:gd name="connsiteX10" fmla="*/ 0 w 1893912"/>
                      <a:gd name="connsiteY10" fmla="*/ 1540042 h 1540042"/>
                      <a:gd name="connsiteX11" fmla="*/ 0 w 1893912"/>
                      <a:gd name="connsiteY11" fmla="*/ 1011294 h 1540042"/>
                      <a:gd name="connsiteX12" fmla="*/ 0 w 1893912"/>
                      <a:gd name="connsiteY12" fmla="*/ 544148 h 1540042"/>
                      <a:gd name="connsiteX13" fmla="*/ 0 w 1893912"/>
                      <a:gd name="connsiteY13" fmla="*/ 0 h 1540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893912" h="1540042" fill="none" extrusionOk="0">
                        <a:moveTo>
                          <a:pt x="0" y="0"/>
                        </a:moveTo>
                        <a:cubicBezTo>
                          <a:pt x="118710" y="-19511"/>
                          <a:pt x="286439" y="6674"/>
                          <a:pt x="511356" y="0"/>
                        </a:cubicBezTo>
                        <a:cubicBezTo>
                          <a:pt x="736273" y="-6674"/>
                          <a:pt x="838129" y="39051"/>
                          <a:pt x="1003773" y="0"/>
                        </a:cubicBezTo>
                        <a:cubicBezTo>
                          <a:pt x="1169417" y="-39051"/>
                          <a:pt x="1493855" y="82924"/>
                          <a:pt x="1893912" y="0"/>
                        </a:cubicBezTo>
                        <a:cubicBezTo>
                          <a:pt x="1943555" y="141409"/>
                          <a:pt x="1838737" y="307154"/>
                          <a:pt x="1893912" y="467146"/>
                        </a:cubicBezTo>
                        <a:cubicBezTo>
                          <a:pt x="1949087" y="627138"/>
                          <a:pt x="1842600" y="867621"/>
                          <a:pt x="1893912" y="1011294"/>
                        </a:cubicBezTo>
                        <a:cubicBezTo>
                          <a:pt x="1945224" y="1154967"/>
                          <a:pt x="1832927" y="1295821"/>
                          <a:pt x="1893912" y="1540042"/>
                        </a:cubicBezTo>
                        <a:cubicBezTo>
                          <a:pt x="1697180" y="1555105"/>
                          <a:pt x="1590824" y="1495638"/>
                          <a:pt x="1458312" y="1540042"/>
                        </a:cubicBezTo>
                        <a:cubicBezTo>
                          <a:pt x="1325800" y="1584446"/>
                          <a:pt x="1151332" y="1531088"/>
                          <a:pt x="1003773" y="1540042"/>
                        </a:cubicBezTo>
                        <a:cubicBezTo>
                          <a:pt x="856214" y="1548996"/>
                          <a:pt x="697089" y="1494404"/>
                          <a:pt x="587113" y="1540042"/>
                        </a:cubicBezTo>
                        <a:cubicBezTo>
                          <a:pt x="477137" y="1585680"/>
                          <a:pt x="256294" y="1515674"/>
                          <a:pt x="0" y="1540042"/>
                        </a:cubicBezTo>
                        <a:cubicBezTo>
                          <a:pt x="-55433" y="1284401"/>
                          <a:pt x="29706" y="1259874"/>
                          <a:pt x="0" y="1011294"/>
                        </a:cubicBezTo>
                        <a:cubicBezTo>
                          <a:pt x="-29706" y="762714"/>
                          <a:pt x="25798" y="686142"/>
                          <a:pt x="0" y="544148"/>
                        </a:cubicBezTo>
                        <a:cubicBezTo>
                          <a:pt x="-25798" y="402154"/>
                          <a:pt x="49888" y="261464"/>
                          <a:pt x="0" y="0"/>
                        </a:cubicBezTo>
                        <a:close/>
                      </a:path>
                      <a:path w="1893912" h="1540042" stroke="0" extrusionOk="0">
                        <a:moveTo>
                          <a:pt x="0" y="0"/>
                        </a:moveTo>
                        <a:cubicBezTo>
                          <a:pt x="120848" y="-722"/>
                          <a:pt x="357121" y="20468"/>
                          <a:pt x="454539" y="0"/>
                        </a:cubicBezTo>
                        <a:cubicBezTo>
                          <a:pt x="551957" y="-20468"/>
                          <a:pt x="669337" y="4572"/>
                          <a:pt x="871200" y="0"/>
                        </a:cubicBezTo>
                        <a:cubicBezTo>
                          <a:pt x="1073063" y="-4572"/>
                          <a:pt x="1139250" y="6574"/>
                          <a:pt x="1382556" y="0"/>
                        </a:cubicBezTo>
                        <a:cubicBezTo>
                          <a:pt x="1625862" y="-6574"/>
                          <a:pt x="1731043" y="12700"/>
                          <a:pt x="1893912" y="0"/>
                        </a:cubicBezTo>
                        <a:cubicBezTo>
                          <a:pt x="1930114" y="131181"/>
                          <a:pt x="1883509" y="382807"/>
                          <a:pt x="1893912" y="497947"/>
                        </a:cubicBezTo>
                        <a:cubicBezTo>
                          <a:pt x="1904315" y="613087"/>
                          <a:pt x="1868547" y="856472"/>
                          <a:pt x="1893912" y="980493"/>
                        </a:cubicBezTo>
                        <a:cubicBezTo>
                          <a:pt x="1919277" y="1104514"/>
                          <a:pt x="1880230" y="1318089"/>
                          <a:pt x="1893912" y="1540042"/>
                        </a:cubicBezTo>
                        <a:cubicBezTo>
                          <a:pt x="1723849" y="1543650"/>
                          <a:pt x="1628302" y="1534449"/>
                          <a:pt x="1420434" y="1540042"/>
                        </a:cubicBezTo>
                        <a:cubicBezTo>
                          <a:pt x="1212566" y="1545635"/>
                          <a:pt x="1129746" y="1510983"/>
                          <a:pt x="1003773" y="1540042"/>
                        </a:cubicBezTo>
                        <a:cubicBezTo>
                          <a:pt x="877800" y="1569101"/>
                          <a:pt x="666966" y="1527130"/>
                          <a:pt x="530295" y="1540042"/>
                        </a:cubicBezTo>
                        <a:cubicBezTo>
                          <a:pt x="393624" y="1552954"/>
                          <a:pt x="238292" y="1525005"/>
                          <a:pt x="0" y="1540042"/>
                        </a:cubicBezTo>
                        <a:cubicBezTo>
                          <a:pt x="-46619" y="1312718"/>
                          <a:pt x="40910" y="1215799"/>
                          <a:pt x="0" y="1042095"/>
                        </a:cubicBezTo>
                        <a:cubicBezTo>
                          <a:pt x="-40910" y="868391"/>
                          <a:pt x="17805" y="763659"/>
                          <a:pt x="0" y="544148"/>
                        </a:cubicBezTo>
                        <a:cubicBezTo>
                          <a:pt x="-17805" y="324637"/>
                          <a:pt x="28513" y="18084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CC27C84D-0B14-BB48-8E25-5654D6D28891}"/>
              </a:ext>
            </a:extLst>
          </p:cNvPr>
          <p:cNvSpPr/>
          <p:nvPr/>
        </p:nvSpPr>
        <p:spPr>
          <a:xfrm>
            <a:off x="850526" y="3056020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5FF457F2-EB5B-4249-A297-C733F5AAAD7F}"/>
              </a:ext>
            </a:extLst>
          </p:cNvPr>
          <p:cNvSpPr/>
          <p:nvPr/>
        </p:nvSpPr>
        <p:spPr>
          <a:xfrm>
            <a:off x="3691394" y="3056021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978E4750-40ED-F240-A3D9-B7A7C7C1FBF8}"/>
              </a:ext>
            </a:extLst>
          </p:cNvPr>
          <p:cNvSpPr/>
          <p:nvPr/>
        </p:nvSpPr>
        <p:spPr>
          <a:xfrm>
            <a:off x="5111828" y="3056021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142156EE-B409-0548-A3B8-4BBFF7FE0C7E}"/>
              </a:ext>
            </a:extLst>
          </p:cNvPr>
          <p:cNvSpPr/>
          <p:nvPr/>
        </p:nvSpPr>
        <p:spPr>
          <a:xfrm>
            <a:off x="6532262" y="3056021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4DE5E79-7A83-F54D-893A-6140FC05EFEB}"/>
              </a:ext>
            </a:extLst>
          </p:cNvPr>
          <p:cNvSpPr txBox="1"/>
          <p:nvPr/>
        </p:nvSpPr>
        <p:spPr>
          <a:xfrm>
            <a:off x="8052551" y="3287433"/>
            <a:ext cx="10637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2</a:t>
            </a:r>
            <a:r>
              <a:rPr lang="en-US" sz="3200" b="1" baseline="30000" dirty="0">
                <a:solidFill>
                  <a:srgbClr val="FF0000"/>
                </a:solidFill>
              </a:rPr>
              <a:t>nd</a:t>
            </a:r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prstClr val="black"/>
                </a:solidFill>
              </a:rPr>
              <a:t>fold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5B1E7A6-2F14-E941-AD3C-240C32643419}"/>
              </a:ext>
            </a:extLst>
          </p:cNvPr>
          <p:cNvSpPr/>
          <p:nvPr/>
        </p:nvSpPr>
        <p:spPr>
          <a:xfrm>
            <a:off x="7035643" y="1446950"/>
            <a:ext cx="452552" cy="57246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370F641-D7AC-F449-A154-8A7EE082EC96}"/>
              </a:ext>
            </a:extLst>
          </p:cNvPr>
          <p:cNvSpPr/>
          <p:nvPr/>
        </p:nvSpPr>
        <p:spPr>
          <a:xfrm>
            <a:off x="7035643" y="2154836"/>
            <a:ext cx="452552" cy="572460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552C349-669A-4648-84F3-F87A391B366C}"/>
              </a:ext>
            </a:extLst>
          </p:cNvPr>
          <p:cNvSpPr txBox="1"/>
          <p:nvPr/>
        </p:nvSpPr>
        <p:spPr>
          <a:xfrm>
            <a:off x="7504351" y="1490635"/>
            <a:ext cx="157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6FA6596-A686-A940-A0BE-37A40B53E6AF}"/>
              </a:ext>
            </a:extLst>
          </p:cNvPr>
          <p:cNvSpPr txBox="1"/>
          <p:nvPr/>
        </p:nvSpPr>
        <p:spPr>
          <a:xfrm>
            <a:off x="7538071" y="2158246"/>
            <a:ext cx="157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2886811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Set of Algorithms for Super Learner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52" y="2453502"/>
            <a:ext cx="7559695" cy="3170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9056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  <a:endParaRPr lang="en-CA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17" y="1700808"/>
            <a:ext cx="7487191" cy="4344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3842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With Neural </a:t>
            </a:r>
            <a:r>
              <a:rPr lang="en-CA" dirty="0"/>
              <a:t>N</a:t>
            </a:r>
            <a:r>
              <a:rPr lang="en-CA" dirty="0" smtClean="0"/>
              <a:t>etworks</a:t>
            </a:r>
            <a:endParaRPr lang="en-CA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34468"/>
            <a:ext cx="8229600" cy="420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893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Without Neural Networks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935873"/>
            <a:ext cx="8229600" cy="4205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886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TMLE+ SL </a:t>
            </a:r>
            <a:r>
              <a:rPr lang="en-CA" dirty="0"/>
              <a:t>produces the best estimate. </a:t>
            </a:r>
            <a:endParaRPr lang="en-CA" dirty="0" smtClean="0"/>
          </a:p>
          <a:p>
            <a:r>
              <a:rPr lang="en-CA" dirty="0" smtClean="0"/>
              <a:t>TMLE’s </a:t>
            </a:r>
            <a:r>
              <a:rPr lang="en-CA" dirty="0"/>
              <a:t>double robustness ensures unbiasedness of the ATE if either the exposure or the outcome mechanism is consistently estimated. </a:t>
            </a:r>
            <a:endParaRPr lang="en-CA" dirty="0" smtClean="0"/>
          </a:p>
          <a:p>
            <a:r>
              <a:rPr lang="en-CA" dirty="0" smtClean="0"/>
              <a:t>If </a:t>
            </a:r>
            <a:r>
              <a:rPr lang="en-CA" dirty="0"/>
              <a:t>both outcome and exposure are </a:t>
            </a:r>
            <a:r>
              <a:rPr lang="en-CA" dirty="0" err="1" smtClean="0"/>
              <a:t>misspecified</a:t>
            </a:r>
            <a:r>
              <a:rPr lang="en-CA" dirty="0" smtClean="0"/>
              <a:t> or we have unmeasured confounder </a:t>
            </a:r>
            <a:r>
              <a:rPr lang="en-CA" dirty="0"/>
              <a:t>then TMLE cant produce accurate results</a:t>
            </a:r>
            <a:r>
              <a:rPr lang="en-CA" dirty="0" smtClean="0"/>
              <a:t>.</a:t>
            </a:r>
          </a:p>
          <a:p>
            <a:r>
              <a:rPr lang="en-CA" dirty="0"/>
              <a:t>A</a:t>
            </a:r>
            <a:r>
              <a:rPr lang="en-CA" dirty="0" smtClean="0"/>
              <a:t>lgorithms such as </a:t>
            </a:r>
            <a:r>
              <a:rPr lang="en-CA" dirty="0" err="1" smtClean="0"/>
              <a:t>nnet</a:t>
            </a:r>
            <a:r>
              <a:rPr lang="en-CA" dirty="0" smtClean="0"/>
              <a:t> and </a:t>
            </a:r>
            <a:r>
              <a:rPr lang="en-CA" dirty="0" err="1" smtClean="0"/>
              <a:t>xgboost</a:t>
            </a:r>
            <a:r>
              <a:rPr lang="en-CA" dirty="0" smtClean="0"/>
              <a:t> need </a:t>
            </a:r>
            <a:r>
              <a:rPr lang="en-CA" dirty="0" err="1" smtClean="0"/>
              <a:t>hyperparameter</a:t>
            </a:r>
            <a:r>
              <a:rPr lang="en-CA" dirty="0" smtClean="0"/>
              <a:t> tuning (time consuming)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0440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Simulation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Data generating</a:t>
            </a:r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 smtClean="0"/>
          </a:p>
          <a:p>
            <a:endParaRPr lang="en-CA" dirty="0" smtClean="0"/>
          </a:p>
          <a:p>
            <a:r>
              <a:rPr lang="en-CA" dirty="0" smtClean="0"/>
              <a:t>Results</a:t>
            </a:r>
            <a:endParaRPr lang="en-CA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373003"/>
            <a:ext cx="2376264" cy="2176176"/>
          </a:xfrm>
          <a:prstGeom prst="rect">
            <a:avLst/>
          </a:prstGeom>
          <a:noFill/>
          <a:ln>
            <a:noFill/>
          </a:ln>
          <a:extLst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213" y="2399019"/>
            <a:ext cx="2376264" cy="2150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869160"/>
            <a:ext cx="2448272" cy="1471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476" y="5532991"/>
            <a:ext cx="2590800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8965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Adding curvature for covariates</a:t>
            </a: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457200" y="1556792"/>
                <a:ext cx="4618856" cy="483486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CA" dirty="0" smtClean="0"/>
                  <a:t>8 possible curves:</a:t>
                </a:r>
              </a:p>
              <a:p>
                <a:pPr lvl="0"/>
                <a14:m>
                  <m:oMath xmlns:m="http://schemas.openxmlformats.org/officeDocument/2006/math">
                    <m:r>
                      <a:rPr lang="en-CA" i="1"/>
                      <m:t>𝑍𝑋</m:t>
                    </m:r>
                    <m:r>
                      <a:rPr lang="en-CA" i="1"/>
                      <m:t>= </m:t>
                    </m:r>
                    <m:sSup>
                      <m:sSupPr>
                        <m:ctrlPr>
                          <a:rPr lang="en-CA" i="1"/>
                        </m:ctrlPr>
                      </m:sSupPr>
                      <m:e>
                        <m:r>
                          <a:rPr lang="en-CA" i="1"/>
                          <m:t>3</m:t>
                        </m:r>
                        <m:r>
                          <a:rPr lang="en-CA" i="1"/>
                          <m:t>𝑍</m:t>
                        </m:r>
                      </m:e>
                      <m:sup>
                        <m:r>
                          <a:rPr lang="en-CA" i="1"/>
                          <m:t>2</m:t>
                        </m:r>
                      </m:sup>
                    </m:sSup>
                    <m:r>
                      <a:rPr lang="en-CA" i="1"/>
                      <m:t>+</m:t>
                    </m:r>
                    <m:r>
                      <a:rPr lang="en-CA" i="1"/>
                      <m:t>𝑈</m:t>
                    </m:r>
                  </m:oMath>
                </a14:m>
                <a:endParaRPr lang="en-CA" dirty="0"/>
              </a:p>
              <a:p>
                <a:pPr lvl="0"/>
                <a14:m>
                  <m:oMath xmlns:m="http://schemas.openxmlformats.org/officeDocument/2006/math">
                    <m:r>
                      <a:rPr lang="en-CA" i="1"/>
                      <m:t>𝑍𝑋</m:t>
                    </m:r>
                    <m:r>
                      <a:rPr lang="en-CA" i="1"/>
                      <m:t>= </m:t>
                    </m:r>
                    <m:sSup>
                      <m:sSupPr>
                        <m:ctrlPr>
                          <a:rPr lang="en-CA" i="1"/>
                        </m:ctrlPr>
                      </m:sSupPr>
                      <m:e>
                        <m:r>
                          <a:rPr lang="en-CA" i="1"/>
                          <m:t>3</m:t>
                        </m:r>
                        <m:r>
                          <a:rPr lang="en-CA" i="1"/>
                          <m:t>𝑍</m:t>
                        </m:r>
                      </m:e>
                      <m:sup>
                        <m:r>
                          <a:rPr lang="en-CA" i="1"/>
                          <m:t>3</m:t>
                        </m:r>
                      </m:sup>
                    </m:sSup>
                    <m:r>
                      <a:rPr lang="en-CA" i="1"/>
                      <m:t>+</m:t>
                    </m:r>
                    <m:r>
                      <a:rPr lang="en-CA" i="1"/>
                      <m:t>𝑈</m:t>
                    </m:r>
                  </m:oMath>
                </a14:m>
                <a:endParaRPr lang="en-CA" dirty="0"/>
              </a:p>
              <a:p>
                <a:pPr lvl="0"/>
                <a14:m>
                  <m:oMath xmlns:m="http://schemas.openxmlformats.org/officeDocument/2006/math">
                    <m:r>
                      <a:rPr lang="en-CA" i="1"/>
                      <m:t>𝑍𝑌</m:t>
                    </m:r>
                    <m:r>
                      <a:rPr lang="en-CA" i="1"/>
                      <m:t>= </m:t>
                    </m:r>
                    <m:sSup>
                      <m:sSupPr>
                        <m:ctrlPr>
                          <a:rPr lang="en-CA" i="1"/>
                        </m:ctrlPr>
                      </m:sSupPr>
                      <m:e>
                        <m:r>
                          <a:rPr lang="en-CA" i="1"/>
                          <m:t>3</m:t>
                        </m:r>
                        <m:r>
                          <a:rPr lang="en-CA" i="1"/>
                          <m:t>𝑍</m:t>
                        </m:r>
                      </m:e>
                      <m:sup>
                        <m:r>
                          <a:rPr lang="en-CA" i="1"/>
                          <m:t>2</m:t>
                        </m:r>
                      </m:sup>
                    </m:sSup>
                    <m:r>
                      <a:rPr lang="en-CA" i="1"/>
                      <m:t>+</m:t>
                    </m:r>
                    <m:r>
                      <a:rPr lang="en-CA" i="1"/>
                      <m:t>𝑈</m:t>
                    </m:r>
                  </m:oMath>
                </a14:m>
                <a:endParaRPr lang="en-CA" dirty="0"/>
              </a:p>
              <a:p>
                <a:pPr lvl="0"/>
                <a14:m>
                  <m:oMath xmlns:m="http://schemas.openxmlformats.org/officeDocument/2006/math">
                    <m:r>
                      <a:rPr lang="en-CA" i="1"/>
                      <m:t>𝑍𝑌</m:t>
                    </m:r>
                    <m:r>
                      <a:rPr lang="en-CA" i="1"/>
                      <m:t>= </m:t>
                    </m:r>
                    <m:sSup>
                      <m:sSupPr>
                        <m:ctrlPr>
                          <a:rPr lang="en-CA" i="1"/>
                        </m:ctrlPr>
                      </m:sSupPr>
                      <m:e>
                        <m:r>
                          <a:rPr lang="en-CA" i="1"/>
                          <m:t>3</m:t>
                        </m:r>
                        <m:r>
                          <a:rPr lang="en-CA" i="1"/>
                          <m:t>𝑍</m:t>
                        </m:r>
                      </m:e>
                      <m:sup>
                        <m:r>
                          <a:rPr lang="en-CA" i="1"/>
                          <m:t>3</m:t>
                        </m:r>
                      </m:sup>
                    </m:sSup>
                    <m:r>
                      <a:rPr lang="en-CA" i="1"/>
                      <m:t>+</m:t>
                    </m:r>
                    <m:r>
                      <a:rPr lang="en-CA" i="1"/>
                      <m:t>𝑈</m:t>
                    </m:r>
                  </m:oMath>
                </a14:m>
                <a:endParaRPr lang="en-CA" dirty="0"/>
              </a:p>
              <a:p>
                <a:pPr lvl="0"/>
                <a14:m>
                  <m:oMath xmlns:m="http://schemas.openxmlformats.org/officeDocument/2006/math">
                    <m:r>
                      <a:rPr lang="en-CA" i="1"/>
                      <m:t>𝑃</m:t>
                    </m:r>
                    <m:d>
                      <m:dPr>
                        <m:ctrlPr>
                          <a:rPr lang="en-CA" i="1"/>
                        </m:ctrlPr>
                      </m:dPr>
                      <m:e>
                        <m:r>
                          <a:rPr lang="en-CA" i="1"/>
                          <m:t>𝑋</m:t>
                        </m:r>
                        <m:r>
                          <a:rPr lang="en-CA" i="1"/>
                          <m:t>=1</m:t>
                        </m:r>
                      </m:e>
                    </m:d>
                    <m:r>
                      <a:rPr lang="en-CA" i="1"/>
                      <m:t>=1/(1+</m:t>
                    </m:r>
                    <m:sSup>
                      <m:sSupPr>
                        <m:ctrlPr>
                          <a:rPr lang="en-CA" i="1"/>
                        </m:ctrlPr>
                      </m:sSupPr>
                      <m:e>
                        <m:r>
                          <a:rPr lang="en-CA" i="1"/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CA" i="1"/>
                            </m:ctrlPr>
                          </m:sSupPr>
                          <m:e>
                            <m:r>
                              <a:rPr lang="en-CA" i="1"/>
                              <m:t>−</m:t>
                            </m:r>
                            <m:r>
                              <a:rPr lang="en-CA" i="1"/>
                              <m:t>𝑍𝑋</m:t>
                            </m:r>
                          </m:e>
                          <m:sup>
                            <m:r>
                              <a:rPr lang="en-CA" i="1"/>
                              <m:t>2</m:t>
                            </m:r>
                          </m:sup>
                        </m:sSup>
                      </m:sup>
                    </m:sSup>
                    <m:r>
                      <a:rPr lang="en-CA" i="1"/>
                      <m:t>)</m:t>
                    </m:r>
                  </m:oMath>
                </a14:m>
                <a:endParaRPr lang="en-CA" dirty="0"/>
              </a:p>
              <a:p>
                <a:pPr lvl="0"/>
                <a14:m>
                  <m:oMath xmlns:m="http://schemas.openxmlformats.org/officeDocument/2006/math">
                    <m:r>
                      <a:rPr lang="en-CA" i="1"/>
                      <m:t>𝑃</m:t>
                    </m:r>
                    <m:d>
                      <m:dPr>
                        <m:ctrlPr>
                          <a:rPr lang="en-CA" i="1"/>
                        </m:ctrlPr>
                      </m:dPr>
                      <m:e>
                        <m:r>
                          <a:rPr lang="en-CA" i="1"/>
                          <m:t>𝑋</m:t>
                        </m:r>
                        <m:r>
                          <a:rPr lang="en-CA" i="1"/>
                          <m:t>=1</m:t>
                        </m:r>
                      </m:e>
                    </m:d>
                    <m:r>
                      <a:rPr lang="en-CA" i="1"/>
                      <m:t>=1/(1+</m:t>
                    </m:r>
                    <m:sSup>
                      <m:sSupPr>
                        <m:ctrlPr>
                          <a:rPr lang="en-CA" i="1"/>
                        </m:ctrlPr>
                      </m:sSupPr>
                      <m:e>
                        <m:r>
                          <a:rPr lang="en-CA" i="1"/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CA" i="1"/>
                            </m:ctrlPr>
                          </m:sSupPr>
                          <m:e>
                            <m:r>
                              <a:rPr lang="en-CA" i="1"/>
                              <m:t>−</m:t>
                            </m:r>
                            <m:r>
                              <a:rPr lang="en-CA" i="1"/>
                              <m:t>𝑍𝑋</m:t>
                            </m:r>
                          </m:e>
                          <m:sup>
                            <m:r>
                              <a:rPr lang="en-CA" i="1"/>
                              <m:t>3</m:t>
                            </m:r>
                          </m:sup>
                        </m:sSup>
                      </m:sup>
                    </m:sSup>
                    <m:r>
                      <a:rPr lang="en-CA" i="1"/>
                      <m:t>)</m:t>
                    </m:r>
                  </m:oMath>
                </a14:m>
                <a:endParaRPr lang="en-CA" dirty="0"/>
              </a:p>
              <a:p>
                <a:pPr lvl="0"/>
                <a14:m>
                  <m:oMath xmlns:m="http://schemas.openxmlformats.org/officeDocument/2006/math">
                    <m:r>
                      <a:rPr lang="en-CA" i="1"/>
                      <m:t>𝑌</m:t>
                    </m:r>
                    <m:r>
                      <a:rPr lang="en-CA" i="1"/>
                      <m:t>=3</m:t>
                    </m:r>
                    <m:r>
                      <a:rPr lang="en-CA" i="1"/>
                      <m:t>𝑋</m:t>
                    </m:r>
                    <m:r>
                      <a:rPr lang="en-CA" i="1"/>
                      <m:t>+2</m:t>
                    </m:r>
                    <m:sSup>
                      <m:sSupPr>
                        <m:ctrlPr>
                          <a:rPr lang="en-CA" i="1"/>
                        </m:ctrlPr>
                      </m:sSupPr>
                      <m:e>
                        <m:r>
                          <a:rPr lang="en-CA" i="1"/>
                          <m:t>(</m:t>
                        </m:r>
                        <m:r>
                          <a:rPr lang="en-CA" i="1"/>
                          <m:t>𝑍𝑌</m:t>
                        </m:r>
                      </m:e>
                      <m:sup>
                        <m:r>
                          <a:rPr lang="en-CA" i="1"/>
                          <m:t>2</m:t>
                        </m:r>
                      </m:sup>
                    </m:sSup>
                    <m:r>
                      <a:rPr lang="en-CA" i="1"/>
                      <m:t>)+</m:t>
                    </m:r>
                    <m:r>
                      <a:rPr lang="en-CA" i="1"/>
                      <m:t>𝑈</m:t>
                    </m:r>
                  </m:oMath>
                </a14:m>
                <a:endParaRPr lang="en-CA" dirty="0"/>
              </a:p>
              <a:p>
                <a:pPr lvl="0"/>
                <a14:m>
                  <m:oMath xmlns:m="http://schemas.openxmlformats.org/officeDocument/2006/math">
                    <m:r>
                      <a:rPr lang="en-CA" i="1"/>
                      <m:t>𝑌</m:t>
                    </m:r>
                    <m:r>
                      <a:rPr lang="en-CA" i="1"/>
                      <m:t>=3</m:t>
                    </m:r>
                    <m:r>
                      <a:rPr lang="en-CA" i="1"/>
                      <m:t>𝑋</m:t>
                    </m:r>
                    <m:r>
                      <a:rPr lang="en-CA" i="1"/>
                      <m:t>+2</m:t>
                    </m:r>
                    <m:sSup>
                      <m:sSupPr>
                        <m:ctrlPr>
                          <a:rPr lang="en-CA" i="1"/>
                        </m:ctrlPr>
                      </m:sSupPr>
                      <m:e>
                        <m:r>
                          <a:rPr lang="en-CA" i="1"/>
                          <m:t>(</m:t>
                        </m:r>
                        <m:r>
                          <a:rPr lang="en-CA" i="1"/>
                          <m:t>𝑍𝑌</m:t>
                        </m:r>
                      </m:e>
                      <m:sup>
                        <m:r>
                          <a:rPr lang="en-CA" i="1"/>
                          <m:t>3</m:t>
                        </m:r>
                      </m:sup>
                    </m:sSup>
                    <m:r>
                      <a:rPr lang="en-CA" i="1"/>
                      <m:t>)+</m:t>
                    </m:r>
                    <m:r>
                      <a:rPr lang="en-CA" i="1"/>
                      <m:t>𝑈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457200" y="1556792"/>
                <a:ext cx="4618856" cy="4834864"/>
              </a:xfrm>
              <a:blipFill rotWithShape="1">
                <a:blip r:embed="rId2"/>
                <a:stretch>
                  <a:fillRect l="-1451" t="-113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250643"/>
            <a:ext cx="4038600" cy="3563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801" y="3284538"/>
            <a:ext cx="52149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044" y="3903663"/>
            <a:ext cx="52149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183" y="3341415"/>
            <a:ext cx="52149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917569"/>
            <a:ext cx="521495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134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Results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7" y="1988840"/>
            <a:ext cx="6486525" cy="427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365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smtClean="0"/>
              <a:t>Super Learner </a:t>
            </a:r>
            <a:r>
              <a:rPr lang="en-CA" dirty="0"/>
              <a:t>Libraries </a:t>
            </a:r>
            <a:r>
              <a:rPr lang="en-CA" dirty="0" smtClean="0"/>
              <a:t>for Y=ZY^3 </a:t>
            </a:r>
            <a:r>
              <a:rPr lang="en-CA" dirty="0"/>
              <a:t>+ U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  <a:p>
            <a:endParaRPr lang="en-CA" dirty="0"/>
          </a:p>
          <a:p>
            <a:endParaRPr lang="en-CA" dirty="0" smtClean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324" y="1736472"/>
            <a:ext cx="4198707" cy="226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527" y="1740665"/>
            <a:ext cx="3946811" cy="226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350" y="4869160"/>
            <a:ext cx="2951164" cy="648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573" y="4869160"/>
            <a:ext cx="2880320" cy="6480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3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Solution by C-TMLE?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Challenge: High correlations among some of the covariates </a:t>
            </a:r>
            <a:r>
              <a:rPr lang="en-CA" dirty="0" smtClean="0"/>
              <a:t>makes </a:t>
            </a:r>
            <a:r>
              <a:rPr lang="en-CA" dirty="0"/>
              <a:t>it </a:t>
            </a:r>
            <a:r>
              <a:rPr lang="en-CA" dirty="0" smtClean="0"/>
              <a:t>difficult </a:t>
            </a:r>
            <a:r>
              <a:rPr lang="en-CA" dirty="0"/>
              <a:t>to </a:t>
            </a:r>
            <a:r>
              <a:rPr lang="en-CA" dirty="0" smtClean="0"/>
              <a:t>obtain stable</a:t>
            </a:r>
            <a:r>
              <a:rPr lang="en-CA" dirty="0"/>
              <a:t>, low variance estimates of the association between A and </a:t>
            </a:r>
            <a:r>
              <a:rPr lang="en-CA" dirty="0" smtClean="0"/>
              <a:t>Y</a:t>
            </a:r>
          </a:p>
          <a:p>
            <a:endParaRPr lang="en-CA" dirty="0" smtClean="0"/>
          </a:p>
          <a:p>
            <a:r>
              <a:rPr lang="en-CA" dirty="0"/>
              <a:t>Targeted confounder selection strategy for </a:t>
            </a:r>
            <a:r>
              <a:rPr lang="en-CA" dirty="0" err="1"/>
              <a:t>pscore</a:t>
            </a:r>
            <a:r>
              <a:rPr lang="en-CA" dirty="0"/>
              <a:t> estimation </a:t>
            </a:r>
            <a:r>
              <a:rPr lang="en-CA" dirty="0" smtClean="0"/>
              <a:t>is guided </a:t>
            </a:r>
            <a:r>
              <a:rPr lang="en-CA" dirty="0"/>
              <a:t>by </a:t>
            </a:r>
            <a:r>
              <a:rPr lang="en-CA" dirty="0" smtClean="0"/>
              <a:t>effect </a:t>
            </a:r>
            <a:r>
              <a:rPr lang="en-CA" dirty="0"/>
              <a:t>on </a:t>
            </a:r>
            <a:r>
              <a:rPr lang="el-GR" dirty="0" smtClean="0"/>
              <a:t>Ψ</a:t>
            </a:r>
            <a:endParaRPr lang="en-CA" dirty="0" smtClean="0"/>
          </a:p>
          <a:p>
            <a:endParaRPr lang="en-CA" dirty="0"/>
          </a:p>
          <a:p>
            <a:r>
              <a:rPr lang="en-CA" dirty="0"/>
              <a:t>C-TMLE</a:t>
            </a:r>
          </a:p>
          <a:p>
            <a:pPr lvl="1"/>
            <a:r>
              <a:rPr lang="en-CA" dirty="0" smtClean="0"/>
              <a:t>collaborative </a:t>
            </a:r>
            <a:r>
              <a:rPr lang="en-CA" dirty="0"/>
              <a:t>double robustness + TMLE</a:t>
            </a:r>
          </a:p>
          <a:p>
            <a:pPr lvl="1"/>
            <a:r>
              <a:rPr lang="en-CA" dirty="0"/>
              <a:t>performs well in challenging scenarios</a:t>
            </a:r>
          </a:p>
        </p:txBody>
      </p:sp>
    </p:spTree>
    <p:extLst>
      <p:ext uri="{BB962C8B-B14F-4D97-AF65-F5344CB8AC3E}">
        <p14:creationId xmlns:p14="http://schemas.microsoft.com/office/powerpoint/2010/main" val="15509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04D076-D804-7846-BD9A-163974D0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26" y="365124"/>
            <a:ext cx="7886700" cy="1325563"/>
          </a:xfrm>
        </p:spPr>
        <p:txBody>
          <a:bodyPr/>
          <a:lstStyle/>
          <a:p>
            <a:r>
              <a:rPr lang="en-US" i="1" dirty="0" smtClean="0"/>
              <a:t>V</a:t>
            </a:r>
            <a:r>
              <a:rPr lang="en-US" dirty="0" smtClean="0"/>
              <a:t>-fold </a:t>
            </a:r>
            <a:r>
              <a:rPr lang="en-US" dirty="0"/>
              <a:t>cross-validation scheme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F213012-7B19-8E4D-8581-053404EE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894-F3E6-6C4B-A563-002F226C9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34022445-AFC6-614F-88EA-1AE95BC11C2B}"/>
              </a:ext>
            </a:extLst>
          </p:cNvPr>
          <p:cNvSpPr txBox="1"/>
          <p:nvPr/>
        </p:nvSpPr>
        <p:spPr>
          <a:xfrm>
            <a:off x="2270984" y="2019410"/>
            <a:ext cx="4602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prstClr val="black"/>
                </a:solidFill>
              </a:rPr>
              <a:t>Example </a:t>
            </a:r>
            <a:r>
              <a:rPr lang="en-US" sz="4000" i="1" dirty="0">
                <a:solidFill>
                  <a:prstClr val="black"/>
                </a:solidFill>
              </a:rPr>
              <a:t>5</a:t>
            </a:r>
            <a:r>
              <a:rPr lang="en-US" sz="4000" dirty="0" smtClean="0">
                <a:solidFill>
                  <a:prstClr val="black"/>
                </a:solidFill>
              </a:rPr>
              <a:t> </a:t>
            </a:r>
            <a:r>
              <a:rPr lang="en-US" sz="4000" dirty="0">
                <a:solidFill>
                  <a:prstClr val="black"/>
                </a:solidFill>
              </a:rPr>
              <a:t>folds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E1F3B8B7-BCB2-7540-B497-1D142DB5CD65}"/>
              </a:ext>
            </a:extLst>
          </p:cNvPr>
          <p:cNvSpPr/>
          <p:nvPr/>
        </p:nvSpPr>
        <p:spPr>
          <a:xfrm>
            <a:off x="3691394" y="3056020"/>
            <a:ext cx="1420434" cy="15400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1893912"/>
                      <a:gd name="connsiteY0" fmla="*/ 0 h 1540042"/>
                      <a:gd name="connsiteX1" fmla="*/ 511356 w 1893912"/>
                      <a:gd name="connsiteY1" fmla="*/ 0 h 1540042"/>
                      <a:gd name="connsiteX2" fmla="*/ 1003773 w 1893912"/>
                      <a:gd name="connsiteY2" fmla="*/ 0 h 1540042"/>
                      <a:gd name="connsiteX3" fmla="*/ 1893912 w 1893912"/>
                      <a:gd name="connsiteY3" fmla="*/ 0 h 1540042"/>
                      <a:gd name="connsiteX4" fmla="*/ 1893912 w 1893912"/>
                      <a:gd name="connsiteY4" fmla="*/ 467146 h 1540042"/>
                      <a:gd name="connsiteX5" fmla="*/ 1893912 w 1893912"/>
                      <a:gd name="connsiteY5" fmla="*/ 1011294 h 1540042"/>
                      <a:gd name="connsiteX6" fmla="*/ 1893912 w 1893912"/>
                      <a:gd name="connsiteY6" fmla="*/ 1540042 h 1540042"/>
                      <a:gd name="connsiteX7" fmla="*/ 1458312 w 1893912"/>
                      <a:gd name="connsiteY7" fmla="*/ 1540042 h 1540042"/>
                      <a:gd name="connsiteX8" fmla="*/ 1003773 w 1893912"/>
                      <a:gd name="connsiteY8" fmla="*/ 1540042 h 1540042"/>
                      <a:gd name="connsiteX9" fmla="*/ 587113 w 1893912"/>
                      <a:gd name="connsiteY9" fmla="*/ 1540042 h 1540042"/>
                      <a:gd name="connsiteX10" fmla="*/ 0 w 1893912"/>
                      <a:gd name="connsiteY10" fmla="*/ 1540042 h 1540042"/>
                      <a:gd name="connsiteX11" fmla="*/ 0 w 1893912"/>
                      <a:gd name="connsiteY11" fmla="*/ 1011294 h 1540042"/>
                      <a:gd name="connsiteX12" fmla="*/ 0 w 1893912"/>
                      <a:gd name="connsiteY12" fmla="*/ 544148 h 1540042"/>
                      <a:gd name="connsiteX13" fmla="*/ 0 w 1893912"/>
                      <a:gd name="connsiteY13" fmla="*/ 0 h 1540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893912" h="1540042" fill="none" extrusionOk="0">
                        <a:moveTo>
                          <a:pt x="0" y="0"/>
                        </a:moveTo>
                        <a:cubicBezTo>
                          <a:pt x="118710" y="-19511"/>
                          <a:pt x="286439" y="6674"/>
                          <a:pt x="511356" y="0"/>
                        </a:cubicBezTo>
                        <a:cubicBezTo>
                          <a:pt x="736273" y="-6674"/>
                          <a:pt x="838129" y="39051"/>
                          <a:pt x="1003773" y="0"/>
                        </a:cubicBezTo>
                        <a:cubicBezTo>
                          <a:pt x="1169417" y="-39051"/>
                          <a:pt x="1493855" y="82924"/>
                          <a:pt x="1893912" y="0"/>
                        </a:cubicBezTo>
                        <a:cubicBezTo>
                          <a:pt x="1943555" y="141409"/>
                          <a:pt x="1838737" y="307154"/>
                          <a:pt x="1893912" y="467146"/>
                        </a:cubicBezTo>
                        <a:cubicBezTo>
                          <a:pt x="1949087" y="627138"/>
                          <a:pt x="1842600" y="867621"/>
                          <a:pt x="1893912" y="1011294"/>
                        </a:cubicBezTo>
                        <a:cubicBezTo>
                          <a:pt x="1945224" y="1154967"/>
                          <a:pt x="1832927" y="1295821"/>
                          <a:pt x="1893912" y="1540042"/>
                        </a:cubicBezTo>
                        <a:cubicBezTo>
                          <a:pt x="1697180" y="1555105"/>
                          <a:pt x="1590824" y="1495638"/>
                          <a:pt x="1458312" y="1540042"/>
                        </a:cubicBezTo>
                        <a:cubicBezTo>
                          <a:pt x="1325800" y="1584446"/>
                          <a:pt x="1151332" y="1531088"/>
                          <a:pt x="1003773" y="1540042"/>
                        </a:cubicBezTo>
                        <a:cubicBezTo>
                          <a:pt x="856214" y="1548996"/>
                          <a:pt x="697089" y="1494404"/>
                          <a:pt x="587113" y="1540042"/>
                        </a:cubicBezTo>
                        <a:cubicBezTo>
                          <a:pt x="477137" y="1585680"/>
                          <a:pt x="256294" y="1515674"/>
                          <a:pt x="0" y="1540042"/>
                        </a:cubicBezTo>
                        <a:cubicBezTo>
                          <a:pt x="-55433" y="1284401"/>
                          <a:pt x="29706" y="1259874"/>
                          <a:pt x="0" y="1011294"/>
                        </a:cubicBezTo>
                        <a:cubicBezTo>
                          <a:pt x="-29706" y="762714"/>
                          <a:pt x="25798" y="686142"/>
                          <a:pt x="0" y="544148"/>
                        </a:cubicBezTo>
                        <a:cubicBezTo>
                          <a:pt x="-25798" y="402154"/>
                          <a:pt x="49888" y="261464"/>
                          <a:pt x="0" y="0"/>
                        </a:cubicBezTo>
                        <a:close/>
                      </a:path>
                      <a:path w="1893912" h="1540042" stroke="0" extrusionOk="0">
                        <a:moveTo>
                          <a:pt x="0" y="0"/>
                        </a:moveTo>
                        <a:cubicBezTo>
                          <a:pt x="120848" y="-722"/>
                          <a:pt x="357121" y="20468"/>
                          <a:pt x="454539" y="0"/>
                        </a:cubicBezTo>
                        <a:cubicBezTo>
                          <a:pt x="551957" y="-20468"/>
                          <a:pt x="669337" y="4572"/>
                          <a:pt x="871200" y="0"/>
                        </a:cubicBezTo>
                        <a:cubicBezTo>
                          <a:pt x="1073063" y="-4572"/>
                          <a:pt x="1139250" y="6574"/>
                          <a:pt x="1382556" y="0"/>
                        </a:cubicBezTo>
                        <a:cubicBezTo>
                          <a:pt x="1625862" y="-6574"/>
                          <a:pt x="1731043" y="12700"/>
                          <a:pt x="1893912" y="0"/>
                        </a:cubicBezTo>
                        <a:cubicBezTo>
                          <a:pt x="1930114" y="131181"/>
                          <a:pt x="1883509" y="382807"/>
                          <a:pt x="1893912" y="497947"/>
                        </a:cubicBezTo>
                        <a:cubicBezTo>
                          <a:pt x="1904315" y="613087"/>
                          <a:pt x="1868547" y="856472"/>
                          <a:pt x="1893912" y="980493"/>
                        </a:cubicBezTo>
                        <a:cubicBezTo>
                          <a:pt x="1919277" y="1104514"/>
                          <a:pt x="1880230" y="1318089"/>
                          <a:pt x="1893912" y="1540042"/>
                        </a:cubicBezTo>
                        <a:cubicBezTo>
                          <a:pt x="1723849" y="1543650"/>
                          <a:pt x="1628302" y="1534449"/>
                          <a:pt x="1420434" y="1540042"/>
                        </a:cubicBezTo>
                        <a:cubicBezTo>
                          <a:pt x="1212566" y="1545635"/>
                          <a:pt x="1129746" y="1510983"/>
                          <a:pt x="1003773" y="1540042"/>
                        </a:cubicBezTo>
                        <a:cubicBezTo>
                          <a:pt x="877800" y="1569101"/>
                          <a:pt x="666966" y="1527130"/>
                          <a:pt x="530295" y="1540042"/>
                        </a:cubicBezTo>
                        <a:cubicBezTo>
                          <a:pt x="393624" y="1552954"/>
                          <a:pt x="238292" y="1525005"/>
                          <a:pt x="0" y="1540042"/>
                        </a:cubicBezTo>
                        <a:cubicBezTo>
                          <a:pt x="-46619" y="1312718"/>
                          <a:pt x="40910" y="1215799"/>
                          <a:pt x="0" y="1042095"/>
                        </a:cubicBezTo>
                        <a:cubicBezTo>
                          <a:pt x="-40910" y="868391"/>
                          <a:pt x="17805" y="763659"/>
                          <a:pt x="0" y="544148"/>
                        </a:cubicBezTo>
                        <a:cubicBezTo>
                          <a:pt x="-17805" y="324637"/>
                          <a:pt x="28513" y="18084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CC27C84D-0B14-BB48-8E25-5654D6D28891}"/>
              </a:ext>
            </a:extLst>
          </p:cNvPr>
          <p:cNvSpPr/>
          <p:nvPr/>
        </p:nvSpPr>
        <p:spPr>
          <a:xfrm>
            <a:off x="850526" y="3056020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5FF457F2-EB5B-4249-A297-C733F5AAAD7F}"/>
              </a:ext>
            </a:extLst>
          </p:cNvPr>
          <p:cNvSpPr/>
          <p:nvPr/>
        </p:nvSpPr>
        <p:spPr>
          <a:xfrm>
            <a:off x="2270960" y="3056020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978E4750-40ED-F240-A3D9-B7A7C7C1FBF8}"/>
              </a:ext>
            </a:extLst>
          </p:cNvPr>
          <p:cNvSpPr/>
          <p:nvPr/>
        </p:nvSpPr>
        <p:spPr>
          <a:xfrm>
            <a:off x="5111828" y="3056021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142156EE-B409-0548-A3B8-4BBFF7FE0C7E}"/>
              </a:ext>
            </a:extLst>
          </p:cNvPr>
          <p:cNvSpPr/>
          <p:nvPr/>
        </p:nvSpPr>
        <p:spPr>
          <a:xfrm>
            <a:off x="6532262" y="3056021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4DE5E79-7A83-F54D-893A-6140FC05EFEB}"/>
              </a:ext>
            </a:extLst>
          </p:cNvPr>
          <p:cNvSpPr txBox="1"/>
          <p:nvPr/>
        </p:nvSpPr>
        <p:spPr>
          <a:xfrm>
            <a:off x="8052551" y="3287433"/>
            <a:ext cx="10637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3</a:t>
            </a:r>
            <a:r>
              <a:rPr lang="en-US" sz="3200" b="1" baseline="30000" dirty="0">
                <a:solidFill>
                  <a:srgbClr val="FF0000"/>
                </a:solidFill>
              </a:rPr>
              <a:t>rd</a:t>
            </a:r>
            <a:r>
              <a:rPr lang="en-US" sz="3200" b="1" dirty="0">
                <a:solidFill>
                  <a:prstClr val="black"/>
                </a:solidFill>
              </a:rPr>
              <a:t> </a:t>
            </a:r>
          </a:p>
          <a:p>
            <a:r>
              <a:rPr lang="en-US" sz="3200" dirty="0">
                <a:solidFill>
                  <a:prstClr val="black"/>
                </a:solidFill>
              </a:rPr>
              <a:t>fold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5B1E7A6-2F14-E941-AD3C-240C32643419}"/>
              </a:ext>
            </a:extLst>
          </p:cNvPr>
          <p:cNvSpPr/>
          <p:nvPr/>
        </p:nvSpPr>
        <p:spPr>
          <a:xfrm>
            <a:off x="7035643" y="1446950"/>
            <a:ext cx="452552" cy="57246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370F641-D7AC-F449-A154-8A7EE082EC96}"/>
              </a:ext>
            </a:extLst>
          </p:cNvPr>
          <p:cNvSpPr/>
          <p:nvPr/>
        </p:nvSpPr>
        <p:spPr>
          <a:xfrm>
            <a:off x="7035643" y="2154836"/>
            <a:ext cx="452552" cy="572460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552C349-669A-4648-84F3-F87A391B366C}"/>
              </a:ext>
            </a:extLst>
          </p:cNvPr>
          <p:cNvSpPr txBox="1"/>
          <p:nvPr/>
        </p:nvSpPr>
        <p:spPr>
          <a:xfrm>
            <a:off x="7504351" y="1490635"/>
            <a:ext cx="157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6FA6596-A686-A940-A0BE-37A40B53E6AF}"/>
              </a:ext>
            </a:extLst>
          </p:cNvPr>
          <p:cNvSpPr txBox="1"/>
          <p:nvPr/>
        </p:nvSpPr>
        <p:spPr>
          <a:xfrm>
            <a:off x="7538071" y="2158246"/>
            <a:ext cx="157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5642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Targeted Learning integrates causal inference, machine learning, statistical theory.</a:t>
            </a:r>
          </a:p>
          <a:p>
            <a:endParaRPr lang="en-CA" dirty="0" smtClean="0"/>
          </a:p>
          <a:p>
            <a:r>
              <a:rPr lang="en-CA" dirty="0" smtClean="0"/>
              <a:t>TMLE provides doubly robust estimation for complex observations, particularly high dimensional data</a:t>
            </a:r>
          </a:p>
          <a:p>
            <a:endParaRPr lang="en-CA" dirty="0" smtClean="0"/>
          </a:p>
          <a:p>
            <a:r>
              <a:rPr lang="en-CA" dirty="0" smtClean="0"/>
              <a:t>The </a:t>
            </a:r>
            <a:r>
              <a:rPr lang="en-CA" dirty="0"/>
              <a:t>estimate is accompanied with confidence interval and </a:t>
            </a:r>
            <a:r>
              <a:rPr lang="en-CA" dirty="0" smtClean="0"/>
              <a:t>p-value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9940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04D076-D804-7846-BD9A-163974D0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26" y="365124"/>
            <a:ext cx="7886700" cy="1325563"/>
          </a:xfrm>
        </p:spPr>
        <p:txBody>
          <a:bodyPr/>
          <a:lstStyle/>
          <a:p>
            <a:r>
              <a:rPr lang="en-US" i="1" dirty="0" smtClean="0"/>
              <a:t>V</a:t>
            </a:r>
            <a:r>
              <a:rPr lang="en-US" dirty="0" smtClean="0"/>
              <a:t>-fold </a:t>
            </a:r>
            <a:r>
              <a:rPr lang="en-US" dirty="0"/>
              <a:t>cross-validation scheme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63E1624-C155-E540-A25E-B8201F67C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894-F3E6-6C4B-A563-002F226C9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34022445-AFC6-614F-88EA-1AE95BC11C2B}"/>
              </a:ext>
            </a:extLst>
          </p:cNvPr>
          <p:cNvSpPr txBox="1"/>
          <p:nvPr/>
        </p:nvSpPr>
        <p:spPr>
          <a:xfrm>
            <a:off x="2270984" y="2019410"/>
            <a:ext cx="4602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>
                <a:solidFill>
                  <a:prstClr val="black"/>
                </a:solidFill>
              </a:rPr>
              <a:t>Example </a:t>
            </a:r>
            <a:r>
              <a:rPr lang="en-US" sz="4000" dirty="0">
                <a:solidFill>
                  <a:prstClr val="black"/>
                </a:solidFill>
              </a:rPr>
              <a:t>5 folds 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xmlns="" id="{E1F3B8B7-BCB2-7540-B497-1D142DB5CD65}"/>
              </a:ext>
            </a:extLst>
          </p:cNvPr>
          <p:cNvSpPr/>
          <p:nvPr/>
        </p:nvSpPr>
        <p:spPr>
          <a:xfrm>
            <a:off x="5111828" y="3056020"/>
            <a:ext cx="1420434" cy="15400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1893912"/>
                      <a:gd name="connsiteY0" fmla="*/ 0 h 1540042"/>
                      <a:gd name="connsiteX1" fmla="*/ 511356 w 1893912"/>
                      <a:gd name="connsiteY1" fmla="*/ 0 h 1540042"/>
                      <a:gd name="connsiteX2" fmla="*/ 1003773 w 1893912"/>
                      <a:gd name="connsiteY2" fmla="*/ 0 h 1540042"/>
                      <a:gd name="connsiteX3" fmla="*/ 1893912 w 1893912"/>
                      <a:gd name="connsiteY3" fmla="*/ 0 h 1540042"/>
                      <a:gd name="connsiteX4" fmla="*/ 1893912 w 1893912"/>
                      <a:gd name="connsiteY4" fmla="*/ 467146 h 1540042"/>
                      <a:gd name="connsiteX5" fmla="*/ 1893912 w 1893912"/>
                      <a:gd name="connsiteY5" fmla="*/ 1011294 h 1540042"/>
                      <a:gd name="connsiteX6" fmla="*/ 1893912 w 1893912"/>
                      <a:gd name="connsiteY6" fmla="*/ 1540042 h 1540042"/>
                      <a:gd name="connsiteX7" fmla="*/ 1458312 w 1893912"/>
                      <a:gd name="connsiteY7" fmla="*/ 1540042 h 1540042"/>
                      <a:gd name="connsiteX8" fmla="*/ 1003773 w 1893912"/>
                      <a:gd name="connsiteY8" fmla="*/ 1540042 h 1540042"/>
                      <a:gd name="connsiteX9" fmla="*/ 587113 w 1893912"/>
                      <a:gd name="connsiteY9" fmla="*/ 1540042 h 1540042"/>
                      <a:gd name="connsiteX10" fmla="*/ 0 w 1893912"/>
                      <a:gd name="connsiteY10" fmla="*/ 1540042 h 1540042"/>
                      <a:gd name="connsiteX11" fmla="*/ 0 w 1893912"/>
                      <a:gd name="connsiteY11" fmla="*/ 1011294 h 1540042"/>
                      <a:gd name="connsiteX12" fmla="*/ 0 w 1893912"/>
                      <a:gd name="connsiteY12" fmla="*/ 544148 h 1540042"/>
                      <a:gd name="connsiteX13" fmla="*/ 0 w 1893912"/>
                      <a:gd name="connsiteY13" fmla="*/ 0 h 1540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893912" h="1540042" fill="none" extrusionOk="0">
                        <a:moveTo>
                          <a:pt x="0" y="0"/>
                        </a:moveTo>
                        <a:cubicBezTo>
                          <a:pt x="118710" y="-19511"/>
                          <a:pt x="286439" y="6674"/>
                          <a:pt x="511356" y="0"/>
                        </a:cubicBezTo>
                        <a:cubicBezTo>
                          <a:pt x="736273" y="-6674"/>
                          <a:pt x="838129" y="39051"/>
                          <a:pt x="1003773" y="0"/>
                        </a:cubicBezTo>
                        <a:cubicBezTo>
                          <a:pt x="1169417" y="-39051"/>
                          <a:pt x="1493855" y="82924"/>
                          <a:pt x="1893912" y="0"/>
                        </a:cubicBezTo>
                        <a:cubicBezTo>
                          <a:pt x="1943555" y="141409"/>
                          <a:pt x="1838737" y="307154"/>
                          <a:pt x="1893912" y="467146"/>
                        </a:cubicBezTo>
                        <a:cubicBezTo>
                          <a:pt x="1949087" y="627138"/>
                          <a:pt x="1842600" y="867621"/>
                          <a:pt x="1893912" y="1011294"/>
                        </a:cubicBezTo>
                        <a:cubicBezTo>
                          <a:pt x="1945224" y="1154967"/>
                          <a:pt x="1832927" y="1295821"/>
                          <a:pt x="1893912" y="1540042"/>
                        </a:cubicBezTo>
                        <a:cubicBezTo>
                          <a:pt x="1697180" y="1555105"/>
                          <a:pt x="1590824" y="1495638"/>
                          <a:pt x="1458312" y="1540042"/>
                        </a:cubicBezTo>
                        <a:cubicBezTo>
                          <a:pt x="1325800" y="1584446"/>
                          <a:pt x="1151332" y="1531088"/>
                          <a:pt x="1003773" y="1540042"/>
                        </a:cubicBezTo>
                        <a:cubicBezTo>
                          <a:pt x="856214" y="1548996"/>
                          <a:pt x="697089" y="1494404"/>
                          <a:pt x="587113" y="1540042"/>
                        </a:cubicBezTo>
                        <a:cubicBezTo>
                          <a:pt x="477137" y="1585680"/>
                          <a:pt x="256294" y="1515674"/>
                          <a:pt x="0" y="1540042"/>
                        </a:cubicBezTo>
                        <a:cubicBezTo>
                          <a:pt x="-55433" y="1284401"/>
                          <a:pt x="29706" y="1259874"/>
                          <a:pt x="0" y="1011294"/>
                        </a:cubicBezTo>
                        <a:cubicBezTo>
                          <a:pt x="-29706" y="762714"/>
                          <a:pt x="25798" y="686142"/>
                          <a:pt x="0" y="544148"/>
                        </a:cubicBezTo>
                        <a:cubicBezTo>
                          <a:pt x="-25798" y="402154"/>
                          <a:pt x="49888" y="261464"/>
                          <a:pt x="0" y="0"/>
                        </a:cubicBezTo>
                        <a:close/>
                      </a:path>
                      <a:path w="1893912" h="1540042" stroke="0" extrusionOk="0">
                        <a:moveTo>
                          <a:pt x="0" y="0"/>
                        </a:moveTo>
                        <a:cubicBezTo>
                          <a:pt x="120848" y="-722"/>
                          <a:pt x="357121" y="20468"/>
                          <a:pt x="454539" y="0"/>
                        </a:cubicBezTo>
                        <a:cubicBezTo>
                          <a:pt x="551957" y="-20468"/>
                          <a:pt x="669337" y="4572"/>
                          <a:pt x="871200" y="0"/>
                        </a:cubicBezTo>
                        <a:cubicBezTo>
                          <a:pt x="1073063" y="-4572"/>
                          <a:pt x="1139250" y="6574"/>
                          <a:pt x="1382556" y="0"/>
                        </a:cubicBezTo>
                        <a:cubicBezTo>
                          <a:pt x="1625862" y="-6574"/>
                          <a:pt x="1731043" y="12700"/>
                          <a:pt x="1893912" y="0"/>
                        </a:cubicBezTo>
                        <a:cubicBezTo>
                          <a:pt x="1930114" y="131181"/>
                          <a:pt x="1883509" y="382807"/>
                          <a:pt x="1893912" y="497947"/>
                        </a:cubicBezTo>
                        <a:cubicBezTo>
                          <a:pt x="1904315" y="613087"/>
                          <a:pt x="1868547" y="856472"/>
                          <a:pt x="1893912" y="980493"/>
                        </a:cubicBezTo>
                        <a:cubicBezTo>
                          <a:pt x="1919277" y="1104514"/>
                          <a:pt x="1880230" y="1318089"/>
                          <a:pt x="1893912" y="1540042"/>
                        </a:cubicBezTo>
                        <a:cubicBezTo>
                          <a:pt x="1723849" y="1543650"/>
                          <a:pt x="1628302" y="1534449"/>
                          <a:pt x="1420434" y="1540042"/>
                        </a:cubicBezTo>
                        <a:cubicBezTo>
                          <a:pt x="1212566" y="1545635"/>
                          <a:pt x="1129746" y="1510983"/>
                          <a:pt x="1003773" y="1540042"/>
                        </a:cubicBezTo>
                        <a:cubicBezTo>
                          <a:pt x="877800" y="1569101"/>
                          <a:pt x="666966" y="1527130"/>
                          <a:pt x="530295" y="1540042"/>
                        </a:cubicBezTo>
                        <a:cubicBezTo>
                          <a:pt x="393624" y="1552954"/>
                          <a:pt x="238292" y="1525005"/>
                          <a:pt x="0" y="1540042"/>
                        </a:cubicBezTo>
                        <a:cubicBezTo>
                          <a:pt x="-46619" y="1312718"/>
                          <a:pt x="40910" y="1215799"/>
                          <a:pt x="0" y="1042095"/>
                        </a:cubicBezTo>
                        <a:cubicBezTo>
                          <a:pt x="-40910" y="868391"/>
                          <a:pt x="17805" y="763659"/>
                          <a:pt x="0" y="544148"/>
                        </a:cubicBezTo>
                        <a:cubicBezTo>
                          <a:pt x="-17805" y="324637"/>
                          <a:pt x="28513" y="18084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CC27C84D-0B14-BB48-8E25-5654D6D28891}"/>
              </a:ext>
            </a:extLst>
          </p:cNvPr>
          <p:cNvSpPr/>
          <p:nvPr/>
        </p:nvSpPr>
        <p:spPr>
          <a:xfrm>
            <a:off x="850526" y="3056020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5FF457F2-EB5B-4249-A297-C733F5AAAD7F}"/>
              </a:ext>
            </a:extLst>
          </p:cNvPr>
          <p:cNvSpPr/>
          <p:nvPr/>
        </p:nvSpPr>
        <p:spPr>
          <a:xfrm>
            <a:off x="2270960" y="3056020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978E4750-40ED-F240-A3D9-B7A7C7C1FBF8}"/>
              </a:ext>
            </a:extLst>
          </p:cNvPr>
          <p:cNvSpPr/>
          <p:nvPr/>
        </p:nvSpPr>
        <p:spPr>
          <a:xfrm>
            <a:off x="3691394" y="3056020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142156EE-B409-0548-A3B8-4BBFF7FE0C7E}"/>
              </a:ext>
            </a:extLst>
          </p:cNvPr>
          <p:cNvSpPr/>
          <p:nvPr/>
        </p:nvSpPr>
        <p:spPr>
          <a:xfrm>
            <a:off x="6532262" y="3056021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4DE5E79-7A83-F54D-893A-6140FC05EFEB}"/>
              </a:ext>
            </a:extLst>
          </p:cNvPr>
          <p:cNvSpPr txBox="1"/>
          <p:nvPr/>
        </p:nvSpPr>
        <p:spPr>
          <a:xfrm>
            <a:off x="8052551" y="3287433"/>
            <a:ext cx="10637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</a:t>
            </a:r>
            <a:r>
              <a:rPr lang="en-US" sz="3200" b="1" baseline="30000" dirty="0">
                <a:solidFill>
                  <a:srgbClr val="FF0000"/>
                </a:solidFill>
              </a:rPr>
              <a:t>th</a:t>
            </a:r>
            <a:r>
              <a:rPr lang="en-US" sz="3200" b="1" dirty="0">
                <a:solidFill>
                  <a:prstClr val="black"/>
                </a:solidFill>
              </a:rPr>
              <a:t> </a:t>
            </a:r>
          </a:p>
          <a:p>
            <a:r>
              <a:rPr lang="en-US" sz="3200" dirty="0">
                <a:solidFill>
                  <a:prstClr val="black"/>
                </a:solidFill>
              </a:rPr>
              <a:t>fold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5B1E7A6-2F14-E941-AD3C-240C32643419}"/>
              </a:ext>
            </a:extLst>
          </p:cNvPr>
          <p:cNvSpPr/>
          <p:nvPr/>
        </p:nvSpPr>
        <p:spPr>
          <a:xfrm>
            <a:off x="7035643" y="1446950"/>
            <a:ext cx="452552" cy="57246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370F641-D7AC-F449-A154-8A7EE082EC96}"/>
              </a:ext>
            </a:extLst>
          </p:cNvPr>
          <p:cNvSpPr/>
          <p:nvPr/>
        </p:nvSpPr>
        <p:spPr>
          <a:xfrm>
            <a:off x="7035643" y="2154836"/>
            <a:ext cx="452552" cy="572460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552C349-669A-4648-84F3-F87A391B366C}"/>
              </a:ext>
            </a:extLst>
          </p:cNvPr>
          <p:cNvSpPr txBox="1"/>
          <p:nvPr/>
        </p:nvSpPr>
        <p:spPr>
          <a:xfrm>
            <a:off x="7504351" y="1490635"/>
            <a:ext cx="157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6FA6596-A686-A940-A0BE-37A40B53E6AF}"/>
              </a:ext>
            </a:extLst>
          </p:cNvPr>
          <p:cNvSpPr txBox="1"/>
          <p:nvPr/>
        </p:nvSpPr>
        <p:spPr>
          <a:xfrm>
            <a:off x="7538071" y="2158246"/>
            <a:ext cx="157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4823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04D076-D804-7846-BD9A-163974D0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26" y="365124"/>
            <a:ext cx="7886700" cy="1325563"/>
          </a:xfrm>
        </p:spPr>
        <p:txBody>
          <a:bodyPr/>
          <a:lstStyle/>
          <a:p>
            <a:r>
              <a:rPr lang="en-US" i="1" dirty="0" smtClean="0"/>
              <a:t>V</a:t>
            </a:r>
            <a:r>
              <a:rPr lang="en-US" dirty="0" smtClean="0"/>
              <a:t>-fold </a:t>
            </a:r>
            <a:r>
              <a:rPr lang="en-US" dirty="0"/>
              <a:t>cross-validation scheme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6CD87CE9-CF75-E64F-AED2-B1803808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894-F3E6-6C4B-A563-002F226C9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34022445-AFC6-614F-88EA-1AE95BC11C2B}"/>
              </a:ext>
            </a:extLst>
          </p:cNvPr>
          <p:cNvSpPr txBox="1"/>
          <p:nvPr/>
        </p:nvSpPr>
        <p:spPr>
          <a:xfrm>
            <a:off x="2270984" y="2019410"/>
            <a:ext cx="4602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prstClr val="black"/>
                </a:solidFill>
              </a:rPr>
              <a:t>Example </a:t>
            </a:r>
            <a:r>
              <a:rPr lang="en-US" sz="4000" dirty="0" smtClean="0">
                <a:solidFill>
                  <a:prstClr val="black"/>
                </a:solidFill>
              </a:rPr>
              <a:t>5 </a:t>
            </a:r>
            <a:r>
              <a:rPr lang="en-US" sz="4000" dirty="0">
                <a:solidFill>
                  <a:prstClr val="black"/>
                </a:solidFill>
              </a:rPr>
              <a:t>folds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CC27C84D-0B14-BB48-8E25-5654D6D28891}"/>
              </a:ext>
            </a:extLst>
          </p:cNvPr>
          <p:cNvSpPr/>
          <p:nvPr/>
        </p:nvSpPr>
        <p:spPr>
          <a:xfrm>
            <a:off x="850526" y="3056020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5FF457F2-EB5B-4249-A297-C733F5AAAD7F}"/>
              </a:ext>
            </a:extLst>
          </p:cNvPr>
          <p:cNvSpPr/>
          <p:nvPr/>
        </p:nvSpPr>
        <p:spPr>
          <a:xfrm>
            <a:off x="2270960" y="3056020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xmlns="" id="{978E4750-40ED-F240-A3D9-B7A7C7C1FBF8}"/>
              </a:ext>
            </a:extLst>
          </p:cNvPr>
          <p:cNvSpPr/>
          <p:nvPr/>
        </p:nvSpPr>
        <p:spPr>
          <a:xfrm>
            <a:off x="3691394" y="3056020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xmlns="" id="{142156EE-B409-0548-A3B8-4BBFF7FE0C7E}"/>
              </a:ext>
            </a:extLst>
          </p:cNvPr>
          <p:cNvSpPr/>
          <p:nvPr/>
        </p:nvSpPr>
        <p:spPr>
          <a:xfrm>
            <a:off x="5111828" y="3056020"/>
            <a:ext cx="1420434" cy="1540042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4DE5E79-7A83-F54D-893A-6140FC05EFEB}"/>
              </a:ext>
            </a:extLst>
          </p:cNvPr>
          <p:cNvSpPr txBox="1"/>
          <p:nvPr/>
        </p:nvSpPr>
        <p:spPr>
          <a:xfrm>
            <a:off x="8052551" y="3287433"/>
            <a:ext cx="10637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5</a:t>
            </a:r>
            <a:r>
              <a:rPr lang="en-US" sz="3200" b="1" baseline="30000" dirty="0">
                <a:solidFill>
                  <a:srgbClr val="FF0000"/>
                </a:solidFill>
              </a:rPr>
              <a:t>th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3200" dirty="0">
                <a:solidFill>
                  <a:prstClr val="black"/>
                </a:solidFill>
              </a:rPr>
              <a:t>fold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5B1E7A6-2F14-E941-AD3C-240C32643419}"/>
              </a:ext>
            </a:extLst>
          </p:cNvPr>
          <p:cNvSpPr/>
          <p:nvPr/>
        </p:nvSpPr>
        <p:spPr>
          <a:xfrm>
            <a:off x="7035643" y="1446950"/>
            <a:ext cx="452552" cy="57246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370F641-D7AC-F449-A154-8A7EE082EC96}"/>
              </a:ext>
            </a:extLst>
          </p:cNvPr>
          <p:cNvSpPr/>
          <p:nvPr/>
        </p:nvSpPr>
        <p:spPr>
          <a:xfrm>
            <a:off x="7035643" y="2154836"/>
            <a:ext cx="452552" cy="572460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552C349-669A-4648-84F3-F87A391B366C}"/>
              </a:ext>
            </a:extLst>
          </p:cNvPr>
          <p:cNvSpPr txBox="1"/>
          <p:nvPr/>
        </p:nvSpPr>
        <p:spPr>
          <a:xfrm>
            <a:off x="7504351" y="1490635"/>
            <a:ext cx="157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6FA6596-A686-A940-A0BE-37A40B53E6AF}"/>
              </a:ext>
            </a:extLst>
          </p:cNvPr>
          <p:cNvSpPr txBox="1"/>
          <p:nvPr/>
        </p:nvSpPr>
        <p:spPr>
          <a:xfrm>
            <a:off x="7538071" y="2158246"/>
            <a:ext cx="157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Training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B7C175FB-371B-F647-87CC-4EA24BB34B65}"/>
              </a:ext>
            </a:extLst>
          </p:cNvPr>
          <p:cNvSpPr/>
          <p:nvPr/>
        </p:nvSpPr>
        <p:spPr>
          <a:xfrm>
            <a:off x="6532262" y="3056020"/>
            <a:ext cx="1420434" cy="1540042"/>
          </a:xfrm>
          <a:prstGeom prst="rect">
            <a:avLst/>
          </a:prstGeom>
          <a:solidFill>
            <a:srgbClr val="7030A0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xmlns="" sd="1219033472">
                  <a:custGeom>
                    <a:avLst/>
                    <a:gdLst>
                      <a:gd name="connsiteX0" fmla="*/ 0 w 1893912"/>
                      <a:gd name="connsiteY0" fmla="*/ 0 h 1540042"/>
                      <a:gd name="connsiteX1" fmla="*/ 511356 w 1893912"/>
                      <a:gd name="connsiteY1" fmla="*/ 0 h 1540042"/>
                      <a:gd name="connsiteX2" fmla="*/ 1003773 w 1893912"/>
                      <a:gd name="connsiteY2" fmla="*/ 0 h 1540042"/>
                      <a:gd name="connsiteX3" fmla="*/ 1893912 w 1893912"/>
                      <a:gd name="connsiteY3" fmla="*/ 0 h 1540042"/>
                      <a:gd name="connsiteX4" fmla="*/ 1893912 w 1893912"/>
                      <a:gd name="connsiteY4" fmla="*/ 467146 h 1540042"/>
                      <a:gd name="connsiteX5" fmla="*/ 1893912 w 1893912"/>
                      <a:gd name="connsiteY5" fmla="*/ 1011294 h 1540042"/>
                      <a:gd name="connsiteX6" fmla="*/ 1893912 w 1893912"/>
                      <a:gd name="connsiteY6" fmla="*/ 1540042 h 1540042"/>
                      <a:gd name="connsiteX7" fmla="*/ 1458312 w 1893912"/>
                      <a:gd name="connsiteY7" fmla="*/ 1540042 h 1540042"/>
                      <a:gd name="connsiteX8" fmla="*/ 1003773 w 1893912"/>
                      <a:gd name="connsiteY8" fmla="*/ 1540042 h 1540042"/>
                      <a:gd name="connsiteX9" fmla="*/ 587113 w 1893912"/>
                      <a:gd name="connsiteY9" fmla="*/ 1540042 h 1540042"/>
                      <a:gd name="connsiteX10" fmla="*/ 0 w 1893912"/>
                      <a:gd name="connsiteY10" fmla="*/ 1540042 h 1540042"/>
                      <a:gd name="connsiteX11" fmla="*/ 0 w 1893912"/>
                      <a:gd name="connsiteY11" fmla="*/ 1011294 h 1540042"/>
                      <a:gd name="connsiteX12" fmla="*/ 0 w 1893912"/>
                      <a:gd name="connsiteY12" fmla="*/ 544148 h 1540042"/>
                      <a:gd name="connsiteX13" fmla="*/ 0 w 1893912"/>
                      <a:gd name="connsiteY13" fmla="*/ 0 h 1540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893912" h="1540042" fill="none" extrusionOk="0">
                        <a:moveTo>
                          <a:pt x="0" y="0"/>
                        </a:moveTo>
                        <a:cubicBezTo>
                          <a:pt x="118710" y="-19511"/>
                          <a:pt x="286439" y="6674"/>
                          <a:pt x="511356" y="0"/>
                        </a:cubicBezTo>
                        <a:cubicBezTo>
                          <a:pt x="736273" y="-6674"/>
                          <a:pt x="838129" y="39051"/>
                          <a:pt x="1003773" y="0"/>
                        </a:cubicBezTo>
                        <a:cubicBezTo>
                          <a:pt x="1169417" y="-39051"/>
                          <a:pt x="1493855" y="82924"/>
                          <a:pt x="1893912" y="0"/>
                        </a:cubicBezTo>
                        <a:cubicBezTo>
                          <a:pt x="1943555" y="141409"/>
                          <a:pt x="1838737" y="307154"/>
                          <a:pt x="1893912" y="467146"/>
                        </a:cubicBezTo>
                        <a:cubicBezTo>
                          <a:pt x="1949087" y="627138"/>
                          <a:pt x="1842600" y="867621"/>
                          <a:pt x="1893912" y="1011294"/>
                        </a:cubicBezTo>
                        <a:cubicBezTo>
                          <a:pt x="1945224" y="1154967"/>
                          <a:pt x="1832927" y="1295821"/>
                          <a:pt x="1893912" y="1540042"/>
                        </a:cubicBezTo>
                        <a:cubicBezTo>
                          <a:pt x="1697180" y="1555105"/>
                          <a:pt x="1590824" y="1495638"/>
                          <a:pt x="1458312" y="1540042"/>
                        </a:cubicBezTo>
                        <a:cubicBezTo>
                          <a:pt x="1325800" y="1584446"/>
                          <a:pt x="1151332" y="1531088"/>
                          <a:pt x="1003773" y="1540042"/>
                        </a:cubicBezTo>
                        <a:cubicBezTo>
                          <a:pt x="856214" y="1548996"/>
                          <a:pt x="697089" y="1494404"/>
                          <a:pt x="587113" y="1540042"/>
                        </a:cubicBezTo>
                        <a:cubicBezTo>
                          <a:pt x="477137" y="1585680"/>
                          <a:pt x="256294" y="1515674"/>
                          <a:pt x="0" y="1540042"/>
                        </a:cubicBezTo>
                        <a:cubicBezTo>
                          <a:pt x="-55433" y="1284401"/>
                          <a:pt x="29706" y="1259874"/>
                          <a:pt x="0" y="1011294"/>
                        </a:cubicBezTo>
                        <a:cubicBezTo>
                          <a:pt x="-29706" y="762714"/>
                          <a:pt x="25798" y="686142"/>
                          <a:pt x="0" y="544148"/>
                        </a:cubicBezTo>
                        <a:cubicBezTo>
                          <a:pt x="-25798" y="402154"/>
                          <a:pt x="49888" y="261464"/>
                          <a:pt x="0" y="0"/>
                        </a:cubicBezTo>
                        <a:close/>
                      </a:path>
                      <a:path w="1893912" h="1540042" stroke="0" extrusionOk="0">
                        <a:moveTo>
                          <a:pt x="0" y="0"/>
                        </a:moveTo>
                        <a:cubicBezTo>
                          <a:pt x="120848" y="-722"/>
                          <a:pt x="357121" y="20468"/>
                          <a:pt x="454539" y="0"/>
                        </a:cubicBezTo>
                        <a:cubicBezTo>
                          <a:pt x="551957" y="-20468"/>
                          <a:pt x="669337" y="4572"/>
                          <a:pt x="871200" y="0"/>
                        </a:cubicBezTo>
                        <a:cubicBezTo>
                          <a:pt x="1073063" y="-4572"/>
                          <a:pt x="1139250" y="6574"/>
                          <a:pt x="1382556" y="0"/>
                        </a:cubicBezTo>
                        <a:cubicBezTo>
                          <a:pt x="1625862" y="-6574"/>
                          <a:pt x="1731043" y="12700"/>
                          <a:pt x="1893912" y="0"/>
                        </a:cubicBezTo>
                        <a:cubicBezTo>
                          <a:pt x="1930114" y="131181"/>
                          <a:pt x="1883509" y="382807"/>
                          <a:pt x="1893912" y="497947"/>
                        </a:cubicBezTo>
                        <a:cubicBezTo>
                          <a:pt x="1904315" y="613087"/>
                          <a:pt x="1868547" y="856472"/>
                          <a:pt x="1893912" y="980493"/>
                        </a:cubicBezTo>
                        <a:cubicBezTo>
                          <a:pt x="1919277" y="1104514"/>
                          <a:pt x="1880230" y="1318089"/>
                          <a:pt x="1893912" y="1540042"/>
                        </a:cubicBezTo>
                        <a:cubicBezTo>
                          <a:pt x="1723849" y="1543650"/>
                          <a:pt x="1628302" y="1534449"/>
                          <a:pt x="1420434" y="1540042"/>
                        </a:cubicBezTo>
                        <a:cubicBezTo>
                          <a:pt x="1212566" y="1545635"/>
                          <a:pt x="1129746" y="1510983"/>
                          <a:pt x="1003773" y="1540042"/>
                        </a:cubicBezTo>
                        <a:cubicBezTo>
                          <a:pt x="877800" y="1569101"/>
                          <a:pt x="666966" y="1527130"/>
                          <a:pt x="530295" y="1540042"/>
                        </a:cubicBezTo>
                        <a:cubicBezTo>
                          <a:pt x="393624" y="1552954"/>
                          <a:pt x="238292" y="1525005"/>
                          <a:pt x="0" y="1540042"/>
                        </a:cubicBezTo>
                        <a:cubicBezTo>
                          <a:pt x="-46619" y="1312718"/>
                          <a:pt x="40910" y="1215799"/>
                          <a:pt x="0" y="1042095"/>
                        </a:cubicBezTo>
                        <a:cubicBezTo>
                          <a:pt x="-40910" y="868391"/>
                          <a:pt x="17805" y="763659"/>
                          <a:pt x="0" y="544148"/>
                        </a:cubicBezTo>
                        <a:cubicBezTo>
                          <a:pt x="-17805" y="324637"/>
                          <a:pt x="28513" y="180847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77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04D076-D804-7846-BD9A-163974D0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526" y="365124"/>
            <a:ext cx="7886700" cy="1325563"/>
          </a:xfrm>
        </p:spPr>
        <p:txBody>
          <a:bodyPr/>
          <a:lstStyle/>
          <a:p>
            <a:r>
              <a:rPr lang="en-US" i="1" dirty="0" smtClean="0"/>
              <a:t>V</a:t>
            </a:r>
            <a:r>
              <a:rPr lang="en-US" dirty="0" smtClean="0"/>
              <a:t>-fold </a:t>
            </a:r>
            <a:r>
              <a:rPr lang="en-US" dirty="0"/>
              <a:t>cross-validation scheme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39585405-0D07-C049-96CD-7E95C7B1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B894-F3E6-6C4B-A563-002F226C98F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34022445-AFC6-614F-88EA-1AE95BC11C2B}"/>
              </a:ext>
            </a:extLst>
          </p:cNvPr>
          <p:cNvSpPr txBox="1"/>
          <p:nvPr/>
        </p:nvSpPr>
        <p:spPr>
          <a:xfrm>
            <a:off x="2270984" y="2019410"/>
            <a:ext cx="46020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prstClr val="black"/>
                </a:solidFill>
              </a:rPr>
              <a:t>Example </a:t>
            </a:r>
            <a:r>
              <a:rPr lang="en-US" sz="4000" dirty="0" smtClean="0">
                <a:solidFill>
                  <a:prstClr val="black"/>
                </a:solidFill>
              </a:rPr>
              <a:t>5 </a:t>
            </a:r>
            <a:r>
              <a:rPr lang="en-US" sz="4000" dirty="0">
                <a:solidFill>
                  <a:prstClr val="black"/>
                </a:solidFill>
              </a:rPr>
              <a:t>folds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5B1E7A6-2F14-E941-AD3C-240C32643419}"/>
              </a:ext>
            </a:extLst>
          </p:cNvPr>
          <p:cNvSpPr/>
          <p:nvPr/>
        </p:nvSpPr>
        <p:spPr>
          <a:xfrm>
            <a:off x="7035643" y="1446950"/>
            <a:ext cx="452552" cy="572460"/>
          </a:xfrm>
          <a:prstGeom prst="rect">
            <a:avLst/>
          </a:prstGeom>
          <a:solidFill>
            <a:srgbClr val="7030A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9370F641-D7AC-F449-A154-8A7EE082EC96}"/>
              </a:ext>
            </a:extLst>
          </p:cNvPr>
          <p:cNvSpPr/>
          <p:nvPr/>
        </p:nvSpPr>
        <p:spPr>
          <a:xfrm>
            <a:off x="7035643" y="2154836"/>
            <a:ext cx="452552" cy="572460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prstClr val="white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D552C349-669A-4648-84F3-F87A391B366C}"/>
              </a:ext>
            </a:extLst>
          </p:cNvPr>
          <p:cNvSpPr txBox="1"/>
          <p:nvPr/>
        </p:nvSpPr>
        <p:spPr>
          <a:xfrm>
            <a:off x="7504351" y="1490635"/>
            <a:ext cx="157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56FA6596-A686-A940-A0BE-37A40B53E6AF}"/>
              </a:ext>
            </a:extLst>
          </p:cNvPr>
          <p:cNvSpPr txBox="1"/>
          <p:nvPr/>
        </p:nvSpPr>
        <p:spPr>
          <a:xfrm>
            <a:off x="7538071" y="2158246"/>
            <a:ext cx="157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Training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9F9CC4AF-64C1-5F43-A57F-EDF9DF4AB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306719"/>
              </p:ext>
            </p:extLst>
          </p:nvPr>
        </p:nvGraphicFramePr>
        <p:xfrm>
          <a:off x="628654" y="3151220"/>
          <a:ext cx="6875695" cy="3302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5139">
                  <a:extLst>
                    <a:ext uri="{9D8B030D-6E8A-4147-A177-3AD203B41FA5}">
                      <a16:colId xmlns:a16="http://schemas.microsoft.com/office/drawing/2014/main" xmlns="" val="367135830"/>
                    </a:ext>
                  </a:extLst>
                </a:gridCol>
                <a:gridCol w="1375139">
                  <a:extLst>
                    <a:ext uri="{9D8B030D-6E8A-4147-A177-3AD203B41FA5}">
                      <a16:colId xmlns:a16="http://schemas.microsoft.com/office/drawing/2014/main" xmlns="" val="2203889529"/>
                    </a:ext>
                  </a:extLst>
                </a:gridCol>
                <a:gridCol w="1375139">
                  <a:extLst>
                    <a:ext uri="{9D8B030D-6E8A-4147-A177-3AD203B41FA5}">
                      <a16:colId xmlns:a16="http://schemas.microsoft.com/office/drawing/2014/main" xmlns="" val="3346965010"/>
                    </a:ext>
                  </a:extLst>
                </a:gridCol>
                <a:gridCol w="1375139">
                  <a:extLst>
                    <a:ext uri="{9D8B030D-6E8A-4147-A177-3AD203B41FA5}">
                      <a16:colId xmlns:a16="http://schemas.microsoft.com/office/drawing/2014/main" xmlns="" val="2126246460"/>
                    </a:ext>
                  </a:extLst>
                </a:gridCol>
                <a:gridCol w="1375139">
                  <a:extLst>
                    <a:ext uri="{9D8B030D-6E8A-4147-A177-3AD203B41FA5}">
                      <a16:colId xmlns:a16="http://schemas.microsoft.com/office/drawing/2014/main" xmlns="" val="2867118513"/>
                    </a:ext>
                  </a:extLst>
                </a:gridCol>
              </a:tblGrid>
              <a:tr h="66042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TEST</a:t>
                      </a:r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42290334"/>
                  </a:ext>
                </a:extLst>
              </a:tr>
              <a:tr h="66042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TEST</a:t>
                      </a:r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2811181"/>
                  </a:ext>
                </a:extLst>
              </a:tr>
              <a:tr h="66042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TEST</a:t>
                      </a:r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8791330"/>
                  </a:ext>
                </a:extLst>
              </a:tr>
              <a:tr h="66042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TEST</a:t>
                      </a:r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9349693"/>
                  </a:ext>
                </a:extLst>
              </a:tr>
              <a:tr h="66042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TEST</a:t>
                      </a:r>
                    </a:p>
                  </a:txBody>
                  <a:tcPr marL="68580" marR="6858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95581101"/>
                  </a:ext>
                </a:extLst>
              </a:tr>
            </a:tbl>
          </a:graphicData>
        </a:graphic>
      </p:graphicFrame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xmlns="" id="{E384C59B-5DDC-0149-9FC3-1ACA7D398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363886"/>
              </p:ext>
            </p:extLst>
          </p:nvPr>
        </p:nvGraphicFramePr>
        <p:xfrm>
          <a:off x="7538071" y="3077804"/>
          <a:ext cx="1348946" cy="339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946">
                  <a:extLst>
                    <a:ext uri="{9D8B030D-6E8A-4147-A177-3AD203B41FA5}">
                      <a16:colId xmlns:a16="http://schemas.microsoft.com/office/drawing/2014/main" xmlns="" val="3362593113"/>
                    </a:ext>
                  </a:extLst>
                </a:gridCol>
              </a:tblGrid>
              <a:tr h="67832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</a:t>
                      </a:r>
                      <a:r>
                        <a:rPr lang="en-US" sz="2400" b="1" baseline="30000" dirty="0"/>
                        <a:t>st </a:t>
                      </a:r>
                      <a:r>
                        <a:rPr lang="en-US" sz="2400" b="1" baseline="0" dirty="0"/>
                        <a:t>fold</a:t>
                      </a:r>
                      <a:endParaRPr lang="en-US" sz="2400" b="1" dirty="0"/>
                    </a:p>
                  </a:txBody>
                  <a:tcPr marL="68580" marR="6858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82917690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kumimoji="0" lang="en-US" sz="24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nd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fold</a:t>
                      </a:r>
                    </a:p>
                  </a:txBody>
                  <a:tcPr marL="68580" marR="6858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150125251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sz="24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rd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fold</a:t>
                      </a:r>
                    </a:p>
                  </a:txBody>
                  <a:tcPr marL="68580" marR="6858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28906325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sz="24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fold</a:t>
                      </a:r>
                    </a:p>
                  </a:txBody>
                  <a:tcPr marL="68580" marR="6858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771525219"/>
                  </a:ext>
                </a:extLst>
              </a:tr>
              <a:tr h="6783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kumimoji="0" lang="en-US" sz="2400" b="1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th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fold</a:t>
                      </a:r>
                    </a:p>
                  </a:txBody>
                  <a:tcPr marL="68580" marR="6858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48553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154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Cross validated Risk</a:t>
            </a:r>
            <a:endParaRPr lang="en-CA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51382"/>
            <a:ext cx="1658256" cy="3420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1" y="2348880"/>
            <a:ext cx="1658937" cy="3481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BA36632B-8424-A744-A7BF-ECE1FD7785EF}"/>
              </a:ext>
            </a:extLst>
          </p:cNvPr>
          <p:cNvSpPr txBox="1"/>
          <p:nvPr/>
        </p:nvSpPr>
        <p:spPr>
          <a:xfrm>
            <a:off x="4460015" y="3068961"/>
            <a:ext cx="51845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</a:rPr>
              <a:t>Cross validated </a:t>
            </a:r>
            <a:r>
              <a:rPr lang="en-US" sz="2800" b="1" dirty="0">
                <a:solidFill>
                  <a:prstClr val="black"/>
                </a:solidFill>
              </a:rPr>
              <a:t>Risk = </a:t>
            </a:r>
          </a:p>
          <a:p>
            <a:r>
              <a:rPr lang="en-US" sz="2800" dirty="0">
                <a:solidFill>
                  <a:prstClr val="black"/>
                </a:solidFill>
              </a:rPr>
              <a:t>Expected loss = </a:t>
            </a:r>
          </a:p>
          <a:p>
            <a:r>
              <a:rPr lang="en-US" sz="2800" dirty="0">
                <a:solidFill>
                  <a:prstClr val="black"/>
                </a:solidFill>
              </a:rPr>
              <a:t>Mean squared error (MSE)= 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800" dirty="0">
                <a:solidFill>
                  <a:prstClr val="black"/>
                </a:solidFill>
              </a:rPr>
              <a:t>Mean(observed – predicted)</a:t>
            </a:r>
            <a:r>
              <a:rPr lang="en-US" sz="2800" baseline="30000" dirty="0">
                <a:solidFill>
                  <a:prstClr val="black"/>
                </a:solidFill>
              </a:rPr>
              <a:t>2</a:t>
            </a:r>
            <a:endParaRPr lang="en-US" sz="2800" dirty="0">
              <a:solidFill>
                <a:prstClr val="black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9691524-3563-1742-9219-8B39EEF272F0}"/>
              </a:ext>
            </a:extLst>
          </p:cNvPr>
          <p:cNvSpPr txBox="1"/>
          <p:nvPr/>
        </p:nvSpPr>
        <p:spPr>
          <a:xfrm>
            <a:off x="2777113" y="1517886"/>
            <a:ext cx="16536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</a:rPr>
              <a:t>Candidate Algorithm</a:t>
            </a:r>
          </a:p>
        </p:txBody>
      </p:sp>
    </p:spTree>
    <p:extLst>
      <p:ext uri="{BB962C8B-B14F-4D97-AF65-F5344CB8AC3E}">
        <p14:creationId xmlns:p14="http://schemas.microsoft.com/office/powerpoint/2010/main" val="222006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452</TotalTime>
  <Words>1540</Words>
  <Application>Microsoft Office PowerPoint</Application>
  <PresentationFormat>On-screen Show (4:3)</PresentationFormat>
  <Paragraphs>335</Paragraphs>
  <Slides>50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Clarity</vt:lpstr>
      <vt:lpstr>Super Learner</vt:lpstr>
      <vt:lpstr>Framework</vt:lpstr>
      <vt:lpstr>V-fold cross-validation scheme</vt:lpstr>
      <vt:lpstr>V-fold cross-validation scheme</vt:lpstr>
      <vt:lpstr>V-fold cross-validation scheme</vt:lpstr>
      <vt:lpstr>V-fold cross-validation scheme</vt:lpstr>
      <vt:lpstr>V-fold cross-validation scheme</vt:lpstr>
      <vt:lpstr>V-fold cross-validation scheme</vt:lpstr>
      <vt:lpstr>Cross validated Risk</vt:lpstr>
      <vt:lpstr>Discrete Super Learner</vt:lpstr>
      <vt:lpstr>Ensemble Super Learner</vt:lpstr>
      <vt:lpstr>Discrete Super Learner</vt:lpstr>
      <vt:lpstr>Ensemble Super Learner</vt:lpstr>
      <vt:lpstr>Four Simulations</vt:lpstr>
      <vt:lpstr>Set of Algorithms for Super Learner </vt:lpstr>
      <vt:lpstr>Simulation 1  Y= -2∗I(X &lt; -3)+ 2.55∗I(X &gt; -2) - 2∗I(X &gt; 0)+ 4∗I(X &gt; 2) - I(X &gt; 3) + U</vt:lpstr>
      <vt:lpstr>Simulation2  Y=6+0.4X -0.36X^2+0.005X^3+U</vt:lpstr>
      <vt:lpstr>Simulation3  Y=2.83∗sin⁡(π/2 X)+U</vt:lpstr>
      <vt:lpstr>Simulation4  Y=4∗sin⁡(3πX)∗I(X&gt;0)</vt:lpstr>
      <vt:lpstr>Summary</vt:lpstr>
      <vt:lpstr>TMLE method  for Causal Inferences</vt:lpstr>
      <vt:lpstr>Describe Data</vt:lpstr>
      <vt:lpstr>Specify Statistical Model</vt:lpstr>
      <vt:lpstr>Define Statistical Question</vt:lpstr>
      <vt:lpstr>Causal Effect Methods</vt:lpstr>
      <vt:lpstr>Comparison of 3 different estimators for ATE</vt:lpstr>
      <vt:lpstr>TMLE </vt:lpstr>
      <vt:lpstr>Two-stage procedure </vt:lpstr>
      <vt:lpstr>Step1: Estimate the Outcome</vt:lpstr>
      <vt:lpstr>Step2: Estimate the probability of Treatment</vt:lpstr>
      <vt:lpstr>Step3: Estimate the fluctuation parameter</vt:lpstr>
      <vt:lpstr>Step 4: Update the Initial Estimates of the Expected Outcome</vt:lpstr>
      <vt:lpstr>Step5: Compute the Statistical Estimand of Interest</vt:lpstr>
      <vt:lpstr>Inferences</vt:lpstr>
      <vt:lpstr>Inferences</vt:lpstr>
      <vt:lpstr>Inferences</vt:lpstr>
      <vt:lpstr>TMLE Properties</vt:lpstr>
      <vt:lpstr>Simulation Dataset</vt:lpstr>
      <vt:lpstr>Simulation Design</vt:lpstr>
      <vt:lpstr>Set of Algorithms for Super Learner</vt:lpstr>
      <vt:lpstr>Results</vt:lpstr>
      <vt:lpstr>With Neural Networks</vt:lpstr>
      <vt:lpstr>Without Neural Networks</vt:lpstr>
      <vt:lpstr>Results</vt:lpstr>
      <vt:lpstr>Simulation</vt:lpstr>
      <vt:lpstr>Adding curvature for covariates</vt:lpstr>
      <vt:lpstr>Results</vt:lpstr>
      <vt:lpstr>Super Learner Libraries for Y=ZY^3 + U </vt:lpstr>
      <vt:lpstr>Solution by C-TMLE?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&amp;2</dc:title>
  <dc:creator>Mandana</dc:creator>
  <cp:lastModifiedBy>Mandana</cp:lastModifiedBy>
  <cp:revision>39</cp:revision>
  <dcterms:created xsi:type="dcterms:W3CDTF">2024-04-16T18:50:18Z</dcterms:created>
  <dcterms:modified xsi:type="dcterms:W3CDTF">2025-01-07T01:27:31Z</dcterms:modified>
</cp:coreProperties>
</file>