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2"/>
  </p:notesMasterIdLst>
  <p:sldIdLst>
    <p:sldId id="262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86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9" r:id="rId22"/>
    <p:sldId id="290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298" r:id="rId31"/>
    <p:sldId id="299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24" r:id="rId41"/>
    <p:sldId id="311" r:id="rId42"/>
    <p:sldId id="309" r:id="rId43"/>
    <p:sldId id="310" r:id="rId44"/>
    <p:sldId id="312" r:id="rId45"/>
    <p:sldId id="327" r:id="rId46"/>
    <p:sldId id="325" r:id="rId47"/>
    <p:sldId id="318" r:id="rId48"/>
    <p:sldId id="321" r:id="rId49"/>
    <p:sldId id="323" r:id="rId50"/>
    <p:sldId id="31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5" autoAdjust="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4E7B1-75AE-450B-9BA3-83B30D44CE03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8116-5B48-4B63-A566-310174C45A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89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2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6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0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9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1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6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the weights that minimize the cross-validated risk is a simple minimization problem, formulated as a regression of the outcomes </a:t>
            </a:r>
            <a:r>
              <a:rPr lang="en-CA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predicted values of the algorithms (</a:t>
            </a:r>
            <a:r>
              <a:rPr lang="en-CA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according to the user-supplied parametric family of weighted combinations.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3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5F0009-64CE-4BA2-801E-AC1E71E496FD}" type="datetimeFigureOut">
              <a:rPr lang="en-CA" smtClean="0"/>
              <a:t>16/04/2024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emf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Super </a:t>
            </a:r>
            <a:r>
              <a:rPr lang="en-CA" dirty="0" smtClean="0"/>
              <a:t>Learner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8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4C89C819-CA2E-5849-83AA-D8667BFA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30" y="13354"/>
            <a:ext cx="8301185" cy="1325563"/>
          </a:xfrm>
        </p:spPr>
        <p:txBody>
          <a:bodyPr/>
          <a:lstStyle/>
          <a:p>
            <a:r>
              <a:rPr lang="en-US" dirty="0" smtClean="0"/>
              <a:t>Discrete Super Learner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4EF6AEA4-493A-EF48-9DD5-02AF4268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04796"/>
              </p:ext>
            </p:extLst>
          </p:nvPr>
        </p:nvGraphicFramePr>
        <p:xfrm>
          <a:off x="1409769" y="2479783"/>
          <a:ext cx="6665248" cy="4069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635268253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069887266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52168788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389586617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18981377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6924105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982417262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977207888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1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Algo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985773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0800649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5223888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734840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630446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015991"/>
                  </a:ext>
                </a:extLst>
              </a:tr>
            </a:tbl>
          </a:graphicData>
        </a:graphic>
      </p:graphicFrame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xmlns="" id="{40456F63-6420-894C-A2B3-3EF571E5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99281"/>
              </p:ext>
            </p:extLst>
          </p:nvPr>
        </p:nvGraphicFramePr>
        <p:xfrm>
          <a:off x="236300" y="3158142"/>
          <a:ext cx="792875" cy="33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875">
                  <a:extLst>
                    <a:ext uri="{9D8B030D-6E8A-4147-A177-3AD203B41FA5}">
                      <a16:colId xmlns:a16="http://schemas.microsoft.com/office/drawing/2014/main" xmlns="" val="1621464885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085590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22315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257563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79521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54393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58233C9-8149-5E46-911E-548F0A2B1F6C}"/>
              </a:ext>
            </a:extLst>
          </p:cNvPr>
          <p:cNvSpPr txBox="1"/>
          <p:nvPr/>
        </p:nvSpPr>
        <p:spPr>
          <a:xfrm>
            <a:off x="1029175" y="3138143"/>
            <a:ext cx="380594" cy="341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1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DF68148E-3D63-8E4E-9608-A1CFA6EE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3010"/>
              </p:ext>
            </p:extLst>
          </p:nvPr>
        </p:nvGraphicFramePr>
        <p:xfrm>
          <a:off x="1409769" y="1560171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584894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BD5FBA-81E3-9542-9EBF-080772261472}"/>
              </a:ext>
            </a:extLst>
          </p:cNvPr>
          <p:cNvSpPr txBox="1"/>
          <p:nvPr/>
        </p:nvSpPr>
        <p:spPr>
          <a:xfrm>
            <a:off x="7933717" y="1657393"/>
            <a:ext cx="1318803" cy="47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weights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26231060-013D-F04B-8E2A-8BAD289F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85461"/>
              </p:ext>
            </p:extLst>
          </p:nvPr>
        </p:nvGraphicFramePr>
        <p:xfrm>
          <a:off x="1409769" y="1570170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5848947"/>
                  </a:ext>
                </a:extLst>
              </a:tr>
            </a:tbl>
          </a:graphicData>
        </a:graphic>
      </p:graphicFrame>
      <p:sp>
        <p:nvSpPr>
          <p:cNvPr id="38" name="5-Point Star 37">
            <a:extLst>
              <a:ext uri="{FF2B5EF4-FFF2-40B4-BE49-F238E27FC236}">
                <a16:creationId xmlns:a16="http://schemas.microsoft.com/office/drawing/2014/main" xmlns="" id="{79A87E9B-F432-8147-AB5A-4EA6BC8A84DF}"/>
              </a:ext>
            </a:extLst>
          </p:cNvPr>
          <p:cNvSpPr/>
          <p:nvPr/>
        </p:nvSpPr>
        <p:spPr>
          <a:xfrm rot="4780750">
            <a:off x="6184364" y="2118851"/>
            <a:ext cx="1384199" cy="1245923"/>
          </a:xfrm>
          <a:prstGeom prst="star5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4C89C819-CA2E-5849-83AA-D8667BFA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19" y="13332"/>
            <a:ext cx="8301185" cy="1325563"/>
          </a:xfrm>
        </p:spPr>
        <p:txBody>
          <a:bodyPr/>
          <a:lstStyle/>
          <a:p>
            <a:r>
              <a:rPr lang="en-US" dirty="0" smtClean="0"/>
              <a:t>Ensemble Super Learner</a:t>
            </a:r>
            <a:endParaRPr lang="en-US" dirty="0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xmlns="" id="{40456F63-6420-894C-A2B3-3EF571E51704}"/>
              </a:ext>
            </a:extLst>
          </p:cNvPr>
          <p:cNvGraphicFramePr>
            <a:graphicFrameLocks noGrp="1"/>
          </p:cNvGraphicFramePr>
          <p:nvPr/>
        </p:nvGraphicFramePr>
        <p:xfrm>
          <a:off x="236303" y="3138112"/>
          <a:ext cx="792875" cy="33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875">
                  <a:extLst>
                    <a:ext uri="{9D8B030D-6E8A-4147-A177-3AD203B41FA5}">
                      <a16:colId xmlns:a16="http://schemas.microsoft.com/office/drawing/2014/main" xmlns="" val="1621464885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085590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22315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257563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79521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54393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58233C9-8149-5E46-911E-548F0A2B1F6C}"/>
              </a:ext>
            </a:extLst>
          </p:cNvPr>
          <p:cNvSpPr txBox="1"/>
          <p:nvPr/>
        </p:nvSpPr>
        <p:spPr>
          <a:xfrm>
            <a:off x="1029175" y="3138121"/>
            <a:ext cx="380594" cy="341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1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DF68148E-3D63-8E4E-9608-A1CFA6EE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39903"/>
              </p:ext>
            </p:extLst>
          </p:nvPr>
        </p:nvGraphicFramePr>
        <p:xfrm>
          <a:off x="1409768" y="1560171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584894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BD5FBA-81E3-9542-9EBF-080772261472}"/>
              </a:ext>
            </a:extLst>
          </p:cNvPr>
          <p:cNvSpPr txBox="1"/>
          <p:nvPr/>
        </p:nvSpPr>
        <p:spPr>
          <a:xfrm>
            <a:off x="7933717" y="1650568"/>
            <a:ext cx="1390811" cy="47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weights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19A4DEF1-E8CF-A546-B9C6-C4C797B23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8753"/>
              </p:ext>
            </p:extLst>
          </p:nvPr>
        </p:nvGraphicFramePr>
        <p:xfrm>
          <a:off x="1409768" y="1569309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0.25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0.05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5848947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xmlns="" id="{A83F8A4E-B3FC-5546-B9AA-351A226C2C7C}"/>
              </a:ext>
            </a:extLst>
          </p:cNvPr>
          <p:cNvSpPr/>
          <p:nvPr/>
        </p:nvSpPr>
        <p:spPr>
          <a:xfrm rot="5400000">
            <a:off x="4396400" y="-801710"/>
            <a:ext cx="822396" cy="6997109"/>
          </a:xfrm>
          <a:prstGeom prst="leftBrace">
            <a:avLst>
              <a:gd name="adj1" fmla="val 41645"/>
              <a:gd name="adj2" fmla="val 5051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C39BE87E-CBE4-CB4D-B9E4-DD8A4220ACAD}"/>
                  </a:ext>
                </a:extLst>
              </p:cNvPr>
              <p:cNvSpPr/>
              <p:nvPr/>
            </p:nvSpPr>
            <p:spPr>
              <a:xfrm>
                <a:off x="389249" y="2639927"/>
                <a:ext cx="366327" cy="2902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9BE87E-CBE4-CB4D-B9E4-DD8A4220A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9" y="2639927"/>
                <a:ext cx="366327" cy="290224"/>
              </a:xfrm>
              <a:prstGeom prst="rect">
                <a:avLst/>
              </a:prstGeom>
              <a:blipFill rotWithShape="1">
                <a:blip r:embed="rId3"/>
                <a:stretch>
                  <a:fillRect b="-1852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A310C436-2004-6A46-BB94-22F997328E07}"/>
                  </a:ext>
                </a:extLst>
              </p:cNvPr>
              <p:cNvSpPr txBox="1"/>
              <p:nvPr/>
            </p:nvSpPr>
            <p:spPr>
              <a:xfrm>
                <a:off x="5879226" y="938085"/>
                <a:ext cx="1789118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00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0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000" b="1" i="1" dirty="0">
                  <a:solidFill>
                    <a:srgbClr val="ED7D3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310C436-2004-6A46-BB94-22F99732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26" y="938085"/>
                <a:ext cx="1789118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1268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xmlns="" id="{4EF6AEA4-493A-EF48-9DD5-02AF4268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46357"/>
              </p:ext>
            </p:extLst>
          </p:nvPr>
        </p:nvGraphicFramePr>
        <p:xfrm>
          <a:off x="1409769" y="2479783"/>
          <a:ext cx="6665248" cy="4069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635268253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069887266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52168788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389586617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18981377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6924105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982417262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977207888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1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Algo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985773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0800649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5223888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734840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630446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0159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C39BE87E-CBE4-CB4D-B9E4-DD8A4220ACAD}"/>
                  </a:ext>
                </a:extLst>
              </p:cNvPr>
              <p:cNvSpPr/>
              <p:nvPr/>
            </p:nvSpPr>
            <p:spPr>
              <a:xfrm>
                <a:off x="4932040" y="2285646"/>
                <a:ext cx="366327" cy="2902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2000" b="1" i="1">
                          <a:solidFill>
                            <a:srgbClr val="ED7D31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9BE87E-CBE4-CB4D-B9E4-DD8A4220A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285646"/>
                <a:ext cx="366327" cy="290224"/>
              </a:xfrm>
              <a:prstGeom prst="rect">
                <a:avLst/>
              </a:prstGeom>
              <a:blipFill rotWithShape="1">
                <a:blip r:embed="rId5"/>
                <a:stretch>
                  <a:fillRect b="-1852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Discrete Super Learner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" y="1276354"/>
            <a:ext cx="8366483" cy="557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7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Ensemble Super Learner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08911" cy="542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3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Four Simulations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CA" sz="2000" dirty="0" smtClean="0"/>
              </a:p>
              <a:p>
                <a:pPr marL="0" indent="0">
                  <a:buNone/>
                </a:pPr>
                <a:r>
                  <a:rPr lang="en-CA" dirty="0" smtClean="0"/>
                  <a:t>Outcome Y is defined as:</a:t>
                </a:r>
              </a:p>
              <a:p>
                <a:r>
                  <a:rPr lang="en-CA" sz="2000" i="1" dirty="0">
                    <a:latin typeface="Cambria Math"/>
                  </a:rPr>
                  <a:t>Simulation 1</a:t>
                </a:r>
                <a:r>
                  <a:rPr lang="en-CA" sz="2000" i="1" dirty="0" smtClean="0">
                    <a:latin typeface="Cambria Math"/>
                  </a:rPr>
                  <a:t/>
                </a:r>
                <a:br>
                  <a:rPr lang="en-CA" sz="2000" i="1" dirty="0" smtClean="0">
                    <a:latin typeface="Cambria Math"/>
                  </a:rPr>
                </a:br>
                <a:r>
                  <a:rPr lang="en-CA" sz="2000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 −2∗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  <m:r>
                          <a:rPr lang="en-CA" sz="2000" i="1">
                            <a:latin typeface="Cambria Math"/>
                          </a:rPr>
                          <m:t> &lt; −3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+ 2.55∗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  <m:r>
                          <a:rPr lang="en-CA" sz="2000" i="1">
                            <a:latin typeface="Cambria Math"/>
                          </a:rPr>
                          <m:t> &gt; −2</m:t>
                        </m:r>
                      </m:e>
                    </m:d>
                  </m:oMath>
                </a14:m>
                <a:r>
                  <a:rPr lang="en-CA" sz="2000" i="1" dirty="0" smtClean="0">
                    <a:latin typeface="Cambria Math"/>
                  </a:rPr>
                  <a:t/>
                </a:r>
                <a:br>
                  <a:rPr lang="en-CA" sz="2000" i="1" dirty="0" smtClean="0">
                    <a:latin typeface="Cambria Math"/>
                  </a:rPr>
                </a:br>
                <a:r>
                  <a:rPr lang="en-CA" sz="2000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− 2∗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  <m:r>
                          <a:rPr lang="en-CA" sz="2000" i="1">
                            <a:latin typeface="Cambria Math"/>
                          </a:rPr>
                          <m:t> &gt; 0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+ 4∗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&gt; 2) − 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&gt; 3) + </m:t>
                    </m:r>
                    <m:r>
                      <a:rPr lang="en-CA" sz="2000" i="1">
                        <a:latin typeface="Cambria Math"/>
                      </a:rPr>
                      <m:t>𝑈</m:t>
                    </m:r>
                  </m:oMath>
                </a14:m>
                <a:endParaRPr lang="en-CA" sz="2000" dirty="0" smtClean="0"/>
              </a:p>
              <a:p>
                <a:r>
                  <a:rPr lang="en-CA" sz="2000" i="1" dirty="0">
                    <a:solidFill>
                      <a:prstClr val="black"/>
                    </a:solidFill>
                    <a:latin typeface="Cambria Math"/>
                  </a:rPr>
                  <a:t>Simulation2</a:t>
                </a:r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=6+0.4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−0.36</m:t>
                    </m:r>
                    <m:sSup>
                      <m:sSupPr>
                        <m:ctrlPr>
                          <a:rPr lang="en-C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CA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sz="2000" i="1">
                        <a:latin typeface="Cambria Math"/>
                      </a:rPr>
                      <m:t>+0.005</m:t>
                    </m:r>
                    <m:sSup>
                      <m:sSupPr>
                        <m:ctrlPr>
                          <a:rPr lang="en-C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CA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CA" sz="2000" i="1">
                        <a:latin typeface="Cambria Math"/>
                      </a:rPr>
                      <m:t>+</m:t>
                    </m:r>
                    <m:r>
                      <a:rPr lang="en-CA" sz="2000" i="1">
                        <a:latin typeface="Cambria Math"/>
                      </a:rPr>
                      <m:t>𝑈</m:t>
                    </m:r>
                  </m:oMath>
                </a14:m>
                <a:endParaRPr lang="en-CA" sz="2000" dirty="0" smtClean="0"/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</a:rPr>
                  <a:t>Simulation3</a:t>
                </a:r>
                <a:r>
                  <a:rPr lang="en-CA" sz="20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=2.83∗</m:t>
                    </m:r>
                    <m:func>
                      <m:funcPr>
                        <m:ctrlPr>
                          <a:rPr lang="en-CA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l-GR" sz="2000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CA" sz="2000" i="1">
                        <a:latin typeface="Cambria Math"/>
                      </a:rPr>
                      <m:t>+</m:t>
                    </m:r>
                    <m:r>
                      <a:rPr lang="en-CA" sz="2000" i="1">
                        <a:latin typeface="Cambria Math"/>
                      </a:rPr>
                      <m:t>𝑈</m:t>
                    </m:r>
                  </m:oMath>
                </a14:m>
                <a:endParaRPr lang="en-CA" sz="2000" dirty="0" smtClean="0"/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</a:rPr>
                  <a:t>Simulation4</a:t>
                </a:r>
                <a:r>
                  <a:rPr lang="en-CA" sz="20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=4∗</m:t>
                    </m:r>
                    <m:func>
                      <m:funcPr>
                        <m:ctrlPr>
                          <a:rPr lang="en-CA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/>
                              </a:rPr>
                              <m:t>3</m:t>
                            </m:r>
                            <m:r>
                              <a:rPr lang="el-GR" sz="2000" i="1">
                                <a:latin typeface="Cambria Math"/>
                              </a:rPr>
                              <m:t>𝜋</m:t>
                            </m:r>
                            <m:r>
                              <a:rPr lang="en-CA" sz="2000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CA" sz="2000" i="1">
                        <a:latin typeface="Cambria Math"/>
                      </a:rPr>
                      <m:t>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&gt;0)</m:t>
                    </m:r>
                  </m:oMath>
                </a14:m>
                <a:endParaRPr lang="en-CA" sz="2000" dirty="0" smtClean="0"/>
              </a:p>
              <a:p>
                <a:pPr marL="0" indent="0">
                  <a:buNone/>
                </a:pPr>
                <a:endParaRPr lang="en-CA" sz="2000" dirty="0" smtClean="0"/>
              </a:p>
              <a:p>
                <a:pPr marL="0" indent="0">
                  <a:buNone/>
                </a:pPr>
                <a:r>
                  <a:rPr lang="en-CA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𝑈</m:t>
                    </m:r>
                    <m:r>
                      <a:rPr lang="en-CA" sz="2000" i="1">
                        <a:latin typeface="Cambria Math"/>
                      </a:rPr>
                      <m:t> ~ </m:t>
                    </m:r>
                    <m:r>
                      <a:rPr lang="en-CA" sz="20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, </m:t>
                    </m:r>
                    <m:r>
                      <a:rPr lang="en-CA" sz="2000" b="0" i="1" smtClean="0">
                        <a:latin typeface="Cambria Math"/>
                      </a:rPr>
                      <m:t> 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~ </m:t>
                    </m:r>
                    <m:r>
                      <a:rPr lang="en-CA" sz="2000" i="1">
                        <a:latin typeface="Cambria Math"/>
                      </a:rPr>
                      <m:t>𝑢𝑛𝑖𝑓</m:t>
                    </m:r>
                    <m:r>
                      <a:rPr lang="en-CA" sz="2000" i="1">
                        <a:latin typeface="Cambria Math"/>
                      </a:rPr>
                      <m:t>(−4,4)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Set of Algorithms for Super Learner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63" y="2060848"/>
            <a:ext cx="755934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3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400" i="1" dirty="0" smtClean="0">
                    <a:latin typeface="Cambria Math"/>
                  </a:rPr>
                  <a:t>Simulation 1</a:t>
                </a:r>
                <a:br>
                  <a:rPr lang="en-CA" sz="2400" i="1" dirty="0" smtClean="0">
                    <a:latin typeface="Cambria Math"/>
                  </a:rPr>
                </a:br>
                <a:r>
                  <a:rPr lang="en-CA" sz="2400" i="1" dirty="0" smtClean="0">
                    <a:latin typeface="Cambria Math"/>
                  </a:rPr>
                  <a:t/>
                </a:r>
                <a:br>
                  <a:rPr lang="en-CA" sz="24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/>
                        </a:rPr>
                        <m:t>𝑌</m:t>
                      </m:r>
                      <m:r>
                        <a:rPr lang="en-CA" sz="2400" i="1" smtClean="0">
                          <a:latin typeface="Cambria Math"/>
                        </a:rPr>
                        <m:t>= −2∗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  <m:r>
                            <a:rPr lang="en-CA" sz="2400" i="1">
                              <a:latin typeface="Cambria Math"/>
                            </a:rPr>
                            <m:t> &lt; −3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+ 2.5</m:t>
                      </m:r>
                      <m:r>
                        <a:rPr lang="en-CA" sz="2400" b="0" i="1" smtClean="0">
                          <a:latin typeface="Cambria Math"/>
                        </a:rPr>
                        <m:t>5∗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  <m:r>
                            <a:rPr lang="en-CA" sz="2400" i="1">
                              <a:latin typeface="Cambria Math"/>
                            </a:rPr>
                            <m:t> &gt; 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CA" sz="2400" i="1">
                          <a:latin typeface="Cambria Math"/>
                        </a:rPr>
                        <m:t>− </m:t>
                      </m:r>
                      <m:r>
                        <a:rPr lang="en-CA" sz="2400" i="1" smtClean="0">
                          <a:latin typeface="Cambria Math"/>
                        </a:rPr>
                        <m:t>2</m:t>
                      </m:r>
                      <m:r>
                        <a:rPr lang="en-CA" sz="2400" b="0" i="1" smtClean="0">
                          <a:latin typeface="Cambria Math"/>
                        </a:rPr>
                        <m:t>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  <m:r>
                            <a:rPr lang="en-CA" sz="2400" i="1">
                              <a:latin typeface="Cambria Math"/>
                            </a:rPr>
                            <m:t> &gt; 0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+ 4</m:t>
                      </m:r>
                      <m:r>
                        <a:rPr lang="en-CA" sz="2400" b="0" i="1" smtClean="0">
                          <a:latin typeface="Cambria Math"/>
                        </a:rPr>
                        <m:t>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r>
                        <a:rPr lang="en-CA" sz="2400" i="1">
                          <a:latin typeface="Cambria Math"/>
                        </a:rPr>
                        <m:t>(</m:t>
                      </m:r>
                      <m:r>
                        <a:rPr lang="en-CA" sz="2400" i="1">
                          <a:latin typeface="Cambria Math"/>
                        </a:rPr>
                        <m:t>𝑋</m:t>
                      </m:r>
                      <m:r>
                        <a:rPr lang="en-CA" sz="2400" i="1">
                          <a:latin typeface="Cambria Math"/>
                        </a:rPr>
                        <m:t> &gt; 2) − 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r>
                        <a:rPr lang="en-CA" sz="2400" i="1">
                          <a:latin typeface="Cambria Math"/>
                        </a:rPr>
                        <m:t>(</m:t>
                      </m:r>
                      <m:r>
                        <a:rPr lang="en-CA" sz="2400" i="1">
                          <a:latin typeface="Cambria Math"/>
                        </a:rPr>
                        <m:t>𝑋</m:t>
                      </m:r>
                      <m:r>
                        <a:rPr lang="en-CA" sz="2400" i="1">
                          <a:latin typeface="Cambria Math"/>
                        </a:rPr>
                        <m:t> &gt; 3) + </m:t>
                      </m:r>
                      <m:r>
                        <a:rPr lang="en-CA" sz="2400" i="1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608" b="-4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997" y="2331318"/>
            <a:ext cx="3853006" cy="34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4748" y="2483732"/>
            <a:ext cx="3505504" cy="3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800" i="1" dirty="0">
                    <a:latin typeface="Cambria Math"/>
                  </a:rPr>
                  <a:t>Simulation2</a:t>
                </a:r>
                <a: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800" b="0" i="1" dirty="0" smtClean="0">
                    <a:latin typeface="Cambria Math"/>
                  </a:rPr>
                  <a:t/>
                </a:r>
                <a:br>
                  <a:rPr lang="en-CA" sz="2800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𝑌</m:t>
                      </m:r>
                      <m:r>
                        <a:rPr lang="en-CA" sz="2800" b="0" i="1" smtClean="0">
                          <a:latin typeface="Cambria Math"/>
                        </a:rPr>
                        <m:t>=6+0.4</m:t>
                      </m:r>
                      <m:r>
                        <a:rPr lang="en-CA" sz="2800" b="0" i="1" smtClean="0">
                          <a:latin typeface="Cambria Math"/>
                        </a:rPr>
                        <m:t>𝑋</m:t>
                      </m:r>
                      <m:r>
                        <a:rPr lang="en-CA" sz="2800" b="0" i="1" smtClean="0">
                          <a:latin typeface="Cambria Math"/>
                        </a:rPr>
                        <m:t> −0.36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/>
                        </a:rPr>
                        <m:t>+0.005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CA" sz="2800" b="0" i="1" smtClean="0">
                          <a:latin typeface="Cambria Math"/>
                        </a:rPr>
                        <m:t>+</m:t>
                      </m:r>
                      <m:r>
                        <a:rPr lang="en-CA" sz="28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6667" b="-18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800" i="1" dirty="0">
                    <a:latin typeface="Cambria Math"/>
                  </a:rPr>
                  <a:t>Simulation3</a:t>
                </a:r>
                <a: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800" b="0" i="1" dirty="0" smtClean="0">
                    <a:latin typeface="Cambria Math"/>
                  </a:rPr>
                  <a:t/>
                </a:r>
                <a:br>
                  <a:rPr lang="en-CA" sz="2800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𝑌</m:t>
                      </m:r>
                      <m:r>
                        <a:rPr lang="en-CA" sz="2800" b="0" i="1" smtClean="0">
                          <a:latin typeface="Cambria Math"/>
                        </a:rPr>
                        <m:t>=2.83∗</m:t>
                      </m:r>
                      <m:func>
                        <m:func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l-GR" sz="2800" b="0" i="1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CA" sz="2800" b="0" i="1" smtClean="0">
                          <a:latin typeface="Cambria Math"/>
                        </a:rPr>
                        <m:t>+</m:t>
                      </m:r>
                      <m:r>
                        <a:rPr lang="en-CA" sz="28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0247" b="-216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800" i="1" dirty="0">
                    <a:latin typeface="Cambria Math"/>
                  </a:rPr>
                  <a:t>Simulation4</a:t>
                </a:r>
                <a: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800" b="0" i="1" dirty="0" smtClean="0">
                    <a:latin typeface="Cambria Math"/>
                  </a:rPr>
                  <a:t/>
                </a:r>
                <a:br>
                  <a:rPr lang="en-CA" sz="2800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𝑌</m:t>
                      </m:r>
                      <m:r>
                        <a:rPr lang="en-CA" sz="2800" b="0" i="1" smtClean="0">
                          <a:latin typeface="Cambria Math"/>
                        </a:rPr>
                        <m:t>=4∗</m:t>
                      </m:r>
                      <m:func>
                        <m:func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l-GR" sz="28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CA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CA" sz="2800" b="0" i="1" smtClean="0">
                          <a:latin typeface="Cambria Math"/>
                        </a:rPr>
                        <m:t>∗</m:t>
                      </m:r>
                      <m:r>
                        <a:rPr lang="en-CA" sz="2800" b="0" i="1" smtClean="0">
                          <a:latin typeface="Cambria Math"/>
                        </a:rPr>
                        <m:t>𝐼</m:t>
                      </m:r>
                      <m:r>
                        <a:rPr lang="en-CA" sz="2800" b="0" i="1" smtClean="0">
                          <a:latin typeface="Cambria Math"/>
                        </a:rPr>
                        <m:t>(</m:t>
                      </m:r>
                      <m:r>
                        <a:rPr lang="en-CA" sz="2800" b="0" i="1" smtClean="0">
                          <a:latin typeface="Cambria Math"/>
                        </a:rPr>
                        <m:t>𝑋</m:t>
                      </m:r>
                      <m:r>
                        <a:rPr lang="en-CA" sz="2800" b="0" i="1" smtClean="0">
                          <a:latin typeface="Cambria Math"/>
                        </a:rPr>
                        <m:t>&gt;0)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6667" b="-80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any given data application, do not know which algorithms will work well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Super Learner framework is ideal </a:t>
            </a:r>
            <a:r>
              <a:rPr lang="en-CA" dirty="0" smtClean="0"/>
              <a:t>to have diverse </a:t>
            </a:r>
            <a:r>
              <a:rPr lang="en-CA" dirty="0"/>
              <a:t>set of algorithms </a:t>
            </a:r>
            <a:r>
              <a:rPr lang="en-CA" dirty="0" smtClean="0"/>
              <a:t>and </a:t>
            </a:r>
            <a:r>
              <a:rPr lang="en-CA" dirty="0"/>
              <a:t>still control for overfitting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Three Components </a:t>
            </a:r>
            <a:r>
              <a:rPr lang="en-CA" dirty="0"/>
              <a:t>of Super Learner</a:t>
            </a:r>
          </a:p>
          <a:p>
            <a:r>
              <a:rPr lang="en-CA" dirty="0"/>
              <a:t>1. Library </a:t>
            </a:r>
          </a:p>
          <a:p>
            <a:r>
              <a:rPr lang="en-CA" dirty="0"/>
              <a:t>2. Loss function</a:t>
            </a:r>
          </a:p>
          <a:p>
            <a:r>
              <a:rPr lang="en-CA" dirty="0" smtClean="0"/>
              <a:t>3</a:t>
            </a:r>
            <a:r>
              <a:rPr lang="en-CA" dirty="0"/>
              <a:t>. Cross validation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5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super learner provides a flexible but robust procedure for estimating an ensemble prediction model. </a:t>
            </a:r>
            <a:endParaRPr lang="en-CA" dirty="0" smtClean="0"/>
          </a:p>
          <a:p>
            <a:r>
              <a:rPr lang="en-CA" dirty="0" smtClean="0"/>
              <a:t>Allows </a:t>
            </a:r>
            <a:r>
              <a:rPr lang="en-CA" dirty="0"/>
              <a:t>the researcher to evaluate a large library of prediction algorithms, but controls over-fitting with cross-validation</a:t>
            </a:r>
            <a:r>
              <a:rPr lang="en-CA" dirty="0" smtClean="0"/>
              <a:t>.</a:t>
            </a:r>
          </a:p>
          <a:p>
            <a:r>
              <a:rPr lang="en-CA" dirty="0"/>
              <a:t>The framework easily extends to the p &gt;&gt; n setting by only changing the algorithms in the library. </a:t>
            </a:r>
          </a:p>
          <a:p>
            <a:r>
              <a:rPr lang="en-CA" dirty="0"/>
              <a:t>large p examples also increases the number of algorithms in the library because various dimension reduction (screening) algorithms are possible to be used in conjunction with prediction algorithms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5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/>
              <a:t>TMLE method </a:t>
            </a:r>
            <a:br>
              <a:rPr lang="en-CA" sz="4400" dirty="0"/>
            </a:br>
            <a:r>
              <a:rPr lang="en-CA" sz="4400" dirty="0"/>
              <a:t>for Causal </a:t>
            </a:r>
            <a:r>
              <a:rPr lang="en-CA" sz="4400" dirty="0" smtClean="0"/>
              <a:t>Inferences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83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Describe Data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b="0" i="1" smtClean="0"/>
                      <m:t>𝑂</m:t>
                    </m:r>
                    <m:r>
                      <a:rPr lang="en-CA" sz="2000" b="0" i="1" smtClean="0"/>
                      <m:t>={</m:t>
                    </m:r>
                    <m:sSub>
                      <m:sSubPr>
                        <m:ctrlPr>
                          <a:rPr lang="en-CA" sz="2000" b="0" i="1" smtClean="0"/>
                        </m:ctrlPr>
                      </m:sSubPr>
                      <m:e>
                        <m:r>
                          <a:rPr lang="en-CA" sz="2000" b="0" i="1" smtClean="0"/>
                          <m:t>𝑜</m:t>
                        </m:r>
                      </m:e>
                      <m:sub>
                        <m:r>
                          <a:rPr lang="en-CA" sz="2000" b="0" i="1" smtClean="0"/>
                          <m:t>1</m:t>
                        </m:r>
                      </m:sub>
                    </m:sSub>
                    <m:r>
                      <a:rPr lang="en-CA" sz="2000" b="0" i="1" smtClean="0"/>
                      <m:t>, …</m:t>
                    </m:r>
                    <m:sSub>
                      <m:sSubPr>
                        <m:ctrlPr>
                          <a:rPr lang="en-CA" sz="2000" b="0" i="1" smtClean="0"/>
                        </m:ctrlPr>
                      </m:sSubPr>
                      <m:e>
                        <m:r>
                          <a:rPr lang="en-CA" sz="2000" b="0" i="1" smtClean="0"/>
                          <m:t>𝑜</m:t>
                        </m:r>
                      </m:e>
                      <m:sub>
                        <m:r>
                          <a:rPr lang="en-CA" sz="2000" b="0" i="1" smtClean="0"/>
                          <m:t>𝑛</m:t>
                        </m:r>
                      </m:sub>
                    </m:sSub>
                    <m:r>
                      <a:rPr lang="en-CA" sz="2000" b="0" i="1" smtClean="0"/>
                      <m:t>}</m:t>
                    </m:r>
                  </m:oMath>
                </a14:m>
                <a:r>
                  <a:rPr lang="en-CA" sz="2000" dirty="0" smtClean="0"/>
                  <a:t>  are </a:t>
                </a:r>
                <a:r>
                  <a:rPr lang="en-CA" sz="2000" dirty="0" err="1" smtClean="0"/>
                  <a:t>iid</a:t>
                </a:r>
                <a:r>
                  <a:rPr lang="en-CA" sz="2000" dirty="0" smtClean="0"/>
                  <a:t> observations from population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CA" sz="2000" i="1"/>
                          <m:t>𝑃</m:t>
                        </m:r>
                      </m:e>
                      <m:sub>
                        <m:r>
                          <a:rPr lang="en-CA" sz="2000" i="1"/>
                          <m:t>0</m:t>
                        </m:r>
                      </m:sub>
                    </m:sSub>
                  </m:oMath>
                </a14:m>
                <a:r>
                  <a:rPr lang="en-CA" sz="2000" dirty="0" smtClean="0"/>
                  <a:t> </a:t>
                </a:r>
              </a:p>
              <a:p>
                <a:endParaRPr lang="en-CA" sz="2000" dirty="0" smtClean="0"/>
              </a:p>
              <a:p>
                <a:r>
                  <a:rPr lang="en-CA" sz="2000" dirty="0" smtClean="0"/>
                  <a:t>Data </a:t>
                </a:r>
                <a:r>
                  <a:rPr lang="en-CA" sz="2000" dirty="0" smtClean="0"/>
                  <a:t>structure:</a:t>
                </a:r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/>
                      <m:t>O</m:t>
                    </m:r>
                    <m:r>
                      <a:rPr lang="en-CA" sz="2000" i="1"/>
                      <m:t>=</m:t>
                    </m:r>
                    <m:d>
                      <m:dPr>
                        <m:ctrlPr>
                          <a:rPr lang="en-CA" sz="2000" i="1"/>
                        </m:ctrlPr>
                      </m:dPr>
                      <m:e>
                        <m:r>
                          <a:rPr lang="en-CA" sz="2000" i="1"/>
                          <m:t>𝑊</m:t>
                        </m:r>
                        <m:r>
                          <a:rPr lang="en-CA" sz="2000" i="1"/>
                          <m:t>, </m:t>
                        </m:r>
                        <m:r>
                          <a:rPr lang="en-CA" sz="2000" i="1"/>
                          <m:t>𝐴</m:t>
                        </m:r>
                        <m:r>
                          <a:rPr lang="en-CA" sz="2000" i="1"/>
                          <m:t>, </m:t>
                        </m:r>
                        <m:r>
                          <a:rPr lang="en-CA" sz="2000" i="1"/>
                          <m:t>𝑌</m:t>
                        </m:r>
                      </m:e>
                    </m:d>
                    <m:r>
                      <a:rPr lang="en-CA" sz="2000" i="1"/>
                      <m:t> ~ </m:t>
                    </m:r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CA" sz="2000" i="1"/>
                          <m:t>𝑃</m:t>
                        </m:r>
                      </m:e>
                      <m:sub>
                        <m:r>
                          <a:rPr lang="en-CA" sz="2000" i="1"/>
                          <m:t>0</m:t>
                        </m:r>
                      </m:sub>
                    </m:sSub>
                  </m:oMath>
                </a14:m>
                <a:endParaRPr lang="en-CA" sz="2000" dirty="0" smtClean="0"/>
              </a:p>
              <a:p>
                <a:r>
                  <a:rPr lang="en-CA" sz="2000" dirty="0" smtClean="0"/>
                  <a:t>For </a:t>
                </a:r>
                <a:r>
                  <a:rPr lang="en-CA" sz="2000" dirty="0"/>
                  <a:t>each observation, </a:t>
                </a:r>
                <a:endParaRPr lang="en-CA" sz="2000" dirty="0" smtClean="0"/>
              </a:p>
              <a:p>
                <a:pPr lvl="1"/>
                <a:r>
                  <a:rPr lang="en-CA" sz="1800" dirty="0"/>
                  <a:t>W: covariates (matrix)</a:t>
                </a:r>
              </a:p>
              <a:p>
                <a:pPr lvl="1"/>
                <a:r>
                  <a:rPr lang="en-CA" sz="1800" dirty="0"/>
                  <a:t>A: treatment vector</a:t>
                </a:r>
              </a:p>
              <a:p>
                <a:pPr lvl="1"/>
                <a:r>
                  <a:rPr lang="en-CA" sz="1800" dirty="0"/>
                  <a:t>Y: outcome </a:t>
                </a:r>
                <a:r>
                  <a:rPr lang="en-CA" sz="1800" dirty="0" smtClean="0"/>
                  <a:t>vector</a:t>
                </a:r>
                <a:endParaRPr lang="en-CA" sz="2000" dirty="0"/>
              </a:p>
              <a:p>
                <a:endParaRPr lang="en-CA" sz="2000" dirty="0" smtClean="0"/>
              </a:p>
              <a:p>
                <a:endParaRPr lang="en-CA" sz="2000" dirty="0" smtClean="0"/>
              </a:p>
              <a:p>
                <a:r>
                  <a:rPr lang="en-CA" sz="2000" dirty="0" smtClean="0"/>
                  <a:t>Assumptions</a:t>
                </a:r>
              </a:p>
              <a:p>
                <a:pPr lvl="1"/>
                <a:r>
                  <a:rPr lang="en-CA" sz="1800" dirty="0" smtClean="0"/>
                  <a:t>No unmeasured confounding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𝑃</m:t>
                        </m:r>
                      </m:e>
                      <m:sub>
                        <m:r>
                          <a:rPr lang="en-CA" sz="1800" i="1"/>
                          <m:t>0</m:t>
                        </m:r>
                      </m:sub>
                    </m:sSub>
                    <m:r>
                      <a:rPr lang="en-CA" sz="1800" b="0" i="1" dirty="0" smtClean="0"/>
                      <m:t>(</m:t>
                    </m:r>
                    <m:r>
                      <a:rPr lang="en-CA" sz="1800" b="0" i="1" dirty="0" smtClean="0"/>
                      <m:t>𝐴</m:t>
                    </m:r>
                    <m:r>
                      <a:rPr lang="en-CA" sz="1800" b="0" i="1" dirty="0" smtClean="0"/>
                      <m:t>=</m:t>
                    </m:r>
                    <m:r>
                      <a:rPr lang="en-CA" sz="1800" b="0" i="1" dirty="0" smtClean="0"/>
                      <m:t>𝑎</m:t>
                    </m:r>
                    <m:r>
                      <a:rPr lang="en-CA" sz="1800" b="0" i="1" dirty="0" smtClean="0"/>
                      <m:t>|</m:t>
                    </m:r>
                    <m:r>
                      <a:rPr lang="en-CA" sz="1800" b="0" i="1" dirty="0" smtClean="0"/>
                      <m:t>𝑊</m:t>
                    </m:r>
                    <m:r>
                      <a:rPr lang="en-CA" sz="1800" b="0" i="1" dirty="0" smtClean="0"/>
                      <m:t>=</m:t>
                    </m:r>
                    <m:r>
                      <a:rPr lang="en-CA" sz="1800" b="0" i="1" dirty="0" smtClean="0"/>
                      <m:t>𝑤</m:t>
                    </m:r>
                    <m:r>
                      <a:rPr lang="en-CA" sz="1800" b="0" i="1" dirty="0" smtClean="0"/>
                      <m:t>)&gt;0</m:t>
                    </m:r>
                  </m:oMath>
                </a14:m>
                <a:r>
                  <a:rPr lang="en-CA" sz="1800" dirty="0" smtClean="0"/>
                  <a:t> </a:t>
                </a:r>
                <a:endParaRPr lang="en-CA" sz="1800" dirty="0"/>
              </a:p>
              <a:p>
                <a:pPr lvl="1"/>
                <a:endParaRPr lang="en-CA" dirty="0" smtClean="0"/>
              </a:p>
              <a:p>
                <a:pPr lvl="1"/>
                <a:endParaRPr lang="en-CA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06" y="2708920"/>
            <a:ext cx="56864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1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Specify Statistical Model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600" dirty="0" smtClean="0"/>
                  <a:t>Standard Approach</a:t>
                </a:r>
              </a:p>
              <a:p>
                <a:pPr lvl="1"/>
                <a:r>
                  <a:rPr lang="en-CA" sz="2600" dirty="0"/>
                  <a:t>Parametric statistical </a:t>
                </a:r>
                <a:r>
                  <a:rPr lang="en-CA" sz="2600" dirty="0" smtClean="0"/>
                  <a:t>model, may </a:t>
                </a:r>
                <a:r>
                  <a:rPr lang="en-CA" sz="2600" dirty="0"/>
                  <a:t>not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600" dirty="0"/>
              </a:p>
              <a:p>
                <a:r>
                  <a:rPr lang="en-CA" sz="2600" dirty="0" smtClean="0"/>
                  <a:t>Targeted Learning</a:t>
                </a:r>
              </a:p>
              <a:p>
                <a:pPr lvl="1"/>
                <a:r>
                  <a:rPr lang="en-CA" sz="2600" dirty="0"/>
                  <a:t>semiparametric </a:t>
                </a:r>
                <a:r>
                  <a:rPr lang="en-CA" sz="2600" dirty="0" smtClean="0"/>
                  <a:t>or nonparametric model to ensure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600" dirty="0" smtClean="0"/>
                  <a:t> is contained </a:t>
                </a:r>
                <a:r>
                  <a:rPr lang="en-CA" sz="2600" dirty="0"/>
                  <a:t>in </a:t>
                </a:r>
                <a:r>
                  <a:rPr lang="en-CA" sz="2600" dirty="0" smtClean="0"/>
                  <a:t>model</a:t>
                </a:r>
              </a:p>
              <a:p>
                <a:pPr lvl="1"/>
                <a:endParaRPr lang="en-CA" sz="2600" dirty="0" smtClean="0"/>
              </a:p>
              <a:p>
                <a:pPr lvl="1"/>
                <a:endParaRPr lang="en-CA" sz="2600" dirty="0" smtClean="0"/>
              </a:p>
              <a:p>
                <a:endParaRPr lang="en-CA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40" y="4005064"/>
            <a:ext cx="52006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6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Define Statistical Question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200" dirty="0" smtClean="0"/>
                  <a:t> </a:t>
                </a:r>
                <a:r>
                  <a:rPr lang="en-CA" sz="2200" i="1" dirty="0" smtClean="0"/>
                  <a:t>What </a:t>
                </a:r>
                <a:r>
                  <a:rPr lang="en-CA" sz="2200" i="1" dirty="0"/>
                  <a:t>is the average difference </a:t>
                </a:r>
                <a:r>
                  <a:rPr lang="en-CA" sz="2200" i="1" dirty="0" smtClean="0"/>
                  <a:t>in outcomes </a:t>
                </a:r>
                <a:r>
                  <a:rPr lang="en-CA" sz="2200" i="1" dirty="0"/>
                  <a:t>between treatment </a:t>
                </a:r>
                <a:r>
                  <a:rPr lang="en-CA" sz="2200" i="1" dirty="0" smtClean="0"/>
                  <a:t>groups when </a:t>
                </a:r>
                <a:r>
                  <a:rPr lang="en-CA" sz="2200" i="1" dirty="0"/>
                  <a:t>adjusting for covariates</a:t>
                </a:r>
                <a:r>
                  <a:rPr lang="en-CA" sz="2200" i="1" dirty="0" smtClean="0"/>
                  <a:t>?</a:t>
                </a:r>
              </a:p>
              <a:p>
                <a:pPr marL="0" indent="0">
                  <a:buNone/>
                </a:pPr>
                <a:endParaRPr lang="es-ES" sz="2200" dirty="0" smtClean="0"/>
              </a:p>
              <a:p>
                <a:r>
                  <a:rPr lang="en-CA" sz="2200" dirty="0" smtClean="0"/>
                  <a:t>Average Treatment effect (ATE) </a:t>
                </a:r>
                <a:r>
                  <a:rPr lang="en-CA" sz="2200" dirty="0" smtClean="0"/>
                  <a:t>=</a:t>
                </a:r>
                <a:endParaRPr lang="en-CA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200" dirty="0"/>
                        <m:t>Ψ</m:t>
                      </m:r>
                      <m:d>
                        <m:dPr>
                          <m:ctrlPr>
                            <a:rPr lang="en-CA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2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CA" sz="2200" i="1">
                              <a:latin typeface="Cambria Math"/>
                            </a:rPr>
                            <m:t>𝑊</m:t>
                          </m:r>
                          <m:r>
                            <a:rPr lang="en-CA" sz="2200" i="1">
                              <a:latin typeface="Cambria Math"/>
                            </a:rPr>
                            <m:t>,0 </m:t>
                          </m:r>
                        </m:sub>
                      </m:sSub>
                      <m:d>
                        <m:dPr>
                          <m:begChr m:val="["/>
                          <m:ctrlPr>
                            <a:rPr lang="en-CA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CA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20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2200" i="1">
                              <a:latin typeface="Cambria Math"/>
                            </a:rPr>
                            <m:t> </m:t>
                          </m:r>
                          <m:r>
                            <a:rPr lang="en-CA" sz="2200" i="1">
                              <a:latin typeface="Cambria Math"/>
                            </a:rPr>
                            <m:t>𝐴</m:t>
                          </m:r>
                          <m:r>
                            <a:rPr lang="en-CA" sz="2200" i="1">
                              <a:latin typeface="Cambria Math"/>
                            </a:rPr>
                            <m:t>=1, </m:t>
                          </m:r>
                          <m:r>
                            <a:rPr lang="en-CA" sz="2200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CA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CA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CA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2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CA" sz="2200" i="1">
                          <a:latin typeface="Cambria Math"/>
                        </a:rPr>
                        <m:t> </m:t>
                      </m:r>
                      <m:r>
                        <a:rPr lang="en-CA" sz="2200" i="1">
                          <a:latin typeface="Cambria Math"/>
                        </a:rPr>
                        <m:t>𝐴</m:t>
                      </m:r>
                      <m:r>
                        <a:rPr lang="en-CA" sz="2200" i="1">
                          <a:latin typeface="Cambria Math"/>
                        </a:rPr>
                        <m:t>=0, </m:t>
                      </m:r>
                      <m:r>
                        <a:rPr lang="en-CA" sz="2200" i="1">
                          <a:latin typeface="Cambria Math"/>
                        </a:rPr>
                        <m:t>𝑊</m:t>
                      </m:r>
                      <m:r>
                        <a:rPr lang="en-CA" sz="2200" i="1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en-CA" sz="2200" dirty="0"/>
              </a:p>
              <a:p>
                <a:pPr marL="457200" lvl="1" indent="0">
                  <a:buNone/>
                </a:pPr>
                <a:endParaRPr lang="en-CA" sz="2200" dirty="0" smtClean="0"/>
              </a:p>
              <a:p>
                <a:pPr marL="0" indent="0">
                  <a:buNone/>
                </a:pPr>
                <a:r>
                  <a:rPr lang="en-CA" sz="2200" dirty="0" smtClean="0"/>
                  <a:t>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2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CA" sz="22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sz="2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CA" sz="22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22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endChr m:val="|"/>
                        <m:ctrlPr>
                          <a:rPr lang="en-CA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CA" sz="2200" dirty="0"/>
                  <a:t> and the empirical distribution of </a:t>
                </a:r>
                <a14:m>
                  <m:oMath xmlns:m="http://schemas.openxmlformats.org/officeDocument/2006/math">
                    <m:r>
                      <a:rPr lang="en-CA" sz="2200" i="1">
                        <a:latin typeface="Cambria Math"/>
                      </a:rPr>
                      <m:t>𝑊</m:t>
                    </m:r>
                    <m:r>
                      <a:rPr lang="en-CA" sz="2200" i="1">
                        <a:latin typeface="Cambria Math"/>
                      </a:rPr>
                      <m:t>=1/</m:t>
                    </m:r>
                    <m:r>
                      <a:rPr lang="en-CA" sz="2200" i="1">
                        <a:latin typeface="Cambria Math"/>
                      </a:rPr>
                      <m:t>𝑛</m:t>
                    </m:r>
                  </m:oMath>
                </a14:m>
                <a:r>
                  <a:rPr lang="en-CA" sz="2200" dirty="0"/>
                  <a:t> </a:t>
                </a:r>
                <a:r>
                  <a:rPr lang="en-CA" sz="2200" dirty="0" smtClean="0"/>
                  <a:t>to get the </a:t>
                </a:r>
                <a:r>
                  <a:rPr lang="en-CA" sz="2200" i="1" dirty="0" smtClean="0"/>
                  <a:t>substitution estimator </a:t>
                </a:r>
                <a:r>
                  <a:rPr lang="en-CA" sz="2200" dirty="0" smtClean="0"/>
                  <a:t>for ATE</a:t>
                </a:r>
                <a:endParaRPr lang="en-CA" sz="2200" dirty="0"/>
              </a:p>
              <a:p>
                <a:pPr marL="0" indent="0">
                  <a:buNone/>
                </a:pPr>
                <a:endParaRPr lang="en-CA" sz="2200" dirty="0" smtClean="0"/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:endParaRPr lang="en-CA" sz="2200" dirty="0" smtClean="0"/>
              </a:p>
              <a:p>
                <a:endParaRPr lang="en-CA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25" r="-1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19933"/>
            <a:ext cx="46767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Causal Effect </a:t>
            </a:r>
            <a:r>
              <a:rPr lang="en-CA" dirty="0" smtClean="0"/>
              <a:t>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Outcome regression methods</a:t>
            </a:r>
          </a:p>
          <a:p>
            <a:pPr lvl="1"/>
            <a:r>
              <a:rPr lang="en-CA" dirty="0"/>
              <a:t>Model expected value of outcome given treatment and </a:t>
            </a:r>
            <a:r>
              <a:rPr lang="en-CA" dirty="0" smtClean="0"/>
              <a:t>covariates</a:t>
            </a:r>
          </a:p>
          <a:p>
            <a:r>
              <a:rPr lang="en-CA" dirty="0" smtClean="0"/>
              <a:t>Propensity </a:t>
            </a:r>
            <a:r>
              <a:rPr lang="en-CA" dirty="0"/>
              <a:t>score </a:t>
            </a:r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Model </a:t>
            </a:r>
            <a:r>
              <a:rPr lang="en-CA" dirty="0"/>
              <a:t>conditional distribution of treatment given </a:t>
            </a:r>
            <a:r>
              <a:rPr lang="en-CA" dirty="0" smtClean="0"/>
              <a:t>covariates</a:t>
            </a:r>
          </a:p>
          <a:p>
            <a:pPr lvl="1"/>
            <a:r>
              <a:rPr lang="en-CA" dirty="0" smtClean="0"/>
              <a:t>Matching</a:t>
            </a:r>
            <a:endParaRPr lang="en-CA" dirty="0"/>
          </a:p>
          <a:p>
            <a:pPr lvl="1"/>
            <a:r>
              <a:rPr lang="en-CA" dirty="0" smtClean="0"/>
              <a:t>Inverse </a:t>
            </a:r>
            <a:r>
              <a:rPr lang="en-CA" dirty="0"/>
              <a:t>probability weighting (IPW)</a:t>
            </a:r>
          </a:p>
          <a:p>
            <a:r>
              <a:rPr lang="en-CA" dirty="0" smtClean="0"/>
              <a:t>Double-Robust methods</a:t>
            </a:r>
          </a:p>
          <a:p>
            <a:pPr lvl="1"/>
            <a:r>
              <a:rPr lang="en-CA" dirty="0" smtClean="0"/>
              <a:t>consistent </a:t>
            </a:r>
            <a:r>
              <a:rPr lang="en-CA" dirty="0"/>
              <a:t>if either outcome regression or </a:t>
            </a:r>
            <a:r>
              <a:rPr lang="en-CA" dirty="0" err="1"/>
              <a:t>pscore</a:t>
            </a:r>
            <a:r>
              <a:rPr lang="en-CA" dirty="0"/>
              <a:t> model correct</a:t>
            </a:r>
          </a:p>
          <a:p>
            <a:pPr lvl="1"/>
            <a:r>
              <a:rPr lang="en-CA" dirty="0"/>
              <a:t>Targeted maximum likelihood estimation (TMLE)</a:t>
            </a:r>
          </a:p>
        </p:txBody>
      </p:sp>
    </p:spTree>
    <p:extLst>
      <p:ext uri="{BB962C8B-B14F-4D97-AF65-F5344CB8AC3E}">
        <p14:creationId xmlns:p14="http://schemas.microsoft.com/office/powerpoint/2010/main" val="33839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Comparison of </a:t>
            </a:r>
            <a:r>
              <a:rPr lang="en-US" altLang="en-US" dirty="0"/>
              <a:t>3 different estimators for </a:t>
            </a:r>
            <a:r>
              <a:rPr lang="en-US" altLang="en-US" dirty="0" smtClean="0"/>
              <a:t>ATE</a:t>
            </a:r>
            <a:endParaRPr lang="en-CA" dirty="0"/>
          </a:p>
        </p:txBody>
      </p:sp>
      <p:pic>
        <p:nvPicPr>
          <p:cNvPr id="4" name="New 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132856"/>
            <a:ext cx="8229600" cy="291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TMLE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TMLE tailors estimation specifically for the parameter of interest,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ψ</m:t>
                        </m:r>
                      </m:e>
                      <m:sub>
                        <m:r>
                          <a:rPr lang="en-CA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800" dirty="0" smtClean="0"/>
              </a:p>
              <a:p>
                <a:endParaRPr lang="el-GR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7772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Two-stage </a:t>
            </a:r>
            <a:r>
              <a:rPr lang="en-CA" dirty="0"/>
              <a:t>procedure</a:t>
            </a:r>
            <a:br>
              <a:rPr lang="en-CA" dirty="0"/>
            </a:b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300" dirty="0" smtClean="0"/>
                  <a:t>Stage 1: obtain </a:t>
                </a:r>
                <a:r>
                  <a:rPr lang="en-CA" sz="2300" dirty="0"/>
                  <a:t>an estimate of </a:t>
                </a:r>
                <a:r>
                  <a:rPr lang="en-CA" sz="2300" dirty="0"/>
                  <a:t>the data-generating </a:t>
                </a:r>
                <a:r>
                  <a:rPr lang="en-CA" sz="2300" dirty="0"/>
                  <a:t>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/>
                        </m:ctrlPr>
                      </m:sSubPr>
                      <m:e>
                        <m:r>
                          <a:rPr lang="en-CA" sz="2300"/>
                          <m:t>𝑃</m:t>
                        </m:r>
                      </m:e>
                      <m:sub>
                        <m:r>
                          <a:rPr lang="en-CA" sz="2300"/>
                          <m:t>0</m:t>
                        </m:r>
                      </m:sub>
                    </m:sSub>
                  </m:oMath>
                </a14:m>
                <a:r>
                  <a:rPr lang="en-CA" sz="2300" dirty="0"/>
                  <a:t>, </a:t>
                </a:r>
                <a:r>
                  <a:rPr lang="en-CA" sz="2300" dirty="0"/>
                  <a:t>or the relevant 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/>
                        </m:ctrlPr>
                      </m:sSubPr>
                      <m:e>
                        <m:r>
                          <a:rPr lang="en-CA" sz="2300"/>
                          <m:t>𝑄</m:t>
                        </m:r>
                      </m:e>
                      <m:sub>
                        <m:r>
                          <a:rPr lang="en-CA" sz="2300"/>
                          <m:t>0</m:t>
                        </m:r>
                      </m:sub>
                    </m:sSub>
                  </m:oMath>
                </a14:m>
                <a:r>
                  <a:rPr lang="en-CA" sz="23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/>
                        </m:ctrlPr>
                      </m:sSubPr>
                      <m:e>
                        <m:r>
                          <a:rPr lang="en-CA" sz="2300"/>
                          <m:t>𝑃</m:t>
                        </m:r>
                      </m:e>
                      <m:sub>
                        <m:r>
                          <a:rPr lang="en-CA" sz="2300"/>
                          <m:t>0</m:t>
                        </m:r>
                      </m:sub>
                    </m:sSub>
                  </m:oMath>
                </a14:m>
                <a:r>
                  <a:rPr lang="en-CA" sz="2300" dirty="0"/>
                  <a:t>. </a:t>
                </a:r>
              </a:p>
              <a:p>
                <a:endParaRPr lang="en-CA" sz="2300" dirty="0"/>
              </a:p>
              <a:p>
                <a:r>
                  <a:rPr lang="en-CA" sz="2300" dirty="0"/>
                  <a:t>Stage 2: update </a:t>
                </a:r>
                <a:r>
                  <a:rPr lang="en-CA" sz="2300" dirty="0"/>
                  <a:t>this initial fit in a step targeted toward making an </a:t>
                </a:r>
                <a:r>
                  <a:rPr lang="en-CA" sz="2300" dirty="0"/>
                  <a:t>optimal bias–variance </a:t>
                </a:r>
                <a:r>
                  <a:rPr lang="en-CA" sz="2300" dirty="0" err="1"/>
                  <a:t>tradeoff</a:t>
                </a:r>
                <a:r>
                  <a:rPr lang="en-CA" sz="2300" dirty="0"/>
                  <a:t> for the parameter of interest</a:t>
                </a:r>
                <a:r>
                  <a:rPr lang="en-CA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/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2300" dirty="0"/>
                          <m:t>Ψ</m:t>
                        </m:r>
                        <m:r>
                          <a:rPr lang="en-CA" sz="2300" dirty="0"/>
                          <m:t>(</m:t>
                        </m:r>
                        <m:r>
                          <m:rPr>
                            <m:sty m:val="p"/>
                          </m:rPr>
                          <a:rPr lang="en-CA" sz="2300" b="0" i="0" dirty="0" smtClean="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en-CA" sz="2300"/>
                          <m:t>0</m:t>
                        </m:r>
                      </m:sub>
                    </m:sSub>
                    <m:r>
                      <a:rPr lang="en-CA" sz="2300"/>
                      <m:t>)</m:t>
                    </m:r>
                  </m:oMath>
                </a14:m>
                <a:r>
                  <a:rPr lang="en-CA" sz="2300" dirty="0"/>
                  <a:t>, </a:t>
                </a:r>
                <a:r>
                  <a:rPr lang="en-CA" sz="2300" dirty="0"/>
                  <a:t>instead of </a:t>
                </a:r>
                <a:r>
                  <a:rPr lang="en-CA" sz="2300" dirty="0"/>
                  <a:t>the overall </a:t>
                </a:r>
                <a:r>
                  <a:rPr lang="en-CA" sz="2300" dirty="0"/>
                  <a:t>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/>
                        </m:ctrlPr>
                      </m:sSubPr>
                      <m:e>
                        <m:r>
                          <a:rPr lang="en-CA" sz="2300"/>
                          <m:t>𝑃</m:t>
                        </m:r>
                      </m:e>
                      <m:sub>
                        <m:r>
                          <a:rPr lang="en-CA" sz="2300"/>
                          <m:t>0</m:t>
                        </m:r>
                      </m:sub>
                    </m:sSub>
                  </m:oMath>
                </a14:m>
                <a:endParaRPr lang="en-CA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Step1: Estimate the Outcome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Estimate </a:t>
                </a:r>
                <a:r>
                  <a:rPr lang="en-CA" dirty="0"/>
                  <a:t>the expected value of the outcome using treatment and </a:t>
                </a:r>
                <a:r>
                  <a:rPr lang="en-CA" dirty="0" smtClean="0"/>
                  <a:t>confounders</a:t>
                </a:r>
                <a:endParaRPr lang="en-CA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endChr m:val="|"/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/>
                      </a:rPr>
                      <m:t>)</m:t>
                    </m:r>
                  </m:oMath>
                </a14:m>
                <a:r>
                  <a:rPr lang="en-CA" i="1" dirty="0">
                    <a:latin typeface="Cambria Math"/>
                  </a:rPr>
                  <a:t> </a:t>
                </a:r>
                <a:r>
                  <a:rPr lang="en-CA" dirty="0" smtClean="0"/>
                  <a:t>                  </a:t>
                </a:r>
                <a:endParaRPr lang="en-CA" dirty="0" smtClean="0"/>
              </a:p>
              <a:p>
                <a:pPr lvl="1"/>
                <a:endParaRPr lang="en-CA" dirty="0" smtClean="0"/>
              </a:p>
              <a:p>
                <a:r>
                  <a:rPr lang="en-CA" dirty="0" smtClean="0"/>
                  <a:t>Estimate the </a:t>
                </a:r>
                <a:r>
                  <a:rPr lang="en-CA" dirty="0" smtClean="0"/>
                  <a:t>outcome </a:t>
                </a:r>
                <a:r>
                  <a:rPr lang="en-CA" dirty="0" smtClean="0"/>
                  <a:t>for each observation where we set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=1 </m:t>
                    </m:r>
                    <m:r>
                      <a:rPr lang="en-CA" b="0" i="1" smtClean="0">
                        <a:latin typeface="Cambria Math"/>
                      </a:rPr>
                      <m:t>𝑎𝑛𝑑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=0</m:t>
                    </m:r>
                  </m:oMath>
                </a14:m>
                <a:endParaRPr lang="en-CA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1</m:t>
                        </m:r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𝑎𝑛𝑑</m:t>
                    </m:r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dirty="0" smtClean="0"/>
              </a:p>
              <a:p>
                <a:pPr lvl="1"/>
                <a:endParaRPr lang="en-CA" dirty="0"/>
              </a:p>
              <a:p>
                <a:r>
                  <a:rPr lang="en-CA" dirty="0" smtClean="0"/>
                  <a:t>Substitute into  ATE estimator</a:t>
                </a:r>
              </a:p>
              <a:p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29200"/>
            <a:ext cx="5976664" cy="84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158ADE6-85B2-7545-846E-C32D129C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i="1" dirty="0">
                <a:solidFill>
                  <a:prstClr val="black"/>
                </a:solidFill>
              </a:rPr>
              <a:t>5</a:t>
            </a:r>
            <a:r>
              <a:rPr lang="en-US" sz="4000" i="1" dirty="0" smtClean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folds 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1F3B8B7-BCB2-7540-B497-1D142DB5CD65}"/>
              </a:ext>
            </a:extLst>
          </p:cNvPr>
          <p:cNvSpPr/>
          <p:nvPr/>
        </p:nvSpPr>
        <p:spPr>
          <a:xfrm>
            <a:off x="850526" y="3056021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2270960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3691394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5111828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73" y="3287433"/>
            <a:ext cx="87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b="1" baseline="30000" dirty="0">
                <a:solidFill>
                  <a:srgbClr val="FF0000"/>
                </a:solidFill>
              </a:rPr>
              <a:t>st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8792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Step2: Estimate the probability of Treatment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Estimate probability of treatment, given confounders (propensity score)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CA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CA" b="0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Estimate the propensity score for </a:t>
                </a:r>
                <a:r>
                  <a:rPr lang="en-CA" dirty="0"/>
                  <a:t>each observation where we set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𝑎</m:t>
                    </m:r>
                    <m:r>
                      <a:rPr lang="en-CA" i="1">
                        <a:latin typeface="Cambria Math"/>
                      </a:rPr>
                      <m:t>=1 </m:t>
                    </m:r>
                    <m:r>
                      <a:rPr lang="en-CA" i="1">
                        <a:latin typeface="Cambria Math"/>
                      </a:rPr>
                      <m:t>𝑎𝑛𝑑</m:t>
                    </m:r>
                    <m:r>
                      <a:rPr lang="en-CA" i="1">
                        <a:latin typeface="Cambria Math"/>
                      </a:rPr>
                      <m:t> </m:t>
                    </m:r>
                    <m:r>
                      <a:rPr lang="en-CA" i="1">
                        <a:latin typeface="Cambria Math"/>
                      </a:rPr>
                      <m:t>𝑎</m:t>
                    </m:r>
                    <m:r>
                      <a:rPr lang="en-CA" i="1">
                        <a:latin typeface="Cambria Math"/>
                      </a:rPr>
                      <m:t>=0</m:t>
                    </m:r>
                  </m:oMath>
                </a14:m>
                <a:endParaRPr lang="en-CA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1, 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/>
                      </a:rPr>
                      <m:t> </m:t>
                    </m:r>
                    <m:r>
                      <a:rPr lang="en-CA" i="1">
                        <a:latin typeface="Cambria Math"/>
                      </a:rPr>
                      <m:t>𝑎𝑛𝑑</m:t>
                    </m:r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Step3: </a:t>
            </a:r>
            <a:r>
              <a:rPr lang="en-CA" dirty="0"/>
              <a:t>Estimate the fluctuation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000" dirty="0" smtClean="0"/>
                  <a:t>Use propensity score to create a clever covariate to define a parametric model for fluctuations </a:t>
                </a:r>
                <a:r>
                  <a:rPr lang="en-CA" sz="3000" dirty="0"/>
                  <a:t>of the initial </a:t>
                </a:r>
                <a:r>
                  <a:rPr lang="en-CA" sz="3000" dirty="0" smtClean="0"/>
                  <a:t>estimator</a:t>
                </a:r>
              </a:p>
              <a:p>
                <a:endParaRPr lang="en-CA" sz="3000" dirty="0" smtClean="0"/>
              </a:p>
              <a:p>
                <a:endParaRPr lang="en-CA" sz="3000" dirty="0"/>
              </a:p>
              <a:p>
                <a:r>
                  <a:rPr lang="en-CA" sz="2800" dirty="0" smtClean="0"/>
                  <a:t>Run a </a:t>
                </a:r>
                <a:r>
                  <a:rPr lang="en-CA" sz="2800" dirty="0"/>
                  <a:t>logistic regression of our outcome </a:t>
                </a:r>
                <a:r>
                  <a:rPr lang="en-CA" sz="2800" i="1" dirty="0"/>
                  <a:t>Y </a:t>
                </a:r>
                <a:r>
                  <a:rPr lang="en-CA" sz="2800" dirty="0"/>
                  <a:t>on the clever covariate using as intercept the offset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/>
                      </a:rPr>
                      <m:t>𝑙𝑜𝑔𝑖𝑡</m:t>
                    </m:r>
                    <m:r>
                      <a:rPr lang="en-CA" sz="28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CA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8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sz="28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sz="28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/>
                          </a:rPr>
                          <m:t>𝐴</m:t>
                        </m:r>
                        <m:r>
                          <a:rPr lang="en-CA" sz="2800" i="1">
                            <a:latin typeface="Cambria Math"/>
                          </a:rPr>
                          <m:t>, </m:t>
                        </m:r>
                        <m:r>
                          <a:rPr lang="en-CA" sz="28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CA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CA" sz="2800" dirty="0"/>
                  <a:t>to obtain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en-CA" sz="28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CA" sz="2800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CA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a:rPr lang="en-CA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CA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CA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en-CA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𝐴</m:t>
                        </m:r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r>
                          <a:rPr lang="en-CA" i="1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-CA" dirty="0" smtClean="0">
                  <a:solidFill>
                    <a:srgbClr val="FF0000"/>
                  </a:solidFill>
                </a:endParaRPr>
              </a:p>
              <a:p>
                <a:endParaRPr lang="en-CA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625" r="-18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383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2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 4: Update </a:t>
            </a:r>
            <a:r>
              <a:rPr lang="en-CA" dirty="0"/>
              <a:t>the Initial Estimates of the Expected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Update the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8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sz="2800" b="0" i="1" smtClean="0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CA" sz="2800" dirty="0" smtClean="0"/>
                  <a:t> into a new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8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sz="28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endParaRPr lang="en-CA" sz="2800" dirty="0" smtClean="0"/>
              </a:p>
              <a:p>
                <a:endParaRPr lang="en-CA" sz="2800" dirty="0"/>
              </a:p>
              <a:p>
                <a:endParaRPr lang="en-CA" sz="2800" dirty="0" smtClean="0"/>
              </a:p>
              <a:p>
                <a:r>
                  <a:rPr lang="en-CA" sz="2800" dirty="0" smtClean="0"/>
                  <a:t>Update the prediction at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/>
                      </a:rPr>
                      <m:t>𝑎</m:t>
                    </m:r>
                    <m:r>
                      <a:rPr lang="en-CA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CA" sz="2800" b="0" dirty="0" smtClean="0"/>
                  <a:t> for all observations</a:t>
                </a:r>
              </a:p>
              <a:p>
                <a:endParaRPr lang="en-CA" sz="2800" dirty="0" smtClean="0"/>
              </a:p>
              <a:p>
                <a:endParaRPr lang="en-CA" sz="2800" dirty="0" smtClean="0"/>
              </a:p>
              <a:p>
                <a:r>
                  <a:rPr lang="en-CA" sz="2800" dirty="0"/>
                  <a:t>Update the prediction at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/>
                      </a:rPr>
                      <m:t>𝑎</m:t>
                    </m:r>
                    <m:r>
                      <a:rPr lang="en-CA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CA" sz="2800" dirty="0"/>
                  <a:t> for all observations</a:t>
                </a:r>
              </a:p>
              <a:p>
                <a:endParaRPr lang="en-CA" sz="2800" dirty="0"/>
              </a:p>
              <a:p>
                <a:endParaRPr lang="en-CA" sz="2800" b="0" dirty="0" smtClean="0"/>
              </a:p>
              <a:p>
                <a:endParaRPr lang="en-CA" sz="2800" b="0" dirty="0" smtClean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01" y="2476500"/>
            <a:ext cx="4591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1" y="3816846"/>
            <a:ext cx="4438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26" y="5445224"/>
            <a:ext cx="4505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0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Step5: Compute the Statistical </a:t>
            </a:r>
            <a:r>
              <a:rPr lang="en-CA" dirty="0" err="1" smtClean="0"/>
              <a:t>Estimand</a:t>
            </a:r>
            <a:r>
              <a:rPr lang="en-CA" dirty="0" smtClean="0"/>
              <a:t>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sz="2300" dirty="0" smtClean="0"/>
              <a:t>Using </a:t>
            </a:r>
            <a:r>
              <a:rPr lang="en-CA" sz="2300" dirty="0" smtClean="0"/>
              <a:t>updated </a:t>
            </a:r>
            <a:r>
              <a:rPr lang="en-CA" sz="2300" dirty="0" smtClean="0"/>
              <a:t>estimates, the </a:t>
            </a:r>
            <a:r>
              <a:rPr lang="en-CA" sz="2300" dirty="0" smtClean="0"/>
              <a:t>formula from step1 becomes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2671082"/>
            <a:ext cx="5172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Influence Curve to obtain statistical inferences</a:t>
            </a:r>
          </a:p>
          <a:p>
            <a:r>
              <a:rPr lang="en-CA" dirty="0" smtClean="0"/>
              <a:t>Estimator </a:t>
            </a:r>
            <a:r>
              <a:rPr lang="en-CA" dirty="0"/>
              <a:t>minus its </a:t>
            </a:r>
            <a:r>
              <a:rPr lang="en-CA" dirty="0" err="1"/>
              <a:t>estimand</a:t>
            </a:r>
            <a:r>
              <a:rPr lang="en-CA" dirty="0"/>
              <a:t> </a:t>
            </a:r>
            <a:r>
              <a:rPr lang="en-CA" dirty="0" smtClean="0"/>
              <a:t>equals the </a:t>
            </a:r>
            <a:r>
              <a:rPr lang="en-CA" dirty="0"/>
              <a:t>empirical mean of the influence curve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3" y="3562722"/>
            <a:ext cx="7658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2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Sample mean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Sample </a:t>
            </a:r>
            <a:r>
              <a:rPr lang="en-CA" dirty="0" smtClean="0"/>
              <a:t>variance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Standard </a:t>
            </a:r>
            <a:r>
              <a:rPr lang="en-CA" dirty="0" smtClean="0"/>
              <a:t>error</a:t>
            </a:r>
          </a:p>
          <a:p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42" y="3531475"/>
            <a:ext cx="34956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95" y="4941168"/>
            <a:ext cx="2028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7" y="2276872"/>
            <a:ext cx="2171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2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95% Wald-type confidence interval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P-value 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086100"/>
            <a:ext cx="2324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29" y="4411389"/>
            <a:ext cx="22955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7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TMLE Properties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Double </a:t>
                </a:r>
                <a:r>
                  <a:rPr lang="en-CA" dirty="0"/>
                  <a:t>robustness </a:t>
                </a:r>
                <a:endParaRPr lang="en-CA" dirty="0" smtClean="0"/>
              </a:p>
              <a:p>
                <a:pPr lvl="1"/>
                <a:r>
                  <a:rPr lang="en-CA" dirty="0" smtClean="0"/>
                  <a:t>Consistent 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ψ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/>
                  <a:t> when either the outcome or the propensity score mechanism are estimated consistently</a:t>
                </a:r>
              </a:p>
              <a:p>
                <a:r>
                  <a:rPr lang="en-CA" dirty="0" smtClean="0"/>
                  <a:t>Asymptotically linear</a:t>
                </a:r>
              </a:p>
              <a:p>
                <a:pPr lvl="1"/>
                <a:r>
                  <a:rPr lang="en-CA" dirty="0" smtClean="0"/>
                  <a:t>Allows for construction of Wald-type confidence intervals, even when using machine learning</a:t>
                </a:r>
              </a:p>
              <a:p>
                <a:r>
                  <a:rPr lang="en-CA" dirty="0" smtClean="0"/>
                  <a:t>Efficient</a:t>
                </a:r>
              </a:p>
              <a:p>
                <a:pPr lvl="1"/>
                <a:r>
                  <a:rPr lang="en-CA" dirty="0" smtClean="0"/>
                  <a:t>Achieves the Cramer-Rao efficiency bound when both models are consistent</a:t>
                </a:r>
                <a:endParaRPr lang="en-CA" dirty="0"/>
              </a:p>
              <a:p>
                <a:pPr lvl="0"/>
                <a:r>
                  <a:rPr lang="en-CA" dirty="0" smtClean="0">
                    <a:solidFill>
                      <a:prstClr val="black"/>
                    </a:solidFill>
                  </a:rPr>
                  <a:t>Substitution estimator</a:t>
                </a:r>
              </a:p>
              <a:p>
                <a:pPr lvl="1"/>
                <a:r>
                  <a:rPr lang="en-CA" dirty="0" smtClean="0">
                    <a:solidFill>
                      <a:prstClr val="black"/>
                    </a:solidFill>
                  </a:rPr>
                  <a:t>Can be expressed in terms of the portion of likelihood relevant for 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ψ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:endParaRPr lang="en-CA" dirty="0">
                  <a:solidFill>
                    <a:prstClr val="black"/>
                  </a:solidFill>
                </a:endParaRPr>
              </a:p>
              <a:p>
                <a:pPr lvl="1"/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392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</a:t>
            </a:r>
            <a:r>
              <a:rPr lang="en-CA" dirty="0" smtClean="0"/>
              <a:t>structure </a:t>
            </a:r>
            <a:r>
              <a:rPr lang="en-CA" dirty="0"/>
              <a:t>O=(A, W1, W2, W3,Y)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confounders </a:t>
            </a:r>
            <a:r>
              <a:rPr lang="en-CA" dirty="0"/>
              <a:t>W = {W1, W2, W3} </a:t>
            </a:r>
            <a:r>
              <a:rPr lang="en-CA" dirty="0" smtClean="0"/>
              <a:t>are binary </a:t>
            </a:r>
            <a:r>
              <a:rPr lang="en-CA" dirty="0" smtClean="0"/>
              <a:t>with</a:t>
            </a:r>
          </a:p>
          <a:p>
            <a:pPr lvl="1"/>
            <a:r>
              <a:rPr lang="en-CA" sz="2000" dirty="0" smtClean="0"/>
              <a:t>corresponding </a:t>
            </a:r>
            <a:r>
              <a:rPr lang="en-CA" sz="2000" dirty="0" smtClean="0"/>
              <a:t>mean </a:t>
            </a:r>
            <a:r>
              <a:rPr lang="en-CA" sz="2000" dirty="0"/>
              <a:t>values of (0.55, 0.30, 0.25) </a:t>
            </a:r>
            <a:endParaRPr lang="en-CA" sz="2000" dirty="0" smtClean="0"/>
          </a:p>
          <a:p>
            <a:pPr lvl="1"/>
            <a:endParaRPr lang="en-CA" sz="2000" dirty="0" smtClean="0"/>
          </a:p>
          <a:p>
            <a:r>
              <a:rPr lang="en-CA" dirty="0"/>
              <a:t>The exposure A is a binary with </a:t>
            </a:r>
            <a:endParaRPr lang="en-CA" dirty="0"/>
          </a:p>
          <a:p>
            <a:pPr lvl="1"/>
            <a:r>
              <a:rPr lang="en-CA" sz="2000" dirty="0" smtClean="0"/>
              <a:t>logit(P(A </a:t>
            </a:r>
            <a:r>
              <a:rPr lang="en-CA" sz="2000" dirty="0"/>
              <a:t>= 1|W1, W2, W3)) = −0.5 + 0.75W1 + W2 +1.5W3. </a:t>
            </a:r>
            <a:endParaRPr lang="en-CA" sz="2000" dirty="0" smtClean="0"/>
          </a:p>
          <a:p>
            <a:pPr lvl="1"/>
            <a:endParaRPr lang="en-CA" sz="2000" dirty="0"/>
          </a:p>
          <a:p>
            <a:r>
              <a:rPr lang="en-CA" dirty="0" smtClean="0"/>
              <a:t>The </a:t>
            </a:r>
            <a:r>
              <a:rPr lang="en-CA" dirty="0"/>
              <a:t>outcome </a:t>
            </a:r>
            <a:r>
              <a:rPr lang="en-CA" dirty="0" smtClean="0"/>
              <a:t>Y is normal with </a:t>
            </a:r>
            <a:r>
              <a:rPr lang="en-CA" dirty="0"/>
              <a:t>standard deviation of 4.5 </a:t>
            </a:r>
            <a:r>
              <a:rPr lang="en-CA" dirty="0" smtClean="0"/>
              <a:t> and the </a:t>
            </a:r>
            <a:r>
              <a:rPr lang="en-CA" dirty="0"/>
              <a:t>following mean </a:t>
            </a:r>
            <a:r>
              <a:rPr lang="en-CA" dirty="0" smtClean="0"/>
              <a:t>value</a:t>
            </a:r>
            <a:r>
              <a:rPr lang="en-CA" dirty="0" smtClean="0"/>
              <a:t>:</a:t>
            </a:r>
          </a:p>
          <a:p>
            <a:pPr lvl="1"/>
            <a:r>
              <a:rPr lang="en-CA" sz="2000" dirty="0" smtClean="0"/>
              <a:t> </a:t>
            </a:r>
            <a:r>
              <a:rPr lang="en-CA" sz="2000" dirty="0"/>
              <a:t>E (Y |A, W1, W2, W3) = 24 − 3A + 3W1 – 4W2 – </a:t>
            </a:r>
            <a:r>
              <a:rPr lang="en-CA" sz="2000" dirty="0" smtClean="0"/>
              <a:t>6W3−1.5A*W3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052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implemented TMLE with parametric regression under 3 conditions: </a:t>
            </a:r>
            <a:endParaRPr lang="en-CA" dirty="0" smtClean="0"/>
          </a:p>
          <a:p>
            <a:pPr lvl="1"/>
            <a:r>
              <a:rPr lang="en-CA" dirty="0" smtClean="0"/>
              <a:t> </a:t>
            </a:r>
            <a:r>
              <a:rPr lang="en-CA" dirty="0"/>
              <a:t>the exposure regression was correctly specified but the outcome regression was </a:t>
            </a:r>
            <a:r>
              <a:rPr lang="en-CA" dirty="0" err="1"/>
              <a:t>misspecified</a:t>
            </a:r>
            <a:r>
              <a:rPr lang="en-CA" dirty="0"/>
              <a:t> </a:t>
            </a:r>
            <a:endParaRPr lang="en-CA" dirty="0" smtClean="0"/>
          </a:p>
          <a:p>
            <a:pPr lvl="1"/>
            <a:r>
              <a:rPr lang="en-CA" dirty="0" smtClean="0"/>
              <a:t> </a:t>
            </a:r>
            <a:r>
              <a:rPr lang="en-CA" dirty="0"/>
              <a:t>the exposure regression was </a:t>
            </a:r>
            <a:r>
              <a:rPr lang="en-CA" dirty="0" err="1"/>
              <a:t>misspecified</a:t>
            </a:r>
            <a:r>
              <a:rPr lang="en-CA" dirty="0"/>
              <a:t> but the outcome regression was correctly specified. </a:t>
            </a:r>
            <a:endParaRPr lang="en-CA" dirty="0" smtClean="0"/>
          </a:p>
          <a:p>
            <a:pPr lvl="1"/>
            <a:r>
              <a:rPr lang="en-CA" dirty="0" smtClean="0"/>
              <a:t> </a:t>
            </a:r>
            <a:r>
              <a:rPr lang="en-CA" dirty="0"/>
              <a:t>both outcome and exposure were </a:t>
            </a:r>
            <a:r>
              <a:rPr lang="en-CA" dirty="0" err="1"/>
              <a:t>misspecified</a:t>
            </a:r>
            <a:r>
              <a:rPr lang="en-CA" dirty="0" smtClean="0"/>
              <a:t>.</a:t>
            </a:r>
          </a:p>
          <a:p>
            <a:r>
              <a:rPr lang="en-CA" dirty="0"/>
              <a:t>The “main-terms” misspecification included only main-effect terms for A and W1, W2, W3, omitting the interaction term A × W3. </a:t>
            </a:r>
          </a:p>
          <a:p>
            <a:r>
              <a:rPr lang="en-CA" dirty="0"/>
              <a:t>The “omitted variable” misspecification included main terms for A and tW1 and W2, omitting W3 </a:t>
            </a:r>
            <a:r>
              <a:rPr lang="en-CA" dirty="0" smtClean="0"/>
              <a:t>entirely</a:t>
            </a:r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5199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2F13983-CC1E-FD42-B6CC-36E4938B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i="1" dirty="0">
                <a:solidFill>
                  <a:prstClr val="black"/>
                </a:solidFill>
              </a:rPr>
              <a:t>5</a:t>
            </a:r>
            <a:r>
              <a:rPr lang="en-US" sz="4000" i="1" dirty="0" smtClean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folds 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1F3B8B7-BCB2-7540-B497-1D142DB5CD65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3691394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5111828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b="1" baseline="30000" dirty="0">
                <a:solidFill>
                  <a:srgbClr val="FF0000"/>
                </a:solidFill>
              </a:rPr>
              <a:t>nd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8868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 of Algorithms for Super Learner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52" y="2453502"/>
            <a:ext cx="7559695" cy="317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056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17" y="1700808"/>
            <a:ext cx="7487191" cy="434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842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With Neural </a:t>
            </a:r>
            <a:r>
              <a:rPr lang="en-CA" dirty="0"/>
              <a:t>N</a:t>
            </a:r>
            <a:r>
              <a:rPr lang="en-CA" dirty="0" smtClean="0"/>
              <a:t>etworks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4468"/>
            <a:ext cx="8229600" cy="42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33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Without Neural Networks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5873"/>
            <a:ext cx="8229600" cy="420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65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TMLE+ SL </a:t>
            </a:r>
            <a:r>
              <a:rPr lang="en-CA" dirty="0"/>
              <a:t>produces the best estimate. </a:t>
            </a:r>
            <a:endParaRPr lang="en-CA" dirty="0" smtClean="0"/>
          </a:p>
          <a:p>
            <a:r>
              <a:rPr lang="en-CA" dirty="0" smtClean="0"/>
              <a:t>TMLE’s </a:t>
            </a:r>
            <a:r>
              <a:rPr lang="en-CA" dirty="0"/>
              <a:t>double robustness ensures unbiasedness of the ATE if either the exposure or the outcome mechanism is consistently estimated. </a:t>
            </a:r>
            <a:endParaRPr lang="en-CA" dirty="0" smtClean="0"/>
          </a:p>
          <a:p>
            <a:r>
              <a:rPr lang="en-CA" dirty="0" smtClean="0"/>
              <a:t>If </a:t>
            </a:r>
            <a:r>
              <a:rPr lang="en-CA" dirty="0"/>
              <a:t>both outcome and exposure are </a:t>
            </a:r>
            <a:r>
              <a:rPr lang="en-CA" dirty="0" err="1" smtClean="0"/>
              <a:t>misspecified</a:t>
            </a:r>
            <a:r>
              <a:rPr lang="en-CA" dirty="0" smtClean="0"/>
              <a:t> or we have unmeasured confounder </a:t>
            </a:r>
            <a:r>
              <a:rPr lang="en-CA" dirty="0"/>
              <a:t>then TMLE cant produce accurate results</a:t>
            </a:r>
            <a:r>
              <a:rPr lang="en-CA" dirty="0" smtClean="0"/>
              <a:t>.</a:t>
            </a:r>
          </a:p>
          <a:p>
            <a:r>
              <a:rPr lang="en-CA" dirty="0"/>
              <a:t>A</a:t>
            </a:r>
            <a:r>
              <a:rPr lang="en-CA" dirty="0" smtClean="0"/>
              <a:t>lgorithms such as </a:t>
            </a:r>
            <a:r>
              <a:rPr lang="en-CA" dirty="0" err="1" smtClean="0"/>
              <a:t>nnet</a:t>
            </a:r>
            <a:r>
              <a:rPr lang="en-CA" dirty="0" smtClean="0"/>
              <a:t> and </a:t>
            </a:r>
            <a:r>
              <a:rPr lang="en-CA" dirty="0" err="1" smtClean="0"/>
              <a:t>xgboost</a:t>
            </a:r>
            <a:r>
              <a:rPr lang="en-CA" dirty="0" smtClean="0"/>
              <a:t> need </a:t>
            </a:r>
            <a:r>
              <a:rPr lang="en-CA" dirty="0" err="1" smtClean="0"/>
              <a:t>hyperparameter</a:t>
            </a:r>
            <a:r>
              <a:rPr lang="en-CA" dirty="0" smtClean="0"/>
              <a:t> tuning (time consuming)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4400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Data generating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5574"/>
            <a:ext cx="3096344" cy="206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9" y="4967259"/>
            <a:ext cx="25241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55574"/>
            <a:ext cx="3744416" cy="225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48" y="5255125"/>
            <a:ext cx="2590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16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curvature for covariates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4618856" cy="4834864"/>
          </a:xfrm>
        </p:spPr>
        <p:txBody>
          <a:bodyPr>
            <a:normAutofit/>
          </a:bodyPr>
          <a:lstStyle/>
          <a:p>
            <a:r>
              <a:rPr lang="en-CA" dirty="0" smtClean="0"/>
              <a:t>8 possible curves:</a:t>
            </a:r>
          </a:p>
          <a:p>
            <a:r>
              <a:rPr lang="en-CA" dirty="0" smtClean="0"/>
              <a:t>ZX = </a:t>
            </a:r>
            <a:r>
              <a:rPr lang="en-CA" dirty="0" smtClean="0"/>
              <a:t>3Z^2 + U</a:t>
            </a:r>
            <a:endParaRPr lang="en-CA" dirty="0" smtClean="0"/>
          </a:p>
          <a:p>
            <a:r>
              <a:rPr lang="en-CA" dirty="0" smtClean="0"/>
              <a:t>ZX = </a:t>
            </a:r>
            <a:r>
              <a:rPr lang="en-CA" dirty="0" smtClean="0"/>
              <a:t>3Z^3 + U</a:t>
            </a:r>
            <a:endParaRPr lang="en-CA" dirty="0" smtClean="0"/>
          </a:p>
          <a:p>
            <a:r>
              <a:rPr lang="en-CA" dirty="0" smtClean="0"/>
              <a:t>ZY = </a:t>
            </a:r>
            <a:r>
              <a:rPr lang="en-CA" dirty="0" smtClean="0"/>
              <a:t>3Z^2 + U</a:t>
            </a:r>
            <a:endParaRPr lang="en-CA" dirty="0" smtClean="0"/>
          </a:p>
          <a:p>
            <a:r>
              <a:rPr lang="en-CA" dirty="0" smtClean="0"/>
              <a:t>ZY = </a:t>
            </a:r>
            <a:r>
              <a:rPr lang="en-CA" dirty="0" smtClean="0"/>
              <a:t>3Z^3 + U</a:t>
            </a:r>
            <a:endParaRPr lang="en-CA" dirty="0" smtClean="0"/>
          </a:p>
          <a:p>
            <a:r>
              <a:rPr lang="en-CA" dirty="0" smtClean="0"/>
              <a:t>P(</a:t>
            </a:r>
            <a:r>
              <a:rPr lang="en-CA" dirty="0" smtClean="0"/>
              <a:t>X=1) </a:t>
            </a:r>
            <a:r>
              <a:rPr lang="en-CA" dirty="0" smtClean="0"/>
              <a:t>= 1</a:t>
            </a:r>
            <a:r>
              <a:rPr lang="en-CA" dirty="0" smtClean="0"/>
              <a:t>/(1+e^(-ZX^2))</a:t>
            </a:r>
          </a:p>
          <a:p>
            <a:r>
              <a:rPr lang="en-CA" dirty="0"/>
              <a:t>P(X=1) </a:t>
            </a:r>
            <a:r>
              <a:rPr lang="en-CA" dirty="0" smtClean="0"/>
              <a:t>= 1</a:t>
            </a:r>
            <a:r>
              <a:rPr lang="en-CA" dirty="0" smtClean="0"/>
              <a:t>/(1+e^(-ZX^3))</a:t>
            </a:r>
            <a:endParaRPr lang="en-CA" dirty="0" smtClean="0"/>
          </a:p>
          <a:p>
            <a:r>
              <a:rPr lang="en-CA" dirty="0" smtClean="0"/>
              <a:t>Y = 3X +2(ZY^2</a:t>
            </a:r>
            <a:r>
              <a:rPr lang="en-CA" dirty="0" smtClean="0"/>
              <a:t>) + U</a:t>
            </a:r>
            <a:endParaRPr lang="en-CA" dirty="0" smtClean="0"/>
          </a:p>
          <a:p>
            <a:r>
              <a:rPr lang="en-CA" dirty="0" smtClean="0"/>
              <a:t>Y = 3X +2(ZY^3</a:t>
            </a:r>
            <a:r>
              <a:rPr lang="en-CA" dirty="0" smtClean="0"/>
              <a:t>) + U</a:t>
            </a:r>
            <a:endParaRPr lang="en-CA" dirty="0" smtClean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30" y="2401225"/>
            <a:ext cx="3707169" cy="268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6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988840"/>
            <a:ext cx="6486525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657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Super Learner </a:t>
            </a:r>
            <a:r>
              <a:rPr lang="en-CA" dirty="0"/>
              <a:t>Libraries </a:t>
            </a:r>
            <a:r>
              <a:rPr lang="en-CA" dirty="0" smtClean="0"/>
              <a:t>for Y=ZY^3 </a:t>
            </a:r>
            <a:r>
              <a:rPr lang="en-CA" dirty="0"/>
              <a:t>+ U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sz="2400" dirty="0" smtClean="0"/>
              <a:t>Add </a:t>
            </a:r>
            <a:r>
              <a:rPr lang="en-CA" sz="2400" dirty="0" smtClean="0"/>
              <a:t>more libraries/tuning</a:t>
            </a:r>
            <a:endParaRPr lang="en-CA" sz="2400" dirty="0" smtClean="0"/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sz="2400" dirty="0" smtClean="0"/>
              <a:t>Use discrete super learner</a:t>
            </a:r>
            <a:endParaRPr lang="en-CA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3314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24" y="1736472"/>
            <a:ext cx="4198707" cy="226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27" y="1740665"/>
            <a:ext cx="3946811" cy="226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5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 by C-TMLE?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Challenge: High correlations among some of the covariates </a:t>
            </a:r>
            <a:r>
              <a:rPr lang="en-CA" dirty="0" smtClean="0"/>
              <a:t>makes </a:t>
            </a:r>
            <a:r>
              <a:rPr lang="en-CA" dirty="0"/>
              <a:t>it </a:t>
            </a:r>
            <a:r>
              <a:rPr lang="en-CA" dirty="0" smtClean="0"/>
              <a:t>difficult </a:t>
            </a:r>
            <a:r>
              <a:rPr lang="en-CA" dirty="0"/>
              <a:t>to </a:t>
            </a:r>
            <a:r>
              <a:rPr lang="en-CA" dirty="0" smtClean="0"/>
              <a:t>obtain stable</a:t>
            </a:r>
            <a:r>
              <a:rPr lang="en-CA" dirty="0"/>
              <a:t>, low variance estimates of the association between A and </a:t>
            </a:r>
            <a:r>
              <a:rPr lang="en-CA" dirty="0" smtClean="0"/>
              <a:t>Y</a:t>
            </a:r>
          </a:p>
          <a:p>
            <a:endParaRPr lang="en-CA" dirty="0" smtClean="0"/>
          </a:p>
          <a:p>
            <a:r>
              <a:rPr lang="en-CA" dirty="0"/>
              <a:t>Targeted confounder selection strategy for </a:t>
            </a:r>
            <a:r>
              <a:rPr lang="en-CA" dirty="0" err="1"/>
              <a:t>pscore</a:t>
            </a:r>
            <a:r>
              <a:rPr lang="en-CA" dirty="0"/>
              <a:t> estimation </a:t>
            </a:r>
            <a:r>
              <a:rPr lang="en-CA" dirty="0" smtClean="0"/>
              <a:t>is guided </a:t>
            </a:r>
            <a:r>
              <a:rPr lang="en-CA" dirty="0"/>
              <a:t>by </a:t>
            </a:r>
            <a:r>
              <a:rPr lang="en-CA" dirty="0" smtClean="0"/>
              <a:t>effect </a:t>
            </a:r>
            <a:r>
              <a:rPr lang="en-CA" dirty="0"/>
              <a:t>on </a:t>
            </a:r>
            <a:r>
              <a:rPr lang="el-GR" dirty="0" smtClean="0"/>
              <a:t>Ψ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C-TMLE</a:t>
            </a:r>
          </a:p>
          <a:p>
            <a:pPr lvl="1"/>
            <a:r>
              <a:rPr lang="en-CA" dirty="0" smtClean="0"/>
              <a:t>collaborative </a:t>
            </a:r>
            <a:r>
              <a:rPr lang="en-CA" dirty="0"/>
              <a:t>double robustness + TMLE</a:t>
            </a:r>
          </a:p>
          <a:p>
            <a:pPr lvl="1"/>
            <a:r>
              <a:rPr lang="en-CA" dirty="0"/>
              <a:t>performs well in challenging scenarios</a:t>
            </a:r>
          </a:p>
        </p:txBody>
      </p:sp>
    </p:spTree>
    <p:extLst>
      <p:ext uri="{BB962C8B-B14F-4D97-AF65-F5344CB8AC3E}">
        <p14:creationId xmlns:p14="http://schemas.microsoft.com/office/powerpoint/2010/main" val="15509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F213012-7B19-8E4D-8581-053404E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i="1" dirty="0">
                <a:solidFill>
                  <a:prstClr val="black"/>
                </a:solidFill>
              </a:rPr>
              <a:t>5</a:t>
            </a: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prstClr val="black"/>
                </a:solidFill>
              </a:rPr>
              <a:t>folds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1F3B8B7-BCB2-7540-B497-1D142DB5CD65}"/>
              </a:ext>
            </a:extLst>
          </p:cNvPr>
          <p:cNvSpPr/>
          <p:nvPr/>
        </p:nvSpPr>
        <p:spPr>
          <a:xfrm>
            <a:off x="3691394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5111828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b="1" baseline="30000" dirty="0">
                <a:solidFill>
                  <a:srgbClr val="FF0000"/>
                </a:solidFill>
              </a:rPr>
              <a:t>rd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6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Targeted Learning integrates causal inference, machine learning, statistical theory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TMLE provides doubly robust estimation for complex observations, particularly high dimensional </a:t>
            </a:r>
            <a:r>
              <a:rPr lang="en-CA" dirty="0" smtClean="0"/>
              <a:t>data</a:t>
            </a:r>
          </a:p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estimate is accompanied with confidence interval and </a:t>
            </a:r>
            <a:r>
              <a:rPr lang="en-CA" dirty="0" smtClean="0"/>
              <a:t>p-value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40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63E1624-C155-E540-A25E-B8201F67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/>
                </a:solidFill>
              </a:rPr>
              <a:t>Example </a:t>
            </a:r>
            <a:r>
              <a:rPr lang="en-US" sz="4000" dirty="0">
                <a:solidFill>
                  <a:prstClr val="black"/>
                </a:solidFill>
              </a:rPr>
              <a:t>5 folds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1F3B8B7-BCB2-7540-B497-1D142DB5CD65}"/>
              </a:ext>
            </a:extLst>
          </p:cNvPr>
          <p:cNvSpPr/>
          <p:nvPr/>
        </p:nvSpPr>
        <p:spPr>
          <a:xfrm>
            <a:off x="5111828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3691394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  <a:r>
              <a:rPr lang="en-US" sz="3200" b="1" baseline="30000" dirty="0">
                <a:solidFill>
                  <a:srgbClr val="FF0000"/>
                </a:solidFill>
              </a:rPr>
              <a:t>th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82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CD87CE9-CF75-E64F-AED2-B1803808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dirty="0" smtClean="0">
                <a:solidFill>
                  <a:prstClr val="black"/>
                </a:solidFill>
              </a:rPr>
              <a:t>5 </a:t>
            </a:r>
            <a:r>
              <a:rPr lang="en-US" sz="4000" dirty="0">
                <a:solidFill>
                  <a:prstClr val="black"/>
                </a:solidFill>
              </a:rPr>
              <a:t>folds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3691394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5111828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baseline="30000" dirty="0">
                <a:solidFill>
                  <a:srgbClr val="FF0000"/>
                </a:solidFill>
              </a:rPr>
              <a:t>th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C175FB-371B-F647-87CC-4EA24BB34B65}"/>
              </a:ext>
            </a:extLst>
          </p:cNvPr>
          <p:cNvSpPr/>
          <p:nvPr/>
        </p:nvSpPr>
        <p:spPr>
          <a:xfrm>
            <a:off x="6532262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9585405-0D07-C049-96CD-7E95C7B1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dirty="0" smtClean="0">
                <a:solidFill>
                  <a:prstClr val="black"/>
                </a:solidFill>
              </a:rPr>
              <a:t>5 </a:t>
            </a:r>
            <a:r>
              <a:rPr lang="en-US" sz="4000" dirty="0">
                <a:solidFill>
                  <a:prstClr val="black"/>
                </a:solidFill>
              </a:rPr>
              <a:t>folds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F9CC4AF-64C1-5F43-A57F-EDF9DF4AB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06719"/>
              </p:ext>
            </p:extLst>
          </p:nvPr>
        </p:nvGraphicFramePr>
        <p:xfrm>
          <a:off x="628654" y="3151220"/>
          <a:ext cx="6875695" cy="3302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139">
                  <a:extLst>
                    <a:ext uri="{9D8B030D-6E8A-4147-A177-3AD203B41FA5}">
                      <a16:colId xmlns:a16="http://schemas.microsoft.com/office/drawing/2014/main" xmlns="" val="367135830"/>
                    </a:ext>
                  </a:extLst>
                </a:gridCol>
                <a:gridCol w="1375139">
                  <a:extLst>
                    <a:ext uri="{9D8B030D-6E8A-4147-A177-3AD203B41FA5}">
                      <a16:colId xmlns:a16="http://schemas.microsoft.com/office/drawing/2014/main" xmlns="" val="2203889529"/>
                    </a:ext>
                  </a:extLst>
                </a:gridCol>
                <a:gridCol w="1375139">
                  <a:extLst>
                    <a:ext uri="{9D8B030D-6E8A-4147-A177-3AD203B41FA5}">
                      <a16:colId xmlns:a16="http://schemas.microsoft.com/office/drawing/2014/main" xmlns="" val="3346965010"/>
                    </a:ext>
                  </a:extLst>
                </a:gridCol>
                <a:gridCol w="1375139">
                  <a:extLst>
                    <a:ext uri="{9D8B030D-6E8A-4147-A177-3AD203B41FA5}">
                      <a16:colId xmlns:a16="http://schemas.microsoft.com/office/drawing/2014/main" xmlns="" val="2126246460"/>
                    </a:ext>
                  </a:extLst>
                </a:gridCol>
                <a:gridCol w="1375139">
                  <a:extLst>
                    <a:ext uri="{9D8B030D-6E8A-4147-A177-3AD203B41FA5}">
                      <a16:colId xmlns:a16="http://schemas.microsoft.com/office/drawing/2014/main" xmlns="" val="2867118513"/>
                    </a:ext>
                  </a:extLst>
                </a:gridCol>
              </a:tblGrid>
              <a:tr h="6604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2290334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2811181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8791330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9349693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5581101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xmlns="" id="{E384C59B-5DDC-0149-9FC3-1ACA7D398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63886"/>
              </p:ext>
            </p:extLst>
          </p:nvPr>
        </p:nvGraphicFramePr>
        <p:xfrm>
          <a:off x="7538071" y="3077804"/>
          <a:ext cx="1348946" cy="33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946">
                  <a:extLst>
                    <a:ext uri="{9D8B030D-6E8A-4147-A177-3AD203B41FA5}">
                      <a16:colId xmlns:a16="http://schemas.microsoft.com/office/drawing/2014/main" xmlns="" val="3362593113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r>
                        <a:rPr lang="en-US" sz="2400" b="1" baseline="30000" dirty="0"/>
                        <a:t>st </a:t>
                      </a:r>
                      <a:r>
                        <a:rPr lang="en-US" sz="2400" b="1" baseline="0" dirty="0"/>
                        <a:t>fold</a:t>
                      </a:r>
                      <a:endParaRPr lang="en-US" sz="2400" b="1" dirty="0"/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82917690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nd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50125251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8906325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71525219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4855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Cross validated Risk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1382"/>
            <a:ext cx="1658256" cy="342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2348880"/>
            <a:ext cx="1658937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36632B-8424-A744-A7BF-ECE1FD7785EF}"/>
              </a:ext>
            </a:extLst>
          </p:cNvPr>
          <p:cNvSpPr txBox="1"/>
          <p:nvPr/>
        </p:nvSpPr>
        <p:spPr>
          <a:xfrm>
            <a:off x="4460015" y="3068961"/>
            <a:ext cx="51845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Cross validated </a:t>
            </a:r>
            <a:r>
              <a:rPr lang="en-US" sz="2800" b="1" dirty="0">
                <a:solidFill>
                  <a:prstClr val="black"/>
                </a:solidFill>
              </a:rPr>
              <a:t>Risk = </a:t>
            </a:r>
          </a:p>
          <a:p>
            <a:r>
              <a:rPr lang="en-US" sz="2800" dirty="0">
                <a:solidFill>
                  <a:prstClr val="black"/>
                </a:solidFill>
              </a:rPr>
              <a:t>Expected loss = </a:t>
            </a:r>
          </a:p>
          <a:p>
            <a:r>
              <a:rPr lang="en-US" sz="2800" dirty="0">
                <a:solidFill>
                  <a:prstClr val="black"/>
                </a:solidFill>
              </a:rPr>
              <a:t>Mean squared error (MSE)= 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Mean(observed – predicted)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691524-3563-1742-9219-8B39EEF272F0}"/>
              </a:ext>
            </a:extLst>
          </p:cNvPr>
          <p:cNvSpPr txBox="1"/>
          <p:nvPr/>
        </p:nvSpPr>
        <p:spPr>
          <a:xfrm>
            <a:off x="2777113" y="1517886"/>
            <a:ext cx="1653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Candidate Algorithm</a:t>
            </a:r>
          </a:p>
        </p:txBody>
      </p:sp>
    </p:spTree>
    <p:extLst>
      <p:ext uri="{BB962C8B-B14F-4D97-AF65-F5344CB8AC3E}">
        <p14:creationId xmlns:p14="http://schemas.microsoft.com/office/powerpoint/2010/main" val="22200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391</TotalTime>
  <Words>1548</Words>
  <Application>Microsoft Office PowerPoint</Application>
  <PresentationFormat>On-screen Show (4:3)</PresentationFormat>
  <Paragraphs>330</Paragraphs>
  <Slides>50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Clarity</vt:lpstr>
      <vt:lpstr>Super Learner</vt:lpstr>
      <vt:lpstr>Framework</vt:lpstr>
      <vt:lpstr>V-fold cross-validation scheme</vt:lpstr>
      <vt:lpstr>V-fold cross-validation scheme</vt:lpstr>
      <vt:lpstr>V-fold cross-validation scheme</vt:lpstr>
      <vt:lpstr>V-fold cross-validation scheme</vt:lpstr>
      <vt:lpstr>V-fold cross-validation scheme</vt:lpstr>
      <vt:lpstr>V-fold cross-validation scheme</vt:lpstr>
      <vt:lpstr>Cross validated Risk</vt:lpstr>
      <vt:lpstr>Discrete Super Learner</vt:lpstr>
      <vt:lpstr>Ensemble Super Learner</vt:lpstr>
      <vt:lpstr>Discrete Super Learner</vt:lpstr>
      <vt:lpstr>Ensemble Super Learner</vt:lpstr>
      <vt:lpstr>Four Simulations</vt:lpstr>
      <vt:lpstr>Set of Algorithms for Super Learner </vt:lpstr>
      <vt:lpstr>Simulation 1  Y= -2∗I(X &lt; -3)+ 2.55∗I(X &gt; -2) - 2∗I(X &gt; 0)+ 4∗I(X &gt; 2) - I(X &gt; 3) + U</vt:lpstr>
      <vt:lpstr>Simulation2  Y=6+0.4X -0.36X^2+0.005X^3+U</vt:lpstr>
      <vt:lpstr>Simulation3  Y=2.83∗sin⁡(π/2 X)+U</vt:lpstr>
      <vt:lpstr>Simulation4  Y=4∗sin⁡(3πX)∗I(X&gt;0)</vt:lpstr>
      <vt:lpstr>Summary</vt:lpstr>
      <vt:lpstr>TMLE method  for Causal Inferences</vt:lpstr>
      <vt:lpstr>Describe Data</vt:lpstr>
      <vt:lpstr>Specify Statistical Model</vt:lpstr>
      <vt:lpstr>Define Statistical Question</vt:lpstr>
      <vt:lpstr>Causal Effect Methods</vt:lpstr>
      <vt:lpstr>Comparison of 3 different estimators for ATE</vt:lpstr>
      <vt:lpstr>TMLE </vt:lpstr>
      <vt:lpstr>Two-stage procedure </vt:lpstr>
      <vt:lpstr>Step1: Estimate the Outcome</vt:lpstr>
      <vt:lpstr>Step2: Estimate the probability of Treatment</vt:lpstr>
      <vt:lpstr>Step3: Estimate the fluctuation parameter</vt:lpstr>
      <vt:lpstr>Step 4: Update the Initial Estimates of the Expected Outcome</vt:lpstr>
      <vt:lpstr>Step5: Compute the Statistical Estimand of Interest</vt:lpstr>
      <vt:lpstr>Inferences</vt:lpstr>
      <vt:lpstr>Inferences</vt:lpstr>
      <vt:lpstr>Inferences</vt:lpstr>
      <vt:lpstr>TMLE Properties</vt:lpstr>
      <vt:lpstr>Simulation Dataset</vt:lpstr>
      <vt:lpstr>Simulation Design</vt:lpstr>
      <vt:lpstr>Set of Algorithms for Super Learner</vt:lpstr>
      <vt:lpstr>Results</vt:lpstr>
      <vt:lpstr>With Neural Networks</vt:lpstr>
      <vt:lpstr>Without Neural Networks</vt:lpstr>
      <vt:lpstr>Results</vt:lpstr>
      <vt:lpstr>Simulation</vt:lpstr>
      <vt:lpstr>Adding curvature for covariates</vt:lpstr>
      <vt:lpstr>Results</vt:lpstr>
      <vt:lpstr>Super Learner Libraries for Y=ZY^3 + U </vt:lpstr>
      <vt:lpstr>Solution by C-TMLE?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&amp;2</dc:title>
  <dc:creator>Mandana</dc:creator>
  <cp:lastModifiedBy>Mandana</cp:lastModifiedBy>
  <cp:revision>33</cp:revision>
  <dcterms:created xsi:type="dcterms:W3CDTF">2024-04-16T18:50:18Z</dcterms:created>
  <dcterms:modified xsi:type="dcterms:W3CDTF">2024-04-17T06:23:06Z</dcterms:modified>
</cp:coreProperties>
</file>