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86" r:id="rId5"/>
    <p:sldId id="256" r:id="rId6"/>
    <p:sldId id="257" r:id="rId7"/>
    <p:sldId id="258" r:id="rId8"/>
    <p:sldId id="259" r:id="rId9"/>
    <p:sldId id="285" r:id="rId10"/>
    <p:sldId id="276" r:id="rId11"/>
    <p:sldId id="287" r:id="rId12"/>
    <p:sldId id="272" r:id="rId13"/>
    <p:sldId id="275" r:id="rId14"/>
    <p:sldId id="274" r:id="rId15"/>
    <p:sldId id="288" r:id="rId16"/>
    <p:sldId id="264" r:id="rId17"/>
    <p:sldId id="267" r:id="rId18"/>
    <p:sldId id="284" r:id="rId19"/>
    <p:sldId id="268" r:id="rId2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0D00"/>
    <a:srgbClr val="001626"/>
    <a:srgbClr val="002642"/>
    <a:srgbClr val="003B68"/>
    <a:srgbClr val="004EA4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0175283-229A-4F5F-9DFA-1F92EAA927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6F6A4B-6373-4887-89DA-53386FAB4E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E49AB9B-E7D3-4223-999E-DD0AB523B367}" type="datetime1">
              <a:rPr lang="ru-RU" smtClean="0"/>
              <a:t>21.03.2025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725007-2A21-48A1-9E5A-231B265B35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C09BF5-426E-412D-AFEA-FE30D83B44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0EFC00-6002-45FF-8385-9CF07DD24DC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9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979AA-7A79-4F8D-88BA-637372435D29}" type="datetime1">
              <a:rPr lang="ru-RU" smtClean="0"/>
              <a:pPr/>
              <a:t>21.03.2025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DE82FD2-F864-2E4E-ACF0-2DBC196A7066}" type="slidenum">
              <a:rPr lang="ru-RU" noProof="0" smtClean="0"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DE82FD2-F864-2E4E-ACF0-2DBC196A706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805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0000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6705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92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703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808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DE82FD2-F864-2E4E-ACF0-2DBC196A7066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8758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3C4921B-870F-DA4B-99FE-526B47FAF5FF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3C217E0E-2C1A-4D03-BC55-D7D6609B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683" y="879635"/>
            <a:ext cx="7659486" cy="1198178"/>
          </a:xfrm>
          <a:custGeom>
            <a:avLst/>
            <a:gdLst>
              <a:gd name="connsiteX0" fmla="*/ 0 w 7659486"/>
              <a:gd name="connsiteY0" fmla="*/ 0 h 1198178"/>
              <a:gd name="connsiteX1" fmla="*/ 7659486 w 7659486"/>
              <a:gd name="connsiteY1" fmla="*/ 0 h 1198178"/>
              <a:gd name="connsiteX2" fmla="*/ 7355455 w 7659486"/>
              <a:gd name="connsiteY2" fmla="*/ 1198178 h 1198178"/>
              <a:gd name="connsiteX3" fmla="*/ 0 w 7659486"/>
              <a:gd name="connsiteY3" fmla="*/ 1198178 h 1198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9486" h="1198178">
                <a:moveTo>
                  <a:pt x="0" y="0"/>
                </a:moveTo>
                <a:lnTo>
                  <a:pt x="7659486" y="0"/>
                </a:lnTo>
                <a:lnTo>
                  <a:pt x="7355455" y="1198178"/>
                </a:lnTo>
                <a:lnTo>
                  <a:pt x="0" y="119817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>
            <a:noAutofit/>
          </a:bodyPr>
          <a:lstStyle>
            <a:lvl1pPr>
              <a:defRPr sz="40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178164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385DE2B2-9988-4BD4-ACE0-1927858BAE41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6B46AC40-4848-C146-B8DE-C805F662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09666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B0A469C-DBC5-49D7-876B-B121EB68C09A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3114" y="6356350"/>
            <a:ext cx="2188029" cy="365125"/>
          </a:xfrm>
        </p:spPr>
        <p:txBody>
          <a:bodyPr rtlCol="0"/>
          <a:lstStyle>
            <a:lvl1pPr algn="r"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9FE6242-19BA-2847-9959-30D6F0E27035}"/>
              </a:ext>
            </a:extLst>
          </p:cNvPr>
          <p:cNvCxnSpPr/>
          <p:nvPr userDrawn="1"/>
        </p:nvCxnSpPr>
        <p:spPr>
          <a:xfrm flipH="1">
            <a:off x="633306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715A3155-E4BF-478C-8D90-C66F5EB274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6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lnSpc>
                <a:spcPct val="100000"/>
              </a:lnSpc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EDF23CDC-9A9D-5247-AD71-0A10D94B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4413068" cy="3539265"/>
          </a:xfrm>
        </p:spPr>
        <p:txBody>
          <a:bodyPr rtlCol="0">
            <a:normAutofit/>
          </a:bodyPr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61342" y="0"/>
            <a:ext cx="5730658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F72571D-58D5-4367-9E7E-94A5A5D795B8}"/>
              </a:ext>
            </a:extLst>
          </p:cNvPr>
          <p:cNvSpPr/>
          <p:nvPr userDrawn="1"/>
        </p:nvSpPr>
        <p:spPr>
          <a:xfrm>
            <a:off x="693682" y="2286000"/>
            <a:ext cx="11498318" cy="34163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ACD184E7-842E-4CDA-8022-CFE5CEA0DB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396480 w 8534400"/>
              <a:gd name="connsiteY2" fmla="*/ 2286000 h 6858000"/>
              <a:gd name="connsiteX3" fmla="*/ 693682 w 8534400"/>
              <a:gd name="connsiteY3" fmla="*/ 2286000 h 6858000"/>
              <a:gd name="connsiteX4" fmla="*/ 693682 w 8534400"/>
              <a:gd name="connsiteY4" fmla="*/ 5702300 h 6858000"/>
              <a:gd name="connsiteX5" fmla="*/ 8246759 w 8534400"/>
              <a:gd name="connsiteY5" fmla="*/ 5702300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396480" y="2286000"/>
                </a:lnTo>
                <a:lnTo>
                  <a:pt x="693682" y="2286000"/>
                </a:lnTo>
                <a:lnTo>
                  <a:pt x="693682" y="5702300"/>
                </a:lnTo>
                <a:lnTo>
                  <a:pt x="8246759" y="5702300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77236C5A-30BE-4583-B7BD-BA6E99F2953C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C650A3-C37B-8949-AAFB-1CA610A432A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1069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6823CE96-7B45-0E4E-8DD2-AAE6F7DB97C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51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F451F20-9248-594B-8CD5-3442A6451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19032" y="2654299"/>
            <a:ext cx="3165475" cy="270510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 cap="all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0" indent="0">
              <a:lnSpc>
                <a:spcPct val="9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800" spc="140" baseline="0">
                <a:solidFill>
                  <a:schemeClr val="bg1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92008AA3-BEDF-CE40-9D94-F5875454E799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4" y="879636"/>
            <a:ext cx="6294727" cy="1206888"/>
          </a:xfrm>
          <a:custGeom>
            <a:avLst/>
            <a:gdLst>
              <a:gd name="connsiteX0" fmla="*/ 5986630 w 6294727"/>
              <a:gd name="connsiteY0" fmla="*/ 0 h 1206888"/>
              <a:gd name="connsiteX1" fmla="*/ 6294727 w 6294727"/>
              <a:gd name="connsiteY1" fmla="*/ 1206888 h 1206888"/>
              <a:gd name="connsiteX2" fmla="*/ 0 w 6294727"/>
              <a:gd name="connsiteY2" fmla="*/ 1206888 h 1206888"/>
              <a:gd name="connsiteX3" fmla="*/ 0 w 6294727"/>
              <a:gd name="connsiteY3" fmla="*/ 8709 h 1206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94727" h="1206888">
                <a:moveTo>
                  <a:pt x="5986630" y="0"/>
                </a:moveTo>
                <a:lnTo>
                  <a:pt x="6294727" y="1206888"/>
                </a:lnTo>
                <a:lnTo>
                  <a:pt x="0" y="1206888"/>
                </a:lnTo>
                <a:lnTo>
                  <a:pt x="0" y="870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31027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AA6943C0-A7A3-4C4C-BEB2-9176DE8630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81047" y="0"/>
            <a:ext cx="8510952" cy="6858000"/>
          </a:xfrm>
          <a:custGeom>
            <a:avLst/>
            <a:gdLst>
              <a:gd name="connsiteX0" fmla="*/ 1706880 w 8510952"/>
              <a:gd name="connsiteY0" fmla="*/ 0 h 6858000"/>
              <a:gd name="connsiteX1" fmla="*/ 8510952 w 8510952"/>
              <a:gd name="connsiteY1" fmla="*/ 0 h 6858000"/>
              <a:gd name="connsiteX2" fmla="*/ 8510952 w 8510952"/>
              <a:gd name="connsiteY2" fmla="*/ 6858000 h 6858000"/>
              <a:gd name="connsiteX3" fmla="*/ 0 w 8510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52" h="6858000">
                <a:moveTo>
                  <a:pt x="1706880" y="0"/>
                </a:moveTo>
                <a:lnTo>
                  <a:pt x="8510952" y="0"/>
                </a:lnTo>
                <a:lnTo>
                  <a:pt x="851095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/>
          <p:nvPr userDrawn="1"/>
        </p:nvCxnSpPr>
        <p:spPr>
          <a:xfrm flipH="1">
            <a:off x="351011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941283B3-F5BE-4FDF-829D-D1BE17F7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6016" y="2551819"/>
            <a:ext cx="2952599" cy="3539265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/>
            </a:lvl1pPr>
          </a:lstStyle>
          <a:p>
            <a:pPr rtl="0"/>
            <a:fld id="{F8EB5596-E111-4A5A-95F6-35EEBA3F3955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FD6AC9F3-6F32-409B-A3B1-EEF36BA066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534400" cy="6858000"/>
          </a:xfrm>
          <a:custGeom>
            <a:avLst/>
            <a:gdLst>
              <a:gd name="connsiteX0" fmla="*/ 0 w 8534400"/>
              <a:gd name="connsiteY0" fmla="*/ 0 h 6858000"/>
              <a:gd name="connsiteX1" fmla="*/ 6827520 w 8534400"/>
              <a:gd name="connsiteY1" fmla="*/ 0 h 6858000"/>
              <a:gd name="connsiteX2" fmla="*/ 7070048 w 8534400"/>
              <a:gd name="connsiteY2" fmla="*/ 974442 h 6858000"/>
              <a:gd name="connsiteX3" fmla="*/ 5680814 w 8534400"/>
              <a:gd name="connsiteY3" fmla="*/ 974442 h 6858000"/>
              <a:gd name="connsiteX4" fmla="*/ 5680814 w 8534400"/>
              <a:gd name="connsiteY4" fmla="*/ 5758652 h 6858000"/>
              <a:gd name="connsiteX5" fmla="*/ 8260785 w 8534400"/>
              <a:gd name="connsiteY5" fmla="*/ 5758652 h 6858000"/>
              <a:gd name="connsiteX6" fmla="*/ 8534400 w 8534400"/>
              <a:gd name="connsiteY6" fmla="*/ 6858000 h 6858000"/>
              <a:gd name="connsiteX7" fmla="*/ 0 w 85344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6858000">
                <a:moveTo>
                  <a:pt x="0" y="0"/>
                </a:moveTo>
                <a:lnTo>
                  <a:pt x="6827520" y="0"/>
                </a:lnTo>
                <a:lnTo>
                  <a:pt x="7070048" y="974442"/>
                </a:lnTo>
                <a:lnTo>
                  <a:pt x="5680814" y="974442"/>
                </a:lnTo>
                <a:lnTo>
                  <a:pt x="5680814" y="5758652"/>
                </a:lnTo>
                <a:lnTo>
                  <a:pt x="8260785" y="5758652"/>
                </a:lnTo>
                <a:lnTo>
                  <a:pt x="8534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26FF020-BB93-4C6C-B3ED-8326D424097A}"/>
              </a:ext>
            </a:extLst>
          </p:cNvPr>
          <p:cNvSpPr/>
          <p:nvPr userDrawn="1"/>
        </p:nvSpPr>
        <p:spPr>
          <a:xfrm>
            <a:off x="5680814" y="974442"/>
            <a:ext cx="5228191" cy="478421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 anchor="b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295405"/>
          </a:xfrm>
        </p:spPr>
        <p:txBody>
          <a:bodyPr rtlCol="0">
            <a:normAutofit/>
          </a:bodyPr>
          <a:lstStyle>
            <a:lvl1pPr marL="0" indent="0" algn="l">
              <a:lnSpc>
                <a:spcPct val="125000"/>
              </a:lnSpc>
              <a:buNone/>
              <a:defRPr sz="1800" spc="14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104F3C93-C085-8A47-9A2A-6AD3F3D69F4E}"/>
              </a:ext>
            </a:extLst>
          </p:cNvPr>
          <p:cNvCxnSpPr>
            <a:cxnSpLocks/>
          </p:cNvCxnSpPr>
          <p:nvPr userDrawn="1"/>
        </p:nvCxnSpPr>
        <p:spPr>
          <a:xfrm>
            <a:off x="7108236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ата 3">
            <a:extLst>
              <a:ext uri="{FF2B5EF4-FFF2-40B4-BE49-F238E27FC236}">
                <a16:creationId xmlns:a16="http://schemas.microsoft.com/office/drawing/2014/main" id="{A19933E8-EEFC-754B-93AE-557EFF8A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730829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2268391A-9235-42EF-BB7B-3BE4856211BB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F21EDEC1-EB5D-6C48-A2AB-04808816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33BD7B8-5805-4D48-B17D-88E5EE750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 rtlCol="0"/>
          <a:lstStyle>
            <a:lvl1pPr>
              <a:defRPr sz="1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C00B690-D495-014F-8F60-C8152AD122A2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3D3DB60-9D00-2B4C-A1B6-A76F20998922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4B7F1F1-6439-8D45-8BCD-B68DB64CEDC1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870777-57CE-7A40-BCBA-E189F67DF446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A332DFE-5DF9-9744-86D5-7CE052E088CE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22459DEE-E152-47DA-8D52-C9681014BC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2043953 w 12192000"/>
              <a:gd name="connsiteY0" fmla="*/ 2205318 h 6858000"/>
              <a:gd name="connsiteX1" fmla="*/ 2043953 w 12192000"/>
              <a:gd name="connsiteY1" fmla="*/ 4518212 h 6858000"/>
              <a:gd name="connsiteX2" fmla="*/ 10148047 w 12192000"/>
              <a:gd name="connsiteY2" fmla="*/ 4518212 h 6858000"/>
              <a:gd name="connsiteX3" fmla="*/ 10148047 w 12192000"/>
              <a:gd name="connsiteY3" fmla="*/ 2205318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43953" y="2205318"/>
                </a:moveTo>
                <a:lnTo>
                  <a:pt x="2043953" y="4518212"/>
                </a:lnTo>
                <a:lnTo>
                  <a:pt x="10148047" y="4518212"/>
                </a:lnTo>
                <a:lnTo>
                  <a:pt x="10148047" y="220531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/>
          </a:bodyPr>
          <a:lstStyle>
            <a:lvl1pPr algn="ctr">
              <a:defRPr sz="4000" spc="3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97462" y="3567953"/>
            <a:ext cx="4997076" cy="610066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 spc="3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016" y="983785"/>
            <a:ext cx="8447439" cy="1074828"/>
          </a:xfrm>
        </p:spPr>
        <p:txBody>
          <a:bodyPr rtlCol="0">
            <a:normAutofit/>
          </a:bodyPr>
          <a:lstStyle>
            <a:lvl1pPr>
              <a:defRPr sz="4000" spc="30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B2A87E09-EFEB-407F-8DA3-637406A2CB64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8582161-389A-C649-9A2B-A16F489BB170}"/>
              </a:ext>
            </a:extLst>
          </p:cNvPr>
          <p:cNvSpPr/>
          <p:nvPr userDrawn="1"/>
        </p:nvSpPr>
        <p:spPr>
          <a:xfrm>
            <a:off x="11504428" y="382772"/>
            <a:ext cx="382772" cy="382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F7AA420-2BBF-AF48-8EF7-EF3CC47451FA}"/>
              </a:ext>
            </a:extLst>
          </p:cNvPr>
          <p:cNvSpPr/>
          <p:nvPr userDrawn="1"/>
        </p:nvSpPr>
        <p:spPr>
          <a:xfrm>
            <a:off x="11504428" y="974442"/>
            <a:ext cx="382772" cy="3827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0EDE653-D0BD-314F-B7B9-FD426A4C487F}"/>
              </a:ext>
            </a:extLst>
          </p:cNvPr>
          <p:cNvSpPr/>
          <p:nvPr userDrawn="1"/>
        </p:nvSpPr>
        <p:spPr>
          <a:xfrm>
            <a:off x="11504428" y="1566113"/>
            <a:ext cx="382772" cy="3827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6C43E8D-A8CD-974D-B3E2-5B4500E55B0A}"/>
              </a:ext>
            </a:extLst>
          </p:cNvPr>
          <p:cNvSpPr/>
          <p:nvPr userDrawn="1"/>
        </p:nvSpPr>
        <p:spPr>
          <a:xfrm>
            <a:off x="11504428" y="2157783"/>
            <a:ext cx="382772" cy="3827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A540AC-3D9F-5A42-BE59-E7EC044230B4}"/>
              </a:ext>
            </a:extLst>
          </p:cNvPr>
          <p:cNvSpPr/>
          <p:nvPr userDrawn="1"/>
        </p:nvSpPr>
        <p:spPr>
          <a:xfrm>
            <a:off x="11504428" y="2755481"/>
            <a:ext cx="382772" cy="3827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 dirty="0">
              <a:latin typeface="Calibri" panose="020F0502020204030204" pitchFamily="34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9DD93FC1-A14C-489D-A5EC-3819CA202A5D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1AE70196-45DE-CB4D-A7AC-0610E7A187C3}"/>
              </a:ext>
            </a:extLst>
          </p:cNvPr>
          <p:cNvCxnSpPr/>
          <p:nvPr userDrawn="1"/>
        </p:nvCxnSpPr>
        <p:spPr>
          <a:xfrm flipH="1">
            <a:off x="9211669" y="0"/>
            <a:ext cx="1533832" cy="6091084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B329649E-3847-4CC6-A84D-56DE76BD1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683" y="879635"/>
            <a:ext cx="6192892" cy="1198179"/>
          </a:xfrm>
          <a:custGeom>
            <a:avLst/>
            <a:gdLst>
              <a:gd name="connsiteX0" fmla="*/ 0 w 6192892"/>
              <a:gd name="connsiteY0" fmla="*/ 0 h 1198179"/>
              <a:gd name="connsiteX1" fmla="*/ 6192892 w 6192892"/>
              <a:gd name="connsiteY1" fmla="*/ 0 h 1198179"/>
              <a:gd name="connsiteX2" fmla="*/ 5947075 w 6192892"/>
              <a:gd name="connsiteY2" fmla="*/ 1198179 h 1198179"/>
              <a:gd name="connsiteX3" fmla="*/ 0 w 6192892"/>
              <a:gd name="connsiteY3" fmla="*/ 1198179 h 119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2892" h="1198179">
                <a:moveTo>
                  <a:pt x="0" y="0"/>
                </a:moveTo>
                <a:lnTo>
                  <a:pt x="6192892" y="0"/>
                </a:lnTo>
                <a:lnTo>
                  <a:pt x="5947075" y="1198179"/>
                </a:lnTo>
                <a:lnTo>
                  <a:pt x="0" y="11981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228600"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E120DB-DDEC-4DDF-8FB4-5C52F8078B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3738" y="2705425"/>
            <a:ext cx="10745787" cy="3273100"/>
          </a:xfrm>
        </p:spPr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455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764" y="2145265"/>
            <a:ext cx="8348472" cy="2363568"/>
          </a:xfrm>
          <a:noFill/>
        </p:spPr>
        <p:txBody>
          <a:bodyPr rtlCol="0">
            <a:normAutofit/>
          </a:bodyPr>
          <a:lstStyle>
            <a:lvl1pPr algn="ctr">
              <a:defRPr sz="4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00B1E9DB-8506-4576-BE63-BC56E7BF7B6F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/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0B51AFA9-C4C0-D44A-BE1A-30964CBCFE37}"/>
              </a:ext>
            </a:extLst>
          </p:cNvPr>
          <p:cNvSpPr txBox="1">
            <a:spLocks/>
          </p:cNvSpPr>
          <p:nvPr userDrawn="1"/>
        </p:nvSpPr>
        <p:spPr>
          <a:xfrm>
            <a:off x="970130" y="1879594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ru-RU" sz="16600" noProof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"</a:t>
            </a:r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2E169998-8E4C-AC45-9496-F3E1D40DD604}"/>
              </a:ext>
            </a:extLst>
          </p:cNvPr>
          <p:cNvSpPr txBox="1">
            <a:spLocks/>
          </p:cNvSpPr>
          <p:nvPr userDrawn="1"/>
        </p:nvSpPr>
        <p:spPr>
          <a:xfrm>
            <a:off x="10408852" y="4443180"/>
            <a:ext cx="1141699" cy="1220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tx2"/>
                </a:solidFill>
                <a:latin typeface="Tw Cen MT" panose="020B0602020104020603" pitchFamily="34" charset="77"/>
                <a:ea typeface="+mj-ea"/>
                <a:cs typeface="+mj-cs"/>
              </a:defRPr>
            </a:lvl1pPr>
          </a:lstStyle>
          <a:p>
            <a:pPr rtl="0"/>
            <a:r>
              <a:rPr lang="ru-RU" sz="16600" noProof="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</a:rPr>
              <a:t>”</a:t>
            </a:r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F3F62FE2-8018-8846-A38A-108C9B02DF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2738" y="4526051"/>
            <a:ext cx="3727450" cy="515938"/>
          </a:xfrm>
          <a:noFill/>
        </p:spPr>
        <p:txBody>
          <a:bodyPr rtlCol="0">
            <a:noAutofit/>
          </a:bodyPr>
          <a:lstStyle>
            <a:lvl1pPr marL="0" indent="0" algn="r">
              <a:buNone/>
              <a:defRPr sz="2000" spc="14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  <a:lvl2pPr marL="457200" indent="0" algn="r">
              <a:buNone/>
              <a:defRPr sz="1800">
                <a:solidFill>
                  <a:schemeClr val="tx2"/>
                </a:solidFill>
                <a:latin typeface="Tw Cen MT" panose="020B0602020104020603" pitchFamily="34" charset="77"/>
              </a:defRPr>
            </a:lvl2pPr>
            <a:lvl3pPr marL="914400" indent="0" algn="r">
              <a:buNone/>
              <a:defRPr sz="1600">
                <a:solidFill>
                  <a:schemeClr val="tx2"/>
                </a:solidFill>
                <a:latin typeface="Tw Cen MT" panose="020B0602020104020603" pitchFamily="34" charset="77"/>
              </a:defRPr>
            </a:lvl3pPr>
            <a:lvl4pPr marL="13716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4pPr>
            <a:lvl5pPr marL="1828800" indent="0" algn="r">
              <a:buNone/>
              <a:defRPr sz="1400">
                <a:solidFill>
                  <a:schemeClr val="tx2"/>
                </a:solidFill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</p:spTree>
    <p:extLst>
      <p:ext uri="{BB962C8B-B14F-4D97-AF65-F5344CB8AC3E}">
        <p14:creationId xmlns:p14="http://schemas.microsoft.com/office/powerpoint/2010/main" val="1593318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командой из 4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7E72E82D-99D2-44CF-BD19-CFF9243DD67A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00773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00773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1" name="Рисунок 16">
            <a:extLst>
              <a:ext uri="{FF2B5EF4-FFF2-40B4-BE49-F238E27FC236}">
                <a16:creationId xmlns:a16="http://schemas.microsoft.com/office/drawing/2014/main" id="{6D61AF1F-6298-744E-B9E2-999EED4A1E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38044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B409E4EC-6771-344F-AC49-F0493C4E50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00773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22E21560-0E2C-7E48-882F-77B02B0CE3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00773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0" name="Рисунок 16">
            <a:extLst>
              <a:ext uri="{FF2B5EF4-FFF2-40B4-BE49-F238E27FC236}">
                <a16:creationId xmlns:a16="http://schemas.microsoft.com/office/drawing/2014/main" id="{E38C0995-936E-464D-86FA-9C8847D9C4D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710265" y="2405063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00F264F2-A8BF-BF4E-82E5-457A75FF385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2994" y="2498043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C969F956-9E58-0C47-8A73-BA93723042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2994" y="2922586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3" name="Рисунок 16">
            <a:extLst>
              <a:ext uri="{FF2B5EF4-FFF2-40B4-BE49-F238E27FC236}">
                <a16:creationId xmlns:a16="http://schemas.microsoft.com/office/drawing/2014/main" id="{3A0B62B7-7680-5D4B-BC6D-4FFA4956151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710265" y="4021592"/>
            <a:ext cx="946150" cy="944562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C664169-B5AF-FB46-AA38-C9DDC1EB8F7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2994" y="4114572"/>
            <a:ext cx="2917826" cy="404812"/>
          </a:xfrm>
        </p:spPr>
        <p:txBody>
          <a:bodyPr rtlCol="0" anchor="b">
            <a:noAutofit/>
          </a:bodyPr>
          <a:lstStyle>
            <a:lvl1pPr marL="0" indent="0">
              <a:buNone/>
              <a:defRPr sz="18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5" name="Текст 18">
            <a:extLst>
              <a:ext uri="{FF2B5EF4-FFF2-40B4-BE49-F238E27FC236}">
                <a16:creationId xmlns:a16="http://schemas.microsoft.com/office/drawing/2014/main" id="{EB349D7E-9425-EA4B-906F-145652D0079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72994" y="4539115"/>
            <a:ext cx="2917826" cy="404812"/>
          </a:xfrm>
        </p:spPr>
        <p:txBody>
          <a:bodyPr rtlCol="0" anchor="t">
            <a:noAutofit/>
          </a:bodyPr>
          <a:lstStyle>
            <a:lvl1pPr marL="0" indent="0">
              <a:buNone/>
              <a:defRPr sz="15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Заголовок 1">
            <a:extLst>
              <a:ext uri="{FF2B5EF4-FFF2-40B4-BE49-F238E27FC236}">
                <a16:creationId xmlns:a16="http://schemas.microsoft.com/office/drawing/2014/main" id="{E6971742-A7E0-0D4A-AE6E-496FB9EC1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978408"/>
            <a:ext cx="8357616" cy="1088136"/>
          </a:xfrm>
        </p:spPr>
        <p:txBody>
          <a:bodyPr rtlCol="0" anchor="ctr">
            <a:norm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17184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командой из 8 челове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01F428E6-A8A2-E844-9C02-078ED4D993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/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599E224A-A1C5-4488-B628-921AC1A06275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1000">
                <a:solidFill>
                  <a:schemeClr val="tx2"/>
                </a:solidFill>
              </a:defRPr>
            </a:lvl1pPr>
          </a:lstStyle>
          <a:p>
            <a:pPr rtl="0"/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27B76286-63A1-AF4F-B23C-363AA8A8471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38044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64F5D22F-DDAB-8A40-B9D8-54ACF9C0E0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8044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3970178A-7D91-5F40-B3BD-58988D1D235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38044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Рисунок 16">
            <a:extLst>
              <a:ext uri="{FF2B5EF4-FFF2-40B4-BE49-F238E27FC236}">
                <a16:creationId xmlns:a16="http://schemas.microsoft.com/office/drawing/2014/main" id="{6A88DE59-CC76-784E-91CC-86A873E12B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9251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EC7436AA-C631-914A-893C-01BFCB5144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19251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7D3267A9-41C6-6D41-B94A-AF3A0B8D3CC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19251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Рисунок 16">
            <a:extLst>
              <a:ext uri="{FF2B5EF4-FFF2-40B4-BE49-F238E27FC236}">
                <a16:creationId xmlns:a16="http://schemas.microsoft.com/office/drawing/2014/main" id="{0CA14719-28D1-1245-82ED-C30AEA3FF5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5955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28" name="Текст 18">
            <a:extLst>
              <a:ext uri="{FF2B5EF4-FFF2-40B4-BE49-F238E27FC236}">
                <a16:creationId xmlns:a16="http://schemas.microsoft.com/office/drawing/2014/main" id="{A0F20BEC-0D1F-424C-A708-3CD1B159CB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5955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1AF30013-E0ED-7F43-83DA-D58BF2C564E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15955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6" name="Рисунок 16">
            <a:extLst>
              <a:ext uri="{FF2B5EF4-FFF2-40B4-BE49-F238E27FC236}">
                <a16:creationId xmlns:a16="http://schemas.microsoft.com/office/drawing/2014/main" id="{6F279F35-215F-8247-9F1E-B98FCFCBDCD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97162" y="2159159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37" name="Текст 18">
            <a:extLst>
              <a:ext uri="{FF2B5EF4-FFF2-40B4-BE49-F238E27FC236}">
                <a16:creationId xmlns:a16="http://schemas.microsoft.com/office/drawing/2014/main" id="{A61B963F-0880-1E47-A659-7FC76D4D9D5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97162" y="3105654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8" name="Текст 18">
            <a:extLst>
              <a:ext uri="{FF2B5EF4-FFF2-40B4-BE49-F238E27FC236}">
                <a16:creationId xmlns:a16="http://schemas.microsoft.com/office/drawing/2014/main" id="{50E852F6-B5E8-8B43-801C-1C4F7B19A5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97162" y="3483864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39" name="Рисунок 16">
            <a:extLst>
              <a:ext uri="{FF2B5EF4-FFF2-40B4-BE49-F238E27FC236}">
                <a16:creationId xmlns:a16="http://schemas.microsoft.com/office/drawing/2014/main" id="{4FA256BD-105F-BE40-B47B-B9E1894250BC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8044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0" name="Текст 18">
            <a:extLst>
              <a:ext uri="{FF2B5EF4-FFF2-40B4-BE49-F238E27FC236}">
                <a16:creationId xmlns:a16="http://schemas.microsoft.com/office/drawing/2014/main" id="{6A4AC0F6-874C-7C4C-9547-94508CE42D0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8044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1" name="Текст 18">
            <a:extLst>
              <a:ext uri="{FF2B5EF4-FFF2-40B4-BE49-F238E27FC236}">
                <a16:creationId xmlns:a16="http://schemas.microsoft.com/office/drawing/2014/main" id="{EA3CCA23-6E76-8F41-9FED-4DB323AEC85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8044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2" name="Рисунок 16">
            <a:extLst>
              <a:ext uri="{FF2B5EF4-FFF2-40B4-BE49-F238E27FC236}">
                <a16:creationId xmlns:a16="http://schemas.microsoft.com/office/drawing/2014/main" id="{C2654D0F-1EF0-C945-B023-1561C866903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719251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3" name="Текст 18">
            <a:extLst>
              <a:ext uri="{FF2B5EF4-FFF2-40B4-BE49-F238E27FC236}">
                <a16:creationId xmlns:a16="http://schemas.microsoft.com/office/drawing/2014/main" id="{117D52FF-094D-6749-8A26-B894CEF6AC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19251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4" name="Текст 18">
            <a:extLst>
              <a:ext uri="{FF2B5EF4-FFF2-40B4-BE49-F238E27FC236}">
                <a16:creationId xmlns:a16="http://schemas.microsoft.com/office/drawing/2014/main" id="{0052C3E7-B5A5-E44C-91BD-16DB655583B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19251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5" name="Рисунок 16">
            <a:extLst>
              <a:ext uri="{FF2B5EF4-FFF2-40B4-BE49-F238E27FC236}">
                <a16:creationId xmlns:a16="http://schemas.microsoft.com/office/drawing/2014/main" id="{D4C618F6-4987-274F-8D08-0934922ACA5A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955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6" name="Текст 18">
            <a:extLst>
              <a:ext uri="{FF2B5EF4-FFF2-40B4-BE49-F238E27FC236}">
                <a16:creationId xmlns:a16="http://schemas.microsoft.com/office/drawing/2014/main" id="{04553546-0C16-4843-8655-70FFDC038AC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15955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7" name="Текст 18">
            <a:extLst>
              <a:ext uri="{FF2B5EF4-FFF2-40B4-BE49-F238E27FC236}">
                <a16:creationId xmlns:a16="http://schemas.microsoft.com/office/drawing/2014/main" id="{0F174D17-C816-804A-BED4-E43623C4668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15955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8" name="Рисунок 16">
            <a:extLst>
              <a:ext uri="{FF2B5EF4-FFF2-40B4-BE49-F238E27FC236}">
                <a16:creationId xmlns:a16="http://schemas.microsoft.com/office/drawing/2014/main" id="{3A5BCDFF-966C-EE4B-B676-0DC4FE521CDB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097162" y="4198047"/>
            <a:ext cx="923886" cy="922335"/>
          </a:xfrm>
        </p:spPr>
        <p:txBody>
          <a:bodyPr rtlCol="0">
            <a:noAutofit/>
          </a:bodyPr>
          <a:lstStyle/>
          <a:p>
            <a:pPr rtl="0"/>
            <a:r>
              <a:rPr lang="ru-RU" noProof="0" dirty="0"/>
              <a:t>Вставка рисунка</a:t>
            </a:r>
          </a:p>
        </p:txBody>
      </p:sp>
      <p:sp>
        <p:nvSpPr>
          <p:cNvPr id="49" name="Текст 18">
            <a:extLst>
              <a:ext uri="{FF2B5EF4-FFF2-40B4-BE49-F238E27FC236}">
                <a16:creationId xmlns:a16="http://schemas.microsoft.com/office/drawing/2014/main" id="{3E877DB1-D772-1B4C-8F31-F2C6ACE01CF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097162" y="5144542"/>
            <a:ext cx="2526566" cy="402336"/>
          </a:xfrm>
        </p:spPr>
        <p:txBody>
          <a:bodyPr lIns="0" rtlCol="0" anchor="b">
            <a:noAutofit/>
          </a:bodyPr>
          <a:lstStyle>
            <a:lvl1pPr marL="0" indent="0">
              <a:buNone/>
              <a:defRPr sz="16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0" name="Текст 18">
            <a:extLst>
              <a:ext uri="{FF2B5EF4-FFF2-40B4-BE49-F238E27FC236}">
                <a16:creationId xmlns:a16="http://schemas.microsoft.com/office/drawing/2014/main" id="{BE7B6561-93FC-9B47-B1F2-95F66BC3A85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097162" y="5522976"/>
            <a:ext cx="2526566" cy="404812"/>
          </a:xfrm>
        </p:spPr>
        <p:txBody>
          <a:bodyPr lIns="0" rtlCol="0" anchor="t">
            <a:noAutofit/>
          </a:bodyPr>
          <a:lstStyle>
            <a:lvl1pPr marL="0" indent="0">
              <a:buNone/>
              <a:defRPr sz="1200" spc="2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>
                <a:latin typeface="Tw Cen MT" panose="020B0602020104020603" pitchFamily="34" charset="77"/>
              </a:defRPr>
            </a:lvl2pPr>
            <a:lvl3pPr marL="914400" indent="0">
              <a:buNone/>
              <a:defRPr>
                <a:latin typeface="Tw Cen MT" panose="020B0602020104020603" pitchFamily="34" charset="77"/>
              </a:defRPr>
            </a:lvl3pPr>
            <a:lvl4pPr marL="1371600" indent="0">
              <a:buNone/>
              <a:defRPr>
                <a:latin typeface="Tw Cen MT" panose="020B0602020104020603" pitchFamily="34" charset="77"/>
              </a:defRPr>
            </a:lvl4pPr>
            <a:lvl5pPr marL="1828800" indent="0">
              <a:buNone/>
              <a:defRPr>
                <a:latin typeface="Tw Cen MT" panose="020B0602020104020603" pitchFamily="34" charset="77"/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373FEBAB-37BE-6B43-AFCA-653DB9B959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017" y="1033272"/>
            <a:ext cx="8357616" cy="969264"/>
          </a:xfrm>
        </p:spPr>
        <p:txBody>
          <a:bodyPr rtlCol="0" anchor="ctr">
            <a:noAutofit/>
          </a:bodyPr>
          <a:lstStyle>
            <a:lvl1pPr algn="l">
              <a:defRPr sz="4000" cap="all" spc="300" baseline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2406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0DD89A25-D608-4E21-98AE-8C4176C6D63A}" type="datetime1">
              <a:rPr lang="ru-RU" noProof="0" smtClean="0"/>
              <a:t>21.03.2025</a:t>
            </a:fld>
            <a:endParaRPr lang="ru-RU" noProof="0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ru-RU" noProof="0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294A09A9-5501-47C1-A89A-A340965A2BE2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1" r:id="rId4"/>
    <p:sldLayoutId id="2147483654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2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rn.microsoft.com/ru-ru/dotnet/standard/data/sqlite/?tabs=netcore-cli" TargetMode="External"/><Relationship Id="rId7" Type="http://schemas.openxmlformats.org/officeDocument/2006/relationships/hyperlink" Target="https://github.com/Taburet-Killer/CSV" TargetMode="External"/><Relationship Id="rId2" Type="http://schemas.openxmlformats.org/officeDocument/2006/relationships/hyperlink" Target="https://learn.microsoft.com/ru-ru/dotnet/csharp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-scm.com/book/ru/v2/" TargetMode="External"/><Relationship Id="rId5" Type="http://schemas.openxmlformats.org/officeDocument/2006/relationships/hyperlink" Target="https://ru.wikipedia.org/wiki/%D0%A1%D0%B8%D1%81%D1%82%D0%B5%D0%BC%D0%B0_%D1%83%D0%BF%D1%80%D0%B0%D0%B2%D0%BB%D0%B5%D0%BD%D0%B8%D1%8F_%D0%B2%D0%B5%D1%80%D1%81%D0%B8%D1%8F%D0%BC%D0%B8" TargetMode="External"/><Relationship Id="rId4" Type="http://schemas.openxmlformats.org/officeDocument/2006/relationships/hyperlink" Target="https://learn.microsoft.com/ru-ru/dotnet/api/system.io?view=net-8.0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C3BCC9-5E98-4EB9-843B-96ABB898B274}"/>
              </a:ext>
            </a:extLst>
          </p:cNvPr>
          <p:cNvSpPr txBox="1"/>
          <p:nvPr/>
        </p:nvSpPr>
        <p:spPr>
          <a:xfrm>
            <a:off x="1629335" y="109631"/>
            <a:ext cx="8933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ДЕПАРТАМЕНТ ОБРАЗОВАНИЯ ИВАНОВСКОЙ ОБЛАСТИ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Областное государственное бюджетное профессиональное образовательное учреждение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«Ивановский промышленно-экономический колледж»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1B401-5EEE-44D2-903E-5673786BB50B}"/>
              </a:ext>
            </a:extLst>
          </p:cNvPr>
          <p:cNvSpPr txBox="1"/>
          <p:nvPr/>
        </p:nvSpPr>
        <p:spPr>
          <a:xfrm>
            <a:off x="3245222" y="273650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ru-RU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ПРОЕКТ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3D77A-4BF6-452A-B458-0DB73DC1AD80}"/>
              </a:ext>
            </a:extLst>
          </p:cNvPr>
          <p:cNvSpPr txBox="1"/>
          <p:nvPr/>
        </p:nvSpPr>
        <p:spPr>
          <a:xfrm>
            <a:off x="2568386" y="3136612"/>
            <a:ext cx="74496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системы контроля версий</a:t>
            </a:r>
            <a:endParaRPr lang="ru-RU" sz="2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0F0EDE-2F5F-4C5F-8840-F02981938FEB}"/>
              </a:ext>
            </a:extLst>
          </p:cNvPr>
          <p:cNvSpPr txBox="1"/>
          <p:nvPr/>
        </p:nvSpPr>
        <p:spPr>
          <a:xfrm>
            <a:off x="6127375" y="4747821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307-а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Специальности (09.02.07) «информационные системы и программирование»</a:t>
            </a:r>
          </a:p>
          <a:p>
            <a:pPr algn="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Михайлов Д. Д.</a:t>
            </a:r>
            <a:endParaRPr lang="ru-RU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0B635-2942-4E02-BE3A-FBD67A1CB02E}"/>
              </a:ext>
            </a:extLst>
          </p:cNvPr>
          <p:cNvSpPr txBox="1"/>
          <p:nvPr/>
        </p:nvSpPr>
        <p:spPr>
          <a:xfrm>
            <a:off x="3016623" y="6379037"/>
            <a:ext cx="615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Иваново 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9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302" y="453436"/>
            <a:ext cx="9995468" cy="848896"/>
          </a:xfrm>
          <a:solidFill>
            <a:srgbClr val="860D00"/>
          </a:solidFill>
        </p:spPr>
        <p:txBody>
          <a:bodyPr/>
          <a:lstStyle/>
          <a:p>
            <a:r>
              <a:rPr lang="ru-RU" sz="24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Моделирование с использованием UML-диаграмм</a:t>
            </a:r>
            <a:r>
              <a:rPr lang="ru-RU" sz="24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48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C021F3-3200-460D-B4D4-F6A392B9799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20213" y="1407460"/>
            <a:ext cx="6039485" cy="53339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одзаголовок 5">
            <a:extLst>
              <a:ext uri="{FF2B5EF4-FFF2-40B4-BE49-F238E27FC236}">
                <a16:creationId xmlns:a16="http://schemas.microsoft.com/office/drawing/2014/main" id="{CC187B73-B618-4FFE-8C40-3F4AD51844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02" y="1407459"/>
            <a:ext cx="5887909" cy="5334000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•</a:t>
            </a:r>
            <a:r>
              <a:rPr lang="en-US" sz="2400" dirty="0"/>
              <a:t> </a:t>
            </a:r>
            <a:r>
              <a:rPr lang="ru-RU" sz="2400" dirty="0"/>
              <a:t>В проекте используется UML-моделирование. Пользователь управляет репозиторием через CLI «CSV»:  </a:t>
            </a:r>
          </a:p>
          <a:p>
            <a:r>
              <a:rPr lang="en-US" sz="2400" dirty="0"/>
              <a:t>  </a:t>
            </a:r>
            <a:r>
              <a:rPr lang="ru-RU" sz="2400" dirty="0"/>
              <a:t>- mkrepo – создание репозитория  </a:t>
            </a:r>
          </a:p>
          <a:p>
            <a:r>
              <a:rPr lang="en-US" sz="2400" dirty="0"/>
              <a:t>  </a:t>
            </a:r>
            <a:r>
              <a:rPr lang="ru-RU" sz="2400" dirty="0"/>
              <a:t>- mkdata – создание базы данных  </a:t>
            </a:r>
          </a:p>
          <a:p>
            <a:r>
              <a:rPr lang="en-US" sz="2400" dirty="0"/>
              <a:t>  </a:t>
            </a:r>
            <a:r>
              <a:rPr lang="ru-RU" sz="2400" dirty="0"/>
              <a:t>- dir – просмотр файлов  </a:t>
            </a:r>
          </a:p>
          <a:p>
            <a:r>
              <a:rPr lang="en-US" sz="2400" dirty="0"/>
              <a:t>  </a:t>
            </a:r>
            <a:r>
              <a:rPr lang="ru-RU" sz="2400" dirty="0"/>
              <a:t>- save – сохранение файлов  </a:t>
            </a:r>
          </a:p>
          <a:p>
            <a:r>
              <a:rPr lang="en-US" sz="2400" dirty="0"/>
              <a:t>  </a:t>
            </a:r>
            <a:r>
              <a:rPr lang="ru-RU" sz="2400" dirty="0"/>
              <a:t>- load – загрузка файлов  </a:t>
            </a:r>
          </a:p>
          <a:p>
            <a:r>
              <a:rPr lang="en-US" sz="2400" dirty="0"/>
              <a:t>  </a:t>
            </a:r>
            <a:r>
              <a:rPr lang="ru-RU" sz="2400" dirty="0"/>
              <a:t>- info – информация о файлах  </a:t>
            </a:r>
          </a:p>
          <a:p>
            <a:r>
              <a:rPr lang="en-US" sz="2400" dirty="0"/>
              <a:t>  </a:t>
            </a:r>
            <a:r>
              <a:rPr lang="ru-RU" sz="2400" dirty="0"/>
              <a:t>- cls – очистка консоли  </a:t>
            </a:r>
          </a:p>
          <a:p>
            <a:r>
              <a:rPr lang="en-US" sz="2400" dirty="0"/>
              <a:t>  </a:t>
            </a:r>
            <a:r>
              <a:rPr lang="ru-RU" sz="2400" dirty="0"/>
              <a:t>- help – справка по командам</a:t>
            </a:r>
          </a:p>
          <a:p>
            <a:r>
              <a:rPr lang="ru-RU" sz="2400" dirty="0"/>
              <a:t>•</a:t>
            </a:r>
            <a:r>
              <a:rPr lang="en-US" sz="2400" dirty="0"/>
              <a:t> </a:t>
            </a:r>
            <a:r>
              <a:rPr lang="ru-RU" sz="2400" dirty="0"/>
              <a:t>Команды интуитивно понятны и удобны в использовании.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4E8E3C6-A1F1-4915-AC9D-297B3F334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879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56" y="502333"/>
            <a:ext cx="8794197" cy="848896"/>
          </a:xfrm>
          <a:solidFill>
            <a:srgbClr val="860D00"/>
          </a:solidFill>
        </p:spPr>
        <p:txBody>
          <a:bodyPr/>
          <a:lstStyle/>
          <a:p>
            <a:br>
              <a:rPr lang="ru-RU" sz="3200" dirty="0"/>
            </a:br>
            <a:r>
              <a:rPr lang="ru-RU" sz="3600" dirty="0"/>
              <a:t>Разработка макета приложения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104BC5D-D2D0-29E0-BDE8-CCAEB03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6" y="1480536"/>
            <a:ext cx="5988244" cy="5240937"/>
          </a:xfrm>
        </p:spPr>
        <p:txBody>
          <a:bodyPr>
            <a:normAutofit/>
          </a:bodyPr>
          <a:lstStyle/>
          <a:p>
            <a:r>
              <a:rPr lang="ru-RU" dirty="0"/>
              <a:t>• Перед разработкой важно продумать терминал: доступные команды и цветовую схему. Команды должны быть понятными и запоминающимися, а цвета — удобными для восприятия.  </a:t>
            </a:r>
          </a:p>
          <a:p>
            <a:r>
              <a:rPr lang="ru-RU" dirty="0"/>
              <a:t>• Выбранные цвета:  </a:t>
            </a:r>
          </a:p>
          <a:p>
            <a:r>
              <a:rPr lang="ru-RU" dirty="0"/>
              <a:t>   - Темно-желтый – для строки ввода     (выделяет, но не напрягает глаза).  </a:t>
            </a:r>
          </a:p>
          <a:p>
            <a:r>
              <a:rPr lang="ru-RU" dirty="0"/>
              <a:t>   - Темно-зеленый – для команд и основного текста (классический терминальный цвет).  </a:t>
            </a:r>
          </a:p>
          <a:p>
            <a:r>
              <a:rPr lang="ru-RU" dirty="0"/>
              <a:t>   - Серый – для подсказок (незаметен при повторном использовании).  </a:t>
            </a:r>
          </a:p>
          <a:p>
            <a:r>
              <a:rPr lang="ru-RU" dirty="0"/>
              <a:t>• Грамотный дизайн терминала повышает удобство и эффективность работы.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EDD4C3-C82A-4800-9844-7FF0D3C16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0537"/>
            <a:ext cx="5988245" cy="46871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BB7673-AAA7-46E3-8908-DA3DC991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13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B676C1E-F148-86EA-4A5A-13009FC72B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56" y="596872"/>
            <a:ext cx="8794197" cy="848896"/>
          </a:xfrm>
          <a:solidFill>
            <a:srgbClr val="860D00"/>
          </a:solidFill>
        </p:spPr>
        <p:txBody>
          <a:bodyPr/>
          <a:lstStyle/>
          <a:p>
            <a:br>
              <a:rPr lang="ru-RU" sz="3200" dirty="0"/>
            </a:br>
            <a:r>
              <a:rPr lang="ru-RU" sz="3600" dirty="0"/>
              <a:t>Разработка макета репозитория</a:t>
            </a:r>
            <a:br>
              <a:rPr lang="ru-RU" dirty="0"/>
            </a:br>
            <a:endParaRPr lang="ru-RU" dirty="0"/>
          </a:p>
        </p:txBody>
      </p:sp>
      <p:sp>
        <p:nvSpPr>
          <p:cNvPr id="4" name="Подзаголовок 3">
            <a:extLst>
              <a:ext uri="{FF2B5EF4-FFF2-40B4-BE49-F238E27FC236}">
                <a16:creationId xmlns:a16="http://schemas.microsoft.com/office/drawing/2014/main" id="{F104BC5D-D2D0-29E0-BDE8-CCAEB03A8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756" y="1783976"/>
            <a:ext cx="5988244" cy="5025182"/>
          </a:xfrm>
        </p:spPr>
        <p:txBody>
          <a:bodyPr>
            <a:normAutofit/>
          </a:bodyPr>
          <a:lstStyle/>
          <a:p>
            <a:r>
              <a:rPr lang="ru-RU" sz="2400" dirty="0"/>
              <a:t>• В системе контроля версий упрощен процесс создания репозитория: вместо сложных команд с длинными путями используется интуитивно понятный интерфейс. Это делает работу удобнее, особенно для новичков, которым сложно запоминать синтаксис. Такой подход ускоряет создание репозитория и делает систему доступнее для широкого круга пользователей.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BB7673-AAA7-46E3-8908-DA3DC9910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DAFBA7-10F7-49FE-8EE5-97B02599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7" y="1606079"/>
            <a:ext cx="5898597" cy="460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4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0B6389-2374-4677-B8BB-59410CCC3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589" y="-70355"/>
            <a:ext cx="8833159" cy="1074828"/>
          </a:xfrm>
        </p:spPr>
        <p:txBody>
          <a:bodyPr rtlCol="0">
            <a:normAutofit/>
          </a:bodyPr>
          <a:lstStyle/>
          <a:p>
            <a:pPr rtl="0"/>
            <a:r>
              <a:rPr lang="ru-RU" dirty="0"/>
              <a:t>ЭТАПЫ СОХРАНЕНИЯ ФАЙЛОВ</a:t>
            </a:r>
          </a:p>
        </p:txBody>
      </p:sp>
      <p:grpSp>
        <p:nvGrpSpPr>
          <p:cNvPr id="7" name="Группа 6" descr="Заполнитель временной шкалы ">
            <a:extLst>
              <a:ext uri="{FF2B5EF4-FFF2-40B4-BE49-F238E27FC236}">
                <a16:creationId xmlns:a16="http://schemas.microsoft.com/office/drawing/2014/main" id="{ACC3A21C-D951-0749-8030-62460C9DFA20}"/>
              </a:ext>
            </a:extLst>
          </p:cNvPr>
          <p:cNvGrpSpPr/>
          <p:nvPr/>
        </p:nvGrpSpPr>
        <p:grpSpPr>
          <a:xfrm>
            <a:off x="1044375" y="1338729"/>
            <a:ext cx="9775507" cy="4590702"/>
            <a:chOff x="1060704" y="1276485"/>
            <a:chExt cx="9775507" cy="4590702"/>
          </a:xfrm>
        </p:grpSpPr>
        <p:sp useBgFill="1"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146D639-1AF7-9544-89CB-5863F22FD6AD}"/>
                </a:ext>
              </a:extLst>
            </p:cNvPr>
            <p:cNvSpPr/>
            <p:nvPr/>
          </p:nvSpPr>
          <p:spPr>
            <a:xfrm>
              <a:off x="1060704" y="2048256"/>
              <a:ext cx="1828800" cy="3818931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0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49B3011-0D4E-5642-8F55-71996D5CC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1878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1</a:t>
              </a: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21CB4AB2-9E97-4D40-B2F1-A3F55B1E9090}"/>
                </a:ext>
              </a:extLst>
            </p:cNvPr>
            <p:cNvSpPr/>
            <p:nvPr/>
          </p:nvSpPr>
          <p:spPr>
            <a:xfrm>
              <a:off x="3067425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000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E5E93DBA-8C0F-5C43-9EA8-62F46C375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1785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2</a:t>
              </a: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F701027-0723-2745-B4FC-2C8285C84695}"/>
                </a:ext>
              </a:extLst>
            </p:cNvPr>
            <p:cNvSpPr/>
            <p:nvPr/>
          </p:nvSpPr>
          <p:spPr>
            <a:xfrm>
              <a:off x="5034058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20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649F9697-781F-F847-9FE8-C7E9AEF911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5299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3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60246C7-7995-0849-8AB1-B92F4280EC69}"/>
                </a:ext>
              </a:extLst>
            </p:cNvPr>
            <p:cNvSpPr/>
            <p:nvPr/>
          </p:nvSpPr>
          <p:spPr>
            <a:xfrm>
              <a:off x="7034454" y="2048256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4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C43EDC7-0C86-824A-B896-9214C6F5E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28814" y="1276485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4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D26DEB4E-5043-BB4F-B5CF-C6E87E8F4DA3}"/>
                </a:ext>
              </a:extLst>
            </p:cNvPr>
            <p:cNvSpPr/>
            <p:nvPr/>
          </p:nvSpPr>
          <p:spPr>
            <a:xfrm>
              <a:off x="9007411" y="2048255"/>
              <a:ext cx="1828800" cy="3818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662700" rIns="135128" bIns="898915" numCol="1" spcCol="1270" rtlCol="0" anchor="t" anchorCtr="1">
              <a:noAutofit/>
            </a:bodyPr>
            <a:lstStyle/>
            <a:p>
              <a:pPr lvl="0" algn="ctr" defTabSz="8445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586665D5-90A6-E942-822D-7B06D2ED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01771" y="1280133"/>
              <a:ext cx="640080" cy="640080"/>
            </a:xfrm>
            <a:prstGeom prst="rect">
              <a:avLst/>
            </a:prstGeom>
            <a:solidFill>
              <a:srgbClr val="860D00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rtlCol="0" anchor="ctr"/>
            <a:lstStyle/>
            <a:p>
              <a:pPr algn="ctr" rtl="0"/>
              <a:r>
                <a:rPr lang="ru-RU" sz="2800" dirty="0">
                  <a:latin typeface="Calibri" panose="020F0502020204030204" pitchFamily="34" charset="0"/>
                </a:rPr>
                <a:t>5</a:t>
              </a:r>
            </a:p>
          </p:txBody>
        </p:sp>
      </p:grp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99E15CFA-01A5-43EF-BD0C-D410D565B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3" y="4468800"/>
            <a:ext cx="1667436" cy="1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960C78D-8CEF-4ACE-A6D7-2847FA5331CB}"/>
              </a:ext>
            </a:extLst>
          </p:cNvPr>
          <p:cNvSpPr txBox="1"/>
          <p:nvPr/>
        </p:nvSpPr>
        <p:spPr>
          <a:xfrm>
            <a:off x="1044375" y="2160302"/>
            <a:ext cx="1825572" cy="1137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00" dirty="0">
                <a:solidFill>
                  <a:schemeClr val="tx2"/>
                </a:solidFill>
                <a:latin typeface="Calibri" panose="020F0502020204030204" pitchFamily="34" charset="0"/>
              </a:rPr>
              <a:t>АРХИВ</a:t>
            </a: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00" dirty="0">
                <a:solidFill>
                  <a:schemeClr val="tx2"/>
                </a:solidFill>
                <a:latin typeface="Calibri" panose="020F0502020204030204" pitchFamily="34" charset="0"/>
              </a:rPr>
              <a:t>Создание архива с файлами репозитория во временной папке.</a:t>
            </a:r>
            <a:endParaRPr lang="ru-RU" sz="1400" kern="1200" spc="1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A519E7-E6C3-4614-8CDC-D2719576BED6}"/>
              </a:ext>
            </a:extLst>
          </p:cNvPr>
          <p:cNvSpPr txBox="1"/>
          <p:nvPr/>
        </p:nvSpPr>
        <p:spPr>
          <a:xfrm>
            <a:off x="3051096" y="2160110"/>
            <a:ext cx="1828800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КОНВЕРТАЦИЯ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Преобразование архива с файлами репозитория в байт-код. 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61AD42D-36B2-408B-BF35-91BE787D1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256" y="4233206"/>
            <a:ext cx="1566728" cy="15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411239-3B86-4E18-A801-4C1DBD2B2DFC}"/>
              </a:ext>
            </a:extLst>
          </p:cNvPr>
          <p:cNvSpPr txBox="1"/>
          <p:nvPr/>
        </p:nvSpPr>
        <p:spPr>
          <a:xfrm>
            <a:off x="5092659" y="2160110"/>
            <a:ext cx="1712701" cy="1331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СОХРАНЕНИЕ</a:t>
            </a: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Выполнение записи байт-кода в базу данных репозитория.</a:t>
            </a:r>
            <a:endParaRPr lang="ru-RU" sz="20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C698C09-CD18-44AA-B1EA-59E18C52C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45" y="4526075"/>
            <a:ext cx="1207728" cy="102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D34D2A7-450C-459F-9AFC-11A374631A0F}"/>
              </a:ext>
            </a:extLst>
          </p:cNvPr>
          <p:cNvSpPr txBox="1"/>
          <p:nvPr/>
        </p:nvSpPr>
        <p:spPr>
          <a:xfrm>
            <a:off x="7018502" y="2160110"/>
            <a:ext cx="1900502" cy="1525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kern="1200" spc="160" dirty="0">
                <a:solidFill>
                  <a:schemeClr val="tx2"/>
                </a:solidFill>
                <a:latin typeface="Calibri" panose="020F0502020204030204" pitchFamily="34" charset="0"/>
              </a:rPr>
              <a:t>ПРИСВАИВАНИЕ</a:t>
            </a:r>
            <a:endParaRPr lang="ru-RU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marL="0" lvl="1" algn="ctr" defTabSz="6667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1400" spc="140" dirty="0">
                <a:solidFill>
                  <a:schemeClr val="tx2"/>
                </a:solidFill>
                <a:latin typeface="Calibri" panose="020F0502020204030204" pitchFamily="34" charset="0"/>
              </a:rPr>
              <a:t>Добавление мета-данных к байт-коду сохраненного ранее файла в базе данных.</a:t>
            </a:r>
            <a:endParaRPr lang="ru-RU" sz="1400" kern="1200" spc="14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C1A5A-A31A-483A-A6D3-9E90C6C1C103}"/>
              </a:ext>
            </a:extLst>
          </p:cNvPr>
          <p:cNvSpPr txBox="1"/>
          <p:nvPr/>
        </p:nvSpPr>
        <p:spPr>
          <a:xfrm>
            <a:off x="8882964" y="2160110"/>
            <a:ext cx="2045036" cy="943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ОЧИСТКА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pPr lvl="0" algn="ctr" defTabSz="84455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spc="160" dirty="0">
                <a:solidFill>
                  <a:schemeClr val="tx2"/>
                </a:solidFill>
                <a:latin typeface="Calibri" panose="020F0502020204030204" pitchFamily="34" charset="0"/>
              </a:rPr>
              <a:t>Удаление временной папки вместе с архивом.</a:t>
            </a:r>
            <a:endParaRPr lang="ru-RU" sz="1400" kern="1200" spc="16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61912BB1-ACB3-4440-B334-F76698A0D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644" y="4233206"/>
            <a:ext cx="1518782" cy="1331134"/>
          </a:xfrm>
          <a:prstGeom prst="rect">
            <a:avLst/>
          </a:prstGeom>
        </p:spPr>
      </p:pic>
      <p:pic>
        <p:nvPicPr>
          <p:cNvPr id="1040" name="Picture 16" descr="Picture background">
            <a:extLst>
              <a:ext uri="{FF2B5EF4-FFF2-40B4-BE49-F238E27FC236}">
                <a16:creationId xmlns:a16="http://schemas.microsoft.com/office/drawing/2014/main" id="{81CE592A-1633-4E4E-98AF-DFFFCCE19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2258" y="4427106"/>
            <a:ext cx="1137234" cy="113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D0DBE19-F32D-48C0-A420-C44542934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0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324F113-4437-4D54-BC54-3F21AC38B3B5}"/>
              </a:ext>
            </a:extLst>
          </p:cNvPr>
          <p:cNvSpPr/>
          <p:nvPr/>
        </p:nvSpPr>
        <p:spPr>
          <a:xfrm>
            <a:off x="5640824" y="938660"/>
            <a:ext cx="5356413" cy="4840941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6C00303-A08F-4F62-BD8D-3CC12633BD7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7344" y="394003"/>
            <a:ext cx="6942343" cy="5525337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06424"/>
            <a:ext cx="4446062" cy="916644"/>
          </a:xfrm>
        </p:spPr>
        <p:txBody>
          <a:bodyPr rtlCol="0"/>
          <a:lstStyle/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2075245"/>
            <a:ext cx="4446062" cy="3526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В ходе выполнения работы была разработана система контроля версий на C# с удобным управлением репозиториями. Реализованы основные функции: создание, сохранение, загрузка и просмотр файлов. Интуитивный интерфейс упрощает работу как для опытных, так и для начинающих пользователей.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44C008E-2A76-468E-8AC8-E62AE6B14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9" y="4051913"/>
            <a:ext cx="4614455" cy="280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icture background">
            <a:extLst>
              <a:ext uri="{FF2B5EF4-FFF2-40B4-BE49-F238E27FC236}">
                <a16:creationId xmlns:a16="http://schemas.microsoft.com/office/drawing/2014/main" id="{781A729A-1C25-478D-935D-2AF2AAE6D7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09882" y="2442882"/>
            <a:ext cx="1138518" cy="1138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2" descr="Picture background">
            <a:extLst>
              <a:ext uri="{FF2B5EF4-FFF2-40B4-BE49-F238E27FC236}">
                <a16:creationId xmlns:a16="http://schemas.microsoft.com/office/drawing/2014/main" id="{D8016234-B7F1-41D7-8EFD-EAFB8A4838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62" name="Picture 14" descr="Picture background">
            <a:extLst>
              <a:ext uri="{FF2B5EF4-FFF2-40B4-BE49-F238E27FC236}">
                <a16:creationId xmlns:a16="http://schemas.microsoft.com/office/drawing/2014/main" id="{43E5E975-1C09-4D6C-A0A4-1AD7A5D6D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516" y="1867423"/>
            <a:ext cx="2057994" cy="205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0479B7A-3EBF-4623-89F2-2DE6338309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356B8E-6E82-C414-AB4F-A1E5940F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2280" y="18430"/>
            <a:ext cx="8447439" cy="870012"/>
          </a:xfrm>
        </p:spPr>
        <p:txBody>
          <a:bodyPr>
            <a:normAutofit/>
          </a:bodyPr>
          <a:lstStyle/>
          <a:p>
            <a:r>
              <a:rPr lang="ru-RU" dirty="0"/>
              <a:t>Источники информации: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FC3B2D-1066-F4E4-F29E-876178C7ADDF}"/>
              </a:ext>
            </a:extLst>
          </p:cNvPr>
          <p:cNvSpPr txBox="1"/>
          <p:nvPr/>
        </p:nvSpPr>
        <p:spPr>
          <a:xfrm>
            <a:off x="153139" y="1287262"/>
            <a:ext cx="922394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https://learn.microsoft.com/ru-ru/dotnet/csharp/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https://learn.microsoft.com/ru-ru/dotnet/standard/data/sqlite/?tabs=netcore-cli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https://learn.microsoft.com/ru-ru/dotnet/api/system.io?view=net-8.0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 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https://ru.wikipedia.org/wiki/%D0%A1%D0%B8%D1%81%D1%82%D0%B5%D0%BC%D0%B0_%D1%83%D0%BF%D1%80%D0%B0%D0%B2%D0%BB%D0%B5%D0%BD%D0%B8%D1%8F_%D0%B2%D0%B5%D1%80%D1%81%D0%B8%D1%8F%D0%BC%D0%B8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https://git-scm.com/book/ru/v2/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</a:t>
            </a:r>
            <a:r>
              <a:rPr lang="en-US" sz="2000" b="0" i="0" dirty="0">
                <a:effectLst/>
                <a:latin typeface="gg sans"/>
                <a:hlinkClick r:id="rId7"/>
              </a:rPr>
              <a:t>github.com\Taburet-Killer\CSV</a:t>
            </a:r>
            <a:endParaRPr lang="en-US" sz="2000" b="0" i="0" dirty="0">
              <a:effectLst/>
              <a:latin typeface="gg sans"/>
            </a:endParaRPr>
          </a:p>
          <a:p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• Яндекс Картинки</a:t>
            </a:r>
            <a:endParaRPr lang="ru-RU" sz="2000" u="sng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4E3911-DE74-4003-83F9-B5D5FDDEA0B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3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C02B839-BD0F-4E42-B905-966EFC6BBA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3720353" y="-1"/>
            <a:ext cx="8471647" cy="6857999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01" y="2829910"/>
            <a:ext cx="7659486" cy="1198178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dirty="0"/>
              <a:t>СПАСИБО за внимание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D12C5A-1661-4540-AC96-34AF6FCAB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C58393-FADE-4230-9BF7-311D876214B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/>
        </p:blipFill>
        <p:spPr>
          <a:xfrm>
            <a:off x="5424255" y="0"/>
            <a:ext cx="6767745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2586" y="2230822"/>
            <a:ext cx="7866827" cy="1198178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sz="2400" b="1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Разработка системы контроля версий</a:t>
            </a:r>
            <a:endParaRPr lang="ru-RU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FC6B7F-22A7-4C22-BFE0-E888BF1A0570}"/>
              </a:ext>
            </a:extLst>
          </p:cNvPr>
          <p:cNvSpPr txBox="1"/>
          <p:nvPr/>
        </p:nvSpPr>
        <p:spPr>
          <a:xfrm>
            <a:off x="622749" y="3764811"/>
            <a:ext cx="495329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Сегодня мы начинаем работу над созданием современной, надежной и удобной системы контроля версий. Этот инструмент будет помогать разработчикам эффективно управлять изменениями в коде, отслеживать историю правок, работать с ветками и при необходимости возвращаться к предыдущим версиям.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2E5FEC6-7752-428D-A55C-56DBD6E0B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50">
            <a:extLst>
              <a:ext uri="{FF2B5EF4-FFF2-40B4-BE49-F238E27FC236}">
                <a16:creationId xmlns:a16="http://schemas.microsoft.com/office/drawing/2014/main" id="{92016388-C216-491D-B032-A86FF344C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194" y="155358"/>
            <a:ext cx="6977847" cy="1198179"/>
          </a:xfrm>
          <a:solidFill>
            <a:srgbClr val="860D00"/>
          </a:solidFill>
        </p:spPr>
        <p:txBody>
          <a:bodyPr rtlCol="0"/>
          <a:lstStyle/>
          <a:p>
            <a:pPr rtl="0"/>
            <a:r>
              <a:rPr lang="ru-RU" dirty="0"/>
              <a:t>Содержание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53537"/>
            <a:ext cx="5797118" cy="5594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ru-RU" dirty="0"/>
              <a:t>•</a:t>
            </a:r>
            <a:r>
              <a:rPr lang="en-US" dirty="0"/>
              <a:t> </a:t>
            </a:r>
            <a:r>
              <a:rPr lang="ru-RU" dirty="0"/>
              <a:t>Определение СКВ</a:t>
            </a:r>
          </a:p>
          <a:p>
            <a:pPr rtl="0"/>
            <a:r>
              <a:rPr lang="ru-RU" dirty="0"/>
              <a:t>• Основная информация:</a:t>
            </a:r>
            <a:endParaRPr lang="en-US" dirty="0"/>
          </a:p>
          <a:p>
            <a:pPr rtl="0"/>
            <a:r>
              <a:rPr lang="ru-RU" dirty="0"/>
              <a:t>•• Цель </a:t>
            </a:r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курсового</a:t>
            </a:r>
            <a:r>
              <a:rPr lang="ru-RU" dirty="0"/>
              <a:t> проекта</a:t>
            </a:r>
          </a:p>
          <a:p>
            <a:pPr rtl="0"/>
            <a:r>
              <a:rPr lang="ru-RU" dirty="0"/>
              <a:t>•• Актуальность работы</a:t>
            </a:r>
          </a:p>
          <a:p>
            <a:pPr rtl="0"/>
            <a:r>
              <a:rPr lang="ru-RU" dirty="0"/>
              <a:t>• Выбор средств разработки</a:t>
            </a:r>
          </a:p>
          <a:p>
            <a:pPr rtl="0"/>
            <a:r>
              <a:rPr lang="ru-RU" dirty="0"/>
              <a:t>• Дополнительные сведения</a:t>
            </a:r>
            <a:r>
              <a:rPr lang="en-US" dirty="0"/>
              <a:t>:</a:t>
            </a:r>
          </a:p>
          <a:p>
            <a:pPr rtl="0"/>
            <a:r>
              <a:rPr lang="ru-RU" dirty="0"/>
              <a:t>••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ru-RU" sz="20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Моделирование с использованием UML-диаграмм</a:t>
            </a:r>
            <a:r>
              <a:rPr lang="ru-RU" sz="2000" b="1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rtl="0"/>
            <a:r>
              <a:rPr lang="ru-RU" dirty="0"/>
              <a:t>••</a:t>
            </a:r>
            <a:r>
              <a:rPr lang="ru-RU" sz="2000" dirty="0"/>
              <a:t> Разработка макета приложения</a:t>
            </a:r>
            <a:endParaRPr lang="ru-RU" dirty="0"/>
          </a:p>
          <a:p>
            <a:pPr rtl="0"/>
            <a:r>
              <a:rPr lang="ru-RU" dirty="0"/>
              <a:t>••</a:t>
            </a:r>
            <a:r>
              <a:rPr lang="ru-RU" sz="2000" dirty="0"/>
              <a:t> Разработка макета репозитория</a:t>
            </a:r>
            <a:endParaRPr lang="ru-RU" dirty="0"/>
          </a:p>
          <a:p>
            <a:pPr rtl="0"/>
            <a:r>
              <a:rPr lang="ru-RU" dirty="0"/>
              <a:t>•• Этапы сохранения файлов</a:t>
            </a:r>
          </a:p>
          <a:p>
            <a:r>
              <a:rPr lang="ru-RU" dirty="0"/>
              <a:t>• Заключение</a:t>
            </a:r>
          </a:p>
          <a:p>
            <a:r>
              <a:rPr lang="ru-RU" dirty="0"/>
              <a:t>• Источники информации</a:t>
            </a:r>
          </a:p>
          <a:p>
            <a:pPr rtl="0"/>
            <a:endParaRPr lang="ru-RU" dirty="0"/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957A7C-69CC-4A46-A1AC-73E24C574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118" y="1508898"/>
            <a:ext cx="6394881" cy="53491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0E519-86E1-4F63-A911-3F0001EE01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97DCAD-EA75-4570-B0F5-265FAF8059F4}"/>
              </a:ext>
            </a:extLst>
          </p:cNvPr>
          <p:cNvSpPr/>
          <p:nvPr/>
        </p:nvSpPr>
        <p:spPr>
          <a:xfrm>
            <a:off x="5636557" y="941294"/>
            <a:ext cx="5356413" cy="4840941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11369" y="749270"/>
            <a:ext cx="4446062" cy="916644"/>
          </a:xfrm>
        </p:spPr>
        <p:txBody>
          <a:bodyPr rtlCol="0"/>
          <a:lstStyle/>
          <a:p>
            <a:pPr rtl="0"/>
            <a:r>
              <a:rPr lang="ru-RU" i="1" dirty="0"/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6035" y="1857938"/>
            <a:ext cx="5217458" cy="362469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rtl="0"/>
            <a:r>
              <a:rPr lang="ru-RU" dirty="0"/>
              <a:t>Система контроля версий (СКВ) — это инструмент, используемый разработчиками программного обеспечения для управления изменениями в исходном коде и других файловых ресурсах.</a:t>
            </a:r>
          </a:p>
          <a:p>
            <a:pPr rtl="0"/>
            <a:endParaRPr lang="ru-RU" dirty="0"/>
          </a:p>
          <a:p>
            <a:pPr rtl="0"/>
            <a:r>
              <a:rPr lang="ru-RU" dirty="0"/>
              <a:t>Она позволяет отслеживать историю изменений, возвращаться к предыдущим версиям, сливать изменения из разных источников и сотрудничать с другими разработчиками.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B5730EE-23E8-4C5C-8A30-E62BA1A0D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9906"/>
            <a:ext cx="5636557" cy="474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A2DD60-C4C0-4C13-A57C-B115DC7AB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F8D40B2-9A0F-4FA9-AB1C-DC0095B3CD86}"/>
              </a:ext>
            </a:extLst>
          </p:cNvPr>
          <p:cNvSpPr/>
          <p:nvPr/>
        </p:nvSpPr>
        <p:spPr>
          <a:xfrm>
            <a:off x="1745873" y="2052917"/>
            <a:ext cx="8527680" cy="2752165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327900" cy="902916"/>
          </a:xfrm>
        </p:spPr>
        <p:txBody>
          <a:bodyPr rtlCol="0" anchor="ctr">
            <a:normAutofit/>
          </a:bodyPr>
          <a:lstStyle/>
          <a:p>
            <a:pPr rtl="0"/>
            <a:r>
              <a:rPr lang="ru-RU" sz="4400" dirty="0"/>
              <a:t>ОСНОВНАЯ ИНФОРМАЦИЯ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4756" y="3908612"/>
            <a:ext cx="6162488" cy="403412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dirty="0"/>
              <a:t>Цель, актуальность курсового проекта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E18110-C8A4-6EF3-48AC-D8FDC45F41B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432" b="432"/>
          <a:stretch>
            <a:fillRect/>
          </a:stretch>
        </p:blipFill>
        <p:spPr/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A5855A-1DE8-4BBD-A8FB-A83FDB42D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B5A53F-37F3-68E1-1950-79A1F972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94A09A9-5501-47C1-A89A-A340965A2BE2}" type="slidenum">
              <a:rPr lang="ru-RU" noProof="0" smtClean="0"/>
              <a:pPr rtl="0"/>
              <a:t>6</a:t>
            </a:fld>
            <a:endParaRPr lang="ru-RU" noProof="0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385F24-32FF-4B12-8F02-A919C5CF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80" y="549336"/>
            <a:ext cx="7387608" cy="724609"/>
          </a:xfrm>
          <a:solidFill>
            <a:srgbClr val="860D00"/>
          </a:solidFill>
        </p:spPr>
        <p:txBody>
          <a:bodyPr/>
          <a:lstStyle/>
          <a:p>
            <a:r>
              <a:rPr lang="ru-RU" sz="4000" dirty="0"/>
              <a:t>ОСНОВНАЯ ИНФОРМАЦИЯ</a:t>
            </a:r>
            <a:endParaRPr lang="ru-RU" dirty="0"/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B8E9A94-19CE-478B-40BE-E1719C5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" y="1418687"/>
            <a:ext cx="6599743" cy="5439313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Цель курсового проекта: работа направлена на создание надежной и удобной системы контроля версий с отслеживанием изменений, возможностью отката и разрешения конфликтов. Планируется поддержка как CLI, так и GUI, интуитивно понятный интерфейс, наглядная история изменений и кроссплатформенность.</a:t>
            </a:r>
          </a:p>
          <a:p>
            <a:r>
              <a:rPr lang="ru-RU" sz="2200" dirty="0"/>
              <a:t>Актуальность работы: в условиях растущей сложности проектов и командной работы система контроля версий критически важна для управления изменениями, предотвращения хаоса и ошибок. Существующие решения не всегда удовлетворяют потребность в гибкости и удобстве, особенно с развитием облачных технологий. Поэтому создание современной и эффективной системы остается актуальной задачей.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4AB3A-D0ED-C9A5-3D2B-3DD8C8B9B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9100" r="9100"/>
          <a:stretch>
            <a:fillRect/>
          </a:stretch>
        </p:blipFill>
        <p:spPr>
          <a:xfrm>
            <a:off x="6240463" y="0"/>
            <a:ext cx="5951537" cy="68580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C81AE7-A611-4A8E-94C9-E306F96A1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5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A2488FC-848F-4C7E-B009-BB9F7A058652}"/>
              </a:ext>
            </a:extLst>
          </p:cNvPr>
          <p:cNvSpPr/>
          <p:nvPr/>
        </p:nvSpPr>
        <p:spPr>
          <a:xfrm>
            <a:off x="1745873" y="2052917"/>
            <a:ext cx="8527680" cy="2752165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584A68-11D6-D77E-E8E8-8D2B2CF5D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2665037"/>
            <a:ext cx="7473950" cy="902916"/>
          </a:xfrm>
        </p:spPr>
        <p:txBody>
          <a:bodyPr>
            <a:normAutofit/>
          </a:bodyPr>
          <a:lstStyle/>
          <a:p>
            <a:r>
              <a:rPr lang="ru-RU" sz="4800" dirty="0"/>
              <a:t> 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41DDB0-6586-586A-7815-58B84CE3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3754" y="3818965"/>
            <a:ext cx="5304491" cy="385947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 fontScale="92500"/>
          </a:bodyPr>
          <a:lstStyle/>
          <a:p>
            <a:r>
              <a:rPr lang="en-US" dirty="0"/>
              <a:t>Visual Studio Community -  C# -  .NET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A7A037-A61A-D1E5-A446-2F05C987B4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32" b="432"/>
          <a:stretch>
            <a:fillRect/>
          </a:stretch>
        </p:blipFill>
        <p:spPr/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7AF775E-46F7-425C-ACCB-264F839E07A2}"/>
              </a:ext>
            </a:extLst>
          </p:cNvPr>
          <p:cNvSpPr txBox="1">
            <a:spLocks/>
          </p:cNvSpPr>
          <p:nvPr/>
        </p:nvSpPr>
        <p:spPr>
          <a:xfrm>
            <a:off x="2432049" y="2598023"/>
            <a:ext cx="7327900" cy="90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400" dirty="0"/>
              <a:t>ВЫБОР СРЕДСТВ РАЗРАБОТКИ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04A481-3CE7-48E7-BF39-EE6B99F6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8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4AB3A-D0ED-C9A5-3D2B-3DD8C8B9B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240463" y="0"/>
            <a:ext cx="5951537" cy="6858000"/>
          </a:xfrm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A9385F24-32FF-4B12-8F02-A919C5CF0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604" y="758890"/>
            <a:ext cx="9216408" cy="724609"/>
          </a:xfrm>
          <a:solidFill>
            <a:srgbClr val="860D00"/>
          </a:solidFill>
        </p:spPr>
        <p:txBody>
          <a:bodyPr/>
          <a:lstStyle/>
          <a:p>
            <a:r>
              <a:rPr lang="ru-RU" sz="4000" dirty="0"/>
              <a:t>ВЫБОР СРЕДСТВ РАЗРАБОТКИ</a:t>
            </a:r>
          </a:p>
        </p:txBody>
      </p:sp>
      <p:sp>
        <p:nvSpPr>
          <p:cNvPr id="6" name="Подзаголовок 5">
            <a:extLst>
              <a:ext uri="{FF2B5EF4-FFF2-40B4-BE49-F238E27FC236}">
                <a16:creationId xmlns:a16="http://schemas.microsoft.com/office/drawing/2014/main" id="{AB8E9A94-19CE-478B-40BE-E1719C51B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" y="1855694"/>
            <a:ext cx="6599743" cy="5002306"/>
          </a:xfrm>
        </p:spPr>
        <p:txBody>
          <a:bodyPr>
            <a:normAutofit/>
          </a:bodyPr>
          <a:lstStyle/>
          <a:p>
            <a:r>
              <a:rPr lang="ru-RU" sz="2200" dirty="0"/>
              <a:t>Обоснование выбора средств разработки</a:t>
            </a:r>
            <a:r>
              <a:rPr lang="en-US" sz="2200" dirty="0"/>
              <a:t>:  </a:t>
            </a:r>
            <a:r>
              <a:rPr lang="ru-RU" sz="2200" dirty="0"/>
              <a:t>Для разработки выбраны C# и .NET благодаря их высокой производительности, надежности и развитой экосистеме. Они обеспечивают удобную работу с файлами, поддержку CLI и GUI, а также позволяют эффективно разрабатывать систему контроля версий. Дополнительным фактором является опыт работы с этой платформой.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FFAF64-AF25-4618-9ED2-81C3A10CA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7E820E1-78BD-40EE-8DCE-6E10BC094A59}"/>
              </a:ext>
            </a:extLst>
          </p:cNvPr>
          <p:cNvSpPr/>
          <p:nvPr/>
        </p:nvSpPr>
        <p:spPr>
          <a:xfrm>
            <a:off x="1745873" y="2052917"/>
            <a:ext cx="8527680" cy="2752165"/>
          </a:xfrm>
          <a:prstGeom prst="rect">
            <a:avLst/>
          </a:prstGeom>
          <a:solidFill>
            <a:srgbClr val="860D00"/>
          </a:solidFill>
          <a:effectLst>
            <a:outerShdw blurRad="50800" dir="5400000" algn="t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E41DDB0-6586-586A-7815-58B84CE39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5825" y="3881718"/>
            <a:ext cx="5340350" cy="402632"/>
          </a:xfr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>
            <a:normAutofit/>
          </a:bodyPr>
          <a:lstStyle/>
          <a:p>
            <a:r>
              <a:rPr lang="ru-RU" dirty="0"/>
              <a:t>Моделирование, создание макетов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A7A037-A61A-D1E5-A446-2F05C987B4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32" b="432"/>
          <a:stretch>
            <a:fillRect/>
          </a:stretch>
        </p:blipFill>
        <p:spPr>
          <a:xfrm>
            <a:off x="-1" y="0"/>
            <a:ext cx="12192000" cy="6858000"/>
          </a:xfr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4D69E07-DA46-4B28-B49B-93F986DCCEAB}"/>
              </a:ext>
            </a:extLst>
          </p:cNvPr>
          <p:cNvSpPr txBox="1">
            <a:spLocks/>
          </p:cNvSpPr>
          <p:nvPr/>
        </p:nvSpPr>
        <p:spPr>
          <a:xfrm>
            <a:off x="2432049" y="2598023"/>
            <a:ext cx="7327900" cy="9029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3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ru-RU" sz="4400" dirty="0"/>
              <a:t>ДОПОЛНИТЕЛЬНЫЕ СВЕДЕНИЯ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C2EC09-6005-40B6-9B85-11A9EAE0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76" y="48842"/>
            <a:ext cx="1276996" cy="40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4206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631_TF11580736_Win32" id="{AD636FD6-6F0D-476E-B0CD-8C06A884DAE3}" vid="{26924B92-8D2D-4DD2-9FE1-B9D66BC29B0B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B13BD-E781-417A-B53F-0EDDA23B05B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2BC193-1E5D-42CA-92FB-CB15BBE1F56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94C50BF-B542-4C65-9576-F6A949345C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(художественное красное оформление)</Template>
  <TotalTime>353</TotalTime>
  <Words>876</Words>
  <Application>Microsoft Office PowerPoint</Application>
  <PresentationFormat>Широкоэкранный</PresentationFormat>
  <Paragraphs>102</Paragraphs>
  <Slides>16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gg sans</vt:lpstr>
      <vt:lpstr>Times New Roman</vt:lpstr>
      <vt:lpstr>Tw Cen MT</vt:lpstr>
      <vt:lpstr>Тема Office</vt:lpstr>
      <vt:lpstr>Презентация PowerPoint</vt:lpstr>
      <vt:lpstr>Разработка системы контроля версий</vt:lpstr>
      <vt:lpstr>Содержание проекта</vt:lpstr>
      <vt:lpstr>Определение</vt:lpstr>
      <vt:lpstr>ОСНОВНАЯ ИНФОРМАЦИЯ</vt:lpstr>
      <vt:lpstr>ОСНОВНАЯ ИНФОРМАЦИЯ</vt:lpstr>
      <vt:lpstr> </vt:lpstr>
      <vt:lpstr>ВЫБОР СРЕДСТВ РАЗРАБОТКИ</vt:lpstr>
      <vt:lpstr>Презентация PowerPoint</vt:lpstr>
      <vt:lpstr>Моделирование с использованием UML-диаграмм </vt:lpstr>
      <vt:lpstr> Разработка макета приложения </vt:lpstr>
      <vt:lpstr> Разработка макета репозитория </vt:lpstr>
      <vt:lpstr>ЭТАПЫ СОХРАНЕНИЯ ФАЙЛОВ</vt:lpstr>
      <vt:lpstr>Заключение</vt:lpstr>
      <vt:lpstr>Источники информации: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Экология города Иваново</dc:title>
  <dc:creator>BybenNop</dc:creator>
  <cp:lastModifiedBy>BybenNop</cp:lastModifiedBy>
  <cp:revision>4</cp:revision>
  <dcterms:created xsi:type="dcterms:W3CDTF">2023-10-31T10:04:52Z</dcterms:created>
  <dcterms:modified xsi:type="dcterms:W3CDTF">2025-03-21T13:50:09Z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