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6" r:id="rId5"/>
    <p:sldId id="568" r:id="rId6"/>
    <p:sldId id="475" r:id="rId7"/>
    <p:sldId id="536" r:id="rId8"/>
    <p:sldId id="600" r:id="rId9"/>
    <p:sldId id="601" r:id="rId10"/>
    <p:sldId id="602" r:id="rId11"/>
    <p:sldId id="550" r:id="rId12"/>
    <p:sldId id="603" r:id="rId13"/>
    <p:sldId id="604" r:id="rId14"/>
    <p:sldId id="605" r:id="rId15"/>
    <p:sldId id="607" r:id="rId16"/>
    <p:sldId id="608" r:id="rId17"/>
    <p:sldId id="522" r:id="rId18"/>
    <p:sldId id="528" r:id="rId19"/>
    <p:sldId id="524" r:id="rId20"/>
    <p:sldId id="525" r:id="rId21"/>
    <p:sldId id="526" r:id="rId22"/>
    <p:sldId id="609" r:id="rId23"/>
    <p:sldId id="518" r:id="rId24"/>
    <p:sldId id="606" r:id="rId25"/>
    <p:sldId id="520" r:id="rId26"/>
    <p:sldId id="576" r:id="rId27"/>
    <p:sldId id="516" r:id="rId28"/>
    <p:sldId id="554" r:id="rId29"/>
    <p:sldId id="556" r:id="rId30"/>
    <p:sldId id="610" r:id="rId31"/>
    <p:sldId id="611" r:id="rId32"/>
    <p:sldId id="502" r:id="rId33"/>
    <p:sldId id="586" r:id="rId34"/>
    <p:sldId id="612" r:id="rId35"/>
    <p:sldId id="613" r:id="rId36"/>
    <p:sldId id="614" r:id="rId37"/>
    <p:sldId id="615" r:id="rId38"/>
    <p:sldId id="620" r:id="rId39"/>
    <p:sldId id="619" r:id="rId40"/>
    <p:sldId id="617" r:id="rId41"/>
    <p:sldId id="618" r:id="rId42"/>
    <p:sldId id="616" r:id="rId43"/>
    <p:sldId id="621" r:id="rId44"/>
    <p:sldId id="622" r:id="rId45"/>
    <p:sldId id="501" r:id="rId4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65A468E-F8AB-449F-8E05-AE6D9A7021D4}">
          <p14:sldIdLst>
            <p14:sldId id="256"/>
            <p14:sldId id="568"/>
            <p14:sldId id="475"/>
            <p14:sldId id="536"/>
            <p14:sldId id="600"/>
            <p14:sldId id="601"/>
            <p14:sldId id="602"/>
            <p14:sldId id="550"/>
            <p14:sldId id="603"/>
            <p14:sldId id="604"/>
            <p14:sldId id="605"/>
            <p14:sldId id="607"/>
            <p14:sldId id="608"/>
            <p14:sldId id="522"/>
            <p14:sldId id="528"/>
            <p14:sldId id="524"/>
            <p14:sldId id="525"/>
            <p14:sldId id="526"/>
            <p14:sldId id="609"/>
            <p14:sldId id="518"/>
            <p14:sldId id="606"/>
            <p14:sldId id="520"/>
            <p14:sldId id="576"/>
            <p14:sldId id="516"/>
            <p14:sldId id="554"/>
            <p14:sldId id="556"/>
            <p14:sldId id="610"/>
            <p14:sldId id="611"/>
            <p14:sldId id="502"/>
            <p14:sldId id="586"/>
            <p14:sldId id="612"/>
            <p14:sldId id="613"/>
            <p14:sldId id="614"/>
            <p14:sldId id="615"/>
            <p14:sldId id="620"/>
            <p14:sldId id="619"/>
            <p14:sldId id="617"/>
            <p14:sldId id="618"/>
            <p14:sldId id="616"/>
            <p14:sldId id="621"/>
            <p14:sldId id="62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39FA20-3BB2-1AB8-E9F9-A95B329B0609}" name="Stefan Plank" initials="SP" userId="Stefan Plank" providerId="None"/>
  <p188:author id="{F80E5D54-94A0-44BF-F39B-5F9C3CC4F63D}" name="Lukas Helminger" initials="LH" userId="S::helminger@taceo.io::ba3c8ec7-4a32-463a-ac9c-ffe537a32485" providerId="AD"/>
  <p188:author id="{E2C4F08B-2A0A-FF4D-5840-571DA9FFA5BA}" name="Stefan Plank" initials="SP" userId="S::plank@taceo.io::84be7b74-c3c8-4907-8921-ef1eb594c4fe" providerId="AD"/>
  <p188:author id="{FD32F199-4FC9-8D71-3B50-A7438E1A398F}" name="Christian Rechberger" initials="CR" userId="S::rechberger@taceo.io::fe00900b-1ae9-4b5a-ae4b-045c70344aea" providerId="AD"/>
  <p188:author id="{2C4193FF-E57D-2B3A-552A-DD485D8F14CE}" name="Lukas Götz" initials="LG" userId="S::goetz@taceo.io::e1549a02-0d5d-4673-b25c-dae10bdf85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F22"/>
    <a:srgbClr val="EDEDED"/>
    <a:srgbClr val="69979C"/>
    <a:srgbClr val="05525A"/>
    <a:srgbClr val="CCE3DD"/>
    <a:srgbClr val="1C7882"/>
    <a:srgbClr val="F3F4F4"/>
    <a:srgbClr val="A5A5A5"/>
    <a:srgbClr val="457378"/>
    <a:srgbClr val="114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84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Nieddu" userId="1d654166-7909-4274-a85e-42d00fd397a1" providerId="ADAL" clId="{FB962A63-519A-4054-8C19-8AEBB3FBD6BB}"/>
    <pc:docChg chg="modSld">
      <pc:chgData name="Franco Nieddu" userId="1d654166-7909-4274-a85e-42d00fd397a1" providerId="ADAL" clId="{FB962A63-519A-4054-8C19-8AEBB3FBD6BB}" dt="2025-06-18T10:09:01.996" v="1" actId="20577"/>
      <pc:docMkLst>
        <pc:docMk/>
      </pc:docMkLst>
      <pc:sldChg chg="modSp mod">
        <pc:chgData name="Franco Nieddu" userId="1d654166-7909-4274-a85e-42d00fd397a1" providerId="ADAL" clId="{FB962A63-519A-4054-8C19-8AEBB3FBD6BB}" dt="2025-06-18T10:09:01.996" v="1" actId="20577"/>
        <pc:sldMkLst>
          <pc:docMk/>
          <pc:sldMk cId="4092535902" sldId="502"/>
        </pc:sldMkLst>
        <pc:spChg chg="mod">
          <ac:chgData name="Franco Nieddu" userId="1d654166-7909-4274-a85e-42d00fd397a1" providerId="ADAL" clId="{FB962A63-519A-4054-8C19-8AEBB3FBD6BB}" dt="2025-06-18T10:09:01.996" v="1" actId="20577"/>
          <ac:spMkLst>
            <pc:docMk/>
            <pc:sldMk cId="4092535902" sldId="502"/>
            <ac:spMk id="3" creationId="{0B9F1E22-9B52-5DF1-AA7B-231DEDE36B7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B24BD-1347-4221-B780-65BEE5AD2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2E014-B7A8-46CD-81E9-2E970815F5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Mutually untrusting parties jointly compute a function</a:t>
          </a:r>
        </a:p>
      </dgm:t>
    </dgm:pt>
    <dgm:pt modelId="{4F2B94C9-6D38-4E2B-A377-A1543C244C4C}" type="parTrans" cxnId="{95175979-0925-4F6A-8A5F-8549016786A1}">
      <dgm:prSet/>
      <dgm:spPr/>
      <dgm:t>
        <a:bodyPr/>
        <a:lstStyle/>
        <a:p>
          <a:endParaRPr lang="en-US"/>
        </a:p>
      </dgm:t>
    </dgm:pt>
    <dgm:pt modelId="{5CCF1C3E-4139-4B46-95A6-4DBF636EF089}" type="sibTrans" cxnId="{95175979-0925-4F6A-8A5F-8549016786A1}">
      <dgm:prSet/>
      <dgm:spPr/>
      <dgm:t>
        <a:bodyPr/>
        <a:lstStyle/>
        <a:p>
          <a:endParaRPr lang="en-US"/>
        </a:p>
      </dgm:t>
    </dgm:pt>
    <dgm:pt modelId="{DC2546D9-3C83-4ADB-9E8F-5C241B6F4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Inputs and intermediate values private (secret-shared)</a:t>
          </a:r>
        </a:p>
      </dgm:t>
    </dgm:pt>
    <dgm:pt modelId="{0DF344E6-B982-4AF5-92ED-258573EB9D06}" type="parTrans" cxnId="{31AFE4AA-AD6B-4857-9912-F9BBA1B14435}">
      <dgm:prSet/>
      <dgm:spPr/>
      <dgm:t>
        <a:bodyPr/>
        <a:lstStyle/>
        <a:p>
          <a:endParaRPr lang="en-US"/>
        </a:p>
      </dgm:t>
    </dgm:pt>
    <dgm:pt modelId="{D60D6436-9211-4AF1-802C-54BD5DF79DDD}" type="sibTrans" cxnId="{31AFE4AA-AD6B-4857-9912-F9BBA1B14435}">
      <dgm:prSet/>
      <dgm:spPr/>
      <dgm:t>
        <a:bodyPr/>
        <a:lstStyle/>
        <a:p>
          <a:endParaRPr lang="en-US"/>
        </a:p>
      </dgm:t>
    </dgm:pt>
    <dgm:pt modelId="{6FC4C781-B499-443B-9643-F48B25ED7D12}" type="pres">
      <dgm:prSet presAssocID="{981B24BD-1347-4221-B780-65BEE5AD2893}" presName="root" presStyleCnt="0">
        <dgm:presLayoutVars>
          <dgm:dir/>
          <dgm:resizeHandles val="exact"/>
        </dgm:presLayoutVars>
      </dgm:prSet>
      <dgm:spPr/>
    </dgm:pt>
    <dgm:pt modelId="{82B4A71A-F808-4E34-9535-6DC8BA34263E}" type="pres">
      <dgm:prSet presAssocID="{8822E014-B7A8-46CD-81E9-2E970815F5FC}" presName="compNode" presStyleCnt="0"/>
      <dgm:spPr/>
    </dgm:pt>
    <dgm:pt modelId="{10ED1240-4C51-4265-8B1A-4200B02937D3}" type="pres">
      <dgm:prSet presAssocID="{8822E014-B7A8-46CD-81E9-2E970815F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08B9903-30A6-4142-A84E-7A2B0C75D76F}" type="pres">
      <dgm:prSet presAssocID="{8822E014-B7A8-46CD-81E9-2E970815F5FC}" presName="spaceRect" presStyleCnt="0"/>
      <dgm:spPr/>
    </dgm:pt>
    <dgm:pt modelId="{A2D19E84-5416-429A-9582-2BB7DA5EDB04}" type="pres">
      <dgm:prSet presAssocID="{8822E014-B7A8-46CD-81E9-2E970815F5FC}" presName="textRect" presStyleLbl="revTx" presStyleIdx="0" presStyleCnt="2">
        <dgm:presLayoutVars>
          <dgm:chMax val="1"/>
          <dgm:chPref val="1"/>
        </dgm:presLayoutVars>
      </dgm:prSet>
      <dgm:spPr/>
    </dgm:pt>
    <dgm:pt modelId="{6EEEF9BF-8D59-410C-8035-9C2558F87817}" type="pres">
      <dgm:prSet presAssocID="{5CCF1C3E-4139-4B46-95A6-4DBF636EF089}" presName="sibTrans" presStyleCnt="0"/>
      <dgm:spPr/>
    </dgm:pt>
    <dgm:pt modelId="{EC4D955F-D600-4DEC-A511-8D49E2BC27BD}" type="pres">
      <dgm:prSet presAssocID="{DC2546D9-3C83-4ADB-9E8F-5C241B6F40DA}" presName="compNode" presStyleCnt="0"/>
      <dgm:spPr/>
    </dgm:pt>
    <dgm:pt modelId="{F8D646EB-F9EE-4C69-8B36-152CD4440AED}" type="pres">
      <dgm:prSet presAssocID="{DC2546D9-3C83-4ADB-9E8F-5C241B6F4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704919D0-C160-40C6-9388-12919491D191}" type="pres">
      <dgm:prSet presAssocID="{DC2546D9-3C83-4ADB-9E8F-5C241B6F40DA}" presName="spaceRect" presStyleCnt="0"/>
      <dgm:spPr/>
    </dgm:pt>
    <dgm:pt modelId="{E1D73D1F-366E-4E93-9976-1C2BA773A564}" type="pres">
      <dgm:prSet presAssocID="{DC2546D9-3C83-4ADB-9E8F-5C241B6F4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4F0B2A-2563-44DA-A938-41935A24B4C9}" type="presOf" srcId="{DC2546D9-3C83-4ADB-9E8F-5C241B6F40DA}" destId="{E1D73D1F-366E-4E93-9976-1C2BA773A564}" srcOrd="0" destOrd="0" presId="urn:microsoft.com/office/officeart/2018/2/layout/IconLabelList"/>
    <dgm:cxn modelId="{2EA1B374-5BEA-4084-9DDF-CB3049FB14F5}" type="presOf" srcId="{981B24BD-1347-4221-B780-65BEE5AD2893}" destId="{6FC4C781-B499-443B-9643-F48B25ED7D12}" srcOrd="0" destOrd="0" presId="urn:microsoft.com/office/officeart/2018/2/layout/IconLabelList"/>
    <dgm:cxn modelId="{95175979-0925-4F6A-8A5F-8549016786A1}" srcId="{981B24BD-1347-4221-B780-65BEE5AD2893}" destId="{8822E014-B7A8-46CD-81E9-2E970815F5FC}" srcOrd="0" destOrd="0" parTransId="{4F2B94C9-6D38-4E2B-A377-A1543C244C4C}" sibTransId="{5CCF1C3E-4139-4B46-95A6-4DBF636EF089}"/>
    <dgm:cxn modelId="{31AFE4AA-AD6B-4857-9912-F9BBA1B14435}" srcId="{981B24BD-1347-4221-B780-65BEE5AD2893}" destId="{DC2546D9-3C83-4ADB-9E8F-5C241B6F40DA}" srcOrd="1" destOrd="0" parTransId="{0DF344E6-B982-4AF5-92ED-258573EB9D06}" sibTransId="{D60D6436-9211-4AF1-802C-54BD5DF79DDD}"/>
    <dgm:cxn modelId="{D29C1BE1-67B1-4D4F-A5EB-114B89EDB5C4}" type="presOf" srcId="{8822E014-B7A8-46CD-81E9-2E970815F5FC}" destId="{A2D19E84-5416-429A-9582-2BB7DA5EDB04}" srcOrd="0" destOrd="0" presId="urn:microsoft.com/office/officeart/2018/2/layout/IconLabelList"/>
    <dgm:cxn modelId="{89A031A7-5ED6-42B1-8745-17C22C6446A1}" type="presParOf" srcId="{6FC4C781-B499-443B-9643-F48B25ED7D12}" destId="{82B4A71A-F808-4E34-9535-6DC8BA34263E}" srcOrd="0" destOrd="0" presId="urn:microsoft.com/office/officeart/2018/2/layout/IconLabelList"/>
    <dgm:cxn modelId="{83451504-4597-4B51-A1B2-CD79C5C465B9}" type="presParOf" srcId="{82B4A71A-F808-4E34-9535-6DC8BA34263E}" destId="{10ED1240-4C51-4265-8B1A-4200B02937D3}" srcOrd="0" destOrd="0" presId="urn:microsoft.com/office/officeart/2018/2/layout/IconLabelList"/>
    <dgm:cxn modelId="{F73BFA2C-74FF-420F-8B77-5E5401DA1BFD}" type="presParOf" srcId="{82B4A71A-F808-4E34-9535-6DC8BA34263E}" destId="{B08B9903-30A6-4142-A84E-7A2B0C75D76F}" srcOrd="1" destOrd="0" presId="urn:microsoft.com/office/officeart/2018/2/layout/IconLabelList"/>
    <dgm:cxn modelId="{6397AD29-B9FC-4902-915D-2393EDEFD45A}" type="presParOf" srcId="{82B4A71A-F808-4E34-9535-6DC8BA34263E}" destId="{A2D19E84-5416-429A-9582-2BB7DA5EDB04}" srcOrd="2" destOrd="0" presId="urn:microsoft.com/office/officeart/2018/2/layout/IconLabelList"/>
    <dgm:cxn modelId="{D8A51500-69A4-4643-8A26-29D284FEDE18}" type="presParOf" srcId="{6FC4C781-B499-443B-9643-F48B25ED7D12}" destId="{6EEEF9BF-8D59-410C-8035-9C2558F87817}" srcOrd="1" destOrd="0" presId="urn:microsoft.com/office/officeart/2018/2/layout/IconLabelList"/>
    <dgm:cxn modelId="{0913FE47-85C7-470E-88A2-FDCB310960B4}" type="presParOf" srcId="{6FC4C781-B499-443B-9643-F48B25ED7D12}" destId="{EC4D955F-D600-4DEC-A511-8D49E2BC27BD}" srcOrd="2" destOrd="0" presId="urn:microsoft.com/office/officeart/2018/2/layout/IconLabelList"/>
    <dgm:cxn modelId="{9FA87F48-FEEA-4179-BBA2-4E7A8AE95BF6}" type="presParOf" srcId="{EC4D955F-D600-4DEC-A511-8D49E2BC27BD}" destId="{F8D646EB-F9EE-4C69-8B36-152CD4440AED}" srcOrd="0" destOrd="0" presId="urn:microsoft.com/office/officeart/2018/2/layout/IconLabelList"/>
    <dgm:cxn modelId="{5A8B4559-356B-42DC-B573-895EB0871099}" type="presParOf" srcId="{EC4D955F-D600-4DEC-A511-8D49E2BC27BD}" destId="{704919D0-C160-40C6-9388-12919491D191}" srcOrd="1" destOrd="0" presId="urn:microsoft.com/office/officeart/2018/2/layout/IconLabelList"/>
    <dgm:cxn modelId="{DDDF9934-2B84-4B03-B85F-A6FB79926B47}" type="presParOf" srcId="{EC4D955F-D600-4DEC-A511-8D49E2BC27BD}" destId="{E1D73D1F-366E-4E93-9976-1C2BA773A5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sp:txBody>
      <dsp:txXfrm>
        <a:off x="5454825" y="290535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Succinct proof for computational integrity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Keeping</a:t>
          </a:r>
          <a:r>
            <a:rPr lang="en-US" sz="2300" kern="1200" dirty="0"/>
            <a:t> </a:t>
          </a: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secret input hidden (potentially)</a:t>
          </a:r>
        </a:p>
      </dsp:txBody>
      <dsp:txXfrm>
        <a:off x="5454825" y="2905358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1240-4C51-4265-8B1A-4200B02937D3}">
      <dsp:nvSpPr>
        <dsp:cNvPr id="0" name=""/>
        <dsp:cNvSpPr/>
      </dsp:nvSpPr>
      <dsp:spPr>
        <a:xfrm>
          <a:off x="1566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19E84-5416-429A-9582-2BB7DA5EDB04}">
      <dsp:nvSpPr>
        <dsp:cNvPr id="0" name=""/>
        <dsp:cNvSpPr/>
      </dsp:nvSpPr>
      <dsp:spPr>
        <a:xfrm>
          <a:off x="378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Mutually untrusting parties jointly compute a function</a:t>
          </a:r>
        </a:p>
      </dsp:txBody>
      <dsp:txXfrm>
        <a:off x="378825" y="2905358"/>
        <a:ext cx="4320000" cy="720000"/>
      </dsp:txXfrm>
    </dsp:sp>
    <dsp:sp modelId="{F8D646EB-F9EE-4C69-8B36-152CD4440AED}">
      <dsp:nvSpPr>
        <dsp:cNvPr id="0" name=""/>
        <dsp:cNvSpPr/>
      </dsp:nvSpPr>
      <dsp:spPr>
        <a:xfrm>
          <a:off x="6642825" y="4910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73D1F-366E-4E93-9976-1C2BA773A564}">
      <dsp:nvSpPr>
        <dsp:cNvPr id="0" name=""/>
        <dsp:cNvSpPr/>
      </dsp:nvSpPr>
      <dsp:spPr>
        <a:xfrm>
          <a:off x="5454825" y="29053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5525A"/>
              </a:solidFill>
              <a:latin typeface="Inter"/>
              <a:ea typeface="+mn-ea"/>
              <a:cs typeface="+mn-cs"/>
            </a:rPr>
            <a:t>Inputs and intermediate values private (secret-shared)</a:t>
          </a:r>
        </a:p>
      </dsp:txBody>
      <dsp:txXfrm>
        <a:off x="5454825" y="29053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14F8-EF3C-40B9-BCA1-495E26908824}" type="datetimeFigureOut">
              <a:rPr lang="de-AT" smtClean="0"/>
              <a:t>18.06.2025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B2AB-463D-4983-868A-2BA2210105C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8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B2AB-463D-4983-868A-2BA2210105C3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955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hyperlink" Target="https://twitter.com/TACEO_IO" TargetMode="External"/><Relationship Id="rId7" Type="http://schemas.openxmlformats.org/officeDocument/2006/relationships/hyperlink" Target="https://www.linkedin.com/company/taceo22" TargetMode="External"/><Relationship Id="rId12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s://github.com/TaceoLabs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AC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4F8AB-0E1F-1DA4-E17A-5B17E4F7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1E2E15-3761-4C12-9644-DB0B293D2043}" type="datetime1">
              <a:rPr lang="de-AT" smtClean="0"/>
              <a:t>18.06.2025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0DDDAE6-9F2E-C70B-E36D-7B2ADA204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141" y="2182970"/>
            <a:ext cx="6121717" cy="20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1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B91EB76-4A02-6D59-4B4A-341321E1CFB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13E2A-7FB6-7B1D-B0D0-7A5F0200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C55ED-B64F-A7CF-334C-5C3616D06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B44C1-6D7D-F9A8-7776-E29574F9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C8977-CC78-EC62-9EEA-1EC531B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FFB92D-5DD5-6DD5-60DF-575D058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D87B3E16-8057-DEC7-660D-6383346508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66F2D3-BB31-9F9B-478C-1A9D109301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62A542D-5CFB-1D90-0D2D-23DB4B67FD4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A6AD372-BCB7-0628-6810-51C11062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272AA9C-5585-748B-0CC5-D48763E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09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A6AD372-BCB7-0628-6810-51C11062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272AA9C-5585-748B-0CC5-D48763E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03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, Sub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960F68C-5BCE-DF6A-5669-5E082CC4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9175" y="2060575"/>
            <a:ext cx="4500564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F754938-8461-26E2-38D7-8DE40A43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263" y="2060575"/>
            <a:ext cx="4500562" cy="4116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63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3A54565-D1BD-50D9-33AD-E71A7C5EF6A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D8692E-A4D7-8773-878E-3DF34C2A6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FB8ADB-5643-5C20-3224-CD42F249D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6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336213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683125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559E1AE-21CA-A435-3F4D-2BED32BA4F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049B853-A648-0E9D-4F0F-547416F78FD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3032F4-6E6F-0C82-3046-8A340A5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489037"/>
            <a:ext cx="10153651" cy="433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FB83E-53DA-2307-D33D-AF8B6C1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E5808B-8F89-7426-9412-6BB34D00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2505075"/>
            <a:ext cx="45005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201DC-51F0-1908-8F16-0E74A651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262" y="2060575"/>
            <a:ext cx="4500563" cy="4445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2E54D-EE94-0B62-E800-C3C032A8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2264" y="2505075"/>
            <a:ext cx="45005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111AF-A5F5-4DBA-E435-05B2DCB8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CF6EA6-1605-7AC0-1DAE-7A2860F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DCE2B82-5C23-36F2-1601-45AC8C03C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9A5C0D-0165-5AB1-EEA7-3F2C1306E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gleic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TACE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TACEO.IO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48D131-C241-8387-520D-6B90C9DBD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140" y="2196193"/>
            <a:ext cx="6120000" cy="2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4A34AF2-E4A7-DECB-8FE7-E565148D4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762A0-F57D-F7D0-F3C8-74111BC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3F6E0-1C78-1B94-2785-B93159E3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95890B-8970-602A-F430-540AC64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967A73-F4CB-D4AE-4E96-FC2FB0420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7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762A0-F57D-F7D0-F3C8-74111BC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3F6E0-1C78-1B94-2785-B93159E3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95890B-8970-602A-F430-540AC64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5C4615C8-4B02-9A4E-53C9-6E989D137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A7C91C-8666-18EE-3A33-A67B2AE227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2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62980D-8FB7-3B2B-6F09-7F7495DC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1CD06D-EE1A-BB35-B7C4-DCD731D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ED3ECB-E6CC-565A-07D2-BCA96AF98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19B94-A1C8-FEBA-08E0-B94C34C0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2327"/>
            <a:ext cx="5076825" cy="47387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804CF-1AB9-1CC0-C3D4-23F2A589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174" y="2060574"/>
            <a:ext cx="4500563" cy="38084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F53B6-2746-D4CE-81B8-8569F5D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A75C95-D2F1-932C-DBB3-D87A628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3219562-A41D-E5F5-71CA-5F495B59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C8CEC01-1CB0-250F-9D5C-F00E1002EB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5076825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35E0964-CD1D-8998-3AA2-2FE1A0F5E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0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3C23CA-967F-A00C-3ED1-272D7807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122327"/>
            <a:ext cx="5259388" cy="47387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91F702-9570-5731-54DD-EF581B573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174" y="2060574"/>
            <a:ext cx="4500563" cy="38084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E4F28D-D989-E181-C676-40B227C6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8AB30-BCA9-0C20-4B7F-6FDF3C8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B9A8BF0-9483-CFC8-9971-1CECB93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C3D1D51-2558-185E-6B59-0A7F65827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6" y="1122327"/>
            <a:ext cx="5076824" cy="492443"/>
          </a:xfrm>
        </p:spPr>
        <p:txBody>
          <a:bodyPr wrap="square"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09EE25-D0A0-E7D2-EC75-18AE9E43D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10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0DDDAE6-9F2E-C70B-E36D-7B2ADA204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141" y="2182970"/>
            <a:ext cx="6121717" cy="20997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58E14B-5CD3-BF9B-9129-49DF05A5E44C}"/>
              </a:ext>
            </a:extLst>
          </p:cNvPr>
          <p:cNvSpPr txBox="1">
            <a:spLocks/>
          </p:cNvSpPr>
          <p:nvPr userDrawn="1"/>
        </p:nvSpPr>
        <p:spPr>
          <a:xfrm>
            <a:off x="6404734" y="5261725"/>
            <a:ext cx="210548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Inter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Am </a:t>
            </a:r>
            <a:r>
              <a:rPr lang="en-US" sz="1800" err="1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Eisernen</a:t>
            </a: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Tor 5</a:t>
            </a:r>
          </a:p>
          <a:p>
            <a:pPr algn="r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8010 Graz | Austria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B23082-6010-4CFA-06B7-F587304CA961}"/>
              </a:ext>
            </a:extLst>
          </p:cNvPr>
          <p:cNvSpPr txBox="1">
            <a:spLocks/>
          </p:cNvSpPr>
          <p:nvPr userDrawn="1"/>
        </p:nvSpPr>
        <p:spPr>
          <a:xfrm>
            <a:off x="3975299" y="5261725"/>
            <a:ext cx="172814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Inter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TACEO GmbH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office@taceo.io</a:t>
            </a:r>
          </a:p>
        </p:txBody>
      </p:sp>
    </p:spTree>
    <p:extLst>
      <p:ext uri="{BB962C8B-B14F-4D97-AF65-F5344CB8AC3E}">
        <p14:creationId xmlns:p14="http://schemas.microsoft.com/office/powerpoint/2010/main" val="398960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AT"/>
              <a:t>TACEO.IO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69A7F0-5FB5-E772-9BEC-9BC288034E72}"/>
              </a:ext>
            </a:extLst>
          </p:cNvPr>
          <p:cNvGrpSpPr/>
          <p:nvPr userDrawn="1"/>
        </p:nvGrpSpPr>
        <p:grpSpPr>
          <a:xfrm>
            <a:off x="3984474" y="2070831"/>
            <a:ext cx="1855018" cy="1404077"/>
            <a:chOff x="3402177" y="2320992"/>
            <a:chExt cx="1855018" cy="1404077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0071DE0C-5A6A-01D3-928F-5862A17FA507}"/>
                </a:ext>
              </a:extLst>
            </p:cNvPr>
            <p:cNvSpPr/>
            <p:nvPr/>
          </p:nvSpPr>
          <p:spPr>
            <a:xfrm>
              <a:off x="3402177" y="3255478"/>
              <a:ext cx="1855018" cy="469591"/>
            </a:xfrm>
            <a:custGeom>
              <a:avLst/>
              <a:gdLst>
                <a:gd name="connsiteX0" fmla="*/ 0 w 2844206"/>
                <a:gd name="connsiteY0" fmla="*/ 0 h 720000"/>
                <a:gd name="connsiteX1" fmla="*/ 2844206 w 2844206"/>
                <a:gd name="connsiteY1" fmla="*/ 0 h 720000"/>
                <a:gd name="connsiteX2" fmla="*/ 2844206 w 2844206"/>
                <a:gd name="connsiteY2" fmla="*/ 720000 h 720000"/>
                <a:gd name="connsiteX3" fmla="*/ 0 w 2844206"/>
                <a:gd name="connsiteY3" fmla="*/ 720000 h 720000"/>
                <a:gd name="connsiteX4" fmla="*/ 0 w 284420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206" h="720000">
                  <a:moveTo>
                    <a:pt x="0" y="0"/>
                  </a:moveTo>
                  <a:lnTo>
                    <a:pt x="2844206" y="0"/>
                  </a:lnTo>
                  <a:lnTo>
                    <a:pt x="284420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5A5A5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Twitter / X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  <p:pic>
          <p:nvPicPr>
            <p:cNvPr id="9" name="Grafik 8" descr="Ein Bild, das Reihe, Grafiken, weiß, Screenshot enthält.&#10;&#10;Automatisch generierte Beschreibung">
              <a:extLst>
                <a:ext uri="{FF2B5EF4-FFF2-40B4-BE49-F238E27FC236}">
                  <a16:creationId xmlns:a16="http://schemas.microsoft.com/office/drawing/2014/main" id="{C679FE7F-2643-CF17-5779-48AEE6F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93074" y="2320992"/>
              <a:ext cx="817812" cy="835872"/>
            </a:xfrm>
            <a:prstGeom prst="rect">
              <a:avLst/>
            </a:prstGeom>
          </p:spPr>
        </p:pic>
      </p:grpSp>
      <p:pic>
        <p:nvPicPr>
          <p:cNvPr id="10" name="Grafik 9">
            <a:hlinkClick r:id="rId3"/>
            <a:extLst>
              <a:ext uri="{FF2B5EF4-FFF2-40B4-BE49-F238E27FC236}">
                <a16:creationId xmlns:a16="http://schemas.microsoft.com/office/drawing/2014/main" id="{2DFD9B22-418E-B00F-EEDC-A52DD8FB4E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4" y="3639608"/>
            <a:ext cx="1260000" cy="1260000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C3C858B-96A2-2D31-4AE1-5F7A58610EBA}"/>
              </a:ext>
            </a:extLst>
          </p:cNvPr>
          <p:cNvSpPr/>
          <p:nvPr userDrawn="1"/>
        </p:nvSpPr>
        <p:spPr>
          <a:xfrm>
            <a:off x="8602510" y="3005317"/>
            <a:ext cx="1855018" cy="469591"/>
          </a:xfrm>
          <a:custGeom>
            <a:avLst/>
            <a:gdLst>
              <a:gd name="connsiteX0" fmla="*/ 0 w 2844206"/>
              <a:gd name="connsiteY0" fmla="*/ 0 h 720000"/>
              <a:gd name="connsiteX1" fmla="*/ 2844206 w 2844206"/>
              <a:gd name="connsiteY1" fmla="*/ 0 h 720000"/>
              <a:gd name="connsiteX2" fmla="*/ 2844206 w 2844206"/>
              <a:gd name="connsiteY2" fmla="*/ 720000 h 720000"/>
              <a:gd name="connsiteX3" fmla="*/ 0 w 2844206"/>
              <a:gd name="connsiteY3" fmla="*/ 720000 h 720000"/>
              <a:gd name="connsiteX4" fmla="*/ 0 w 284420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206" h="720000">
                <a:moveTo>
                  <a:pt x="0" y="0"/>
                </a:moveTo>
                <a:lnTo>
                  <a:pt x="2844206" y="0"/>
                </a:lnTo>
                <a:lnTo>
                  <a:pt x="284420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1600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TACEO GmbH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5A5A5">
                  <a:lumMod val="40000"/>
                  <a:lumOff val="60000"/>
                </a:srgb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CA2660-D4FE-56DF-F987-51B9EA8A7915}"/>
              </a:ext>
            </a:extLst>
          </p:cNvPr>
          <p:cNvSpPr txBox="1">
            <a:spLocks/>
          </p:cNvSpPr>
          <p:nvPr userDrawn="1"/>
        </p:nvSpPr>
        <p:spPr>
          <a:xfrm>
            <a:off x="8545590" y="3737218"/>
            <a:ext cx="1968859" cy="106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4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 panose="02000503000000020004" pitchFamily="2" charset="0"/>
                <a:ea typeface="Inter Light" panose="02000503000000020004" pitchFamily="2" charset="0"/>
                <a:cs typeface="+mn-cs"/>
              </a:rPr>
              <a:t>Am Eisernen Tor 5    8010 Graz | Austria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 panose="02000503000000020004" pitchFamily="2" charset="0"/>
                <a:ea typeface="Inter Light" panose="02000503000000020004" pitchFamily="2" charset="0"/>
                <a:cs typeface="+mn-cs"/>
              </a:rPr>
              <a:t>office@taceo.io</a:t>
            </a:r>
          </a:p>
        </p:txBody>
      </p:sp>
      <p:pic>
        <p:nvPicPr>
          <p:cNvPr id="13" name="Grafik 12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BFD201FC-8301-18F5-DA81-D68B3C04B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147" y="1972217"/>
            <a:ext cx="1721483" cy="101235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149BFF7-4D52-B1E6-910A-40F52FF28117}"/>
              </a:ext>
            </a:extLst>
          </p:cNvPr>
          <p:cNvGrpSpPr/>
          <p:nvPr userDrawn="1"/>
        </p:nvGrpSpPr>
        <p:grpSpPr>
          <a:xfrm>
            <a:off x="6288392" y="1972217"/>
            <a:ext cx="1855018" cy="1502691"/>
            <a:chOff x="1210792" y="2222378"/>
            <a:chExt cx="1855018" cy="1502691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D03A0DBD-F75C-A973-4F97-1AC79CC1F51F}"/>
                </a:ext>
              </a:extLst>
            </p:cNvPr>
            <p:cNvSpPr/>
            <p:nvPr/>
          </p:nvSpPr>
          <p:spPr>
            <a:xfrm>
              <a:off x="1210792" y="3255478"/>
              <a:ext cx="1855018" cy="469591"/>
            </a:xfrm>
            <a:custGeom>
              <a:avLst/>
              <a:gdLst>
                <a:gd name="connsiteX0" fmla="*/ 0 w 2844206"/>
                <a:gd name="connsiteY0" fmla="*/ 0 h 720000"/>
                <a:gd name="connsiteX1" fmla="*/ 2844206 w 2844206"/>
                <a:gd name="connsiteY1" fmla="*/ 0 h 720000"/>
                <a:gd name="connsiteX2" fmla="*/ 2844206 w 2844206"/>
                <a:gd name="connsiteY2" fmla="*/ 720000 h 720000"/>
                <a:gd name="connsiteX3" fmla="*/ 0 w 2844206"/>
                <a:gd name="connsiteY3" fmla="*/ 720000 h 720000"/>
                <a:gd name="connsiteX4" fmla="*/ 0 w 2844206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206" h="720000">
                  <a:moveTo>
                    <a:pt x="0" y="0"/>
                  </a:moveTo>
                  <a:lnTo>
                    <a:pt x="2844206" y="0"/>
                  </a:lnTo>
                  <a:lnTo>
                    <a:pt x="2844206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>
                  <a:ln>
                    <a:noFill/>
                  </a:ln>
                  <a:solidFill>
                    <a:srgbClr val="A5A5A5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LinkedIn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  <p:pic>
          <p:nvPicPr>
            <p:cNvPr id="16" name="Grafik 15" descr="Ein Bild, das Logo, Grafiken, Design enthält.&#10;&#10;Automatisch generierte Beschreibung">
              <a:extLst>
                <a:ext uri="{FF2B5EF4-FFF2-40B4-BE49-F238E27FC236}">
                  <a16:creationId xmlns:a16="http://schemas.microsoft.com/office/drawing/2014/main" id="{3D2A551D-41D1-5A5C-5A93-2A9800F77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1751" y="2222378"/>
              <a:ext cx="1033100" cy="1033100"/>
            </a:xfrm>
            <a:prstGeom prst="rect">
              <a:avLst/>
            </a:prstGeom>
          </p:spPr>
        </p:pic>
      </p:grpSp>
      <p:pic>
        <p:nvPicPr>
          <p:cNvPr id="17" name="Grafik 16">
            <a:hlinkClick r:id="rId7"/>
            <a:extLst>
              <a:ext uri="{FF2B5EF4-FFF2-40B4-BE49-F238E27FC236}">
                <a16:creationId xmlns:a16="http://schemas.microsoft.com/office/drawing/2014/main" id="{6C89BB91-D747-617A-18D4-E732BA6A5A9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902" y="3634066"/>
            <a:ext cx="1260000" cy="1260000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904434DC-041A-1928-0499-43DB9204A066}"/>
              </a:ext>
            </a:extLst>
          </p:cNvPr>
          <p:cNvSpPr/>
          <p:nvPr userDrawn="1"/>
        </p:nvSpPr>
        <p:spPr>
          <a:xfrm>
            <a:off x="1677551" y="3005808"/>
            <a:ext cx="1855018" cy="469591"/>
          </a:xfrm>
          <a:custGeom>
            <a:avLst/>
            <a:gdLst>
              <a:gd name="connsiteX0" fmla="*/ 0 w 2844206"/>
              <a:gd name="connsiteY0" fmla="*/ 0 h 720000"/>
              <a:gd name="connsiteX1" fmla="*/ 2844206 w 2844206"/>
              <a:gd name="connsiteY1" fmla="*/ 0 h 720000"/>
              <a:gd name="connsiteX2" fmla="*/ 2844206 w 2844206"/>
              <a:gd name="connsiteY2" fmla="*/ 720000 h 720000"/>
              <a:gd name="connsiteX3" fmla="*/ 0 w 2844206"/>
              <a:gd name="connsiteY3" fmla="*/ 720000 h 720000"/>
              <a:gd name="connsiteX4" fmla="*/ 0 w 284420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206" h="720000">
                <a:moveTo>
                  <a:pt x="0" y="0"/>
                </a:moveTo>
                <a:lnTo>
                  <a:pt x="2844206" y="0"/>
                </a:lnTo>
                <a:lnTo>
                  <a:pt x="284420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1600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40000"/>
                    <a:lumOff val="60000"/>
                  </a:srgbClr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GitHub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5A5A5">
                  <a:lumMod val="40000"/>
                  <a:lumOff val="60000"/>
                </a:srgbClr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</p:txBody>
      </p:sp>
      <p:pic>
        <p:nvPicPr>
          <p:cNvPr id="19" name="Grafik 18">
            <a:hlinkClick r:id="rId9"/>
            <a:extLst>
              <a:ext uri="{FF2B5EF4-FFF2-40B4-BE49-F238E27FC236}">
                <a16:creationId xmlns:a16="http://schemas.microsoft.com/office/drawing/2014/main" id="{575D2775-8ECC-7537-E7D3-4FD6C67D8AA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060" y="3640099"/>
            <a:ext cx="1260000" cy="1260000"/>
          </a:xfrm>
          <a:prstGeom prst="rect">
            <a:avLst/>
          </a:prstGeom>
        </p:spPr>
      </p:pic>
      <p:pic>
        <p:nvPicPr>
          <p:cNvPr id="20" name="Grafik 1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DFA61A0-29BA-8B6A-E2C8-ED6F8EA668E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353" y="2052507"/>
            <a:ext cx="895739" cy="895739"/>
          </a:xfrm>
          <a:prstGeom prst="rect">
            <a:avLst/>
          </a:prstGeom>
        </p:spPr>
      </p:pic>
      <p:sp>
        <p:nvSpPr>
          <p:cNvPr id="21" name="Titel 6">
            <a:extLst>
              <a:ext uri="{FF2B5EF4-FFF2-40B4-BE49-F238E27FC236}">
                <a16:creationId xmlns:a16="http://schemas.microsoft.com/office/drawing/2014/main" id="{CD796EA0-B34A-9E6B-7B40-CD576CEF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Grafik 2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CF434D9-932B-2EDD-7267-BBFD109E5A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TACEO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4034512-C68B-28A2-DD4A-5CF51F341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205" y="3352230"/>
            <a:ext cx="4639291" cy="1591276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C5FD7B5-6449-4381-3D15-FA7FD06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</p:spTree>
    <p:extLst>
      <p:ext uri="{BB962C8B-B14F-4D97-AF65-F5344CB8AC3E}">
        <p14:creationId xmlns:p14="http://schemas.microsoft.com/office/powerpoint/2010/main" val="148206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TACEO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C5FD7B5-6449-4381-3D15-FA7FD06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C0B10249-76C1-3D6F-2E74-96CB546D87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9175" y="3190241"/>
            <a:ext cx="6474304" cy="2020114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48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792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DBB9-5D92-2DA7-720C-7B84FC6BB8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9175" y="488802"/>
            <a:ext cx="9144000" cy="299411"/>
          </a:xfrm>
        </p:spPr>
        <p:txBody>
          <a:bodyPr anchor="t" anchorCtr="0"/>
          <a:lstStyle>
            <a:lvl1pPr algn="l">
              <a:defRPr sz="1600" b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our mission/claim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C4AA3-4D6C-1A62-F926-57C549C8F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9175" y="3190241"/>
            <a:ext cx="10153650" cy="1066640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Abschnitt/Claim.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92B77-6FCB-2A65-9210-CD42692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BC01EFB-113D-AC06-8F2F-A2E13A252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2882" y="506616"/>
            <a:ext cx="921740" cy="19080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AE0B374-6AC2-97E9-0668-A545C6C89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9175" y="2060576"/>
            <a:ext cx="10153650" cy="844920"/>
          </a:xfrm>
        </p:spPr>
        <p:txBody>
          <a:bodyPr anchor="b">
            <a:normAutofit/>
          </a:bodyPr>
          <a:lstStyle>
            <a:lvl1pPr algn="ctr">
              <a:defRPr sz="24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Anschnitt/Claim.</a:t>
            </a:r>
          </a:p>
        </p:txBody>
      </p:sp>
    </p:spTree>
    <p:extLst>
      <p:ext uri="{BB962C8B-B14F-4D97-AF65-F5344CB8AC3E}">
        <p14:creationId xmlns:p14="http://schemas.microsoft.com/office/powerpoint/2010/main" val="265972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09610C1-D7FA-0EC9-0FFD-FDCF21D01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E5B0D8-60F0-BFC2-179A-79D6673BD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und Inhalt GRAU"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7EB216-72B1-17B5-676C-3AED88269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, Sub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62A542D-5CFB-1D90-0D2D-23DB4B67FD42}"/>
              </a:ext>
            </a:extLst>
          </p:cNvPr>
          <p:cNvSpPr/>
          <p:nvPr userDrawn="1"/>
        </p:nvSpPr>
        <p:spPr>
          <a:xfrm>
            <a:off x="0" y="-632"/>
            <a:ext cx="12192000" cy="2061207"/>
          </a:xfrm>
          <a:prstGeom prst="rect">
            <a:avLst/>
          </a:prstGeom>
          <a:solidFill>
            <a:srgbClr val="F3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3F4F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A4A07-B709-3A92-2D87-D3128B72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23FA-5A2B-1023-AEEB-660C4276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88C33-D534-0811-156B-A7EDEC6C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08F7A-C693-22C3-BB21-C54D0C7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‹#›</a:t>
            </a:fld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1D0656-0A35-1B8A-BBD8-9987BE0F7F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122327"/>
            <a:ext cx="10153650" cy="492443"/>
          </a:xfrm>
        </p:spPr>
        <p:txBody>
          <a:bodyPr tIns="0">
            <a:spAutoFit/>
          </a:bodyPr>
          <a:lstStyle>
            <a:lvl1pPr>
              <a:lnSpc>
                <a:spcPct val="100000"/>
              </a:lnSpc>
              <a:defRPr sz="32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lvl="0"/>
            <a:r>
              <a:rPr lang="de-DE"/>
              <a:t>Überschrift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16659C-EB94-2B28-7415-9E6116A134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7072" y="506616"/>
            <a:ext cx="913360" cy="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240D13-FCAC-89A3-AA13-5E0D7CF7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87663"/>
            <a:ext cx="9917897" cy="354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D8CDC-621A-676E-3CA2-6E1C47F3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2060575"/>
            <a:ext cx="10153650" cy="4116388"/>
          </a:xfrm>
          <a:prstGeom prst="rect">
            <a:avLst/>
          </a:prstGeom>
        </p:spPr>
        <p:txBody>
          <a:bodyPr vert="horz" lIns="0" tIns="36000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EA2FC-F377-0C7B-85BA-C12DE810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5957-D6A9-4F12-A19D-9887031451CF}" type="datetime1">
              <a:rPr lang="de-AT" smtClean="0"/>
              <a:t>18.06.2025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05ADF-64D9-CA14-0500-4088E7EA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7149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 spc="200" baseline="0">
                <a:solidFill>
                  <a:schemeClr val="tx2"/>
                </a:solidFill>
                <a:latin typeface="Inter Medium" panose="02000503000000020004" pitchFamily="2" charset="0"/>
                <a:ea typeface="Inter Medium" panose="02000503000000020004" pitchFamily="2" charset="0"/>
              </a:defRPr>
            </a:lvl1pPr>
          </a:lstStyle>
          <a:p>
            <a:r>
              <a:rPr lang="de-AT"/>
              <a:t>TACEO.IO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29464-FC4C-DE65-8ED9-FA442D7A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2000" y="306000"/>
            <a:ext cx="677175" cy="4924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3200">
                <a:solidFill>
                  <a:schemeClr val="accent6">
                    <a:lumMod val="7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defRPr>
            </a:lvl1pPr>
          </a:lstStyle>
          <a:p>
            <a:fld id="{2F54EF18-7CE2-4886-85C9-ABEC8D58292F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8" r:id="rId3"/>
    <p:sldLayoutId id="2147483679" r:id="rId4"/>
    <p:sldLayoutId id="2147483661" r:id="rId5"/>
    <p:sldLayoutId id="2147483650" r:id="rId6"/>
    <p:sldLayoutId id="2147483660" r:id="rId7"/>
    <p:sldLayoutId id="2147483667" r:id="rId8"/>
    <p:sldLayoutId id="2147483663" r:id="rId9"/>
    <p:sldLayoutId id="2147483652" r:id="rId10"/>
    <p:sldLayoutId id="2147483671" r:id="rId11"/>
    <p:sldLayoutId id="2147483672" r:id="rId12"/>
    <p:sldLayoutId id="2147483673" r:id="rId13"/>
    <p:sldLayoutId id="2147483668" r:id="rId14"/>
    <p:sldLayoutId id="2147483653" r:id="rId15"/>
    <p:sldLayoutId id="2147483669" r:id="rId16"/>
    <p:sldLayoutId id="2147483670" r:id="rId17"/>
    <p:sldLayoutId id="2147483664" r:id="rId18"/>
    <p:sldLayoutId id="2147483675" r:id="rId19"/>
    <p:sldLayoutId id="2147483676" r:id="rId20"/>
    <p:sldLayoutId id="2147483654" r:id="rId21"/>
    <p:sldLayoutId id="2147483662" r:id="rId22"/>
    <p:sldLayoutId id="2147483655" r:id="rId23"/>
    <p:sldLayoutId id="2147483656" r:id="rId24"/>
    <p:sldLayoutId id="2147483657" r:id="rId25"/>
    <p:sldLayoutId id="2147483665" r:id="rId26"/>
    <p:sldLayoutId id="2147483677" r:id="rId27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600" kern="1200" cap="all" spc="200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rgbClr val="A5A5A5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642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pos="7038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298" userDrawn="1">
          <p15:clr>
            <a:srgbClr val="F26B43"/>
          </p15:clr>
        </p15:guide>
        <p15:guide id="9" orient="horz" pos="3249" userDrawn="1">
          <p15:clr>
            <a:srgbClr val="F26B43"/>
          </p15:clr>
        </p15:guide>
        <p15:guide id="10" orient="horz" pos="3884" userDrawn="1">
          <p15:clr>
            <a:srgbClr val="F26B43"/>
          </p15:clr>
        </p15:guide>
        <p15:guide id="11" pos="4203" userDrawn="1">
          <p15:clr>
            <a:srgbClr val="F26B43"/>
          </p15:clr>
        </p15:guide>
        <p15:guide id="12" pos="34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7.sv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19.svg"/><Relationship Id="rId10" Type="http://schemas.openxmlformats.org/officeDocument/2006/relationships/image" Target="../media/image63.png"/><Relationship Id="rId4" Type="http://schemas.openxmlformats.org/officeDocument/2006/relationships/image" Target="../media/image18.png"/><Relationship Id="rId9" Type="http://schemas.openxmlformats.org/officeDocument/2006/relationships/image" Target="../media/image6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39F95F-6E62-5B32-0217-F97D3570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/>
          <a:lstStyle/>
          <a:p>
            <a:r>
              <a:rPr lang="de-AT"/>
              <a:t>TACEO.IO</a:t>
            </a:r>
          </a:p>
        </p:txBody>
      </p:sp>
    </p:spTree>
    <p:extLst>
      <p:ext uri="{BB962C8B-B14F-4D97-AF65-F5344CB8AC3E}">
        <p14:creationId xmlns:p14="http://schemas.microsoft.com/office/powerpoint/2010/main" val="3957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EBEB-7E4B-969D-A2EB-064581672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2F274-E292-2C27-8FE9-D46EBF2A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D74E7FC3-5072-512A-C774-73FEBF3B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4DBB3-0423-B719-C8A3-FE598D481A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0AA92C54-8F8C-C1E3-6284-D598A2D5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073BB2A5-2B4A-25E8-C9A8-A247AB043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D4730-9146-E3A6-21F9-BDEE1515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55BB138-47E1-33D1-3120-739C4D0ECEC7}"/>
              </a:ext>
            </a:extLst>
          </p:cNvPr>
          <p:cNvSpPr/>
          <p:nvPr/>
        </p:nvSpPr>
        <p:spPr>
          <a:xfrm>
            <a:off x="2470150" y="3429000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 Charlette – I’ll pay you 5$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5D067-F463-7E70-EC37-FEAABB9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94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E1CC7-4F72-F0D0-1BA3-4426E084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73412F-CDF6-8FDD-FA93-4B84771F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6D225057-5A99-6306-FBDC-F95C0F04A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7ECFE9-1A11-91E2-20E4-D262E1B88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9819A0EC-37EE-68A5-ED3D-04E1AFB7D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70C8561A-E3D3-C38E-3D72-C082E9B9C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748A6-9C63-1766-2337-DAF5F3D4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pic>
        <p:nvPicPr>
          <p:cNvPr id="3" name="Graphic 2" descr="Badge Cross outline">
            <a:extLst>
              <a:ext uri="{FF2B5EF4-FFF2-40B4-BE49-F238E27FC236}">
                <a16:creationId xmlns:a16="http://schemas.microsoft.com/office/drawing/2014/main" id="{CA7E8BBD-A26E-45F7-E3F8-37D2E1551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9174" y="2778125"/>
            <a:ext cx="1657349" cy="1657349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BFB72A2-8376-F993-E17F-CB62586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167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5CA41-863E-CA48-B1ED-91DE94C72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E7D2B05-DE92-504B-1E2D-1745A7364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State only gets you that far 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A977-EAC0-3FF2-460C-F5B39449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71716C-5053-B4CE-2A8A-63FE59A9B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now?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9552-EE4A-7E77-3E89-2D7C1CD499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417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Shamir Secret Sharing</a:t>
            </a:r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T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52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B6B9B22-D8B3-9715-58DE-26194CFD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Additive Secret Sharing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CDC9D6B3-4D0C-CB38-17E0-8EE5AF921D7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CDC9D6B3-4D0C-CB38-17E0-8EE5AF921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share a secret?</a:t>
            </a:r>
            <a:endParaRPr lang="en-AT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896994A-F1E2-0CD0-9D2F-B70D0A484383}"/>
              </a:ext>
            </a:extLst>
          </p:cNvPr>
          <p:cNvCxnSpPr>
            <a:cxnSpLocks/>
          </p:cNvCxnSpPr>
          <p:nvPr/>
        </p:nvCxnSpPr>
        <p:spPr>
          <a:xfrm flipV="1">
            <a:off x="1866900" y="4027504"/>
            <a:ext cx="2819400" cy="2076450"/>
          </a:xfrm>
          <a:prstGeom prst="curvedConnector3">
            <a:avLst>
              <a:gd name="adj1" fmla="val 50000"/>
            </a:avLst>
          </a:prstGeom>
          <a:ln w="38100">
            <a:headEnd w="sm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88003E4-B783-92CB-357C-143A7AC656E7}"/>
                  </a:ext>
                </a:extLst>
              </p:cNvPr>
              <p:cNvSpPr/>
              <p:nvPr/>
            </p:nvSpPr>
            <p:spPr>
              <a:xfrm>
                <a:off x="7562850" y="4168798"/>
                <a:ext cx="304165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88003E4-B783-92CB-357C-143A7AC65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4168798"/>
                <a:ext cx="3041650" cy="3405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D025C3C-189D-4519-48C8-2419607B4D90}"/>
                  </a:ext>
                </a:extLst>
              </p:cNvPr>
              <p:cNvSpPr/>
              <p:nvPr/>
            </p:nvSpPr>
            <p:spPr>
              <a:xfrm>
                <a:off x="7562850" y="4725226"/>
                <a:ext cx="72390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D025C3C-189D-4519-48C8-2419607B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4725226"/>
                <a:ext cx="723900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8843A2C-98D0-C608-6AAE-5683F2AFF7BA}"/>
                  </a:ext>
                </a:extLst>
              </p:cNvPr>
              <p:cNvSpPr/>
              <p:nvPr/>
            </p:nvSpPr>
            <p:spPr>
              <a:xfrm>
                <a:off x="8286750" y="4727635"/>
                <a:ext cx="181610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8843A2C-98D0-C608-6AAE-5683F2AFF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0" y="4727635"/>
                <a:ext cx="1816100" cy="340503"/>
              </a:xfrm>
              <a:prstGeom prst="round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E01D774-B0B6-B0C0-10DD-6ACD974788F1}"/>
                  </a:ext>
                </a:extLst>
              </p:cNvPr>
              <p:cNvSpPr/>
              <p:nvPr/>
            </p:nvSpPr>
            <p:spPr>
              <a:xfrm>
                <a:off x="10102850" y="4725225"/>
                <a:ext cx="501650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CE01D774-B0B6-B0C0-10DD-6ACD97478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850" y="4725225"/>
                <a:ext cx="501650" cy="340503"/>
              </a:xfrm>
              <a:prstGeom prst="round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62FFA-FFF7-331E-598A-25A5412CC622}"/>
              </a:ext>
            </a:extLst>
          </p:cNvPr>
          <p:cNvCxnSpPr>
            <a:cxnSpLocks/>
          </p:cNvCxnSpPr>
          <p:nvPr/>
        </p:nvCxnSpPr>
        <p:spPr>
          <a:xfrm flipV="1">
            <a:off x="3227387" y="3644900"/>
            <a:ext cx="0" cy="2882900"/>
          </a:xfrm>
          <a:prstGeom prst="line">
            <a:avLst/>
          </a:prstGeom>
          <a:ln cap="flat">
            <a:solidFill>
              <a:schemeClr val="accent5"/>
            </a:solidFill>
            <a:headEnd w="sm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yellow x on a black background&#10;&#10;Description automatically generated">
            <a:extLst>
              <a:ext uri="{FF2B5EF4-FFF2-40B4-BE49-F238E27FC236}">
                <a16:creationId xmlns:a16="http://schemas.microsoft.com/office/drawing/2014/main" id="{BC25D2DE-C5DF-EEB3-44B4-0AB29BD44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13" y="4984750"/>
            <a:ext cx="313147" cy="5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DC9D6B3-4D0C-CB38-17E0-8EE5AF921D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6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4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/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/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/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/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blipFill>
                <a:blip r:embed="rId12"/>
                <a:stretch>
                  <a:fillRect l="-1439" r="-4317" b="-2608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469087C-2AD7-A967-8951-AC930AD5CD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0972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3F2625B-5A91-22DB-A4DB-33C953B3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03ABC30-7528-C8C4-7D64-4564F3F99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Computing on secrets</a:t>
            </a:r>
            <a:endParaRPr lang="en-A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A51994-98E4-71B0-7D18-ECD68A186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Two secrets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551D1CD-A5E0-7773-100C-A1DD7A9C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79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Question Mark with solid fill">
            <a:extLst>
              <a:ext uri="{FF2B5EF4-FFF2-40B4-BE49-F238E27FC236}">
                <a16:creationId xmlns:a16="http://schemas.microsoft.com/office/drawing/2014/main" id="{5CA39135-95D9-CC2F-DC23-BAEEBEFF67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6624" y="33123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BFD09-1815-9AEA-BB8D-444F255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/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5794618-B2CA-9FAC-B13D-F8ACF6B3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428998"/>
                <a:ext cx="696912" cy="340503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/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09762A6-EA24-97EC-7B28-ECA33AAD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428997"/>
                <a:ext cx="1006872" cy="340503"/>
              </a:xfrm>
              <a:prstGeom prst="roundRect">
                <a:avLst/>
              </a:prstGeom>
              <a:blipFill>
                <a:blip r:embed="rId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/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8B7D337-F911-2C8B-1757-9C63D7E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3917948"/>
                <a:ext cx="837406" cy="340503"/>
              </a:xfrm>
              <a:prstGeom prst="round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/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DE481F-D328-50D5-AAAA-A9E31B69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94" y="4413246"/>
                <a:ext cx="1370806" cy="340503"/>
              </a:xfrm>
              <a:prstGeom prst="round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/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32303F-39F4-9037-3D96-FE2F7FBC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3917947"/>
                <a:ext cx="746324" cy="340503"/>
              </a:xfrm>
              <a:prstGeom prst="round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/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09548-1FE1-4449-AD84-C1538A40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26" y="4413246"/>
                <a:ext cx="1659138" cy="340503"/>
              </a:xfrm>
              <a:prstGeom prst="roundRect">
                <a:avLst/>
              </a:prstGeom>
              <a:blipFill>
                <a:blip r:embed="rId1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292048-EBE8-D43D-9BA7-D7E8ADC9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A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D77084-8B99-5CE3-E319-24A2FC3126AF}"/>
              </a:ext>
            </a:extLst>
          </p:cNvPr>
          <p:cNvCxnSpPr/>
          <p:nvPr/>
        </p:nvCxnSpPr>
        <p:spPr>
          <a:xfrm>
            <a:off x="742950" y="5054600"/>
            <a:ext cx="4776788" cy="0"/>
          </a:xfrm>
          <a:prstGeom prst="line">
            <a:avLst/>
          </a:prstGeom>
          <a:ln cap="flat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/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1FEDC-E701-2D61-8E81-D7D5829B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136614"/>
                <a:ext cx="2305050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/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B5AC7-B797-2EC7-7240-12B7B04A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453099"/>
                <a:ext cx="2305050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/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8C541-034E-E424-1EFA-CE87982D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0" y="5792200"/>
                <a:ext cx="2305050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/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D8432-527A-B07F-4448-59EF8B23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33" y="5505946"/>
                <a:ext cx="842923" cy="276999"/>
              </a:xfrm>
              <a:prstGeom prst="rect">
                <a:avLst/>
              </a:prstGeom>
              <a:blipFill>
                <a:blip r:embed="rId14"/>
                <a:stretch>
                  <a:fillRect l="-1439" r="-4317" b="-2608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2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3E6F-FAB4-934C-1EFC-B6EA1AC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Beaver triples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helper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Open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F3D6-A09E-5205-57D7-356C9E1B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49737-33A6-3388-705F-DFDC533D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Non-linear Operations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31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3E6F-FAB4-934C-1EFC-B6EA1AC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Mpc</a:t>
            </a:r>
            <a:r>
              <a:rPr lang="en-US" dirty="0"/>
              <a:t> 101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Beaver triples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Generate helper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Open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Replicated Secret Sharing (2 out of 3 sharing)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Parties hold two shares instead of one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Every party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Reshare result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C37D3-B8FD-AB8F-86E2-AD62BD71E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BF3D6-A09E-5205-57D7-356C9E1B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49737-33A6-3388-705F-DFDC533D9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Non-linear Operations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4651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EDBDB6-EB28-395E-9D89-A0C3ED9D9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2ED864-C741-2306-D3A0-4FEB49096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Great – what now?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F909D-288E-5DD7-33F7-557B7E8E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F81175-C171-5977-A1FD-F92AECD276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F2CC-AF9C-444E-BBF3-161EED2D82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9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4896DC-C40F-F799-EA0E-9EEF166E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11212-728D-90D3-4ADC-FD61B8A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BE07E2-F8ED-23B1-3BCD-20675E3AD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github.com/TaceoLabs/noir_workshop_0625/</a:t>
            </a:r>
            <a:endParaRPr lang="en-AT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138C9D-A98A-E8F0-993D-41E735A2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2060575"/>
            <a:ext cx="4116388" cy="4116388"/>
          </a:xfrm>
        </p:spPr>
      </p:pic>
    </p:spTree>
    <p:extLst>
      <p:ext uri="{BB962C8B-B14F-4D97-AF65-F5344CB8AC3E}">
        <p14:creationId xmlns:p14="http://schemas.microsoft.com/office/powerpoint/2010/main" val="48495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32F6-22CD-6DCA-EF67-512B9B03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F739CA5-AE6B-4B74-DDC8-212E6309C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04A0-B089-BB8B-FEB4-A635635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5FE011-8D32-7718-4D5F-152561914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zkSNARKs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C7B7A3B-6E0C-3829-6A59-40992F6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01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65C1F-43E9-C1E8-65CD-043FF1C7D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B4F9-EB7F-012C-5DBC-F8DAD19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962EB2B-F936-9CC1-B16B-F1CEDBAE0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8FE9F-0A57-2DA1-79E5-5073442F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2C63CC-1D67-D904-851B-46F279CCE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zkSNARKs</a:t>
            </a:r>
            <a:r>
              <a:rPr lang="en-US" dirty="0"/>
              <a:t>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BAD4259-BE7F-6564-5EA8-20C5C1D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21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20A1B-4AEC-A19C-DBD3-674845BB9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11202">
            <a:off x="1615555" y="3007928"/>
            <a:ext cx="8580241" cy="14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CC304-97EA-BA01-AC89-091B5E16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06D-CE1C-3C90-0C1A-5F3EC967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  <a:endParaRPr lang="en-AT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BCD6733-4587-244B-3C10-3DFA32D15A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75" y="2060575"/>
          <a:ext cx="10153650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821A8-F891-F5C1-4995-1B6F3B59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62754-3A42-D6E5-1B69-0B899F375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MPC 101</a:t>
            </a:r>
            <a:endParaRPr lang="en-AT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10283D-4859-AB82-C9E9-72B08602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98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4803BD-E0D9-BE4B-A457-D8C592D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here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04F7F8-1966-FCA6-E0A6-137CEDAC1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coSNARKs</a:t>
            </a:r>
            <a:r>
              <a:rPr lang="de-AT" dirty="0"/>
              <a:t>?</a:t>
            </a:r>
            <a:endParaRPr lang="en-AT" dirty="0"/>
          </a:p>
        </p:txBody>
      </p:sp>
      <p:pic>
        <p:nvPicPr>
          <p:cNvPr id="22" name="Content Placeholder 2" descr="Diploma roll outline">
            <a:extLst>
              <a:ext uri="{FF2B5EF4-FFF2-40B4-BE49-F238E27FC236}">
                <a16:creationId xmlns:a16="http://schemas.microsoft.com/office/drawing/2014/main" id="{5FA53E66-A77C-BE71-A154-A78830BB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3575050"/>
            <a:ext cx="1390650" cy="1390650"/>
          </a:xfrm>
          <a:prstGeom prst="rect">
            <a:avLst/>
          </a:prstGeom>
        </p:spPr>
      </p:pic>
      <p:pic>
        <p:nvPicPr>
          <p:cNvPr id="24" name="Graphic 23" descr="Hierarchy outline">
            <a:extLst>
              <a:ext uri="{FF2B5EF4-FFF2-40B4-BE49-F238E27FC236}">
                <a16:creationId xmlns:a16="http://schemas.microsoft.com/office/drawing/2014/main" id="{B0E62B0F-7890-E2C8-CFF3-8A24C8CE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8174" y="3656549"/>
            <a:ext cx="1114425" cy="111442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EB812D39-0F43-FC27-16EC-03D9B198209C}"/>
              </a:ext>
            </a:extLst>
          </p:cNvPr>
          <p:cNvSpPr/>
          <p:nvPr/>
        </p:nvSpPr>
        <p:spPr>
          <a:xfrm>
            <a:off x="4241800" y="3759200"/>
            <a:ext cx="1066800" cy="10117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58572-D2CE-0CBC-9B41-26926C69E3D1}"/>
              </a:ext>
            </a:extLst>
          </p:cNvPr>
          <p:cNvSpPr txBox="1"/>
          <p:nvPr/>
        </p:nvSpPr>
        <p:spPr>
          <a:xfrm>
            <a:off x="2540000" y="2928719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Zero-Knowledge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DD334-EB90-152B-720D-17A1ACB9E209}"/>
              </a:ext>
            </a:extLst>
          </p:cNvPr>
          <p:cNvSpPr txBox="1"/>
          <p:nvPr/>
        </p:nvSpPr>
        <p:spPr>
          <a:xfrm>
            <a:off x="5981699" y="306247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MPC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B6DCFA2-72F1-39C0-5954-0C47FB37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337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4803BD-E0D9-BE4B-A457-D8C592D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here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04F7F8-1966-FCA6-E0A6-137CEDAC1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coSNARKs</a:t>
            </a:r>
            <a:r>
              <a:rPr lang="de-AT" dirty="0"/>
              <a:t>?</a:t>
            </a:r>
            <a:endParaRPr lang="en-AT" dirty="0"/>
          </a:p>
        </p:txBody>
      </p:sp>
      <p:pic>
        <p:nvPicPr>
          <p:cNvPr id="22" name="Content Placeholder 2" descr="Diploma roll outline">
            <a:extLst>
              <a:ext uri="{FF2B5EF4-FFF2-40B4-BE49-F238E27FC236}">
                <a16:creationId xmlns:a16="http://schemas.microsoft.com/office/drawing/2014/main" id="{5FA53E66-A77C-BE71-A154-A78830BB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3575050"/>
            <a:ext cx="1390650" cy="1390650"/>
          </a:xfrm>
          <a:prstGeom prst="rect">
            <a:avLst/>
          </a:prstGeom>
        </p:spPr>
      </p:pic>
      <p:pic>
        <p:nvPicPr>
          <p:cNvPr id="24" name="Graphic 23" descr="Hierarchy outline">
            <a:extLst>
              <a:ext uri="{FF2B5EF4-FFF2-40B4-BE49-F238E27FC236}">
                <a16:creationId xmlns:a16="http://schemas.microsoft.com/office/drawing/2014/main" id="{B0E62B0F-7890-E2C8-CFF3-8A24C8CE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8174" y="3656549"/>
            <a:ext cx="1114425" cy="1114425"/>
          </a:xfrm>
          <a:prstGeom prst="rect">
            <a:avLst/>
          </a:prstGeom>
        </p:spPr>
      </p:pic>
      <p:sp>
        <p:nvSpPr>
          <p:cNvPr id="25" name="Plus Sign 24">
            <a:extLst>
              <a:ext uri="{FF2B5EF4-FFF2-40B4-BE49-F238E27FC236}">
                <a16:creationId xmlns:a16="http://schemas.microsoft.com/office/drawing/2014/main" id="{EB812D39-0F43-FC27-16EC-03D9B198209C}"/>
              </a:ext>
            </a:extLst>
          </p:cNvPr>
          <p:cNvSpPr/>
          <p:nvPr/>
        </p:nvSpPr>
        <p:spPr>
          <a:xfrm>
            <a:off x="4241800" y="3759200"/>
            <a:ext cx="1066800" cy="10117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58572-D2CE-0CBC-9B41-26926C69E3D1}"/>
              </a:ext>
            </a:extLst>
          </p:cNvPr>
          <p:cNvSpPr txBox="1"/>
          <p:nvPr/>
        </p:nvSpPr>
        <p:spPr>
          <a:xfrm>
            <a:off x="2540000" y="2928719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Zero-Knowledge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DD334-EB90-152B-720D-17A1ACB9E209}"/>
              </a:ext>
            </a:extLst>
          </p:cNvPr>
          <p:cNvSpPr txBox="1"/>
          <p:nvPr/>
        </p:nvSpPr>
        <p:spPr>
          <a:xfrm>
            <a:off x="5981699" y="306247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MPC</a:t>
            </a:r>
            <a:endParaRPr lang="en-AT" dirty="0">
              <a:solidFill>
                <a:schemeClr val="tx2"/>
              </a:solidFill>
            </a:endParaRPr>
          </a:p>
        </p:txBody>
      </p:sp>
      <p:pic>
        <p:nvPicPr>
          <p:cNvPr id="2" name="Graphic 1" descr="Heart With Arrow outline">
            <a:extLst>
              <a:ext uri="{FF2B5EF4-FFF2-40B4-BE49-F238E27FC236}">
                <a16:creationId xmlns:a16="http://schemas.microsoft.com/office/drawing/2014/main" id="{2682874B-3B8A-6002-5E24-7AE59C43E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1373" y="3648120"/>
            <a:ext cx="1238250" cy="1238250"/>
          </a:xfrm>
          <a:prstGeom prst="rect">
            <a:avLst/>
          </a:prstGeom>
        </p:spPr>
      </p:pic>
      <p:sp>
        <p:nvSpPr>
          <p:cNvPr id="3" name="Equals 2">
            <a:extLst>
              <a:ext uri="{FF2B5EF4-FFF2-40B4-BE49-F238E27FC236}">
                <a16:creationId xmlns:a16="http://schemas.microsoft.com/office/drawing/2014/main" id="{B2B73F29-91AC-14B3-8EDB-AC5EE1AD200E}"/>
              </a:ext>
            </a:extLst>
          </p:cNvPr>
          <p:cNvSpPr/>
          <p:nvPr/>
        </p:nvSpPr>
        <p:spPr>
          <a:xfrm>
            <a:off x="7294560" y="4042882"/>
            <a:ext cx="987423" cy="59055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6A8D6-BD6A-1CF0-008E-CCC0E4AD3B6A}"/>
              </a:ext>
            </a:extLst>
          </p:cNvPr>
          <p:cNvSpPr txBox="1"/>
          <p:nvPr/>
        </p:nvSpPr>
        <p:spPr>
          <a:xfrm>
            <a:off x="8229598" y="313554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co-SNARKs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0D7BB83-D80B-16BC-AEE4-1DF208F0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130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2AE36EA-38C0-6FB2-E009-F84FAC1D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51437AA-E193-A76A-A722-0FBF6EB6B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35D4C9BD-3E07-2FE8-4362-70D296AC7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9520D-DB42-E696-59A7-F0B6C7D768DE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64A702-2E07-5CA0-D4F7-E9F150C54D11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74BB05-0AC2-8878-B803-84171F37F1C6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90D3B-F899-5C77-C1F6-AE4F25A2D3EA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435DA1-CE68-2A41-E902-0D2CAFF6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225E6ED-D43A-73BB-471F-812503B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25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24FBDA-42ED-12CB-861B-F6AF6D4A0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132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2AE36EA-38C0-6FB2-E009-F84FAC1DC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51437AA-E193-A76A-A722-0FBF6EB6B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35D4C9BD-3E07-2FE8-4362-70D296AC7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3660-7C18-F39E-BCBE-B700E018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501848-60FE-0B3B-17B3-09E4767F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26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FB47FF-95DE-567A-9D74-C3406DCF6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23" name="Graphic 22" descr="Diploma roll outline">
            <a:extLst>
              <a:ext uri="{FF2B5EF4-FFF2-40B4-BE49-F238E27FC236}">
                <a16:creationId xmlns:a16="http://schemas.microsoft.com/office/drawing/2014/main" id="{139C6189-4D58-DCC8-3A1E-F8B90CD6F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0259" y="2787368"/>
            <a:ext cx="914400" cy="914400"/>
          </a:xfrm>
          <a:prstGeom prst="rect">
            <a:avLst/>
          </a:prstGeom>
        </p:spPr>
      </p:pic>
      <p:pic>
        <p:nvPicPr>
          <p:cNvPr id="25" name="Graphic 24" descr="Playing card outline">
            <a:extLst>
              <a:ext uri="{FF2B5EF4-FFF2-40B4-BE49-F238E27FC236}">
                <a16:creationId xmlns:a16="http://schemas.microsoft.com/office/drawing/2014/main" id="{5A6BBF0B-BD3B-9BCE-40FD-2A1AA5512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0259" y="3460468"/>
            <a:ext cx="914400" cy="914400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243C2412-BCDA-B232-8D29-C9ED5003CE69}"/>
              </a:ext>
            </a:extLst>
          </p:cNvPr>
          <p:cNvSpPr/>
          <p:nvPr/>
        </p:nvSpPr>
        <p:spPr>
          <a:xfrm>
            <a:off x="8370460" y="1515552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shuffled deck and a proof</a:t>
            </a:r>
            <a:endParaRPr lang="en-AT" dirty="0"/>
          </a:p>
        </p:txBody>
      </p:sp>
      <p:pic>
        <p:nvPicPr>
          <p:cNvPr id="28" name="Content Placeholder 4" descr="Badge Tick1 outline">
            <a:extLst>
              <a:ext uri="{FF2B5EF4-FFF2-40B4-BE49-F238E27FC236}">
                <a16:creationId xmlns:a16="http://schemas.microsoft.com/office/drawing/2014/main" id="{D8EF6D2A-75FA-5E89-3EC5-F0D462CE3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8000" y="3102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F24E-98B2-4073-B84E-496024A9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339F2-42BE-12FD-94F8-9E14E2CE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F24B3EB-FBF5-E8C4-81CA-F993EC48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1C741578-F286-3244-D6D6-068E89CC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AFA0-894B-FB65-2012-ED5C2009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26B1BF0-19A2-D578-134C-BAD339A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27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0837B0-64FA-BA7E-3ED2-3F6EFE46F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243FBF8-7E9F-8141-9827-4BACB8EC672F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 deck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F4E96A23-9660-449B-0178-E25BC289A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0919A822-1D3C-F49E-5367-1D98D2672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10A20FD-00A0-C5FD-2233-9F12D7ADC0BA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7038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E34C-4A45-F5BE-6B35-5E653DB6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C1EE4D-5033-0C9B-3826-94B3C470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3AC32D73-23C0-0B70-9D81-47ED9CE3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8521342A-01F7-298C-8364-A9FBA4254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E347-5A4D-501F-3130-68F4E305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124E9DD-E124-5AF1-A40F-17089E4A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28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88E465-CC00-4072-B17C-D04D438BD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14A252A-3E2D-00CB-F343-298B4864834C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 deck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D43A6F8D-06CC-EAFC-B7DB-B3B54F3D5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7FF93C61-0EBB-B55E-E105-43871D71E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61B8135-4CF4-42EE-BDCF-5E41ADC37991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BC74CD50-AD9E-AA51-FBC2-68A0F1509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586B5E36-4030-5239-BEA5-B63148EEC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DE39-F528-FDAC-91A0-B0C0FFE54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F1E22-9B52-5DF1-AA7B-231DEDE36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done, right?</a:t>
            </a:r>
            <a:endParaRPr lang="en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935-A994-B122-6964-6DB2377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BF85-8AA3-07B2-D8A3-4E01B03EF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25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75CD475-CE42-E9DA-8655-D927BEA69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Our mission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7D54658-E297-DD09-BAFA-08FCA359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75" y="3190241"/>
            <a:ext cx="10153650" cy="13762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500" noProof="0" dirty="0"/>
              <a:t>Shuffling Cards with MPC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596B7C-A3A8-7C52-6F00-CEE62391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845077-5BE7-3243-ADE0-8FA6CECC0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solidFill>
                  <a:schemeClr val="accent6"/>
                </a:solidFill>
              </a:rPr>
              <a:t>Building a </a:t>
            </a:r>
            <a:r>
              <a:rPr lang="en-US" noProof="0" dirty="0" err="1">
                <a:solidFill>
                  <a:schemeClr val="accent6"/>
                </a:solidFill>
              </a:rPr>
              <a:t>coSNARK</a:t>
            </a:r>
            <a:r>
              <a:rPr lang="en-US" noProof="0" dirty="0">
                <a:solidFill>
                  <a:schemeClr val="accent6"/>
                </a:solidFill>
              </a:rPr>
              <a:t>-powered </a:t>
            </a:r>
            <a:r>
              <a:rPr lang="en-US" noProof="0" dirty="0" err="1">
                <a:solidFill>
                  <a:schemeClr val="accent6"/>
                </a:solidFill>
              </a:rPr>
              <a:t>DApp</a:t>
            </a:r>
            <a:r>
              <a:rPr lang="en-US" noProof="0" dirty="0">
                <a:solidFill>
                  <a:schemeClr val="accent6"/>
                </a:solidFill>
              </a:rPr>
              <a:t> with </a:t>
            </a:r>
            <a:r>
              <a:rPr lang="en-US" noProof="0" dirty="0" err="1">
                <a:solidFill>
                  <a:schemeClr val="accent6"/>
                </a:solidFill>
              </a:rPr>
              <a:t>coNoir</a:t>
            </a:r>
            <a:endParaRPr lang="en-US" noProof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DAC427-E8C9-1ED6-E7C6-71D6C43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5263F-E416-9540-299B-20BC8C287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ECBF8-E704-F14C-0D2A-E802D48FAC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6B072A-5008-9CE5-4F00-43330F678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D78E8-18D1-B849-2A70-47C3C614D0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9A0E-3BDE-8885-3CCE-B29EC9EE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19380E-1807-671F-45EB-675E54F2A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47712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0814-0C70-C2B6-E970-0357F323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638EDC-FED7-630D-851E-FDE3922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205E5-AD24-E693-493B-C1FE53B7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401F6F-A2D7-ED1A-DF52-38E034711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2017C2-0DBD-CBA5-9FE8-57CE21DD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36981F-0EA5-BC2C-8A65-120A80B48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8C282-9A3A-9050-5621-DA8A08E2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AC179-1D5D-8EA1-B8B7-359048200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5602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5095-A54F-D398-960A-A737D31C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77F00E-F771-672C-9C5E-EE799CEB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556D6-0276-C4B4-DB58-1EAE4BB6C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0716C-B0DA-C8CA-C683-6CF3ECC1B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F8021-76E5-D00B-7207-D7771420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9B9A1B-EC37-EADA-BE8F-BEAF776008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AC75F-BCEA-1B8E-2A09-3B53699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8C183-B620-0E25-0094-A081B6A69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5362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AE5DC-6B56-2004-CE96-276C5F9A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78EA70-57D6-BF7F-F0C8-0F756E37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6B3FB-837A-13BE-E841-47B0059CE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37AE4-2DC7-52AA-5480-D370C25F2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15E151-96F7-2D7A-F86E-533B6A4F0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2B3D7-FCC4-4C6C-7ECF-E6386B873B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07E8-4964-16F6-88AC-8E2DCA6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D3B5A-C093-3DA4-1473-0D45F570F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609E3F4-D6C1-344F-F13B-B690A34842C7}"/>
              </a:ext>
            </a:extLst>
          </p:cNvPr>
          <p:cNvSpPr/>
          <p:nvPr/>
        </p:nvSpPr>
        <p:spPr>
          <a:xfrm>
            <a:off x="1301750" y="4889500"/>
            <a:ext cx="1206500" cy="444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D70EC-D376-4E13-5CE4-B07DDC8F8179}"/>
              </a:ext>
            </a:extLst>
          </p:cNvPr>
          <p:cNvSpPr txBox="1"/>
          <p:nvPr/>
        </p:nvSpPr>
        <p:spPr>
          <a:xfrm>
            <a:off x="2698749" y="4727029"/>
            <a:ext cx="301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No one knows the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structure of deck!</a:t>
            </a:r>
            <a:endParaRPr lang="en-A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ACDA-2ABE-235E-D40F-50A9CDE3D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F6A794-4169-1CD7-358E-F159B0CC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713C5-0A70-B88E-74B2-C122B3796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 game of cards</a:t>
            </a:r>
            <a:endParaRPr lang="en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18A9B-EE32-A21D-040D-5DE9367CC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Shuffled the deck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distribute cards to respective players (verifiable encryption)</a:t>
            </a:r>
            <a:endParaRPr lang="en-A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8E959B-BAA9-5E7D-E2C8-49F270D34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Private Shared State</a:t>
            </a:r>
            <a:endParaRPr lang="en-A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1BE02C-5DC5-7C95-38F2-0E1CD74548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simply composing Alice and Bobs private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generate new private state that nobody knows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AB9E0-F2CD-F830-0C88-CAB643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838689-A8FB-595C-9533-8D46F3CCA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think this through</a:t>
            </a:r>
            <a:endParaRPr lang="en-AT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289D60B-1B16-75A3-70BD-603FB7F0E115}"/>
              </a:ext>
            </a:extLst>
          </p:cNvPr>
          <p:cNvSpPr/>
          <p:nvPr/>
        </p:nvSpPr>
        <p:spPr>
          <a:xfrm>
            <a:off x="1301750" y="4889500"/>
            <a:ext cx="1206500" cy="444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CE60D-A5A8-1EE2-A965-96F4086460D0}"/>
              </a:ext>
            </a:extLst>
          </p:cNvPr>
          <p:cNvSpPr txBox="1"/>
          <p:nvPr/>
        </p:nvSpPr>
        <p:spPr>
          <a:xfrm>
            <a:off x="2698749" y="4727029"/>
            <a:ext cx="301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No one knows the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structure of deck!</a:t>
            </a:r>
            <a:endParaRPr lang="en-A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8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0C94-BB56-78A2-A7F1-B9ACD18A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DFFACB-C874-1521-160F-79F82BB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E634E69D-7857-4B06-2C5A-19BF989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ABCA0590-007E-050E-1540-45E41DD4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CE8E-2EC1-88CF-D1AA-B9847BC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D7A6C24-4E96-2135-1313-CF3C73D9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35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59213E-72F9-5FBB-4F16-63239AEF6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65A0A21-03DA-98D4-7AD3-EB7C67852666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 deck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DCA1F069-056C-2DA7-5589-860166C5C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70EEFC89-2296-95A2-8DE8-00E464A2E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64AAED8-7C90-0162-C5B8-80A79F2DDCB8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894BFF46-AAED-99A6-7994-0BAC640C7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4D62DDE5-D47D-F69E-8F1E-2C39A35EF4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8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172D-63C8-4171-6508-C840BD70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730176-E539-294F-3D2F-88D8CDE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CBADD77E-BC20-EA76-44F0-015092549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DFDF027C-5FE3-49AC-55B0-BA1B6DB80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0716-7EF0-17C4-5EF5-B083FDD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C9B1355-11C2-AEEE-3A3B-29D0AC00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36</a:t>
            </a:fld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2C1515-C697-3C96-A706-9C8AF01A4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8E4DA70-31EF-121F-4A3D-96367A867973}"/>
              </a:ext>
            </a:extLst>
          </p:cNvPr>
          <p:cNvSpPr/>
          <p:nvPr/>
        </p:nvSpPr>
        <p:spPr>
          <a:xfrm>
            <a:off x="2369710" y="1914051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we have a shuffled deck</a:t>
            </a:r>
            <a:endParaRPr lang="en-AT" dirty="0"/>
          </a:p>
        </p:txBody>
      </p:sp>
      <p:pic>
        <p:nvPicPr>
          <p:cNvPr id="14" name="Graphic 13" descr="Diploma roll outline">
            <a:extLst>
              <a:ext uri="{FF2B5EF4-FFF2-40B4-BE49-F238E27FC236}">
                <a16:creationId xmlns:a16="http://schemas.microsoft.com/office/drawing/2014/main" id="{47B1D511-3D8A-8EA8-1372-D8BD53496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285" y="2704960"/>
            <a:ext cx="914400" cy="914400"/>
          </a:xfrm>
          <a:prstGeom prst="rect">
            <a:avLst/>
          </a:prstGeom>
        </p:spPr>
      </p:pic>
      <p:pic>
        <p:nvPicPr>
          <p:cNvPr id="15" name="Graphic 14" descr="Playing card outline">
            <a:extLst>
              <a:ext uri="{FF2B5EF4-FFF2-40B4-BE49-F238E27FC236}">
                <a16:creationId xmlns:a16="http://schemas.microsoft.com/office/drawing/2014/main" id="{1E4A9318-412F-2E91-F970-20DDAFBB0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9285" y="3378060"/>
            <a:ext cx="914400" cy="9144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1946CB5-FD58-8DDA-7D42-881C7C8D9070}"/>
              </a:ext>
            </a:extLst>
          </p:cNvPr>
          <p:cNvSpPr/>
          <p:nvPr/>
        </p:nvSpPr>
        <p:spPr>
          <a:xfrm>
            <a:off x="3023760" y="3619360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we don’t know what we’ll draw</a:t>
            </a:r>
            <a:endParaRPr lang="en-AT" dirty="0"/>
          </a:p>
        </p:txBody>
      </p:sp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85E66956-1A27-670D-F885-2934F922AD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3400" y="2044841"/>
            <a:ext cx="1193800" cy="1193800"/>
          </a:xfrm>
          <a:prstGeom prst="rect">
            <a:avLst/>
          </a:prstGeom>
        </p:spPr>
      </p:pic>
      <p:pic>
        <p:nvPicPr>
          <p:cNvPr id="4" name="Graphic 3" descr="Blockchain outline">
            <a:extLst>
              <a:ext uri="{FF2B5EF4-FFF2-40B4-BE49-F238E27FC236}">
                <a16:creationId xmlns:a16="http://schemas.microsoft.com/office/drawing/2014/main" id="{2D52E566-386A-207F-7845-46E14414D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500" y="3674551"/>
            <a:ext cx="1466850" cy="14668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EE42738-A466-6C74-2AB5-619E470D5110}"/>
              </a:ext>
            </a:extLst>
          </p:cNvPr>
          <p:cNvSpPr/>
          <p:nvPr/>
        </p:nvSpPr>
        <p:spPr>
          <a:xfrm>
            <a:off x="9382705" y="2521154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Really?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7357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9A73-41ED-3E83-5430-D9BAA2BC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2D268-76A9-D75C-0FEC-4707DB02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6B3884F9-24DE-1902-B5D0-6CDBF5C7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7B274A1-C206-CD8F-A584-975999C6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8D6682D4-9964-C930-CAAD-253B02DA9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BEA8BC08-0CAB-98E5-3D40-3561F1E13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2660C505-1AC9-F4AE-AD46-623FC2B4A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32ECFA-05AE-1914-80FC-6953500DE296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6A3E4-4491-E3D8-4769-543300D7DF6F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1FD128-51F7-A4CB-31AB-A0EE731FEB0C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F21B0-1D5F-DFBA-2953-81E46F674A9C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42325-B0B1-F39A-DB25-44147C1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DED94F4-4BD1-A8B2-FA36-A895C486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37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872F09-A3AE-6D35-9769-7D94F867E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0327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AE0B-7C57-332B-F669-2FCC17C8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A3CC1-F127-EB16-0175-D4B83ED6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9EEEB48B-A868-49B4-B761-DDA1C47D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9463A542-0695-97DC-15E7-1944769FC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04AA2365-9FA9-E538-C08E-F57A7E5E7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927" y="2840142"/>
            <a:ext cx="914400" cy="914400"/>
          </a:xfrm>
          <a:prstGeom prst="rect">
            <a:avLst/>
          </a:prstGeom>
        </p:spPr>
      </p:pic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B9E52B91-B8C8-AA78-E856-A898A94C6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9250" y="2840142"/>
            <a:ext cx="914400" cy="91440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F5D433C2-B692-6F7E-FACF-707E69AE6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89" y="3701768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72F383-644B-6510-0177-CAB36296A2B0}"/>
              </a:ext>
            </a:extLst>
          </p:cNvPr>
          <p:cNvCxnSpPr>
            <a:cxnSpLocks/>
          </p:cNvCxnSpPr>
          <p:nvPr/>
        </p:nvCxnSpPr>
        <p:spPr>
          <a:xfrm>
            <a:off x="2841625" y="2512219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721A28-0B73-A34D-686A-7DB358143CC1}"/>
              </a:ext>
            </a:extLst>
          </p:cNvPr>
          <p:cNvCxnSpPr>
            <a:cxnSpLocks/>
          </p:cNvCxnSpPr>
          <p:nvPr/>
        </p:nvCxnSpPr>
        <p:spPr>
          <a:xfrm flipV="1">
            <a:off x="2841625" y="3903385"/>
            <a:ext cx="3832225" cy="1206500"/>
          </a:xfrm>
          <a:prstGeom prst="straightConnector1">
            <a:avLst/>
          </a:prstGeom>
          <a:ln w="9525" cap="flat">
            <a:solidFill>
              <a:schemeClr val="tx2"/>
            </a:solidFill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08254-8DBB-CF30-CC0B-79D8B8371554}"/>
              </a:ext>
            </a:extLst>
          </p:cNvPr>
          <p:cNvSpPr txBox="1"/>
          <p:nvPr/>
        </p:nvSpPr>
        <p:spPr>
          <a:xfrm>
            <a:off x="4330273" y="257441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[r1]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55CF4-548B-BEE2-82E3-0B48C0F3AFC8}"/>
              </a:ext>
            </a:extLst>
          </p:cNvPr>
          <p:cNvSpPr txBox="1"/>
          <p:nvPr/>
        </p:nvSpPr>
        <p:spPr>
          <a:xfrm>
            <a:off x="4278119" y="41589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[r2]</a:t>
            </a:r>
            <a:endParaRPr lang="en-AT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37720B-F800-5234-669D-4ECEEDDD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C69CEEC-D614-930B-4875-BAAB5E0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38</a:t>
            </a:fld>
            <a:endParaRPr lang="de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F3BD71-23A0-57CC-4285-80E0744D5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35AE10B-F334-5301-BEC0-9EEC807498B1}"/>
              </a:ext>
            </a:extLst>
          </p:cNvPr>
          <p:cNvSpPr/>
          <p:nvPr/>
        </p:nvSpPr>
        <p:spPr>
          <a:xfrm>
            <a:off x="8370460" y="1515552"/>
            <a:ext cx="2170540" cy="13245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like r1, let’s take r5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25454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178C06F-56F6-12C7-6CDB-B3D78FC7E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122AFE3-94C8-F6EE-1C35-C451A15D2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Towards publicly-auditable MPC</a:t>
            </a:r>
            <a:endParaRPr lang="en-AT" dirty="0"/>
          </a:p>
          <a:p>
            <a:endParaRPr lang="en-A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4CD237-3C9D-0A16-9180-AB0B511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C536DD-B349-B41B-52FA-E815DEC64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B054CC-0242-D223-FBFE-C8A59E5658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06388"/>
            <a:ext cx="677863" cy="492125"/>
          </a:xfrm>
        </p:spPr>
        <p:txBody>
          <a:bodyPr/>
          <a:lstStyle/>
          <a:p>
            <a:fld id="{2F54EF18-7CE2-4886-85C9-ABEC8D58292F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704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C9223-077F-8AA9-6287-0517C01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D1AE6-475D-0D34-032B-4E0F466E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4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7AF5F-0511-3FD1-132B-14218C114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20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B9CD5-2C74-6921-430C-2F6C69610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46BC5D-5938-7BFF-6D65-4BC8039E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A72ED6-F7E6-4B64-64E5-05277167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48C393-0B1D-1299-D6CE-0FB07DB67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github.com/TaceoLabs/noir_workshop_0625/</a:t>
            </a:r>
            <a:endParaRPr lang="en-AT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EB8B2FF-52BD-7E27-6465-E2C5B0DB9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2060575"/>
            <a:ext cx="4116388" cy="4116388"/>
          </a:xfrm>
        </p:spPr>
      </p:pic>
    </p:spTree>
    <p:extLst>
      <p:ext uri="{BB962C8B-B14F-4D97-AF65-F5344CB8AC3E}">
        <p14:creationId xmlns:p14="http://schemas.microsoft.com/office/powerpoint/2010/main" val="826445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DDA3F89-1287-8A34-9FE8-8DEC761D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66C7D0-99AB-14FF-1E38-4F819ED30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UltraHonk</a:t>
            </a:r>
            <a:r>
              <a:rPr lang="en-US" dirty="0"/>
              <a:t> Proof System</a:t>
            </a:r>
            <a:endParaRPr lang="en-AT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BC65BE0-4E5D-82DE-3A85-C16985C5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/>
              <a:t>Client-IVC Proof System</a:t>
            </a:r>
            <a:endParaRPr lang="en-AT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5CB9BDB-C724-DF47-9272-211805AB9F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Prove whole Aztec transactions in MPC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Aztec keys that are secret-shared and own Private State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7145-58FC-3EC5-895C-A673187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F032F-11D9-E4F1-90D9-6D908C40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F18-7CE2-4886-85C9-ABEC8D58292F}" type="slidenum">
              <a:rPr lang="de-AT" smtClean="0"/>
              <a:t>41</a:t>
            </a:fld>
            <a:endParaRPr lang="de-AT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2E526F-C81F-52F8-3460-6FDE4AEC6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Interop with </a:t>
            </a:r>
            <a:r>
              <a:rPr lang="en-US" dirty="0" err="1"/>
              <a:t>Barretenberg</a:t>
            </a:r>
            <a:endParaRPr lang="en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EC1044B-C1A1-BF9E-CF79-04EE15C399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supported by </a:t>
            </a:r>
            <a:r>
              <a:rPr lang="en-US" dirty="0" err="1"/>
              <a:t>coNoir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Recurse into smart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EA36DD-C3F8-9A23-1B2B-BA0BD727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1" y="4076435"/>
            <a:ext cx="3093988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2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EC616-C8DF-BF67-FB90-3CE8B36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738736-9E32-7D39-ADBD-DB4243A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Follow </a:t>
            </a:r>
            <a:r>
              <a:rPr lang="de-DE" dirty="0" err="1"/>
              <a:t>us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43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9FFE-AA3D-40F8-91A1-FDDBC9E13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5501A4-A6E6-20BA-04C6-0753128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28175D29-A29D-5ACF-1F73-1D4533B9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FA96981-3A4D-24DC-A27F-F0474A84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03AEC-F656-DD28-354A-6A939847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979A-6662-3CF3-1F38-779CBAE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5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1821CD-9485-A457-3ACF-632B44AAC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ED81C9C-5663-DEF8-8FF8-4B27D60A6A13}"/>
              </a:ext>
            </a:extLst>
          </p:cNvPr>
          <p:cNvSpPr/>
          <p:nvPr/>
        </p:nvSpPr>
        <p:spPr>
          <a:xfrm>
            <a:off x="3022600" y="1997353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play cards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4744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3731-CB3A-5CBB-DD0E-E4AD4F259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F16966-E449-5566-97A1-A7C4FF2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CE7872B-2A34-BF07-D081-85E1E9CF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4AD2D4AE-9F5B-69E7-534F-0F958801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EBACF8-D8AA-D7E8-4464-DDFB0336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958B-89A1-C695-13AD-46B4550E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6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4D948A-A429-B642-818D-46052DE43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F8CAB3D-9F8F-2141-A62D-698B5BCE1050}"/>
              </a:ext>
            </a:extLst>
          </p:cNvPr>
          <p:cNvSpPr/>
          <p:nvPr/>
        </p:nvSpPr>
        <p:spPr>
          <a:xfrm>
            <a:off x="2882900" y="3601760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Sure, but I’ll shuffle you cheat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1704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BFFE-2793-9298-6543-C2FC3432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69C38E-A680-A5EF-79C2-951C6494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99B8173F-6623-C760-07A1-8BB105EB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F674CEBB-E38E-F573-AD68-DEA69300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2331B7-1D98-AB09-8166-F2650F8D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48440-614C-2F8F-B041-E654708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7</a:t>
            </a:fld>
            <a:endParaRPr lang="de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42BB28-58BD-7CAC-690D-6982FC9FD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DA605-308F-D24C-8CC1-33FF404327CF}"/>
              </a:ext>
            </a:extLst>
          </p:cNvPr>
          <p:cNvSpPr/>
          <p:nvPr/>
        </p:nvSpPr>
        <p:spPr>
          <a:xfrm>
            <a:off x="2882900" y="2043115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No, I’ll shuffle you scoundrel</a:t>
            </a:r>
            <a:endParaRPr lang="en-AT" dirty="0"/>
          </a:p>
        </p:txBody>
      </p:sp>
      <p:pic>
        <p:nvPicPr>
          <p:cNvPr id="7" name="Graphic 6" descr="Badge Cross outline">
            <a:extLst>
              <a:ext uri="{FF2B5EF4-FFF2-40B4-BE49-F238E27FC236}">
                <a16:creationId xmlns:a16="http://schemas.microsoft.com/office/drawing/2014/main" id="{29011302-D3B6-5FEF-3473-D78F0BD30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7074" y="2600325"/>
            <a:ext cx="165734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0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A4E55-850E-C43A-C52D-FF9DF06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B4752A34-E96E-2B98-A303-3E58FBDD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A516B5-9647-F63F-20A4-1ABE48DBF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D53167C-A3AC-35BB-31F9-6DF5DB47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1B6B84D3-86E9-D0FC-DD87-C3137394C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D2E9-B6B9-4C0F-C527-6A901CA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1D0ACA2-A966-212F-7AB5-013766932FC2}"/>
              </a:ext>
            </a:extLst>
          </p:cNvPr>
          <p:cNvSpPr/>
          <p:nvPr/>
        </p:nvSpPr>
        <p:spPr>
          <a:xfrm>
            <a:off x="2882900" y="2043115"/>
            <a:ext cx="1943100" cy="11303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shuffle the cards for us</a:t>
            </a:r>
            <a:endParaRPr lang="en-AT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706DC57-A2C9-290A-BECA-A717B992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76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F633-B86B-CC79-2295-6B887EA7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4CC6EE-91CB-7F7A-40BF-572F63A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9" name="Content Placeholder 8" descr="Female Profile outline">
            <a:extLst>
              <a:ext uri="{FF2B5EF4-FFF2-40B4-BE49-F238E27FC236}">
                <a16:creationId xmlns:a16="http://schemas.microsoft.com/office/drawing/2014/main" id="{D5DA3B55-9D4A-7CAC-FE30-E61E746AC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2143919"/>
            <a:ext cx="1574800" cy="157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C5694-4BBD-7693-483C-49CACD20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11" name="Graphic 10" descr="Male profile outline">
            <a:extLst>
              <a:ext uri="{FF2B5EF4-FFF2-40B4-BE49-F238E27FC236}">
                <a16:creationId xmlns:a16="http://schemas.microsoft.com/office/drawing/2014/main" id="{EAE56DF0-423B-0ABD-D9C3-6FCF619EF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75" y="3903385"/>
            <a:ext cx="1657350" cy="1657350"/>
          </a:xfrm>
          <a:prstGeom prst="rect">
            <a:avLst/>
          </a:prstGeom>
        </p:spPr>
      </p:pic>
      <p:pic>
        <p:nvPicPr>
          <p:cNvPr id="2" name="Graphic 1" descr="Programmer female outline">
            <a:extLst>
              <a:ext uri="{FF2B5EF4-FFF2-40B4-BE49-F238E27FC236}">
                <a16:creationId xmlns:a16="http://schemas.microsoft.com/office/drawing/2014/main" id="{12C96EC7-C0BE-A257-AFCE-65E5E8BA6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1137" y="3121819"/>
            <a:ext cx="1193800" cy="119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0D931-B34B-FE55-72ED-48D8E13A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TACEO.IO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0A4F19B-6A0E-FDF1-637A-9CB3CABFB023}"/>
              </a:ext>
            </a:extLst>
          </p:cNvPr>
          <p:cNvSpPr/>
          <p:nvPr/>
        </p:nvSpPr>
        <p:spPr>
          <a:xfrm>
            <a:off x="7073900" y="1928019"/>
            <a:ext cx="1930400" cy="1193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like Alice more</a:t>
            </a:r>
            <a:endParaRPr lang="en-AT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0F45B0-EBDA-E72D-F85A-BF85287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000" y="306000"/>
            <a:ext cx="677175" cy="492443"/>
          </a:xfrm>
        </p:spPr>
        <p:txBody>
          <a:bodyPr/>
          <a:lstStyle/>
          <a:p>
            <a:fld id="{2F54EF18-7CE2-4886-85C9-ABEC8D58292F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093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ACEO Colors">
      <a:dk1>
        <a:srgbClr val="131A29"/>
      </a:dk1>
      <a:lt1>
        <a:sysClr val="window" lastClr="FFFFFF"/>
      </a:lt1>
      <a:dk2>
        <a:srgbClr val="05525A"/>
      </a:dk2>
      <a:lt2>
        <a:srgbClr val="FCFBFA"/>
      </a:lt2>
      <a:accent1>
        <a:srgbClr val="1AAC98"/>
      </a:accent1>
      <a:accent2>
        <a:srgbClr val="E98F22"/>
      </a:accent2>
      <a:accent3>
        <a:srgbClr val="0C0C0C"/>
      </a:accent3>
      <a:accent4>
        <a:srgbClr val="424241"/>
      </a:accent4>
      <a:accent5>
        <a:srgbClr val="A5A5A5"/>
      </a:accent5>
      <a:accent6>
        <a:srgbClr val="CFCFCF"/>
      </a:accent6>
      <a:hlink>
        <a:srgbClr val="424241"/>
      </a:hlink>
      <a:folHlink>
        <a:srgbClr val="1AAC98"/>
      </a:folHlink>
    </a:clrScheme>
    <a:fontScheme name="Inter">
      <a:majorFont>
        <a:latin typeface="Inter Semi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cap="flat">
          <a:solidFill>
            <a:schemeClr val="accent5"/>
          </a:solidFill>
          <a:headEnd w="sm" len="med"/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ACEO_Folienmaster_3.0.potx" id="{5C799B44-44EB-4C9A-98F1-C21DDC897DD0}" vid="{2C0B030E-0F3E-4F78-B9F2-A0A2B2E2BEB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E31D6890E57049A6F30985FF5AE52B" ma:contentTypeVersion="4" ma:contentTypeDescription="Ein neues Dokument erstellen." ma:contentTypeScope="" ma:versionID="39fb75c457022c17c3fff9032c392070">
  <xsd:schema xmlns:xsd="http://www.w3.org/2001/XMLSchema" xmlns:xs="http://www.w3.org/2001/XMLSchema" xmlns:p="http://schemas.microsoft.com/office/2006/metadata/properties" xmlns:ns2="bcb743ee-2fe3-4dc1-81a8-33ee124c2c17" targetNamespace="http://schemas.microsoft.com/office/2006/metadata/properties" ma:root="true" ma:fieldsID="ee9d33d3a7e47c9ba9a79aae7501dabe" ns2:_="">
    <xsd:import namespace="bcb743ee-2fe3-4dc1-81a8-33ee124c2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3ee-2fe3-4dc1-81a8-33ee124c2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D841F-1F5F-41F4-8F0F-1C4CB9BD44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536E90-3CE2-42FE-8608-A759BBFF40BF}">
  <ds:schemaRefs>
    <ds:schemaRef ds:uri="http://schemas.microsoft.com/office/2006/documentManagement/types"/>
    <ds:schemaRef ds:uri="bcb743ee-2fe3-4dc1-81a8-33ee124c2c17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611A58-0219-4F40-A378-85105A6F1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43ee-2fe3-4dc1-81a8-33ee124c2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TACEO_slide master_3.0</Template>
  <TotalTime>14</TotalTime>
  <Words>796</Words>
  <Application>Microsoft Office PowerPoint</Application>
  <PresentationFormat>Widescreen</PresentationFormat>
  <Paragraphs>223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Inter</vt:lpstr>
      <vt:lpstr>Inter Light</vt:lpstr>
      <vt:lpstr>Inter Medium</vt:lpstr>
      <vt:lpstr>Inter SemiBold</vt:lpstr>
      <vt:lpstr>Office</vt:lpstr>
      <vt:lpstr>PowerPoint Presentation</vt:lpstr>
      <vt:lpstr>PowerPoint Presentation</vt:lpstr>
      <vt:lpstr>Our 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Mpc 101</vt:lpstr>
      <vt:lpstr>Mpc 101</vt:lpstr>
      <vt:lpstr>Mpc 101</vt:lpstr>
      <vt:lpstr>Mpc 101</vt:lpstr>
      <vt:lpstr>Mpc 101</vt:lpstr>
      <vt:lpstr>Mpc 101</vt:lpstr>
      <vt:lpstr>PowerPoint Presentation</vt:lpstr>
      <vt:lpstr>How did we get here</vt:lpstr>
      <vt:lpstr>How did we get here</vt:lpstr>
      <vt:lpstr>How did we get here</vt:lpstr>
      <vt:lpstr>how did we get here</vt:lpstr>
      <vt:lpstr>how did we get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Nieddu</dc:creator>
  <cp:lastModifiedBy>Roman Walch</cp:lastModifiedBy>
  <cp:revision>3</cp:revision>
  <cp:lastPrinted>2023-03-14T14:12:47Z</cp:lastPrinted>
  <dcterms:created xsi:type="dcterms:W3CDTF">2025-06-16T11:51:44Z</dcterms:created>
  <dcterms:modified xsi:type="dcterms:W3CDTF">2025-06-18T11:18:34Z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0x0101007AE31D6890E57049A6F30985FF5AE52B</vt:lpwstr>
  </property>
  <property fmtid="{D5CDD505-2E9C-101B-9397-08002B2CF9AE}" pid="3" name="MediaServiceImageTags">
    <vt:lpwstr/>
  </property>
</Properties>
</file>