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2015/1/28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SourceTree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を用いたバージョン管理ワークショップ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公開ワークショップ第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回＠</a:t>
            </a:r>
            <a:r>
              <a:rPr kumimoji="1" lang="en-US" altLang="ja-JP" dirty="0" err="1" smtClean="0"/>
              <a:t>OpenDataLab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5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バージョン管理システム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フォルダ単位の編集した履歴を管理するシステム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編集した差分だけを</a:t>
            </a:r>
            <a:r>
              <a:rPr lang="ja-JP" altLang="en-US" dirty="0"/>
              <a:t>記録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バージョン管理システムとは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5256584" cy="2613443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4210873" y="5754411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ja-JP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23</a:t>
            </a:r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行目に変更が有った事だけを記録している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6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編集内容はコメントを付けて保存する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この作業を</a:t>
            </a:r>
            <a:r>
              <a:rPr lang="ja-JP" altLang="en-US" b="1" dirty="0" smtClean="0"/>
              <a:t>コミット</a:t>
            </a:r>
            <a:r>
              <a:rPr lang="ja-JP" altLang="en-US" dirty="0" smtClean="0"/>
              <a:t>と言う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コメントを読めば過去の編集内容が分かる（筈）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コメントを付けて保存（コミット）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7068" y="4683639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637348" y="4683639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316378" y="4664588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7" name="曲線コネクタ 6"/>
          <p:cNvCxnSpPr>
            <a:stCxn id="4" idx="0"/>
            <a:endCxn id="5" idx="0"/>
          </p:cNvCxnSpPr>
          <p:nvPr/>
        </p:nvCxnSpPr>
        <p:spPr>
          <a:xfrm rot="5400000" flipH="1" flipV="1">
            <a:off x="3133292" y="3423499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線コネクタ 7"/>
          <p:cNvCxnSpPr/>
          <p:nvPr/>
        </p:nvCxnSpPr>
        <p:spPr>
          <a:xfrm rot="5400000" flipH="1" flipV="1">
            <a:off x="5805972" y="3410798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924252" y="3817600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「○○の機能を追加した」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168706" y="3822006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2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変更内容はいつでも元に戻す事ができる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この作業をチェックアウトと言う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変更を元に戻す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チェックアウト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032327" y="3642917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552607" y="3642917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231637" y="3623866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7" name="曲線コネクタ 6"/>
          <p:cNvCxnSpPr>
            <a:stCxn id="4" idx="0"/>
            <a:endCxn id="5" idx="0"/>
          </p:cNvCxnSpPr>
          <p:nvPr/>
        </p:nvCxnSpPr>
        <p:spPr>
          <a:xfrm rot="5400000" flipH="1" flipV="1">
            <a:off x="3048551" y="2382777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線コネクタ 7"/>
          <p:cNvCxnSpPr/>
          <p:nvPr/>
        </p:nvCxnSpPr>
        <p:spPr>
          <a:xfrm rot="5400000" flipH="1" flipV="1">
            <a:off x="5721231" y="2370076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083965" y="2781284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4" name="曲線コネクタ 13"/>
          <p:cNvCxnSpPr>
            <a:stCxn id="6" idx="2"/>
            <a:endCxn id="5" idx="2"/>
          </p:cNvCxnSpPr>
          <p:nvPr/>
        </p:nvCxnSpPr>
        <p:spPr>
          <a:xfrm rot="5400000">
            <a:off x="5638681" y="3013956"/>
            <a:ext cx="19051" cy="2679030"/>
          </a:xfrm>
          <a:prstGeom prst="curvedConnector3">
            <a:avLst>
              <a:gd name="adj1" fmla="val 2407569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650754" y="5015699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「やっぱり必要だったので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ファイル</a:t>
            </a:r>
            <a:r>
              <a:rPr lang="en-US" altLang="ja-JP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を戻した」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69527" y="2800607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「○○の機能を追加した」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7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リポジトリ</a:t>
            </a:r>
            <a:endParaRPr lang="en-US" altLang="ja-JP" dirty="0" smtClean="0"/>
          </a:p>
          <a:p>
            <a:pPr lvl="1"/>
            <a:r>
              <a:rPr lang="ja-JP" altLang="en-US" dirty="0"/>
              <a:t>ファイル、フォルダの</a:t>
            </a:r>
            <a:r>
              <a:rPr lang="ja-JP" altLang="en-US" dirty="0" smtClean="0"/>
              <a:t>場所等を</a:t>
            </a:r>
            <a:r>
              <a:rPr lang="ja-JP" altLang="en-US" dirty="0"/>
              <a:t>記録</a:t>
            </a:r>
            <a:r>
              <a:rPr lang="ja-JP" altLang="en-US" dirty="0" smtClean="0"/>
              <a:t>するファイル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リポジトリには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管理対象のファイル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ファイルの変更内容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ファイルを変更した人の情報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err="1" smtClean="0"/>
              <a:t>が保</a:t>
            </a:r>
            <a:r>
              <a:rPr kumimoji="1" lang="ja-JP" altLang="en-US" dirty="0" smtClean="0"/>
              <a:t>存される</a:t>
            </a:r>
            <a:endParaRPr kumimoji="1" lang="en-US" altLang="ja-JP" dirty="0" smtClean="0"/>
          </a:p>
          <a:p>
            <a:pPr marL="393192" lvl="1" indent="0">
              <a:buNone/>
            </a:pPr>
            <a:endParaRPr lang="en-US" altLang="ja-JP" dirty="0"/>
          </a:p>
          <a:p>
            <a:pPr marL="393192" lvl="1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75856" y="5013176"/>
            <a:ext cx="6624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リポジトリ</a:t>
            </a:r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をサーバー等で共有する事で</a:t>
            </a: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複</a:t>
            </a:r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数人でファイルの管理が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出来る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→プロジェクト等で利用できる</a:t>
            </a:r>
            <a:endParaRPr lang="ja-JP" altLang="en-US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9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従来のバージョン管理システム</a:t>
            </a:r>
            <a:endParaRPr lang="en-US" altLang="ja-JP" dirty="0"/>
          </a:p>
          <a:p>
            <a:pPr lvl="1"/>
            <a:r>
              <a:rPr lang="en-US" altLang="ja-JP" dirty="0" smtClean="0"/>
              <a:t>Subversion</a:t>
            </a:r>
          </a:p>
          <a:p>
            <a:pPr lvl="1"/>
            <a:r>
              <a:rPr lang="en-US" altLang="ja-JP" dirty="0" smtClean="0"/>
              <a:t>CVS(Concurrent </a:t>
            </a:r>
            <a:r>
              <a:rPr lang="en-US" altLang="ja-JP" dirty="0"/>
              <a:t>Versions </a:t>
            </a:r>
            <a:r>
              <a:rPr lang="en-US" altLang="ja-JP" dirty="0" smtClean="0"/>
              <a:t>System)	</a:t>
            </a:r>
            <a:r>
              <a:rPr lang="ja-JP" altLang="en-US" dirty="0" smtClean="0"/>
              <a:t>などが有名</a:t>
            </a:r>
            <a:endParaRPr lang="en-US" altLang="ja-JP" dirty="0" smtClean="0"/>
          </a:p>
          <a:p>
            <a:pPr lvl="1"/>
            <a:r>
              <a:rPr lang="ja-JP" altLang="en-US" dirty="0"/>
              <a:t>集</a:t>
            </a:r>
            <a:r>
              <a:rPr lang="ja-JP" altLang="en-US" dirty="0" smtClean="0"/>
              <a:t>中型と呼ばれる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最近主流のバージョン管理システム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分散型と呼ばれる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集中型のイメージ図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集中型</a:t>
            </a:r>
            <a:r>
              <a:rPr kumimoji="1" lang="en-US" altLang="ja-JP" dirty="0" smtClean="0"/>
              <a:t>(Sub </a:t>
            </a:r>
            <a:r>
              <a:rPr kumimoji="1" lang="en-US" altLang="ja-JP" dirty="0" err="1" smtClean="0"/>
              <a:t>Version,CVS</a:t>
            </a:r>
            <a:r>
              <a:rPr kumimoji="1" lang="ja-JP" altLang="en-US" dirty="0" smtClean="0"/>
              <a:t>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347864" y="2564904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共有リポジトリ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1403648" y="5223645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879338" y="5223645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endCxn id="4" idx="1"/>
          </p:cNvCxnSpPr>
          <p:nvPr/>
        </p:nvCxnSpPr>
        <p:spPr>
          <a:xfrm rot="5400000" flipH="1" flipV="1">
            <a:off x="1658455" y="3534236"/>
            <a:ext cx="2298701" cy="1080118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6" idx="3"/>
          </p:cNvCxnSpPr>
          <p:nvPr/>
        </p:nvCxnSpPr>
        <p:spPr>
          <a:xfrm rot="5400000">
            <a:off x="2234518" y="4182306"/>
            <a:ext cx="2298701" cy="504056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endCxn id="9" idx="1"/>
          </p:cNvCxnSpPr>
          <p:nvPr/>
        </p:nvCxnSpPr>
        <p:spPr>
          <a:xfrm rot="16200000" flipH="1">
            <a:off x="4436359" y="4140705"/>
            <a:ext cx="2298701" cy="587258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endCxn id="4" idx="3"/>
          </p:cNvCxnSpPr>
          <p:nvPr/>
        </p:nvCxnSpPr>
        <p:spPr>
          <a:xfrm rot="16200000" flipV="1">
            <a:off x="5143562" y="3623773"/>
            <a:ext cx="2298701" cy="901044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403648" y="393724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743435" y="393724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94430" y="4845683"/>
            <a:ext cx="158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チェックアウト</a:t>
            </a:r>
            <a:r>
              <a:rPr lang="en-US" altLang="ja-JP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アップデート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457200" y="3744310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分散</a:t>
            </a:r>
            <a:r>
              <a:rPr kumimoji="1" lang="ja-JP" altLang="en-US" dirty="0" smtClean="0"/>
              <a:t>型のイメージ図</a:t>
            </a:r>
            <a:endParaRPr kumimoji="1" lang="ja-JP" altLang="en-US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分散</a:t>
            </a:r>
            <a:r>
              <a:rPr kumimoji="1" lang="ja-JP" altLang="en-US" dirty="0" smtClean="0"/>
              <a:t>型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03648" y="2564904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共有リポジトリ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1403648" y="5223645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743434" y="5228176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04048" y="4864715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835696" y="3284984"/>
            <a:ext cx="0" cy="19386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419872" y="3284984"/>
            <a:ext cx="0" cy="19386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11560" y="4076560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クローン</a:t>
            </a:r>
            <a:r>
              <a:rPr lang="en-US" altLang="ja-JP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フェッチ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5770" y="416262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プッシュ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3918898" y="5373216"/>
            <a:ext cx="28245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918898" y="5805264"/>
            <a:ext cx="28245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930254" y="5985156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マージ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34" name="カギ線コネクタ 33"/>
          <p:cNvCxnSpPr>
            <a:stCxn id="4" idx="3"/>
            <a:endCxn id="9" idx="0"/>
          </p:cNvCxnSpPr>
          <p:nvPr/>
        </p:nvCxnSpPr>
        <p:spPr>
          <a:xfrm>
            <a:off x="3898174" y="2924944"/>
            <a:ext cx="3709356" cy="2303232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720307" y="238023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プル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457200" y="3744310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</a:p>
          <a:p>
            <a:pPr lvl="1"/>
            <a:r>
              <a:rPr lang="ja-JP" altLang="en-US" dirty="0" smtClean="0"/>
              <a:t>共有リポジトリを複製</a:t>
            </a:r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</a:t>
            </a:r>
          </a:p>
          <a:p>
            <a:pPr lvl="1"/>
            <a:r>
              <a:rPr kumimoji="1" lang="ja-JP" altLang="en-US" dirty="0" smtClean="0"/>
              <a:t>作業ファイルで編集した内容をローカルリポジトリに反映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branch</a:t>
            </a:r>
          </a:p>
          <a:p>
            <a:pPr lvl="1"/>
            <a:r>
              <a:rPr lang="ja-JP" altLang="en-US" dirty="0" smtClean="0"/>
              <a:t>編集内容毎に、ブランチ（枝）を作成する</a:t>
            </a:r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merge</a:t>
            </a:r>
          </a:p>
          <a:p>
            <a:pPr lvl="1"/>
            <a:r>
              <a:rPr lang="ja-JP" altLang="en-US" dirty="0" smtClean="0"/>
              <a:t>ブランチ同士の編集内容を結合させる。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 smtClean="0"/>
              <a:t>の基本操作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既存リポジトリの複製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まるごとダウンロード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clone(</a:t>
            </a:r>
            <a:r>
              <a:rPr kumimoji="1" lang="ja-JP" altLang="en-US" dirty="0" smtClean="0"/>
              <a:t>クローン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076527" y="2996952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共有リポジトリ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3076527" y="5655693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323790" y="3717032"/>
            <a:ext cx="0" cy="193866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76527" y="441000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クローン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7200" y="4410002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作業フォルダの変更点をローカルリポジトリに保存</a:t>
            </a:r>
          </a:p>
          <a:p>
            <a:pPr lvl="1"/>
            <a:r>
              <a:rPr kumimoji="1" lang="ja-JP" altLang="en-US" dirty="0" smtClean="0"/>
              <a:t>変更内容をコメント付きで保存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en-US" altLang="ja-JP" dirty="0" smtClean="0"/>
              <a:t>commit(</a:t>
            </a:r>
            <a:r>
              <a:rPr lang="ja-JP" altLang="en-US" dirty="0"/>
              <a:t>コミット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99592" y="4076048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ローカルリポジトリ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239378" y="4080579"/>
            <a:ext cx="1728192" cy="72008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ja-JP" altLang="en-US" dirty="0" err="1" smtClean="0"/>
              <a:t>さんの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作業フォルダ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6198" y="461599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コミット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414842" y="4436088"/>
            <a:ext cx="28245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275856" y="3492184"/>
            <a:ext cx="3302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「〇行目から△行目に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×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を追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記した」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5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自己紹介</a:t>
            </a:r>
            <a:endParaRPr kumimoji="1" lang="en-US" altLang="ja-JP" dirty="0" smtClean="0"/>
          </a:p>
          <a:p>
            <a:r>
              <a:rPr lang="ja-JP" altLang="en-US" dirty="0" smtClean="0"/>
              <a:t>バージョン管理システムとは</a:t>
            </a:r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ja-JP" altLang="en-US" dirty="0" smtClean="0"/>
              <a:t>の概要、操作、クライアントについて</a:t>
            </a:r>
            <a:endParaRPr lang="en-US" altLang="ja-JP" dirty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Github</a:t>
            </a:r>
            <a:r>
              <a:rPr lang="ja-JP" altLang="en-US" dirty="0" smtClean="0"/>
              <a:t>の概要、機能、活用事例に</a:t>
            </a:r>
            <a:r>
              <a:rPr lang="ja-JP" altLang="en-US" dirty="0"/>
              <a:t>ついて</a:t>
            </a:r>
            <a:endParaRPr lang="en-US" altLang="ja-JP" dirty="0" smtClean="0"/>
          </a:p>
          <a:p>
            <a:r>
              <a:rPr lang="ja-JP" altLang="en-US" dirty="0" smtClean="0"/>
              <a:t>ワークショップ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SourceTree</a:t>
            </a:r>
            <a:r>
              <a:rPr lang="ja-JP" altLang="en-US" dirty="0" smtClean="0"/>
              <a:t>を用いて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の基本操作体験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Github</a:t>
            </a:r>
            <a:r>
              <a:rPr lang="ja-JP" altLang="en-US" dirty="0" smtClean="0"/>
              <a:t>を用いて</a:t>
            </a:r>
            <a:r>
              <a:rPr lang="en-US" altLang="ja-JP" dirty="0" err="1" smtClean="0"/>
              <a:t>fork,pull</a:t>
            </a:r>
            <a:r>
              <a:rPr lang="en-US" altLang="ja-JP" dirty="0" smtClean="0"/>
              <a:t> request</a:t>
            </a:r>
            <a:r>
              <a:rPr lang="ja-JP" altLang="en-US" dirty="0"/>
              <a:t>体験</a:t>
            </a:r>
            <a:endParaRPr lang="en-US" altLang="ja-JP" dirty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7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/>
          <p:cNvCxnSpPr/>
          <p:nvPr/>
        </p:nvCxnSpPr>
        <p:spPr>
          <a:xfrm flipV="1">
            <a:off x="457556" y="5210148"/>
            <a:ext cx="8280920" cy="1905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67544" y="3972232"/>
            <a:ext cx="8280920" cy="190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編集内容を枝分かれさせる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en-US" altLang="ja-JP" dirty="0" smtClean="0"/>
              <a:t>branch</a:t>
            </a:r>
            <a:r>
              <a:rPr lang="en-US" altLang="ja-JP" b="0" dirty="0" smtClean="0">
                <a:effectLst/>
              </a:rPr>
              <a:t> </a:t>
            </a:r>
            <a:r>
              <a:rPr lang="en-US" altLang="ja-JP" dirty="0" smtClean="0"/>
              <a:t>(</a:t>
            </a:r>
            <a:r>
              <a:rPr lang="ja-JP" altLang="en-US" dirty="0"/>
              <a:t>ブランチ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19362" y="3631243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139642" y="3631243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818672" y="3612192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8" name="曲線コネクタ 7"/>
          <p:cNvCxnSpPr>
            <a:stCxn id="5" idx="0"/>
            <a:endCxn id="6" idx="0"/>
          </p:cNvCxnSpPr>
          <p:nvPr/>
        </p:nvCxnSpPr>
        <p:spPr>
          <a:xfrm rot="5400000" flipH="1" flipV="1">
            <a:off x="2635586" y="2371103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線コネクタ 8"/>
          <p:cNvCxnSpPr/>
          <p:nvPr/>
        </p:nvCxnSpPr>
        <p:spPr>
          <a:xfrm rot="5400000" flipH="1" flipV="1">
            <a:off x="5308266" y="2358402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426546" y="2765204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「○○の機能を追加した」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71000" y="2769610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833233" y="4869160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16" name="曲線コネクタ 15"/>
          <p:cNvCxnSpPr>
            <a:stCxn id="6" idx="2"/>
            <a:endCxn id="14" idx="1"/>
          </p:cNvCxnSpPr>
          <p:nvPr/>
        </p:nvCxnSpPr>
        <p:spPr>
          <a:xfrm rot="16200000" flipH="1">
            <a:off x="4425541" y="3821507"/>
            <a:ext cx="877877" cy="1937507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61259" y="5419963"/>
            <a:ext cx="18101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を編集」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186358" y="3972232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master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186357" y="5267552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nother</a:t>
            </a:r>
          </a:p>
        </p:txBody>
      </p:sp>
    </p:spTree>
    <p:extLst>
      <p:ext uri="{BB962C8B-B14F-4D97-AF65-F5344CB8AC3E}">
        <p14:creationId xmlns:p14="http://schemas.microsoft.com/office/powerpoint/2010/main" val="31485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ブランチ同士</a:t>
            </a:r>
            <a:r>
              <a:rPr lang="ja-JP" altLang="en-US" dirty="0" smtClean="0"/>
              <a:t>の編集内容</a:t>
            </a:r>
            <a:r>
              <a:rPr kumimoji="1" lang="ja-JP" altLang="en-US" dirty="0" smtClean="0"/>
              <a:t>を結合させる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en-US" altLang="ja-JP" dirty="0" smtClean="0"/>
              <a:t>merge</a:t>
            </a:r>
            <a:r>
              <a:rPr lang="en-US" altLang="ja-JP" b="0" dirty="0" smtClean="0">
                <a:effectLst/>
              </a:rPr>
              <a:t> </a:t>
            </a:r>
            <a:r>
              <a:rPr lang="en-US" altLang="ja-JP" dirty="0" smtClean="0"/>
              <a:t>(</a:t>
            </a:r>
            <a:r>
              <a:rPr lang="ja-JP" altLang="en-US" dirty="0"/>
              <a:t>マージ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457556" y="5210148"/>
            <a:ext cx="8280920" cy="1905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467544" y="3972232"/>
            <a:ext cx="8280920" cy="190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1172890" y="3609757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841932" y="3569832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10" name="曲線コネクタ 9"/>
          <p:cNvCxnSpPr/>
          <p:nvPr/>
        </p:nvCxnSpPr>
        <p:spPr>
          <a:xfrm rot="5400000" flipH="1" flipV="1">
            <a:off x="3341514" y="2324216"/>
            <a:ext cx="12700" cy="2520280"/>
          </a:xfrm>
          <a:prstGeom prst="curvedConnector3">
            <a:avLst>
              <a:gd name="adj1" fmla="val 401537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704248" y="2748124"/>
            <a:ext cx="2151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を削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除した」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866481" y="4847674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14" name="曲線コネクタ 13"/>
          <p:cNvCxnSpPr>
            <a:stCxn id="7" idx="2"/>
            <a:endCxn id="13" idx="1"/>
          </p:cNvCxnSpPr>
          <p:nvPr/>
        </p:nvCxnSpPr>
        <p:spPr>
          <a:xfrm rot="16200000" flipH="1">
            <a:off x="2458789" y="3800021"/>
            <a:ext cx="877877" cy="1937507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294507" y="5398477"/>
            <a:ext cx="18101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「ファイル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ja-JP" altLang="en-US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を編集」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186358" y="3972232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master</a:t>
            </a:r>
            <a:endParaRPr lang="en-US" altLang="ja-JP" sz="16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186357" y="5267552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a</a:t>
            </a:r>
            <a:r>
              <a:rPr lang="en-US" altLang="ja-JP" sz="16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nother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6326297" y="3577251"/>
            <a:ext cx="1512168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hogehoge</a:t>
            </a:r>
            <a:endParaRPr kumimoji="1" lang="ja-JP" altLang="en-US" dirty="0"/>
          </a:p>
        </p:txBody>
      </p:sp>
      <p:cxnSp>
        <p:nvCxnSpPr>
          <p:cNvPr id="27" name="曲線コネクタ 26"/>
          <p:cNvCxnSpPr>
            <a:endCxn id="25" idx="2"/>
          </p:cNvCxnSpPr>
          <p:nvPr/>
        </p:nvCxnSpPr>
        <p:spPr>
          <a:xfrm flipV="1">
            <a:off x="5378649" y="4297331"/>
            <a:ext cx="1703732" cy="910382"/>
          </a:xfrm>
          <a:prstGeom prst="curved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はコンソール上で動作するプログラム（</a:t>
            </a:r>
            <a:r>
              <a:rPr lang="en-US" altLang="ja-JP" dirty="0" smtClean="0"/>
              <a:t>CUI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4248743" cy="337232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327576" y="3948223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ちょっとハードルが高い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54564" y="4638327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視覚的に操作したい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クライアントの一つ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各種の操作がアイコンで表示されていて分かりやすい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SourceTree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6912768" cy="38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共有リポジトリの場所を提供する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サービス</a:t>
            </a:r>
            <a:endParaRPr lang="en-US" altLang="ja-JP" dirty="0" smtClean="0"/>
          </a:p>
          <a:p>
            <a:r>
              <a:rPr lang="en-US" altLang="ja-JP" dirty="0"/>
              <a:t>GitHub</a:t>
            </a:r>
            <a:r>
              <a:rPr lang="ja-JP" altLang="en-US" dirty="0"/>
              <a:t>社により</a:t>
            </a:r>
            <a:r>
              <a:rPr lang="ja-JP" altLang="en-US" dirty="0" smtClean="0"/>
              <a:t>運営</a:t>
            </a:r>
            <a:endParaRPr lang="en-US" altLang="ja-JP" dirty="0" smtClean="0"/>
          </a:p>
          <a:p>
            <a:r>
              <a:rPr lang="ja-JP" altLang="en-US" dirty="0" smtClean="0"/>
              <a:t>利用にはアカウント登録が必要</a:t>
            </a:r>
            <a:endParaRPr lang="en-US" altLang="ja-JP" dirty="0" smtClean="0"/>
          </a:p>
          <a:p>
            <a:r>
              <a:rPr lang="ja-JP" altLang="en-US" dirty="0" smtClean="0"/>
              <a:t>個人・組織でアカウント作成可能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57808"/>
            <a:ext cx="3888432" cy="323225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295242" y="6182280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マスコットキャラの</a:t>
            </a:r>
            <a:r>
              <a:rPr lang="en-US" altLang="ja-JP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octocat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48" y="4285310"/>
            <a:ext cx="3164840" cy="12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の特徴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のホストサーバーや</a:t>
            </a:r>
            <a:r>
              <a:rPr kumimoji="1" lang="en-US" altLang="ja-JP" dirty="0" smtClean="0"/>
              <a:t>SNS</a:t>
            </a:r>
            <a:r>
              <a:rPr kumimoji="1" lang="ja-JP" altLang="en-US" dirty="0" smtClean="0"/>
              <a:t>としての機能を内包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作成</a:t>
            </a:r>
            <a:r>
              <a:rPr lang="ja-JP" altLang="en-US" dirty="0"/>
              <a:t>したリポジトリの内容が</a:t>
            </a:r>
            <a:r>
              <a:rPr lang="ja-JP" altLang="en-US" dirty="0" smtClean="0"/>
              <a:t>公開</a:t>
            </a:r>
            <a:r>
              <a:rPr lang="en-US" altLang="ja-JP" dirty="0" smtClean="0"/>
              <a:t>(public)</a:t>
            </a: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のプログラマが作成したコードが誰でも見られる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後述の</a:t>
            </a:r>
            <a:r>
              <a:rPr lang="en-US" altLang="ja-JP" dirty="0" err="1" smtClean="0"/>
              <a:t>Fork,Pull</a:t>
            </a:r>
            <a:r>
              <a:rPr lang="en-US" altLang="ja-JP" dirty="0" smtClean="0"/>
              <a:t> Request</a:t>
            </a:r>
            <a:r>
              <a:rPr lang="ja-JP" altLang="en-US" dirty="0" smtClean="0"/>
              <a:t>等の機能により誰もが開発に参加できる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社が掲げるソーシャルコーディング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ソーシャルコーディング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01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Fork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Pull Request</a:t>
            </a:r>
            <a:r>
              <a:rPr kumimoji="1"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Fork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Pull Request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5576" y="2564904"/>
            <a:ext cx="2808312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フォーク元リポジトリ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5796136" y="2564904"/>
            <a:ext cx="2494526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自分のリポジトリ</a:t>
            </a:r>
            <a:endParaRPr kumimoji="1" lang="ja-JP" altLang="en-US" sz="24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2708920"/>
            <a:ext cx="223224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139952" y="2195572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①フォーク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1" name="直線コネクタ 20"/>
          <p:cNvCxnSpPr>
            <a:stCxn id="2" idx="1"/>
            <a:endCxn id="2" idx="3"/>
          </p:cNvCxnSpPr>
          <p:nvPr/>
        </p:nvCxnSpPr>
        <p:spPr>
          <a:xfrm>
            <a:off x="457200" y="3744310"/>
            <a:ext cx="8229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5796136" y="4941168"/>
            <a:ext cx="2890664" cy="7200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7596336" y="3284984"/>
            <a:ext cx="0" cy="158417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726281" y="407707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②クローン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199658" y="4114089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④プッシュ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444208" y="3284984"/>
            <a:ext cx="0" cy="165618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3504088" y="3199442"/>
            <a:ext cx="229204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943272" y="3332853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⑤プルリクエスト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39" name="カギ線コネクタ 38"/>
          <p:cNvCxnSpPr>
            <a:endCxn id="22" idx="1"/>
          </p:cNvCxnSpPr>
          <p:nvPr/>
        </p:nvCxnSpPr>
        <p:spPr>
          <a:xfrm>
            <a:off x="1259632" y="3284984"/>
            <a:ext cx="4536504" cy="2016224"/>
          </a:xfrm>
          <a:prstGeom prst="bentConnector3">
            <a:avLst>
              <a:gd name="adj1" fmla="val -856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403648" y="48691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⑥プル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645792" y="580526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③</a:t>
            </a:r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開発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h</a:t>
            </a:r>
            <a:r>
              <a:rPr lang="en-US" altLang="ja-JP" dirty="0" smtClean="0"/>
              <a:t>-pages</a:t>
            </a:r>
          </a:p>
          <a:p>
            <a:pPr lvl="1"/>
            <a:r>
              <a:rPr lang="en-US" altLang="ja-JP" dirty="0" err="1" smtClean="0"/>
              <a:t>Github</a:t>
            </a:r>
            <a:r>
              <a:rPr lang="ja-JP" altLang="en-US" dirty="0"/>
              <a:t>上のファイル</a:t>
            </a:r>
            <a:r>
              <a:rPr lang="ja-JP" altLang="en-US" dirty="0" smtClean="0"/>
              <a:t>をウェブサイト</a:t>
            </a:r>
            <a:r>
              <a:rPr lang="ja-JP" altLang="en-US" dirty="0"/>
              <a:t>として</a:t>
            </a:r>
            <a:r>
              <a:rPr lang="ja-JP" altLang="en-US" dirty="0" smtClean="0"/>
              <a:t>表示出来る機能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err="1" smtClean="0"/>
              <a:t>Gh</a:t>
            </a:r>
            <a:r>
              <a:rPr lang="en-US" altLang="ja-JP" dirty="0" smtClean="0"/>
              <a:t>-pages</a:t>
            </a:r>
            <a:r>
              <a:rPr lang="ja-JP" altLang="en-US" dirty="0" smtClean="0"/>
              <a:t>というブランチを作成する事で、置かれたファイルをウェブサイトとして表示できる。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/>
          </a:p>
          <a:p>
            <a:r>
              <a:rPr lang="ja-JP" altLang="en-US" dirty="0"/>
              <a:t>プライベートリポジトリ</a:t>
            </a:r>
            <a:endParaRPr lang="en-US" altLang="ja-JP" dirty="0"/>
          </a:p>
          <a:p>
            <a:pPr lvl="1"/>
            <a:r>
              <a:rPr lang="ja-JP" altLang="en-US" dirty="0" smtClean="0"/>
              <a:t>通常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上のリポジトリは一般に公開されるが、課金すれば非公開リポジトリを作成する事ができる。料金は月</a:t>
            </a:r>
            <a:r>
              <a:rPr lang="en-US" altLang="ja-JP" dirty="0" smtClean="0"/>
              <a:t>7</a:t>
            </a:r>
            <a:r>
              <a:rPr lang="ja-JP" altLang="en-US" dirty="0" smtClean="0"/>
              <a:t>＄～。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Gist</a:t>
            </a:r>
          </a:p>
          <a:p>
            <a:pPr lvl="1"/>
            <a:r>
              <a:rPr lang="ja-JP" altLang="en-US" dirty="0" smtClean="0"/>
              <a:t>コード</a:t>
            </a:r>
            <a:r>
              <a:rPr lang="ja-JP" altLang="en-US" dirty="0"/>
              <a:t>の一部（断片）を</a:t>
            </a:r>
            <a:r>
              <a:rPr lang="ja-JP" altLang="en-US" dirty="0" smtClean="0"/>
              <a:t>管理できるサービス。１ファイル等から気軽にバージョン管理が可能。</a:t>
            </a:r>
            <a:endParaRPr lang="ja-JP" altLang="en-US" dirty="0"/>
          </a:p>
          <a:p>
            <a:pPr lvl="1"/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の機能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4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GitHub×</a:t>
            </a:r>
            <a:r>
              <a:rPr kumimoji="1" lang="ja-JP" altLang="en-US" dirty="0" smtClean="0"/>
              <a:t>オープンソース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オープンデータ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書いたコードが公開されるという点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err="1" smtClean="0"/>
              <a:t>Github</a:t>
            </a:r>
            <a:r>
              <a:rPr lang="ja-JP" altLang="en-US" dirty="0"/>
              <a:t>はオープンソースやオープンデータと相性が</a:t>
            </a:r>
            <a:r>
              <a:rPr lang="ja-JP" altLang="en-US" dirty="0" smtClean="0"/>
              <a:t>良い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393192" lvl="1" indent="0">
              <a:buNone/>
            </a:pP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ところで</a:t>
            </a:r>
          </a:p>
          <a:p>
            <a:pPr marL="393192" lvl="1" indent="0">
              <a:buNone/>
            </a:pPr>
            <a:r>
              <a:rPr lang="ja-JP" altLang="en-US" dirty="0" smtClean="0"/>
              <a:t>オープンソース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オープンデータ</a:t>
            </a:r>
            <a:r>
              <a:rPr lang="ja-JP" altLang="en-US" dirty="0"/>
              <a:t>はご存知でしょうか？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GitHub</a:t>
            </a:r>
            <a:r>
              <a:rPr lang="ja-JP" altLang="en-US" dirty="0" smtClean="0"/>
              <a:t>活用事例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 smtClean="0"/>
              <a:t>オープンソース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誰でも</a:t>
            </a:r>
            <a:r>
              <a:rPr lang="ja-JP" altLang="en-US" dirty="0" smtClean="0"/>
              <a:t>改変・再配布</a:t>
            </a:r>
            <a:r>
              <a:rPr lang="ja-JP" altLang="en-US" dirty="0"/>
              <a:t>可能で無料公開されているソースコード　の事</a:t>
            </a:r>
          </a:p>
          <a:p>
            <a:pPr marL="393192" lvl="1" indent="0">
              <a:buNone/>
            </a:pPr>
            <a:r>
              <a:rPr lang="ja-JP" altLang="en-US" dirty="0" smtClean="0"/>
              <a:t>例：</a:t>
            </a:r>
            <a:r>
              <a:rPr lang="en-US" altLang="ja-JP" dirty="0" err="1" smtClean="0"/>
              <a:t>Mozzila</a:t>
            </a:r>
            <a:r>
              <a:rPr lang="en-US" altLang="ja-JP" dirty="0" smtClean="0"/>
              <a:t> </a:t>
            </a:r>
            <a:r>
              <a:rPr lang="en-US" altLang="ja-JP" dirty="0" err="1"/>
              <a:t>firefox</a:t>
            </a:r>
            <a:r>
              <a:rPr lang="en-US" altLang="ja-JP" dirty="0"/>
              <a:t> </a:t>
            </a:r>
            <a:r>
              <a:rPr lang="ja-JP" altLang="en-US" dirty="0" smtClean="0"/>
              <a:t>（オープンソースの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ブラウザ）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オープンデータ</a:t>
            </a:r>
            <a:endParaRPr lang="en-US" altLang="ja-JP" dirty="0" smtClean="0"/>
          </a:p>
          <a:p>
            <a:pPr lvl="1"/>
            <a:r>
              <a:rPr lang="ja-JP" altLang="en-US" dirty="0"/>
              <a:t>誰でも許可を取らずに、改変、再配布が可能な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機械判読に適したデータ形式で配布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 smtClean="0"/>
              <a:t>各地域</a:t>
            </a:r>
            <a:r>
              <a:rPr lang="ja-JP" altLang="en-US" dirty="0"/>
              <a:t>のごみ収集情報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オープンソースとオープンデータ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3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名前：梶田成</a:t>
            </a:r>
            <a:r>
              <a:rPr kumimoji="1" lang="ja-JP" altLang="en-US" dirty="0" smtClean="0"/>
              <a:t>祥</a:t>
            </a:r>
            <a:endParaRPr kumimoji="1" lang="en-US" altLang="ja-JP" dirty="0" smtClean="0"/>
          </a:p>
          <a:p>
            <a:r>
              <a:rPr lang="ja-JP" altLang="en-US" dirty="0" smtClean="0"/>
              <a:t>出身：明石工業高等専門学校　電気情報工学科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smtClean="0"/>
              <a:t>以下略）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1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5374</a:t>
            </a:r>
            <a:r>
              <a:rPr kumimoji="1" lang="ja-JP" altLang="en-US" dirty="0" err="1" smtClean="0"/>
              <a:t>．</a:t>
            </a:r>
            <a:r>
              <a:rPr lang="en-US" altLang="ja-JP" dirty="0" err="1" smtClean="0"/>
              <a:t>jp</a:t>
            </a:r>
            <a:r>
              <a:rPr lang="en-US" altLang="ja-JP" dirty="0" smtClean="0"/>
              <a:t>	(Code for Kanazawa)</a:t>
            </a:r>
          </a:p>
          <a:p>
            <a:pPr lvl="1"/>
            <a:r>
              <a:rPr lang="ja-JP" altLang="en-US" dirty="0" smtClean="0"/>
              <a:t>地域毎のゴミの収集日などを簡単に確認する事が出来る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ソースコードを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で公開　自分の地域版を誰でも作れる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　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GitHub×</a:t>
            </a:r>
            <a:r>
              <a:rPr lang="ja-JP" altLang="en-US" dirty="0"/>
              <a:t>オープンソース</a:t>
            </a:r>
            <a:r>
              <a:rPr lang="en-US" altLang="ja-JP" dirty="0"/>
              <a:t>×</a:t>
            </a:r>
            <a:r>
              <a:rPr lang="ja-JP" altLang="en-US" dirty="0" smtClean="0"/>
              <a:t>オープンデータ実例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85312"/>
            <a:ext cx="5472610" cy="375193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372200" y="23488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97737" y="5899363"/>
            <a:ext cx="267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使用オープンデータ</a:t>
            </a:r>
            <a:endParaRPr lang="en-US" altLang="ja-JP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「各地域のごみ収集情報」</a:t>
            </a:r>
            <a:endParaRPr lang="en-US" altLang="ja-JP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 Education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学生や教師等が無料でプライベートリポジトリを利用できるサービス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個人・団体のアカウントで申請可能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212976"/>
            <a:ext cx="5616624" cy="34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7" y="2167918"/>
            <a:ext cx="2655480" cy="936104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自力でファイル管理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6" y="4390559"/>
            <a:ext cx="2232248" cy="104027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572000" y="2276872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とりあえずコピーしてみる</a:t>
            </a:r>
            <a:endParaRPr kumimoji="1"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03939" y="4453036"/>
            <a:ext cx="2842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名前も変えてみる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8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41373" cy="321889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ファイル管理失敗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83968" y="4797152"/>
            <a:ext cx="4860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気が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付けばファイルも増え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>
                <a:latin typeface="HGP明朝B" panose="02020800000000000000" pitchFamily="18" charset="-128"/>
                <a:ea typeface="HGP明朝B" panose="02020800000000000000" pitchFamily="18" charset="-128"/>
              </a:rPr>
              <a:t>何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が何やら分からない状態に</a:t>
            </a:r>
            <a:r>
              <a:rPr lang="en-US" altLang="ja-JP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……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83568" y="1844824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結果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83968" y="2636912"/>
            <a:ext cx="2449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あれ？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どれが最新だっけ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5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3310966" cy="378966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日付を付けてファイル管理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83968" y="29969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日付で管理すればいつのファイルか一目で分かる！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5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3310966" cy="378966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ja-JP" altLang="en-US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ファイル管理失敗</a:t>
            </a:r>
            <a:r>
              <a:rPr lang="en-US" altLang="ja-JP" sz="4400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endParaRPr lang="en-US" altLang="ja-JP" sz="4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572000" y="22439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923928" y="47251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……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あれ？</a:t>
            </a:r>
            <a:endParaRPr lang="en-US" altLang="ja-JP" sz="2400" b="1" dirty="0" smtClean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その編集</a:t>
            </a:r>
            <a:r>
              <a:rPr lang="ja-JP" altLang="en-US" sz="2400" b="1" dirty="0" err="1" smtClean="0">
                <a:latin typeface="HGP明朝B" panose="02020800000000000000" pitchFamily="18" charset="-128"/>
                <a:ea typeface="HGP明朝B" panose="02020800000000000000" pitchFamily="18" charset="-128"/>
              </a:rPr>
              <a:t>したの</a:t>
            </a: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いつだっけ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23928" y="2852936"/>
            <a:ext cx="4788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前に編集した部分を元に戻したい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8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344816" cy="387705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編集した箇所について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84168" y="5661248"/>
            <a:ext cx="2589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b="1" dirty="0" smtClean="0">
                <a:latin typeface="HGP明朝B" panose="02020800000000000000" pitchFamily="18" charset="-128"/>
                <a:ea typeface="HGP明朝B" panose="02020800000000000000" pitchFamily="18" charset="-128"/>
              </a:rPr>
              <a:t>最早間違い探し</a:t>
            </a:r>
            <a:endParaRPr lang="en-US" altLang="ja-JP" sz="2400" b="1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8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pPr lvl="1"/>
            <a:r>
              <a:rPr lang="ja-JP" altLang="en-US" dirty="0"/>
              <a:t>ファイル等の更新履歴を管理する</a:t>
            </a:r>
            <a:r>
              <a:rPr lang="ja-JP" altLang="en-US" dirty="0" smtClean="0"/>
              <a:t>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管理</a:t>
            </a:r>
            <a:r>
              <a:rPr lang="ja-JP" altLang="en-US" dirty="0"/>
              <a:t>対象</a:t>
            </a:r>
            <a:endParaRPr lang="en-US" altLang="ja-JP" dirty="0"/>
          </a:p>
          <a:p>
            <a:pPr lvl="1"/>
            <a:r>
              <a:rPr lang="ja-JP" altLang="en-US" dirty="0"/>
              <a:t>完成に時間が掛かる</a:t>
            </a:r>
            <a:r>
              <a:rPr lang="ja-JP" altLang="en-US" dirty="0" smtClean="0"/>
              <a:t>物</a:t>
            </a:r>
            <a:endParaRPr lang="en-US" altLang="ja-JP" dirty="0" smtClean="0"/>
          </a:p>
          <a:p>
            <a:pPr lvl="1"/>
            <a:r>
              <a:rPr lang="ja-JP" altLang="en-US" dirty="0"/>
              <a:t>一度完成してからも何度も編集が必要な物</a:t>
            </a:r>
            <a:endParaRPr lang="en-US" altLang="ja-JP" dirty="0"/>
          </a:p>
          <a:p>
            <a:pPr marL="393192" lvl="1" indent="0">
              <a:buNone/>
            </a:pPr>
            <a:endParaRPr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例：プログラムのソースコード</a:t>
            </a:r>
            <a:endParaRPr lang="en-US" altLang="ja-JP" dirty="0"/>
          </a:p>
          <a:p>
            <a:pPr marL="393192" lvl="1" indent="0">
              <a:buNone/>
            </a:pP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バージョン管理とは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51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1928</TotalTime>
  <Words>969</Words>
  <Application>Microsoft Office PowerPoint</Application>
  <PresentationFormat>画面に合わせる (4:3)</PresentationFormat>
  <Paragraphs>229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ビジネス</vt:lpstr>
      <vt:lpstr>SourceTreeとGitを用いたバージョン管理ワークショップ</vt:lpstr>
      <vt:lpstr>アジェンダ</vt:lpstr>
      <vt:lpstr>自己紹介</vt:lpstr>
      <vt:lpstr>自力でファイル管理</vt:lpstr>
      <vt:lpstr>ファイル管理失敗</vt:lpstr>
      <vt:lpstr>日付を付けてファイル管理</vt:lpstr>
      <vt:lpstr>ファイル管理失敗2</vt:lpstr>
      <vt:lpstr>編集した箇所について</vt:lpstr>
      <vt:lpstr>バージョン管理とは</vt:lpstr>
      <vt:lpstr>バージョン管理システムとは</vt:lpstr>
      <vt:lpstr>コメントを付けて保存（コミット）</vt:lpstr>
      <vt:lpstr>変更を元に戻す(チェックアウト)</vt:lpstr>
      <vt:lpstr>リポジトリ</vt:lpstr>
      <vt:lpstr>Gitとは</vt:lpstr>
      <vt:lpstr>集中型(Sub Version,CVS等)</vt:lpstr>
      <vt:lpstr>分散型(git)</vt:lpstr>
      <vt:lpstr>gitの基本操作</vt:lpstr>
      <vt:lpstr>Git clone(クローン)</vt:lpstr>
      <vt:lpstr>Git commit(コミット)</vt:lpstr>
      <vt:lpstr>Git branch (ブランチ)</vt:lpstr>
      <vt:lpstr>Git merge (マージ)</vt:lpstr>
      <vt:lpstr>Gitクライアント</vt:lpstr>
      <vt:lpstr>SourceTree</vt:lpstr>
      <vt:lpstr>GitHubとは</vt:lpstr>
      <vt:lpstr>ソーシャルコーディング</vt:lpstr>
      <vt:lpstr>ForkとPull Request</vt:lpstr>
      <vt:lpstr>その他のGitHubの機能</vt:lpstr>
      <vt:lpstr>GitHub活用事例</vt:lpstr>
      <vt:lpstr>オープンソースとオープンデータ</vt:lpstr>
      <vt:lpstr>GitHub×オープンソース×オープンデータ実例</vt:lpstr>
      <vt:lpstr>おまけ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SourceTreeとGitを用いたバージョン管理ワークショップ</dc:title>
  <dc:creator>USER</dc:creator>
  <cp:lastModifiedBy>USER</cp:lastModifiedBy>
  <cp:revision>60</cp:revision>
  <dcterms:created xsi:type="dcterms:W3CDTF">2015-01-25T18:29:08Z</dcterms:created>
  <dcterms:modified xsi:type="dcterms:W3CDTF">2015-01-28T08:52:00Z</dcterms:modified>
</cp:coreProperties>
</file>