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9" r:id="rId4"/>
    <p:sldId id="272" r:id="rId5"/>
    <p:sldId id="273" r:id="rId6"/>
    <p:sldId id="274" r:id="rId7"/>
    <p:sldId id="275" r:id="rId8"/>
    <p:sldId id="276" r:id="rId9"/>
    <p:sldId id="270" r:id="rId10"/>
    <p:sldId id="277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CE8B3"/>
    <a:srgbClr val="92D050"/>
    <a:srgbClr val="BBE4E4"/>
    <a:srgbClr val="C0EEF1"/>
    <a:srgbClr val="F8BCDC"/>
    <a:srgbClr val="00E4A8"/>
    <a:srgbClr val="E4E38E"/>
    <a:srgbClr val="C6D17F"/>
    <a:srgbClr val="C5E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9" autoAdjust="0"/>
    <p:restoredTop sz="95416" autoAdjust="0"/>
  </p:normalViewPr>
  <p:slideViewPr>
    <p:cSldViewPr>
      <p:cViewPr varScale="1">
        <p:scale>
          <a:sx n="73" d="100"/>
          <a:sy n="73" d="100"/>
        </p:scale>
        <p:origin x="1108" y="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45720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 Chi Minh city Univ. of Technology</a:t>
            </a:r>
          </a:p>
          <a:p>
            <a:pPr>
              <a:defRPr/>
            </a:pP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Faculty of Computer Science and Engineering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2017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>
                <a:solidFill>
                  <a:schemeClr val="bg1"/>
                </a:solidFill>
              </a:rPr>
              <a:t>Programming</a:t>
            </a:r>
            <a:r>
              <a:rPr lang="vi-VN" sz="1100" b="1" baseline="0" dirty="0">
                <a:solidFill>
                  <a:schemeClr val="bg1"/>
                </a:solidFill>
              </a:rPr>
              <a:t> Fundamentals (</a:t>
            </a:r>
            <a:r>
              <a:rPr lang="vi-VN" sz="1100" b="1" dirty="0">
                <a:solidFill>
                  <a:schemeClr val="bg1"/>
                </a:solidFill>
              </a:rPr>
              <a:t>C/C++)</a:t>
            </a:r>
            <a:endParaRPr lang="en-US" sz="1100" b="1" dirty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articles/number-systems-an-introduction-to-binary-hexadecimal-and-more--active-1084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/>
              <a:t>Chapter 01</a:t>
            </a:r>
            <a:br>
              <a:rPr lang="vi-VN" dirty="0"/>
            </a:br>
            <a:r>
              <a:rPr lang="vi-VN" sz="4800" b="1" dirty="0">
                <a:solidFill>
                  <a:srgbClr val="0432FF"/>
                </a:solidFill>
              </a:rPr>
              <a:t>Fundamental Concepts</a:t>
            </a:r>
            <a:br>
              <a:rPr lang="vi-VN" sz="4800" b="1" dirty="0">
                <a:solidFill>
                  <a:srgbClr val="0432FF"/>
                </a:solidFill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Dr. Thanh-Sach LE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Memory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Physical devices</a:t>
            </a:r>
          </a:p>
          <a:p>
            <a:r>
              <a:rPr lang="vi-VN" dirty="0"/>
              <a:t>Virtual memory</a:t>
            </a:r>
          </a:p>
          <a:p>
            <a:pPr lvl="1"/>
            <a:r>
              <a:rPr lang="vi-VN" dirty="0"/>
              <a:t>Virtual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343400" y="1066800"/>
            <a:ext cx="4405771" cy="4737100"/>
          </a:xfrm>
          <a:prstGeom prst="rect">
            <a:avLst/>
          </a:prstGeom>
        </p:spPr>
      </p:pic>
      <p:pic>
        <p:nvPicPr>
          <p:cNvPr id="5" name="Picture 14" descr="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3268725" cy="24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Units of data</a:t>
            </a:r>
          </a:p>
          <a:p>
            <a:pPr lvl="1"/>
            <a:r>
              <a:rPr lang="vi-VN" dirty="0"/>
              <a:t>bit, byte, word</a:t>
            </a:r>
          </a:p>
          <a:p>
            <a:r>
              <a:rPr lang="vi-VN" dirty="0"/>
              <a:t>Number Systems</a:t>
            </a:r>
          </a:p>
          <a:p>
            <a:r>
              <a:rPr lang="vi-VN" dirty="0"/>
              <a:t>Memory model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Units of data: bit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A bit</a:t>
            </a:r>
          </a:p>
          <a:p>
            <a:pPr lvl="1"/>
            <a:r>
              <a:rPr lang="vi-VN" dirty="0"/>
              <a:t>A value that can be either “0” or “1”</a:t>
            </a:r>
          </a:p>
          <a:p>
            <a:endParaRPr lang="vi-VN" dirty="0"/>
          </a:p>
          <a:p>
            <a:r>
              <a:rPr lang="vi-VN" dirty="0"/>
              <a:t>N bits</a:t>
            </a:r>
          </a:p>
          <a:p>
            <a:pPr lvl="1"/>
            <a:r>
              <a:rPr lang="vi-VN" dirty="0"/>
              <a:t>A sequence of N values, each can be either “0” or “1”</a:t>
            </a:r>
          </a:p>
          <a:p>
            <a:r>
              <a:rPr lang="vi-VN" dirty="0"/>
              <a:t>Notations</a:t>
            </a:r>
          </a:p>
          <a:p>
            <a:pPr lvl="1"/>
            <a:r>
              <a:rPr lang="vi-VN" dirty="0"/>
              <a:t>bit</a:t>
            </a:r>
          </a:p>
          <a:p>
            <a:pPr lvl="2"/>
            <a:r>
              <a:rPr lang="vi-VN" dirty="0"/>
              <a:t>Example: 100 (bits)</a:t>
            </a:r>
          </a:p>
          <a:p>
            <a:pPr lvl="1"/>
            <a:r>
              <a:rPr lang="vi-VN" dirty="0"/>
              <a:t>b </a:t>
            </a:r>
          </a:p>
          <a:p>
            <a:pPr lvl="2"/>
            <a:r>
              <a:rPr lang="vi-VN" dirty="0"/>
              <a:t>Example: 100 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63877"/>
            <a:ext cx="4419600" cy="3635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4864165"/>
            <a:ext cx="34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https://en.wikipedia.org/wiki/Bit</a:t>
            </a:r>
          </a:p>
        </p:txBody>
      </p:sp>
    </p:spTree>
    <p:extLst>
      <p:ext uri="{BB962C8B-B14F-4D97-AF65-F5344CB8AC3E}">
        <p14:creationId xmlns:p14="http://schemas.microsoft.com/office/powerpoint/2010/main" val="13081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Units of data: bit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Related units (1)</a:t>
            </a:r>
          </a:p>
          <a:p>
            <a:pPr lvl="1"/>
            <a:r>
              <a:rPr lang="vi-VN" b="1" dirty="0">
                <a:solidFill>
                  <a:srgbClr val="0432FF"/>
                </a:solidFill>
              </a:rPr>
              <a:t>bps</a:t>
            </a:r>
            <a:r>
              <a:rPr lang="vi-VN" dirty="0"/>
              <a:t> : bits per second</a:t>
            </a:r>
          </a:p>
          <a:p>
            <a:pPr lvl="2"/>
            <a:r>
              <a:rPr lang="en-US" dirty="0"/>
              <a:t>N</a:t>
            </a:r>
            <a:r>
              <a:rPr lang="vi-VN" dirty="0"/>
              <a:t>umber of bits transmitted from A to B per a second</a:t>
            </a:r>
          </a:p>
          <a:p>
            <a:pPr lvl="1"/>
            <a:r>
              <a:rPr lang="vi-VN" b="1" dirty="0">
                <a:solidFill>
                  <a:srgbClr val="0432FF"/>
                </a:solidFill>
              </a:rPr>
              <a:t>kbps</a:t>
            </a:r>
            <a:r>
              <a:rPr lang="vi-VN" dirty="0"/>
              <a:t>: kilobit per second</a:t>
            </a:r>
          </a:p>
          <a:p>
            <a:pPr lvl="1"/>
            <a:r>
              <a:rPr lang="mr-IN" dirty="0"/>
              <a:t>…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63877"/>
            <a:ext cx="4419600" cy="3635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4864165"/>
            <a:ext cx="34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https://en.wikipedia.org/wiki/Bit</a:t>
            </a:r>
          </a:p>
        </p:txBody>
      </p:sp>
    </p:spTree>
    <p:extLst>
      <p:ext uri="{BB962C8B-B14F-4D97-AF65-F5344CB8AC3E}">
        <p14:creationId xmlns:p14="http://schemas.microsoft.com/office/powerpoint/2010/main" val="13361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Units of data: bit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Related units (2)</a:t>
            </a:r>
          </a:p>
          <a:p>
            <a:pPr lvl="1"/>
            <a:r>
              <a:rPr lang="vi-VN" b="1" dirty="0">
                <a:solidFill>
                  <a:srgbClr val="0432FF"/>
                </a:solidFill>
              </a:rPr>
              <a:t>bit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vi-VN" dirty="0"/>
              <a:t>is a </a:t>
            </a:r>
            <a:r>
              <a:rPr lang="vi-VN" b="1" dirty="0">
                <a:solidFill>
                  <a:srgbClr val="0432FF"/>
                </a:solidFill>
              </a:rPr>
              <a:t>digit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vi-VN" dirty="0"/>
              <a:t>in binary number</a:t>
            </a:r>
          </a:p>
          <a:p>
            <a:pPr lvl="2"/>
            <a:r>
              <a:rPr lang="vi-VN" dirty="0"/>
              <a:t>Example: </a:t>
            </a:r>
          </a:p>
          <a:p>
            <a:pPr lvl="3"/>
            <a:r>
              <a:rPr lang="vi-VN" dirty="0"/>
              <a:t>39</a:t>
            </a:r>
            <a:r>
              <a:rPr lang="vi-VN" b="1" baseline="-25000" dirty="0">
                <a:solidFill>
                  <a:srgbClr val="0432FF"/>
                </a:solidFill>
              </a:rPr>
              <a:t>10</a:t>
            </a:r>
            <a:r>
              <a:rPr lang="vi-VN" dirty="0"/>
              <a:t> = 00100111</a:t>
            </a:r>
            <a:r>
              <a:rPr lang="vi-VN" b="1" baseline="-25000" dirty="0">
                <a:solidFill>
                  <a:srgbClr val="0432FF"/>
                </a:solidFill>
              </a:rPr>
              <a:t>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63877"/>
            <a:ext cx="4419600" cy="3635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5400" y="4864165"/>
            <a:ext cx="34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https://en.wikipedia.org/wiki/Bit</a:t>
            </a:r>
          </a:p>
        </p:txBody>
      </p:sp>
      <p:sp>
        <p:nvSpPr>
          <p:cNvPr id="4" name="Right Brace 3"/>
          <p:cNvSpPr/>
          <p:nvPr/>
        </p:nvSpPr>
        <p:spPr bwMode="auto">
          <a:xfrm rot="5400000">
            <a:off x="3048000" y="2344306"/>
            <a:ext cx="304800" cy="914400"/>
          </a:xfrm>
          <a:prstGeom prst="rightBrace">
            <a:avLst>
              <a:gd name="adj1" fmla="val 23918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7089" y="29978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</a:rPr>
              <a:t>8bits</a:t>
            </a:r>
            <a:r>
              <a:rPr lang="en-US">
                <a:solidFill>
                  <a:srgbClr val="0432FF"/>
                </a:solidFill>
              </a:rPr>
              <a:t> </a:t>
            </a:r>
            <a:r>
              <a:rPr lang="en-US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7254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Units of data: byte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Group of </a:t>
            </a:r>
            <a:r>
              <a:rPr lang="vi-VN" b="1" dirty="0"/>
              <a:t>N</a:t>
            </a:r>
            <a:r>
              <a:rPr lang="vi-VN" dirty="0"/>
              <a:t> bits.</a:t>
            </a:r>
          </a:p>
          <a:p>
            <a:pPr lvl="1"/>
            <a:r>
              <a:rPr lang="vi-VN" dirty="0"/>
              <a:t>Popular: </a:t>
            </a:r>
            <a:r>
              <a:rPr lang="vi-VN" b="1" dirty="0">
                <a:solidFill>
                  <a:srgbClr val="0432FF"/>
                </a:solidFill>
              </a:rPr>
              <a:t>N = 8bits</a:t>
            </a:r>
          </a:p>
          <a:p>
            <a:pPr lvl="1"/>
            <a:r>
              <a:rPr lang="vi-VN" dirty="0"/>
              <a:t>Other cases:  from 1 to 48 bits</a:t>
            </a:r>
          </a:p>
          <a:p>
            <a:endParaRPr lang="vi-VN" baseline="-25000" dirty="0"/>
          </a:p>
          <a:p>
            <a:r>
              <a:rPr lang="vi-VN" dirty="0"/>
              <a:t>Notation</a:t>
            </a:r>
          </a:p>
          <a:p>
            <a:pPr lvl="1"/>
            <a:r>
              <a:rPr lang="vi-VN" dirty="0"/>
              <a:t>B or  byte</a:t>
            </a:r>
          </a:p>
          <a:p>
            <a:pPr lvl="1"/>
            <a:r>
              <a:rPr lang="vi-VN" dirty="0"/>
              <a:t>Example:</a:t>
            </a:r>
          </a:p>
          <a:p>
            <a:pPr lvl="2"/>
            <a:r>
              <a:rPr lang="en-US" dirty="0"/>
              <a:t>S</a:t>
            </a:r>
            <a:r>
              <a:rPr lang="vi-VN" dirty="0"/>
              <a:t>ize of “int”: </a:t>
            </a:r>
            <a:r>
              <a:rPr lang="vi-VN" dirty="0">
                <a:solidFill>
                  <a:srgbClr val="0432FF"/>
                </a:solidFill>
              </a:rPr>
              <a:t>4B</a:t>
            </a:r>
            <a:r>
              <a:rPr lang="vi-VN" dirty="0"/>
              <a:t> (4 bytes)</a:t>
            </a:r>
          </a:p>
          <a:p>
            <a:pPr lvl="2"/>
            <a:r>
              <a:rPr lang="vi-VN" dirty="0"/>
              <a:t>Capactiy of a USB: </a:t>
            </a:r>
            <a:r>
              <a:rPr lang="vi-VN" dirty="0">
                <a:solidFill>
                  <a:srgbClr val="0432FF"/>
                </a:solidFill>
              </a:rPr>
              <a:t>2GB</a:t>
            </a:r>
          </a:p>
          <a:p>
            <a:pPr lvl="2"/>
            <a:r>
              <a:rPr lang="vi-VN" dirty="0"/>
              <a:t>Capactity of RAM: </a:t>
            </a:r>
            <a:r>
              <a:rPr lang="vi-VN" dirty="0">
                <a:solidFill>
                  <a:srgbClr val="0432FF"/>
                </a:solidFill>
              </a:rPr>
              <a:t>8GB</a:t>
            </a:r>
          </a:p>
          <a:p>
            <a:pPr lvl="2"/>
            <a:r>
              <a:rPr lang="vi-VN" dirty="0"/>
              <a:t>A HDD: </a:t>
            </a:r>
            <a:r>
              <a:rPr lang="vi-VN" dirty="0">
                <a:solidFill>
                  <a:srgbClr val="0432FF"/>
                </a:solidFill>
              </a:rPr>
              <a:t>3TB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90600"/>
            <a:ext cx="3238500" cy="365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7433" y="4706112"/>
            <a:ext cx="364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https://en.wikipedia.org/wiki/Byte</a:t>
            </a:r>
          </a:p>
        </p:txBody>
      </p:sp>
    </p:spTree>
    <p:extLst>
      <p:ext uri="{BB962C8B-B14F-4D97-AF65-F5344CB8AC3E}">
        <p14:creationId xmlns:p14="http://schemas.microsoft.com/office/powerpoint/2010/main" val="181993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Units of data: word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Group of </a:t>
            </a:r>
            <a:r>
              <a:rPr lang="vi-VN" b="1" dirty="0"/>
              <a:t>N</a:t>
            </a:r>
            <a:r>
              <a:rPr lang="vi-VN" dirty="0"/>
              <a:t> bits that can be handled as a unit CPU</a:t>
            </a:r>
          </a:p>
          <a:p>
            <a:pPr lvl="1"/>
            <a:r>
              <a:rPr lang="vi-VN" dirty="0"/>
              <a:t>Popular: </a:t>
            </a:r>
            <a:r>
              <a:rPr lang="vi-VN" b="1" dirty="0">
                <a:solidFill>
                  <a:srgbClr val="0432FF"/>
                </a:solidFill>
              </a:rPr>
              <a:t>N = 8, 16, 24, 32, and 64</a:t>
            </a:r>
          </a:p>
          <a:p>
            <a:pPr lvl="1"/>
            <a:r>
              <a:rPr lang="vi-VN" b="1" dirty="0"/>
              <a:t>Modern CPU:</a:t>
            </a:r>
          </a:p>
          <a:p>
            <a:pPr lvl="2"/>
            <a:r>
              <a:rPr lang="vi-VN" b="1" dirty="0"/>
              <a:t>N = 32 (IA-32)</a:t>
            </a:r>
          </a:p>
          <a:p>
            <a:pPr lvl="2"/>
            <a:r>
              <a:rPr lang="vi-VN" b="1" dirty="0"/>
              <a:t>N = 64 (IA-64)</a:t>
            </a:r>
          </a:p>
          <a:p>
            <a:pPr lvl="1"/>
            <a:endParaRPr lang="vi-VN" b="1" dirty="0"/>
          </a:p>
          <a:p>
            <a:pPr lvl="1"/>
            <a:r>
              <a:rPr lang="vi-VN" b="1" dirty="0"/>
              <a:t>IA-32: </a:t>
            </a:r>
            <a:r>
              <a:rPr lang="vi-VN" dirty="0"/>
              <a:t>“I</a:t>
            </a:r>
            <a:r>
              <a:rPr lang="en-US"/>
              <a:t>ntel Architecture, 32-bit”</a:t>
            </a:r>
          </a:p>
          <a:p>
            <a:pPr lvl="1"/>
            <a:r>
              <a:rPr lang="vi-VN" b="1" dirty="0"/>
              <a:t>IA-64: </a:t>
            </a:r>
            <a:r>
              <a:rPr lang="vi-VN" dirty="0"/>
              <a:t>“I</a:t>
            </a:r>
            <a:r>
              <a:rPr lang="en-US"/>
              <a:t>ntel Architecture, 64-bit”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0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Units of data: word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IA-32: </a:t>
            </a:r>
            <a:r>
              <a:rPr lang="vi-VN" dirty="0"/>
              <a:t>“I</a:t>
            </a:r>
            <a:r>
              <a:rPr lang="en-US"/>
              <a:t>ntel Architecture, 32-bit”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209800"/>
            <a:ext cx="5338572" cy="457200"/>
            <a:chOff x="914400" y="2514600"/>
            <a:chExt cx="5338572" cy="457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1600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286000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424172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81372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338572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795772" y="2514600"/>
              <a:ext cx="457200" cy="45720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9000" y="252626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/>
                <a:t>…</a:t>
              </a:r>
              <a:endParaRPr 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4400" y="2514600"/>
              <a:ext cx="5338572" cy="45720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7041" y="3250168"/>
            <a:ext cx="183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 register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07630" y="270944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120" y="270944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0224" y="270944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40258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Number Systems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See:</a:t>
            </a:r>
          </a:p>
          <a:p>
            <a:pPr lvl="1"/>
            <a:r>
              <a:rPr lang="en-US" dirty="0">
                <a:hlinkClick r:id="rId2"/>
              </a:rPr>
              <a:t>https://code.tutsplus.com/articles/number-systems-an-introduction-to-binary-hexadecimal-and-more--active-10848</a:t>
            </a:r>
            <a:endParaRPr lang="en-US" dirty="0"/>
          </a:p>
          <a:p>
            <a:r>
              <a:rPr lang="vi-VN" dirty="0"/>
              <a:t>Binary System</a:t>
            </a:r>
          </a:p>
          <a:p>
            <a:r>
              <a:rPr lang="vi-VN" dirty="0"/>
              <a:t>Octal System</a:t>
            </a:r>
          </a:p>
          <a:p>
            <a:r>
              <a:rPr lang="vi-VN" dirty="0"/>
              <a:t>Decimal System</a:t>
            </a:r>
          </a:p>
          <a:p>
            <a:r>
              <a:rPr lang="vi-VN" dirty="0"/>
              <a:t>Hexa System</a:t>
            </a:r>
          </a:p>
        </p:txBody>
      </p:sp>
    </p:spTree>
    <p:extLst>
      <p:ext uri="{BB962C8B-B14F-4D97-AF65-F5344CB8AC3E}">
        <p14:creationId xmlns:p14="http://schemas.microsoft.com/office/powerpoint/2010/main" val="203209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12517</TotalTime>
  <Words>344</Words>
  <Application>Microsoft Office PowerPoint</Application>
  <PresentationFormat>Trình chiếu Trên màn hình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Tahoma</vt:lpstr>
      <vt:lpstr>Times New Roman</vt:lpstr>
      <vt:lpstr>Wingdings</vt:lpstr>
      <vt:lpstr>15_Blends</vt:lpstr>
      <vt:lpstr>Chapter 01 Fundamental Concepts </vt:lpstr>
      <vt:lpstr>Contents</vt:lpstr>
      <vt:lpstr>Units of data: bit</vt:lpstr>
      <vt:lpstr>Units of data: bit</vt:lpstr>
      <vt:lpstr>Units of data: bit</vt:lpstr>
      <vt:lpstr>Units of data: byte</vt:lpstr>
      <vt:lpstr>Units of data: word</vt:lpstr>
      <vt:lpstr>Units of data: word</vt:lpstr>
      <vt:lpstr>Number Systems</vt:lpstr>
      <vt:lpstr>Memory Model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Kanade Tachibana</cp:lastModifiedBy>
  <cp:revision>2525</cp:revision>
  <cp:lastPrinted>2016-07-27T21:47:52Z</cp:lastPrinted>
  <dcterms:created xsi:type="dcterms:W3CDTF">2010-12-08T09:26:28Z</dcterms:created>
  <dcterms:modified xsi:type="dcterms:W3CDTF">2018-03-11T06:37:11Z</dcterms:modified>
</cp:coreProperties>
</file>