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8" r:id="rId3"/>
    <p:sldId id="269" r:id="rId4"/>
    <p:sldId id="270" r:id="rId5"/>
    <p:sldId id="271" r:id="rId6"/>
    <p:sldId id="305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78" r:id="rId15"/>
    <p:sldId id="280" r:id="rId16"/>
    <p:sldId id="281" r:id="rId17"/>
    <p:sldId id="307" r:id="rId18"/>
    <p:sldId id="306" r:id="rId19"/>
    <p:sldId id="283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303" r:id="rId28"/>
    <p:sldId id="304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384AFF"/>
    <a:srgbClr val="272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6" autoAdjust="0"/>
    <p:restoredTop sz="93190" autoAdjust="0"/>
  </p:normalViewPr>
  <p:slideViewPr>
    <p:cSldViewPr>
      <p:cViewPr varScale="1">
        <p:scale>
          <a:sx n="68" d="100"/>
          <a:sy n="68" d="100"/>
        </p:scale>
        <p:origin x="1224" y="5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6136"/>
    </p:cViewPr>
  </p:sorterViewPr>
  <p:notesViewPr>
    <p:cSldViewPr>
      <p:cViewPr varScale="1">
        <p:scale>
          <a:sx n="75" d="100"/>
          <a:sy n="75" d="100"/>
        </p:scale>
        <p:origin x="35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78B6AB-DFD1-4CD7-9516-0A8D9DFD2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5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830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26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366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46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87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>
            <a:lvl1pPr algn="l">
              <a:defRPr>
                <a:latin typeface="+mn-lt"/>
                <a:cs typeface="Tahoma" pitchFamily="34" charset="0"/>
              </a:defRPr>
            </a:lvl1pPr>
            <a:lvl2pPr algn="l">
              <a:defRPr>
                <a:latin typeface="+mn-lt"/>
                <a:cs typeface="Tahoma" pitchFamily="34" charset="0"/>
              </a:defRPr>
            </a:lvl2pPr>
            <a:lvl3pPr algn="l">
              <a:defRPr>
                <a:latin typeface="+mn-lt"/>
                <a:cs typeface="Tahoma" pitchFamily="34" charset="0"/>
              </a:defRPr>
            </a:lvl3pPr>
            <a:lvl4pPr algn="l">
              <a:defRPr>
                <a:latin typeface="+mn-lt"/>
                <a:cs typeface="Tahoma" pitchFamily="34" charset="0"/>
              </a:defRPr>
            </a:lvl4pPr>
            <a:lvl5pPr algn="l">
              <a:defRPr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11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071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7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75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30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88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95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0" y="6194425"/>
            <a:ext cx="2941638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b="1">
                <a:solidFill>
                  <a:schemeClr val="tx2">
                    <a:lumMod val="20000"/>
                    <a:lumOff val="80000"/>
                  </a:schemeClr>
                </a:solidFill>
              </a:rPr>
              <a:t>   Bach Khoa University</a:t>
            </a:r>
            <a:r>
              <a:rPr lang="en-US" sz="1100" b="1" baseline="0">
                <a:solidFill>
                  <a:schemeClr val="tx2">
                    <a:lumMod val="20000"/>
                    <a:lumOff val="80000"/>
                  </a:schemeClr>
                </a:solidFill>
              </a:rPr>
              <a:t> of Technology</a:t>
            </a:r>
            <a:endParaRPr lang="en-US" sz="1100" b="1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algn="ctr">
              <a:defRPr/>
            </a:pPr>
            <a:r>
              <a:rPr lang="en-US" sz="1100" b="1">
                <a:solidFill>
                  <a:schemeClr val="tx2">
                    <a:lumMod val="20000"/>
                    <a:lumOff val="80000"/>
                  </a:schemeClr>
                </a:solidFill>
              </a:rPr>
              <a:t>Computer Tech Center</a:t>
            </a:r>
          </a:p>
          <a:p>
            <a:pPr>
              <a:spcBef>
                <a:spcPct val="20000"/>
              </a:spcBef>
              <a:defRPr/>
            </a:pPr>
            <a:r>
              <a:rPr lang="en-US" sz="1100" b="1">
                <a:solidFill>
                  <a:srgbClr val="199ACC"/>
                </a:solidFill>
              </a:rPr>
              <a:t>© 2016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3810000" y="6194425"/>
            <a:ext cx="533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vi-VN" sz="1100" b="1">
                <a:solidFill>
                  <a:schemeClr val="bg1"/>
                </a:solidFill>
              </a:rPr>
              <a:t>C/C++</a:t>
            </a:r>
            <a:r>
              <a:rPr lang="en-US" sz="1100" b="1">
                <a:solidFill>
                  <a:schemeClr val="bg1"/>
                </a:solidFill>
              </a:rPr>
              <a:t> Programming</a:t>
            </a:r>
          </a:p>
          <a:p>
            <a:pPr algn="r">
              <a:defRPr/>
            </a:pPr>
            <a:fld id="{7E361DEB-F8C4-493B-B5A8-8661C8DCD275}" type="slidenum">
              <a:rPr lang="en-US" sz="1100" b="1" smtClean="0">
                <a:solidFill>
                  <a:schemeClr val="bg1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28" name="Picture 4" descr="D:\5. Work2013\giaovu\logotrungtam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CrisscrossEtching trans="1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542882" cy="454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52" r:id="rId6"/>
    <p:sldLayoutId id="2147484051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warthmore.edu/~newhall/unixhelp/c_codestyle.html" TargetMode="External"/><Relationship Id="rId2" Type="http://schemas.openxmlformats.org/officeDocument/2006/relationships/hyperlink" Target="http://users.ece.cmu.edu/~eno/coding/CCodingStandard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basic_input_output.htm" TargetMode="External"/><Relationship Id="rId2" Type="http://schemas.openxmlformats.org/officeDocument/2006/relationships/hyperlink" Target="http://www.cplusplus.com/reference/iostream/cin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Chapter</a:t>
            </a:r>
            <a:r>
              <a:rPr lang="vi-VN" sz="2800"/>
              <a:t> 02</a:t>
            </a:r>
            <a:br>
              <a:rPr lang="vi-VN"/>
            </a:b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C++ Program Structure and its Components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/>
              <a:t>Lê Thành Sách</a:t>
            </a:r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list of topics can be found in the following pages</a:t>
            </a:r>
          </a:p>
          <a:p>
            <a:r>
              <a:rPr lang="en-US"/>
              <a:t>Students must practice the coding style during the learning process, through practice.</a:t>
            </a:r>
          </a:p>
          <a:p>
            <a:endParaRPr lang="en-US"/>
          </a:p>
          <a:p>
            <a:r>
              <a:rPr lang="en-US"/>
              <a:t>See more in: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http://users.ece.cmu.edu/~eno/coding/CCodingStandard.html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3"/>
              </a:rPr>
              <a:t>http://www.cs.swarthmore.edu/~newhall/unixhelp/c_codestyle.html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Styles</a:t>
            </a:r>
            <a:br>
              <a:rPr lang="en-US"/>
            </a:b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Suggestions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Guidelines for naming something:</a:t>
            </a:r>
          </a:p>
          <a:p>
            <a:pPr lvl="1"/>
            <a:r>
              <a:rPr lang="en-US"/>
              <a:t> Function</a:t>
            </a:r>
          </a:p>
          <a:p>
            <a:pPr lvl="2"/>
            <a:r>
              <a:rPr lang="en-US"/>
              <a:t>Starts with a verb, because the function is a processing unit (i.e., action execution), follows by some other words, connects words by a underscore(_)</a:t>
            </a:r>
          </a:p>
          <a:p>
            <a:pPr lvl="2"/>
            <a:r>
              <a:rPr lang="en-US"/>
              <a:t>The function’s name must reflect the meaning/purpose of that function.</a:t>
            </a:r>
          </a:p>
          <a:p>
            <a:pPr marL="914400" lvl="2" indent="0">
              <a:buNone/>
            </a:pPr>
            <a:r>
              <a:rPr lang="en-US" b="1" u="sng"/>
              <a:t>Example:</a:t>
            </a:r>
          </a:p>
          <a:p>
            <a:pPr marL="914400" lvl="2" indent="0">
              <a:buNone/>
            </a:pPr>
            <a:r>
              <a:rPr lang="en-US"/>
              <a:t>Should use: 	</a:t>
            </a:r>
            <a:r>
              <a:rPr lang="en-US" err="1">
                <a:solidFill>
                  <a:srgbClr val="00B050"/>
                </a:solidFill>
              </a:rPr>
              <a:t>check_for_errors</a:t>
            </a:r>
            <a:r>
              <a:rPr lang="en-US">
                <a:solidFill>
                  <a:srgbClr val="00B050"/>
                </a:solidFill>
              </a:rPr>
              <a:t>()</a:t>
            </a:r>
          </a:p>
          <a:p>
            <a:pPr marL="914400" lvl="2" indent="0">
              <a:buNone/>
            </a:pPr>
            <a:r>
              <a:rPr lang="en-US"/>
              <a:t>Instead of:	</a:t>
            </a:r>
            <a:r>
              <a:rPr lang="en-US" err="1">
                <a:solidFill>
                  <a:srgbClr val="00B050"/>
                </a:solidFill>
              </a:rPr>
              <a:t>error_checking</a:t>
            </a:r>
            <a:r>
              <a:rPr lang="en-US">
                <a:solidFill>
                  <a:srgbClr val="00B050"/>
                </a:solidFill>
              </a:rPr>
              <a:t>() </a:t>
            </a:r>
            <a:r>
              <a:rPr lang="en-US"/>
              <a:t>or </a:t>
            </a:r>
            <a:r>
              <a:rPr lang="en-US">
                <a:solidFill>
                  <a:srgbClr val="00B050"/>
                </a:solidFill>
              </a:rPr>
              <a:t>dump_data_to_file()</a:t>
            </a:r>
          </a:p>
          <a:p>
            <a:pPr marL="914400" lvl="2" indent="0">
              <a:buNone/>
            </a:pPr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2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Styles</a:t>
            </a:r>
            <a:br>
              <a:rPr lang="en-US"/>
            </a:b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Suggestions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Guidelines for naming something:</a:t>
            </a:r>
          </a:p>
          <a:p>
            <a:pPr lvl="1"/>
            <a:r>
              <a:rPr lang="en-US"/>
              <a:t> Function</a:t>
            </a:r>
          </a:p>
          <a:p>
            <a:pPr lvl="2"/>
            <a:r>
              <a:rPr lang="en-US"/>
              <a:t>Should use the following “suffix” or “prefix” to increase its semantic.</a:t>
            </a:r>
          </a:p>
          <a:p>
            <a:pPr lvl="2"/>
            <a:r>
              <a:rPr lang="en-US"/>
              <a:t>Prefixes</a:t>
            </a:r>
          </a:p>
          <a:p>
            <a:pPr lvl="3"/>
            <a:r>
              <a:rPr lang="en-US">
                <a:solidFill>
                  <a:srgbClr val="00B050"/>
                </a:solidFill>
              </a:rPr>
              <a:t>is	</a:t>
            </a:r>
            <a:r>
              <a:rPr lang="en-US"/>
              <a:t>	Check if a condition is satisfied </a:t>
            </a:r>
          </a:p>
          <a:p>
            <a:pPr lvl="3"/>
            <a:r>
              <a:rPr lang="en-US">
                <a:solidFill>
                  <a:srgbClr val="00B050"/>
                </a:solidFill>
              </a:rPr>
              <a:t>get</a:t>
            </a:r>
            <a:r>
              <a:rPr lang="en-US"/>
              <a:t>	Get value</a:t>
            </a:r>
          </a:p>
          <a:p>
            <a:pPr lvl="3"/>
            <a:r>
              <a:rPr lang="en-US">
                <a:solidFill>
                  <a:srgbClr val="00B050"/>
                </a:solidFill>
              </a:rPr>
              <a:t>set</a:t>
            </a:r>
            <a:r>
              <a:rPr lang="en-US"/>
              <a:t>	Asign value</a:t>
            </a:r>
          </a:p>
          <a:p>
            <a:pPr lvl="3"/>
            <a:endParaRPr lang="en-US"/>
          </a:p>
          <a:p>
            <a:pPr marL="914400" lvl="2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Styles</a:t>
            </a:r>
            <a:br>
              <a:rPr lang="en-US"/>
            </a:b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Suggestions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Guidelines for naming something:</a:t>
            </a:r>
          </a:p>
          <a:p>
            <a:pPr lvl="1"/>
            <a:r>
              <a:rPr lang="en-US"/>
              <a:t> Variable</a:t>
            </a:r>
          </a:p>
          <a:p>
            <a:pPr lvl="2"/>
            <a:r>
              <a:rPr lang="en-US"/>
              <a:t>Starts with a noun</a:t>
            </a:r>
          </a:p>
          <a:p>
            <a:pPr lvl="2"/>
            <a:r>
              <a:rPr lang="en-US"/>
              <a:t>All characters in the name are lowercase</a:t>
            </a:r>
          </a:p>
          <a:p>
            <a:pPr lvl="2"/>
            <a:r>
              <a:rPr lang="en-US"/>
              <a:t>Connect words together with underscore, “_”</a:t>
            </a:r>
          </a:p>
          <a:p>
            <a:pPr marL="914400" lvl="2" indent="0">
              <a:buNone/>
            </a:pPr>
            <a:r>
              <a:rPr lang="en-US" b="1" u="sng"/>
              <a:t>Example:</a:t>
            </a:r>
          </a:p>
          <a:p>
            <a:pPr marL="914400" lvl="2" indent="0">
              <a:buNone/>
            </a:pPr>
            <a:r>
              <a:rPr lang="en-US">
                <a:solidFill>
                  <a:srgbClr val="00B050"/>
                </a:solidFill>
              </a:rPr>
              <a:t>unit32	</a:t>
            </a:r>
            <a:r>
              <a:rPr lang="en-US" err="1">
                <a:solidFill>
                  <a:srgbClr val="00B050"/>
                </a:solidFill>
              </a:rPr>
              <a:t>timeout_msec</a:t>
            </a:r>
            <a:r>
              <a:rPr lang="en-US">
                <a:solidFill>
                  <a:srgbClr val="00B050"/>
                </a:solidFill>
              </a:rPr>
              <a:t>;</a:t>
            </a:r>
          </a:p>
          <a:p>
            <a:pPr marL="914400" lvl="2" indent="0">
              <a:buNone/>
            </a:pPr>
            <a:r>
              <a:rPr lang="en-US">
                <a:solidFill>
                  <a:srgbClr val="00B050"/>
                </a:solidFill>
              </a:rPr>
              <a:t>Time	</a:t>
            </a:r>
            <a:r>
              <a:rPr lang="en-US" err="1">
                <a:solidFill>
                  <a:srgbClr val="00B050"/>
                </a:solidFill>
              </a:rPr>
              <a:t>time_of_error</a:t>
            </a:r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1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Styles</a:t>
            </a:r>
            <a:br>
              <a:rPr lang="en-US"/>
            </a:b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Suggestions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Guidelines for naming something:</a:t>
            </a:r>
          </a:p>
          <a:p>
            <a:pPr lvl="1"/>
            <a:r>
              <a:rPr lang="en-US"/>
              <a:t> Variable</a:t>
            </a:r>
          </a:p>
          <a:p>
            <a:pPr lvl="2"/>
            <a:r>
              <a:rPr lang="en-US"/>
              <a:t>Starts with a noun</a:t>
            </a:r>
          </a:p>
          <a:p>
            <a:pPr lvl="2"/>
            <a:r>
              <a:rPr lang="en-US"/>
              <a:t>All characters in the name are lowercase</a:t>
            </a:r>
          </a:p>
          <a:p>
            <a:pPr lvl="2"/>
            <a:r>
              <a:rPr lang="en-US"/>
              <a:t>Connect words together with underscore, “_”</a:t>
            </a:r>
          </a:p>
          <a:p>
            <a:pPr lvl="1"/>
            <a:r>
              <a:rPr lang="en-US"/>
              <a:t>Variable type pointer</a:t>
            </a:r>
          </a:p>
          <a:p>
            <a:pPr lvl="2"/>
            <a:r>
              <a:rPr lang="en-US"/>
              <a:t>Put a * next to the variable name</a:t>
            </a:r>
          </a:p>
          <a:p>
            <a:pPr lvl="2"/>
            <a:r>
              <a:rPr lang="en-US"/>
              <a:t>Suffix with "ptr" if possible</a:t>
            </a:r>
          </a:p>
          <a:p>
            <a:pPr marL="914400" lvl="2" indent="0">
              <a:buNone/>
            </a:pPr>
            <a:r>
              <a:rPr lang="en-US" b="1" u="sng"/>
              <a:t>Example:</a:t>
            </a:r>
          </a:p>
          <a:p>
            <a:pPr marL="914400" lvl="2" indent="0">
              <a:buNone/>
            </a:pPr>
            <a:r>
              <a:rPr lang="en-US">
                <a:solidFill>
                  <a:srgbClr val="00B050"/>
                </a:solidFill>
              </a:rPr>
              <a:t>char	*name;</a:t>
            </a:r>
          </a:p>
          <a:p>
            <a:pPr marL="914400" lvl="2" indent="0">
              <a:buNone/>
            </a:pPr>
            <a:r>
              <a:rPr lang="en-US">
                <a:solidFill>
                  <a:srgbClr val="00B050"/>
                </a:solidFill>
              </a:rPr>
              <a:t>Student	*</a:t>
            </a:r>
            <a:r>
              <a:rPr lang="en-US" err="1">
                <a:solidFill>
                  <a:srgbClr val="00B050"/>
                </a:solidFill>
              </a:rPr>
              <a:t>student_ptr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Styles</a:t>
            </a:r>
            <a:br>
              <a:rPr lang="en-US"/>
            </a:b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Suggestions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Guidelines for naming something:</a:t>
            </a:r>
          </a:p>
          <a:p>
            <a:pPr lvl="1"/>
            <a:r>
              <a:rPr lang="en-US"/>
              <a:t>Global variable</a:t>
            </a:r>
          </a:p>
          <a:p>
            <a:pPr lvl="2"/>
            <a:r>
              <a:rPr lang="en-US"/>
              <a:t>Prefix with "g_", to distinguish in code</a:t>
            </a:r>
          </a:p>
          <a:p>
            <a:pPr marL="914400" lvl="2" indent="0">
              <a:buNone/>
            </a:pPr>
            <a:r>
              <a:rPr lang="en-US" b="1" u="sng"/>
              <a:t>Example :</a:t>
            </a:r>
          </a:p>
          <a:p>
            <a:pPr marL="914400" lvl="2" indent="0">
              <a:buNone/>
            </a:pPr>
            <a:r>
              <a:rPr lang="en-US">
                <a:solidFill>
                  <a:srgbClr val="00B050"/>
                </a:solidFill>
              </a:rPr>
              <a:t>Logger	</a:t>
            </a:r>
            <a:r>
              <a:rPr lang="en-US" err="1">
                <a:solidFill>
                  <a:srgbClr val="00B050"/>
                </a:solidFill>
              </a:rPr>
              <a:t>g_logger</a:t>
            </a:r>
            <a:r>
              <a:rPr lang="en-US">
                <a:solidFill>
                  <a:srgbClr val="00B050"/>
                </a:solidFill>
              </a:rPr>
              <a:t>;</a:t>
            </a:r>
          </a:p>
          <a:p>
            <a:pPr marL="914400" lvl="2" indent="0">
              <a:buNone/>
            </a:pPr>
            <a:r>
              <a:rPr lang="en-US">
                <a:solidFill>
                  <a:srgbClr val="00B050"/>
                </a:solidFill>
              </a:rPr>
              <a:t>Logger	</a:t>
            </a:r>
            <a:r>
              <a:rPr lang="en-US" err="1">
                <a:solidFill>
                  <a:srgbClr val="00B050"/>
                </a:solidFill>
              </a:rPr>
              <a:t>g_logger_ptr</a:t>
            </a:r>
            <a:r>
              <a:rPr lang="en-US">
                <a:solidFill>
                  <a:srgbClr val="00B050"/>
                </a:solidFill>
              </a:rPr>
              <a:t>;</a:t>
            </a:r>
          </a:p>
          <a:p>
            <a:pPr lvl="1"/>
            <a:r>
              <a:rPr lang="en-US"/>
              <a:t>Global constant</a:t>
            </a:r>
          </a:p>
          <a:p>
            <a:pPr lvl="2"/>
            <a:r>
              <a:rPr lang="en-US"/>
              <a:t>Use uppercase letters</a:t>
            </a:r>
          </a:p>
          <a:p>
            <a:pPr marL="914400" lvl="2" indent="0">
              <a:buNone/>
            </a:pPr>
            <a:r>
              <a:rPr lang="en-US" b="1" u="sng"/>
              <a:t>Example:</a:t>
            </a:r>
          </a:p>
          <a:p>
            <a:pPr marL="914400" lvl="2" indent="0">
              <a:buNone/>
            </a:pPr>
            <a:r>
              <a:rPr lang="en-US" err="1">
                <a:solidFill>
                  <a:srgbClr val="00B050"/>
                </a:solidFill>
              </a:rPr>
              <a:t>const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 err="1">
                <a:solidFill>
                  <a:srgbClr val="00B050"/>
                </a:solidFill>
              </a:rPr>
              <a:t>int</a:t>
            </a:r>
            <a:r>
              <a:rPr lang="en-US">
                <a:solidFill>
                  <a:srgbClr val="00B050"/>
                </a:solidFill>
              </a:rPr>
              <a:t> A_GLOBAL_CONSTANT = 5;</a:t>
            </a:r>
            <a:endParaRPr lang="en-US"/>
          </a:p>
          <a:p>
            <a:pPr marL="914400" lvl="2" indent="0">
              <a:buNone/>
            </a:pPr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8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and 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Output:</a:t>
            </a:r>
          </a:p>
          <a:p>
            <a:pPr lvl="1"/>
            <a:r>
              <a:rPr lang="en-US"/>
              <a:t>Use output stream</a:t>
            </a:r>
          </a:p>
          <a:p>
            <a:r>
              <a:rPr lang="en-US"/>
              <a:t>Input:</a:t>
            </a:r>
          </a:p>
          <a:p>
            <a:pPr lvl="1"/>
            <a:r>
              <a:rPr lang="en-US"/>
              <a:t>Use input stream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8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and 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Output stream</a:t>
            </a:r>
          </a:p>
          <a:p>
            <a:pPr lvl="1"/>
            <a:r>
              <a:rPr lang="en-US"/>
              <a:t>Standard output stream: “std::</a:t>
            </a:r>
            <a:r>
              <a:rPr lang="en-US" b="1">
                <a:solidFill>
                  <a:srgbClr val="0432FF"/>
                </a:solidFill>
              </a:rPr>
              <a:t>cout</a:t>
            </a:r>
            <a:r>
              <a:rPr lang="en-US"/>
              <a:t>”, defined in &lt;iostream&gt;</a:t>
            </a:r>
          </a:p>
          <a:p>
            <a:pPr lvl="1"/>
            <a:r>
              <a:rPr lang="en-US"/>
              <a:t>String stream: </a:t>
            </a:r>
            <a:r>
              <a:rPr lang="en-US" b="1">
                <a:solidFill>
                  <a:srgbClr val="0432FF"/>
                </a:solidFill>
              </a:rPr>
              <a:t>ostringstream</a:t>
            </a:r>
            <a:r>
              <a:rPr lang="en-US"/>
              <a:t>, </a:t>
            </a:r>
            <a:r>
              <a:rPr lang="en-US" b="1">
                <a:solidFill>
                  <a:srgbClr val="0432FF"/>
                </a:solidFill>
              </a:rPr>
              <a:t>stringstream</a:t>
            </a:r>
            <a:r>
              <a:rPr lang="en-US"/>
              <a:t>, defined in &lt;sstream&gt;</a:t>
            </a:r>
          </a:p>
          <a:p>
            <a:pPr lvl="1"/>
            <a:r>
              <a:rPr lang="en-US"/>
              <a:t>Stream created from files: </a:t>
            </a:r>
            <a:r>
              <a:rPr lang="en-US" b="1">
                <a:solidFill>
                  <a:srgbClr val="0432FF"/>
                </a:solidFill>
              </a:rPr>
              <a:t>ofstream</a:t>
            </a:r>
            <a:r>
              <a:rPr lang="en-US"/>
              <a:t>, defined in &lt;iostream&gt;</a:t>
            </a:r>
          </a:p>
          <a:p>
            <a:r>
              <a:rPr lang="en-US"/>
              <a:t>Input stream</a:t>
            </a:r>
          </a:p>
          <a:p>
            <a:pPr lvl="1"/>
            <a:r>
              <a:rPr lang="en-US"/>
              <a:t>Standard output stream: “std::</a:t>
            </a:r>
            <a:r>
              <a:rPr lang="en-US" b="1">
                <a:solidFill>
                  <a:srgbClr val="0432FF"/>
                </a:solidFill>
              </a:rPr>
              <a:t>cin</a:t>
            </a:r>
            <a:r>
              <a:rPr lang="en-US"/>
              <a:t>”, defined in &lt;iostream&gt;</a:t>
            </a:r>
          </a:p>
          <a:p>
            <a:pPr lvl="1"/>
            <a:r>
              <a:rPr lang="en-US"/>
              <a:t>String stream: </a:t>
            </a:r>
            <a:r>
              <a:rPr lang="en-US" b="1">
                <a:solidFill>
                  <a:srgbClr val="0432FF"/>
                </a:solidFill>
              </a:rPr>
              <a:t>istringstream</a:t>
            </a:r>
            <a:r>
              <a:rPr lang="en-US"/>
              <a:t>, </a:t>
            </a:r>
            <a:r>
              <a:rPr lang="en-US" b="1">
                <a:solidFill>
                  <a:srgbClr val="0432FF"/>
                </a:solidFill>
              </a:rPr>
              <a:t>stringstream</a:t>
            </a:r>
            <a:r>
              <a:rPr lang="en-US"/>
              <a:t>, defined in &lt;sstream&gt;</a:t>
            </a:r>
          </a:p>
          <a:p>
            <a:pPr lvl="1"/>
            <a:r>
              <a:rPr lang="en-US"/>
              <a:t>Stream created from files: </a:t>
            </a:r>
            <a:r>
              <a:rPr lang="en-US" b="1">
                <a:solidFill>
                  <a:srgbClr val="0432FF"/>
                </a:solidFill>
              </a:rPr>
              <a:t>ifstream</a:t>
            </a:r>
            <a:r>
              <a:rPr lang="en-US"/>
              <a:t>, defined in &lt;iostream&gt;</a:t>
            </a:r>
          </a:p>
        </p:txBody>
      </p:sp>
    </p:spTree>
    <p:extLst>
      <p:ext uri="{BB962C8B-B14F-4D97-AF65-F5344CB8AC3E}">
        <p14:creationId xmlns:p14="http://schemas.microsoft.com/office/powerpoint/2010/main" val="61667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Standard Output Function in 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799" y="1143000"/>
            <a:ext cx="4310063" cy="4953000"/>
          </a:xfrm>
        </p:spPr>
        <p:txBody>
          <a:bodyPr/>
          <a:lstStyle/>
          <a:p>
            <a:r>
              <a:rPr lang="en-US"/>
              <a:t>Integer type</a:t>
            </a:r>
          </a:p>
          <a:p>
            <a:pPr lvl="1"/>
            <a:r>
              <a:rPr lang="en-US"/>
              <a:t>“</a:t>
            </a:r>
            <a:r>
              <a:rPr lang="en-US" err="1">
                <a:solidFill>
                  <a:srgbClr val="C00000"/>
                </a:solidFill>
              </a:rPr>
              <a:t>int</a:t>
            </a:r>
            <a:r>
              <a:rPr lang="en-US"/>
              <a:t>”: a data type, more in next chapter.</a:t>
            </a:r>
          </a:p>
          <a:p>
            <a:pPr lvl="1"/>
            <a:r>
              <a:rPr lang="en-US"/>
              <a:t>The value written in the code (literal constant):</a:t>
            </a:r>
          </a:p>
          <a:p>
            <a:pPr lvl="2"/>
            <a:r>
              <a:rPr lang="en-US"/>
              <a:t>Example: 15, -20, 40, </a:t>
            </a:r>
            <a:r>
              <a:rPr lang="en-US" err="1"/>
              <a:t>etc</a:t>
            </a:r>
            <a:endParaRPr lang="en-US"/>
          </a:p>
          <a:p>
            <a:pPr lvl="1"/>
            <a:r>
              <a:rPr lang="en-US"/>
              <a:t>“setw”, “setfill”: manipulators to control the format of the output</a:t>
            </a:r>
            <a:endParaRPr lang="en-US">
              <a:solidFill>
                <a:srgbClr val="C0000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14863" y="914400"/>
            <a:ext cx="4529138" cy="353943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&lt;iomanip&gt;</a:t>
            </a:r>
          </a:p>
          <a:p>
            <a:endParaRPr lang="en-US" sz="160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std;</a:t>
            </a:r>
          </a:p>
          <a:p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	cout &lt;&lt;  123 &lt;&lt; endl;</a:t>
            </a:r>
          </a:p>
          <a:p>
            <a:pPr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	cout &lt;&lt; setw(5) &lt;&lt; 123 &lt;&lt; endl;</a:t>
            </a:r>
          </a:p>
          <a:p>
            <a:pPr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	cout &lt;&lt; setfill('0') &lt;&lt; setw(5) &lt;&lt; 123 &lt;&lt; endl;	</a:t>
            </a:r>
          </a:p>
          <a:p>
            <a:pPr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	system(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62" y="4156521"/>
            <a:ext cx="3904163" cy="190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67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Standard Output Function in C++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1971448"/>
            <a:ext cx="6172201" cy="363176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&lt;iomanip&gt;</a:t>
            </a:r>
          </a:p>
          <a:p>
            <a:endParaRPr lang="en-US" sz="160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std;</a:t>
            </a:r>
          </a:p>
          <a:p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	cout &lt;&lt;  123 &lt;&lt; endl;</a:t>
            </a:r>
          </a:p>
          <a:p>
            <a:pPr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	cout &lt;&lt; setw(5) &lt;&lt; 123 &lt;&lt; endl;</a:t>
            </a:r>
          </a:p>
          <a:p>
            <a:pPr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	cout &lt;&lt; setfill('0') &lt;&lt; setw(5) &lt;&lt; 123 &lt;&lt; endl;	</a:t>
            </a:r>
          </a:p>
          <a:p>
            <a:pPr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	system(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838199" y="1295400"/>
            <a:ext cx="353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>
                <a:solidFill>
                  <a:srgbClr val="C00000"/>
                </a:solidFill>
              </a:rPr>
              <a:t>Coding style: practice</a:t>
            </a:r>
            <a:endParaRPr lang="en-US" sz="2400" b="1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199" y="5241697"/>
            <a:ext cx="2823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25000"/>
                  </a:schemeClr>
                </a:solidFill>
              </a:rPr>
              <a:t>Use TAB to align the code</a:t>
            </a:r>
          </a:p>
          <a:p>
            <a:r>
              <a:rPr lang="en-US" sz="2400">
                <a:solidFill>
                  <a:srgbClr val="C00000"/>
                </a:solidFill>
              </a:rPr>
              <a:t>Should!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28687" y="5241697"/>
            <a:ext cx="52149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14467" y="3787329"/>
            <a:ext cx="0" cy="145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8687" y="3787329"/>
            <a:ext cx="0" cy="145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6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Sample C++ Program</a:t>
            </a:r>
          </a:p>
          <a:p>
            <a:r>
              <a:rPr lang="en-US"/>
              <a:t>Coding Styles </a:t>
            </a:r>
          </a:p>
          <a:p>
            <a:r>
              <a:rPr lang="en-US"/>
              <a:t>Data and standard Output Function</a:t>
            </a:r>
          </a:p>
          <a:p>
            <a:r>
              <a:rPr lang="en-US"/>
              <a:t>Standard Input Function</a:t>
            </a:r>
          </a:p>
          <a:p>
            <a:r>
              <a:rPr lang="en-US"/>
              <a:t>Data Processing: Simple Example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0051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Standard Output Function in C++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1167853"/>
            <a:ext cx="3736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Practice programming style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821416"/>
            <a:ext cx="3633789" cy="32932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</a:p>
          <a:p>
            <a:pPr lvl="0"/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&lt;iomanip&gt;</a:t>
            </a:r>
          </a:p>
          <a:p>
            <a:pPr lvl="0"/>
            <a:endParaRPr lang="en-US" sz="160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std;</a:t>
            </a:r>
          </a:p>
          <a:p>
            <a:pPr lvl="0"/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0"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cout &lt;&lt;  123 &lt;&lt; endl;</a:t>
            </a:r>
          </a:p>
          <a:p>
            <a:pPr lvl="0"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cout &lt;&lt; setw(5) &lt;&lt; 123 &lt;&lt; endl;</a:t>
            </a:r>
          </a:p>
          <a:p>
            <a:pPr lvl="0"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cout &lt;&lt; setfill('0') &lt;&lt; setw(5) &lt;&lt; 123 &lt;&lt; endl;	</a:t>
            </a:r>
          </a:p>
          <a:p>
            <a:pPr lvl="0"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1821416"/>
            <a:ext cx="3633789" cy="353943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</a:p>
          <a:p>
            <a:pPr lvl="0"/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&lt;iomanip&gt;</a:t>
            </a:r>
          </a:p>
          <a:p>
            <a:pPr lvl="0"/>
            <a:endParaRPr lang="en-US" sz="160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std;</a:t>
            </a:r>
          </a:p>
          <a:p>
            <a:pPr lvl="0"/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0"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cout &lt;&lt;  123 &lt;&lt; endl;</a:t>
            </a:r>
          </a:p>
          <a:p>
            <a:pPr lvl="0"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cout &lt;&lt; setw(5) &lt;&lt; 123 &lt;&lt; endl;</a:t>
            </a:r>
          </a:p>
          <a:p>
            <a:pPr lvl="0"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cout &lt;&lt; setfill('0') &lt;&lt; setw(5) &lt;&lt; 123 &lt;&lt; endl;	</a:t>
            </a:r>
          </a:p>
          <a:p>
            <a:pPr lvl="0"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system(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88216" y="5431020"/>
            <a:ext cx="174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Should not!</a:t>
            </a:r>
          </a:p>
        </p:txBody>
      </p:sp>
    </p:spTree>
    <p:extLst>
      <p:ext uri="{BB962C8B-B14F-4D97-AF65-F5344CB8AC3E}">
        <p14:creationId xmlns:p14="http://schemas.microsoft.com/office/powerpoint/2010/main" val="681446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Standard Output Function in 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 Special characters</a:t>
            </a:r>
          </a:p>
          <a:p>
            <a:pPr lvl="1"/>
            <a:r>
              <a:rPr lang="en-US"/>
              <a:t>\n (newline)</a:t>
            </a:r>
          </a:p>
          <a:p>
            <a:pPr lvl="1"/>
            <a:r>
              <a:rPr lang="en-US"/>
              <a:t>\t (tab)</a:t>
            </a:r>
          </a:p>
          <a:p>
            <a:pPr lvl="1"/>
            <a:r>
              <a:rPr lang="en-US"/>
              <a:t>\v (vertical tab)</a:t>
            </a:r>
          </a:p>
          <a:p>
            <a:pPr lvl="1"/>
            <a:r>
              <a:rPr lang="en-US"/>
              <a:t>\f (new page)</a:t>
            </a:r>
          </a:p>
          <a:p>
            <a:pPr lvl="1"/>
            <a:r>
              <a:rPr lang="en-US"/>
              <a:t>\b (backspace)</a:t>
            </a:r>
          </a:p>
          <a:p>
            <a:pPr lvl="1"/>
            <a:r>
              <a:rPr lang="en-US"/>
              <a:t>\r (carriage return)</a:t>
            </a:r>
          </a:p>
          <a:p>
            <a:pPr lvl="1"/>
            <a:r>
              <a:rPr lang="en-US"/>
              <a:t>\n (newline)</a:t>
            </a:r>
          </a:p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14863" y="1173997"/>
            <a:ext cx="4300537" cy="32932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&lt;iomanip&gt;</a:t>
            </a:r>
          </a:p>
          <a:p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std;</a:t>
            </a:r>
          </a:p>
          <a:p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	cout &lt;&lt;  123 &lt;&lt;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	cout &lt;&lt;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&lt;&lt; 123 &lt;&lt; endl;</a:t>
            </a:r>
          </a:p>
          <a:p>
            <a:pPr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	cout &lt;&lt; setfill('0') &lt;&lt; setw(5) &lt;&lt; 123 &lt;&lt; endl;	</a:t>
            </a:r>
          </a:p>
          <a:p>
            <a:pPr>
              <a:tabLst>
                <a:tab pos="514350" algn="l"/>
              </a:tabLst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	system(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162" y="4467206"/>
            <a:ext cx="3634624" cy="162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63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Standard Output Function in 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382000" cy="4953000"/>
          </a:xfrm>
        </p:spPr>
        <p:txBody>
          <a:bodyPr/>
          <a:lstStyle/>
          <a:p>
            <a:r>
              <a:rPr lang="en-US"/>
              <a:t>Integer type</a:t>
            </a:r>
          </a:p>
          <a:p>
            <a:pPr lvl="1"/>
            <a:r>
              <a:rPr lang="en-US"/>
              <a:t>Print multiple number using “cout” only one time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080617"/>
            <a:ext cx="6786562" cy="307776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std;</a:t>
            </a:r>
          </a:p>
          <a:p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cout &lt;&lt;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"|"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setw(5) &lt;&lt; 123&lt;&lt;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"|"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setw(5) &lt;&lt; 456 &lt;&lt;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"|"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setw(5) &lt;&lt; 7890 &lt;&lt;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"|"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endl;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cout &lt;&lt;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"|"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setw(5) &lt;&lt; 12&lt;&lt;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"|"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setw(5) &lt;&lt; 345 &lt;&lt;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"|"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setw(5) &lt;&lt; 6789 &lt;&lt;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"|"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endl;</a:t>
            </a:r>
          </a:p>
          <a:p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	system(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514350" algn="l"/>
              </a:tabLst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02" y="4572293"/>
            <a:ext cx="4925196" cy="130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62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Standard Output Function in 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 Real type</a:t>
            </a:r>
          </a:p>
          <a:p>
            <a:pPr lvl="1"/>
            <a:r>
              <a:rPr lang="en-US"/>
              <a:t>Single precision: type name “</a:t>
            </a:r>
            <a:r>
              <a:rPr lang="en-US">
                <a:solidFill>
                  <a:srgbClr val="C00000"/>
                </a:solidFill>
              </a:rPr>
              <a:t>float</a:t>
            </a:r>
            <a:r>
              <a:rPr lang="en-US"/>
              <a:t>”</a:t>
            </a:r>
          </a:p>
          <a:p>
            <a:pPr lvl="1"/>
            <a:r>
              <a:rPr lang="en-US"/>
              <a:t>Double precision: type name “</a:t>
            </a:r>
            <a:r>
              <a:rPr lang="en-US">
                <a:solidFill>
                  <a:srgbClr val="C00000"/>
                </a:solidFill>
              </a:rPr>
              <a:t>double</a:t>
            </a:r>
            <a:r>
              <a:rPr lang="en-US"/>
              <a:t>”</a:t>
            </a:r>
          </a:p>
          <a:p>
            <a:pPr lvl="1"/>
            <a:r>
              <a:rPr lang="en-US"/>
              <a:t>Will discuss more in the next chapter</a:t>
            </a:r>
          </a:p>
          <a:p>
            <a:pPr lvl="1"/>
            <a:r>
              <a:rPr lang="en-US"/>
              <a:t>The value written in C++ code (literal constant):</a:t>
            </a:r>
          </a:p>
          <a:p>
            <a:pPr lvl="2"/>
            <a:r>
              <a:rPr lang="en-US"/>
              <a:t>Example: </a:t>
            </a:r>
          </a:p>
          <a:p>
            <a:pPr marL="914400" lvl="2" indent="0">
              <a:buNone/>
            </a:pPr>
            <a:r>
              <a:rPr lang="en-US"/>
              <a:t>float: 15.5f</a:t>
            </a:r>
          </a:p>
          <a:p>
            <a:pPr marL="914400" lvl="2" indent="0">
              <a:buNone/>
            </a:pPr>
            <a:r>
              <a:rPr lang="en-US"/>
              <a:t>double: 15.5</a:t>
            </a:r>
          </a:p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9600" y="1148166"/>
            <a:ext cx="4552307" cy="332398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</a:p>
          <a:p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&lt;iomanip&gt;</a:t>
            </a:r>
            <a:endParaRPr lang="en-US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std;</a:t>
            </a:r>
          </a:p>
          <a:p>
            <a:endParaRPr lang="en-US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cout &lt;&lt; setw(10) &lt;&lt; setfill(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'0'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&lt;&lt; left &lt;&lt; 123.456 &lt;&lt; endl;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cout &lt;&lt; setw(10) &lt;&lt; setfill(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 '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&lt;&lt; right &lt;&lt; 123.46&lt;&lt; endl;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cout &lt;&lt; setw(10) &lt;&lt; setfill(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'0'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&lt;&lt; 123.46&lt;&lt; endl; </a:t>
            </a:r>
          </a:p>
          <a:p>
            <a:endParaRPr lang="en-US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   system(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321913"/>
            <a:ext cx="4552307" cy="15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8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Standard Output Function in 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Real type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Question: How to print only three numbers after “.” ?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Question: How to control the width of the whole number in screen, including dot “.”?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0" y="919566"/>
            <a:ext cx="4552307" cy="332398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&lt;iomanip&gt;</a:t>
            </a:r>
            <a:endParaRPr lang="en-US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std;</a:t>
            </a:r>
          </a:p>
          <a:p>
            <a:endParaRPr lang="en-US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cout &lt;&lt; setw(10) &lt;&lt; setfill(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'0'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&lt;&lt; left &lt;&lt; 123.456 &lt;&lt; endl;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cout &lt;&lt; setw(10) &lt;&lt; setfill(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 '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&lt;&lt; right &lt;&lt; 123.46&lt;&lt; endl;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cout &lt;&lt; setw(10) &lt;&lt; setfill(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'0'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&lt;&lt; 123.46&lt;&lt; endl; </a:t>
            </a:r>
          </a:p>
          <a:p>
            <a:endParaRPr lang="en-US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   system(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093313"/>
            <a:ext cx="4552307" cy="15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5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Standard Output Function in 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Char type</a:t>
            </a:r>
          </a:p>
          <a:p>
            <a:pPr lvl="1"/>
            <a:r>
              <a:rPr lang="en-US"/>
              <a:t>Type name:  “</a:t>
            </a:r>
            <a:r>
              <a:rPr lang="en-US">
                <a:solidFill>
                  <a:srgbClr val="C00000"/>
                </a:solidFill>
              </a:rPr>
              <a:t>char</a:t>
            </a:r>
            <a:r>
              <a:rPr lang="en-US"/>
              <a:t>”, we will discuss more in the next chapter.</a:t>
            </a:r>
          </a:p>
          <a:p>
            <a:pPr lvl="1"/>
            <a:r>
              <a:rPr lang="en-US"/>
              <a:t>The value written in C++ code (literal constant):</a:t>
            </a:r>
          </a:p>
          <a:p>
            <a:pPr lvl="2"/>
            <a:r>
              <a:rPr lang="en-US"/>
              <a:t>Example: ‘A’, ‘a’,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0" y="1163664"/>
            <a:ext cx="4552307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&lt;iostream&gt;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&lt;iomanip&gt;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std;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pPr lvl="1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endl;</a:t>
            </a:r>
          </a:p>
          <a:p>
            <a:pPr lvl="1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setw(4) &lt;&lt;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endl;</a:t>
            </a:r>
          </a:p>
          <a:p>
            <a:pPr lvl="1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endl;</a:t>
            </a:r>
          </a:p>
          <a:p>
            <a:pPr lvl="1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"pause"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237398"/>
            <a:ext cx="4615473" cy="16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50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Standard Output Function in 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 String type</a:t>
            </a:r>
          </a:p>
          <a:p>
            <a:pPr lvl="1"/>
            <a:r>
              <a:rPr lang="en-US"/>
              <a:t>Type name:  “</a:t>
            </a:r>
            <a:r>
              <a:rPr lang="en-US">
                <a:solidFill>
                  <a:srgbClr val="C00000"/>
                </a:solidFill>
              </a:rPr>
              <a:t>std::string</a:t>
            </a:r>
            <a:r>
              <a:rPr lang="en-US"/>
              <a:t>”, we will discuss more in the next chapter.</a:t>
            </a:r>
          </a:p>
          <a:p>
            <a:pPr lvl="1"/>
            <a:r>
              <a:rPr lang="en-US"/>
              <a:t>The value written in C++ code (literal constant):</a:t>
            </a:r>
          </a:p>
          <a:p>
            <a:pPr lvl="2"/>
            <a:r>
              <a:rPr lang="en-US"/>
              <a:t>Example: “This is a string”, “abcdef”, etc.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3953" y="1143000"/>
            <a:ext cx="5105400" cy="28931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&lt;iostream&gt;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&lt;iomanip&gt;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std;</a:t>
            </a:r>
          </a:p>
          <a:p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pPr lvl="1"/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"01234567890123456789"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endl;</a:t>
            </a:r>
          </a:p>
          <a:p>
            <a:pPr lvl="1"/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"University"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endl;</a:t>
            </a:r>
          </a:p>
          <a:p>
            <a:pPr lvl="1"/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setw(20) &lt;&lt; 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"University"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endl;</a:t>
            </a:r>
          </a:p>
          <a:p>
            <a:pPr lvl="1"/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setw(20) &lt;&lt; setfill(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'0'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&lt;&lt; 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"University"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endl;</a:t>
            </a:r>
          </a:p>
          <a:p>
            <a:pPr lvl="1"/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"pause"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244" y="4149120"/>
            <a:ext cx="4722556" cy="18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33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Standard Output Function in 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r>
              <a:rPr lang="en-US">
                <a:latin typeface="Arial(body)"/>
                <a:ea typeface="Consolas" charset="0"/>
                <a:cs typeface="Consolas" charset="0"/>
              </a:rPr>
              <a:t>Summary:</a:t>
            </a:r>
          </a:p>
          <a:p>
            <a:pPr lvl="1"/>
            <a:r>
              <a:rPr lang="en-US">
                <a:latin typeface="Arial(body)"/>
                <a:ea typeface="Consolas" charset="0"/>
                <a:cs typeface="Consolas" charset="0"/>
              </a:rPr>
              <a:t>“</a:t>
            </a:r>
            <a:r>
              <a:rPr lang="en-US" b="1">
                <a:solidFill>
                  <a:srgbClr val="0432FF"/>
                </a:solidFill>
                <a:latin typeface="Arial(body)"/>
                <a:ea typeface="Consolas" charset="0"/>
                <a:cs typeface="Consolas" charset="0"/>
              </a:rPr>
              <a:t>cout</a:t>
            </a:r>
            <a:r>
              <a:rPr lang="en-US">
                <a:latin typeface="Arial(body)"/>
                <a:ea typeface="Consolas" charset="0"/>
                <a:cs typeface="Consolas" charset="0"/>
              </a:rPr>
              <a:t>”: standard output stream in C++ program</a:t>
            </a:r>
          </a:p>
          <a:p>
            <a:pPr lvl="1"/>
            <a:r>
              <a:rPr lang="en-US">
                <a:latin typeface="Arial(body)"/>
                <a:ea typeface="Consolas" charset="0"/>
                <a:cs typeface="Consolas" charset="0"/>
              </a:rPr>
              <a:t>To output something (variables, constants, experessions, functions): use operator “&lt;&lt;“</a:t>
            </a:r>
          </a:p>
          <a:p>
            <a:pPr lvl="1"/>
            <a:r>
              <a:rPr lang="en-US">
                <a:latin typeface="Arial(body)"/>
                <a:ea typeface="Consolas" charset="0"/>
                <a:cs typeface="Consolas" charset="0"/>
              </a:rPr>
              <a:t>To format the output, use manipulator in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&lt;iomanip&gt;</a:t>
            </a:r>
            <a:r>
              <a:rPr lang="en-US">
                <a:latin typeface="Arial(body)"/>
                <a:ea typeface="Consolas" charset="0"/>
                <a:cs typeface="Consolas" charset="0"/>
              </a:rPr>
              <a:t> l</a:t>
            </a:r>
          </a:p>
          <a:p>
            <a:pPr lvl="2"/>
            <a:r>
              <a:rPr lang="en-US">
                <a:latin typeface="Arial(body)"/>
                <a:ea typeface="Consolas" charset="0"/>
                <a:cs typeface="Consolas" charset="0"/>
              </a:rPr>
              <a:t>fixed, left, right, </a:t>
            </a:r>
            <a:r>
              <a:rPr lang="mr-IN">
                <a:latin typeface="Arial(body)"/>
                <a:ea typeface="Consolas" charset="0"/>
                <a:cs typeface="Consolas" charset="0"/>
              </a:rPr>
              <a:t>…</a:t>
            </a:r>
            <a:endParaRPr lang="en-US">
              <a:latin typeface="Arial(body)"/>
              <a:ea typeface="Consolas" charset="0"/>
              <a:cs typeface="Consolas" charset="0"/>
            </a:endParaRPr>
          </a:p>
          <a:p>
            <a:pPr lvl="2"/>
            <a:r>
              <a:rPr lang="en-US">
                <a:latin typeface="Arial(body)"/>
                <a:ea typeface="Consolas" charset="0"/>
                <a:cs typeface="Consolas" charset="0"/>
              </a:rPr>
              <a:t>setw: width of the next values in screen</a:t>
            </a:r>
          </a:p>
          <a:p>
            <a:pPr lvl="2"/>
            <a:r>
              <a:rPr lang="en-US">
                <a:latin typeface="Arial(body)"/>
                <a:ea typeface="Consolas" charset="0"/>
                <a:cs typeface="Consolas" charset="0"/>
              </a:rPr>
              <a:t>setprecision: number of digits after decimal symbol (.)</a:t>
            </a:r>
          </a:p>
          <a:p>
            <a:pPr lvl="2"/>
            <a:r>
              <a:rPr lang="en-US">
                <a:latin typeface="Arial(body)"/>
                <a:ea typeface="Consolas" charset="0"/>
                <a:cs typeface="Consolas" charset="0"/>
              </a:rPr>
              <a:t>setfill: prefix character in output</a:t>
            </a:r>
          </a:p>
        </p:txBody>
      </p:sp>
    </p:spTree>
    <p:extLst>
      <p:ext uri="{BB962C8B-B14F-4D97-AF65-F5344CB8AC3E}">
        <p14:creationId xmlns:p14="http://schemas.microsoft.com/office/powerpoint/2010/main" val="2150391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Standard Output Function in 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5181600" cy="4953000"/>
          </a:xfrm>
        </p:spPr>
        <p:txBody>
          <a:bodyPr/>
          <a:lstStyle/>
          <a:p>
            <a:r>
              <a:rPr lang="en-US">
                <a:latin typeface="Arial(body)"/>
                <a:ea typeface="Consolas" charset="0"/>
                <a:cs typeface="Consolas" charset="0"/>
              </a:rPr>
              <a:t>Special characters:</a:t>
            </a:r>
          </a:p>
          <a:p>
            <a:pPr lvl="1"/>
            <a:r>
              <a:rPr lang="en-US">
                <a:latin typeface="Arial(body)"/>
                <a:ea typeface="Consolas" charset="0"/>
                <a:cs typeface="Consolas" charset="0"/>
              </a:rPr>
              <a:t>\'		single quote</a:t>
            </a:r>
          </a:p>
          <a:p>
            <a:pPr lvl="1"/>
            <a:r>
              <a:rPr lang="en-US">
                <a:latin typeface="Arial(body)"/>
                <a:ea typeface="Consolas" charset="0"/>
                <a:cs typeface="Consolas" charset="0"/>
              </a:rPr>
              <a:t>\“	double quote</a:t>
            </a:r>
          </a:p>
          <a:p>
            <a:pPr lvl="1"/>
            <a:r>
              <a:rPr lang="en-US">
                <a:latin typeface="Arial(body)"/>
                <a:ea typeface="Consolas" charset="0"/>
                <a:cs typeface="Consolas" charset="0"/>
              </a:rPr>
              <a:t>\?	</a:t>
            </a:r>
            <a:r>
              <a:rPr lang="en-US"/>
              <a:t>question mark</a:t>
            </a:r>
            <a:endParaRPr lang="en-US">
              <a:latin typeface="Arial(body)"/>
              <a:ea typeface="Consolas" charset="0"/>
              <a:cs typeface="Consolas" charset="0"/>
            </a:endParaRPr>
          </a:p>
          <a:p>
            <a:pPr lvl="1"/>
            <a:r>
              <a:rPr lang="en-US">
                <a:latin typeface="Arial(body)"/>
                <a:ea typeface="Consolas" charset="0"/>
                <a:cs typeface="Consolas" charset="0"/>
              </a:rPr>
              <a:t>\\		backslash</a:t>
            </a:r>
          </a:p>
          <a:p>
            <a:pPr lvl="1"/>
            <a:r>
              <a:rPr lang="en-US">
                <a:latin typeface="Arial(body)"/>
                <a:ea typeface="Consolas" charset="0"/>
                <a:cs typeface="Consolas" charset="0"/>
              </a:rPr>
              <a:t>\a	audible bell</a:t>
            </a:r>
          </a:p>
          <a:p>
            <a:pPr lvl="1"/>
            <a:r>
              <a:rPr lang="en-US">
                <a:latin typeface="Arial(body)"/>
                <a:ea typeface="Consolas" charset="0"/>
                <a:cs typeface="Consolas" charset="0"/>
              </a:rPr>
              <a:t>\b	backspace</a:t>
            </a:r>
          </a:p>
          <a:p>
            <a:pPr lvl="1"/>
            <a:r>
              <a:rPr lang="en-US">
                <a:latin typeface="Arial(body)"/>
                <a:ea typeface="Consolas" charset="0"/>
                <a:cs typeface="Consolas" charset="0"/>
              </a:rPr>
              <a:t>\f		form feed - new page	</a:t>
            </a:r>
          </a:p>
          <a:p>
            <a:pPr lvl="1"/>
            <a:r>
              <a:rPr lang="en-US">
                <a:latin typeface="Arial(body)"/>
                <a:ea typeface="Consolas" charset="0"/>
                <a:cs typeface="Consolas" charset="0"/>
              </a:rPr>
              <a:t>\n	line feed - new line</a:t>
            </a:r>
          </a:p>
          <a:p>
            <a:pPr lvl="1"/>
            <a:r>
              <a:rPr lang="en-US">
                <a:latin typeface="Arial(body)"/>
                <a:ea typeface="Consolas" charset="0"/>
                <a:cs typeface="Consolas" charset="0"/>
              </a:rPr>
              <a:t>\r		carriage return	</a:t>
            </a:r>
          </a:p>
          <a:p>
            <a:pPr lvl="1"/>
            <a:r>
              <a:rPr lang="en-US">
                <a:latin typeface="Arial(body)"/>
                <a:ea typeface="Consolas" charset="0"/>
                <a:cs typeface="Consolas" charset="0"/>
              </a:rPr>
              <a:t>\t		horizontal tab	</a:t>
            </a:r>
          </a:p>
          <a:p>
            <a:pPr lvl="1"/>
            <a:r>
              <a:rPr lang="en-US">
                <a:latin typeface="Arial(body)"/>
                <a:ea typeface="Consolas" charset="0"/>
                <a:cs typeface="Consolas" charset="0"/>
              </a:rPr>
              <a:t>\v	vertical tab</a:t>
            </a:r>
          </a:p>
        </p:txBody>
      </p:sp>
    </p:spTree>
    <p:extLst>
      <p:ext uri="{BB962C8B-B14F-4D97-AF65-F5344CB8AC3E}">
        <p14:creationId xmlns:p14="http://schemas.microsoft.com/office/powerpoint/2010/main" val="1781121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Input Function in 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</a:t>
            </a:r>
          </a:p>
          <a:p>
            <a:pPr lvl="1"/>
            <a:r>
              <a:rPr lang="en-US"/>
              <a:t>When reading data from the keyboard, program stores it into a area somewhere in virtual memory space. </a:t>
            </a:r>
          </a:p>
          <a:p>
            <a:pPr lvl="2"/>
            <a:r>
              <a:rPr lang="en-US"/>
              <a:t>Such the area must be specified by a type, called </a:t>
            </a:r>
            <a:r>
              <a:rPr lang="en-US" b="1">
                <a:solidFill>
                  <a:srgbClr val="0432FF"/>
                </a:solidFill>
              </a:rPr>
              <a:t>data type</a:t>
            </a:r>
            <a:r>
              <a:rPr lang="en-US"/>
              <a:t>.</a:t>
            </a:r>
          </a:p>
          <a:p>
            <a:pPr lvl="2"/>
            <a:r>
              <a:rPr lang="en-US"/>
              <a:t>The area has a name. That name is called </a:t>
            </a:r>
            <a:r>
              <a:rPr lang="en-US" b="1">
                <a:solidFill>
                  <a:srgbClr val="0432FF"/>
                </a:solidFill>
              </a:rPr>
              <a:t>variable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Sample C++ Program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796" y="911817"/>
            <a:ext cx="8579603" cy="418576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4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This is a simple program.</a:t>
            </a:r>
            <a:endParaRPr lang="en-US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The objective of this program is to print the following information on different lines</a:t>
            </a:r>
            <a:endParaRPr lang="en-US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1. University's name</a:t>
            </a:r>
            <a:endParaRPr lang="en-US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2. Course's name</a:t>
            </a:r>
            <a:endParaRPr lang="en-US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main(){</a:t>
            </a:r>
          </a:p>
          <a:p>
            <a:pPr>
              <a:tabLst>
                <a:tab pos="457200" algn="l"/>
              </a:tabLst>
            </a:pP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“std::cout" is a function, which is defined in &lt;</a:t>
            </a:r>
            <a:r>
              <a:rPr lang="en-US" sz="1400" err="1">
                <a:solidFill>
                  <a:srgbClr val="008000"/>
                </a:solidFill>
                <a:latin typeface="Consolas" panose="020B0609020204030204" pitchFamily="49" charset="0"/>
              </a:rPr>
              <a:t>stdio.h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40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sz="140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"Ho Chi Minh city University of Technology\n"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tabLst>
                <a:tab pos="457200" algn="l"/>
              </a:tabLst>
            </a:pP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40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sz="140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 panose="020B0609020204030204" pitchFamily="49" charset="0"/>
              </a:rPr>
              <a:t>Prog</a:t>
            </a:r>
            <a:r>
              <a:rPr lang="vi-VN" sz="1400">
                <a:solidFill>
                  <a:srgbClr val="A31515"/>
                </a:solidFill>
                <a:latin typeface="Consolas" panose="020B0609020204030204" pitchFamily="49" charset="0"/>
              </a:rPr>
              <a:t>r</a:t>
            </a:r>
            <a:r>
              <a:rPr lang="en-US" sz="1400" err="1">
                <a:solidFill>
                  <a:srgbClr val="A31515"/>
                </a:solidFill>
                <a:latin typeface="Consolas" panose="020B0609020204030204" pitchFamily="49" charset="0"/>
              </a:rPr>
              <a:t>amming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 Fundamentals\n"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457200" algn="l"/>
              </a:tabLst>
            </a:pPr>
            <a:endParaRPr lang="en-US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"pause" causes the program pause before executing the next statement.</a:t>
            </a:r>
          </a:p>
          <a:p>
            <a:pPr>
              <a:tabLst>
                <a:tab pos="457200" algn="l"/>
              </a:tabLst>
            </a:pP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	// “system" is a function, which is defined in &lt;iostream&gt;</a:t>
            </a:r>
            <a:endParaRPr lang="en-US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	system(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9898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Input Function in 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r>
              <a:rPr lang="en-US"/>
              <a:t>Standard Input Function </a:t>
            </a:r>
          </a:p>
          <a:p>
            <a:pPr lvl="1"/>
            <a:r>
              <a:rPr lang="en-US"/>
              <a:t>“std::cin”: input stream</a:t>
            </a:r>
          </a:p>
          <a:p>
            <a:pPr lvl="1"/>
            <a:r>
              <a:rPr lang="en-US"/>
              <a:t>Syntax: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14600"/>
            <a:ext cx="6159058" cy="52322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B050"/>
                </a:solidFill>
              </a:rPr>
              <a:t>std::cin 	&gt;&gt;		       _______;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1991" y="3695839"/>
            <a:ext cx="2939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Extraction operator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04721" y="4271070"/>
            <a:ext cx="5357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Variable or the name of memmory area.</a:t>
            </a:r>
          </a:p>
          <a:p>
            <a:pPr algn="ctr"/>
            <a:endParaRPr lang="en-US" sz="2000"/>
          </a:p>
          <a:p>
            <a:pPr algn="ctr"/>
            <a:r>
              <a:rPr lang="en-US" sz="2000"/>
              <a:t>Can use multiple “&gt;&gt; __” to get input multiple time;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21652" y="3037820"/>
            <a:ext cx="0" cy="58355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34675" y="2966098"/>
            <a:ext cx="0" cy="109084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91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Input Function in 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Integer number</a:t>
            </a:r>
          </a:p>
          <a:p>
            <a:pPr lvl="1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200" y="1752600"/>
            <a:ext cx="6324600" cy="341632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&lt;iostream&gt;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std;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pPr lvl="1"/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</a:t>
            </a:r>
          </a:p>
          <a:p>
            <a:pPr lvl="1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"Please enter x: 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 &gt;&gt; x;</a:t>
            </a:r>
          </a:p>
          <a:p>
            <a:pPr lvl="1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"x = 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x &lt;&lt; endl;</a:t>
            </a:r>
          </a:p>
          <a:p>
            <a:pPr lvl="1"/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"pause"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0009" y="5168920"/>
            <a:ext cx="2300181" cy="64633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432FF"/>
                </a:solidFill>
              </a:rPr>
              <a:t>Which is a datatype?</a:t>
            </a:r>
          </a:p>
          <a:p>
            <a:r>
              <a:rPr lang="en-US">
                <a:solidFill>
                  <a:srgbClr val="0432FF"/>
                </a:solidFill>
              </a:rPr>
              <a:t>Which is a variable?</a:t>
            </a:r>
          </a:p>
        </p:txBody>
      </p:sp>
    </p:spTree>
    <p:extLst>
      <p:ext uri="{BB962C8B-B14F-4D97-AF65-F5344CB8AC3E}">
        <p14:creationId xmlns:p14="http://schemas.microsoft.com/office/powerpoint/2010/main" val="1467654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Input Function in 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Integer number</a:t>
            </a:r>
          </a:p>
          <a:p>
            <a:pPr lvl="1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1" y="2126783"/>
            <a:ext cx="3124199" cy="212365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&lt;iostream&gt;</a:t>
            </a:r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std;</a:t>
            </a:r>
          </a:p>
          <a:p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pPr lvl="1"/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</a:t>
            </a:r>
          </a:p>
          <a:p>
            <a:pPr lvl="1"/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"Please enter x: "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 &gt;&gt; x;</a:t>
            </a:r>
          </a:p>
          <a:p>
            <a:pPr lvl="1"/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"x = "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x &lt;&lt; endl;</a:t>
            </a:r>
          </a:p>
          <a:p>
            <a:pPr lvl="1"/>
            <a:endParaRPr 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system(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"pause"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54" y="2311449"/>
            <a:ext cx="4427247" cy="1084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393" y="4569618"/>
            <a:ext cx="4335898" cy="14672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00400" y="3450603"/>
            <a:ext cx="6066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(The program is waiting for the user to enter an integer number)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0" y="4133949"/>
            <a:ext cx="690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The screen after entering value 123 and press ENTER key:</a:t>
            </a:r>
          </a:p>
        </p:txBody>
      </p:sp>
    </p:spTree>
    <p:extLst>
      <p:ext uri="{BB962C8B-B14F-4D97-AF65-F5344CB8AC3E}">
        <p14:creationId xmlns:p14="http://schemas.microsoft.com/office/powerpoint/2010/main" val="1165092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Input Function in 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program reads two integers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627" y="1947466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The screen at the beginning: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9627" y="2955691"/>
            <a:ext cx="697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The screen after enter value 123 and pressing ENTER key: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764019"/>
            <a:ext cx="3108058" cy="10299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b="27496"/>
          <a:stretch/>
        </p:blipFill>
        <p:spPr>
          <a:xfrm>
            <a:off x="2286000" y="3325023"/>
            <a:ext cx="2873551" cy="8851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681406"/>
            <a:ext cx="3729018" cy="140555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49627" y="4312074"/>
            <a:ext cx="780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The screen after enter the value 456 and pressing the ENTER key:</a:t>
            </a:r>
          </a:p>
        </p:txBody>
      </p:sp>
    </p:spTree>
    <p:extLst>
      <p:ext uri="{BB962C8B-B14F-4D97-AF65-F5344CB8AC3E}">
        <p14:creationId xmlns:p14="http://schemas.microsoft.com/office/powerpoint/2010/main" val="1877594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Input Function in C++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1219200"/>
            <a:ext cx="5486400" cy="403187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&lt;iostream&gt;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std;</a:t>
            </a:r>
          </a:p>
          <a:p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pPr lvl="1"/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</a:t>
            </a:r>
          </a:p>
          <a:p>
            <a:pPr lvl="1"/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</a:t>
            </a:r>
          </a:p>
          <a:p>
            <a:pPr lvl="1"/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"Please enter x: 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 &gt;&gt; x;</a:t>
            </a:r>
          </a:p>
          <a:p>
            <a:pPr lvl="1"/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"Please enter y: 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 &gt;&gt; y;</a:t>
            </a:r>
          </a:p>
          <a:p>
            <a:pPr lvl="1"/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"x = 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x &lt;&lt; endl;</a:t>
            </a:r>
          </a:p>
          <a:p>
            <a:pPr lvl="1"/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"y = 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y &lt;&lt; endl;</a:t>
            </a:r>
          </a:p>
          <a:p>
            <a:pPr lvl="1"/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system(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"pause"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398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Input Function in 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code is shorter but has the same function</a:t>
            </a:r>
          </a:p>
          <a:p>
            <a:pPr lvl="1"/>
            <a:r>
              <a:rPr lang="en-US"/>
              <a:t>Two memory areas are declared on the same line</a:t>
            </a:r>
          </a:p>
          <a:p>
            <a:pPr lvl="1"/>
            <a:r>
              <a:rPr lang="en-US"/>
              <a:t>“std::cin”: reads two values x and y </a:t>
            </a:r>
          </a:p>
          <a:p>
            <a:pPr lvl="1"/>
            <a:r>
              <a:rPr lang="en-US"/>
              <a:t>“std::cout”: prints x and y </a:t>
            </a:r>
          </a:p>
          <a:p>
            <a:pPr lvl="1"/>
            <a:r>
              <a:rPr lang="en-US"/>
              <a:t>Use control characters “\n” in correct place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3051836"/>
            <a:ext cx="5551001" cy="267765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&lt;iostream&gt;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std;</a:t>
            </a:r>
          </a:p>
          <a:p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pPr lvl="1"/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pPr lvl="1"/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"Please enter x and y: 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 &gt;&gt; x &gt;&gt; y;</a:t>
            </a:r>
          </a:p>
          <a:p>
            <a:pPr lvl="1"/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fr-FR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fr-FR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"x = "</a:t>
            </a:r>
            <a:r>
              <a:rPr lang="fr-FR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x &lt;&lt; </a:t>
            </a:r>
            <a:r>
              <a:rPr lang="fr-FR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"\ny = "</a:t>
            </a:r>
            <a:r>
              <a:rPr lang="fr-FR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y &lt;&lt; endl;</a:t>
            </a:r>
          </a:p>
          <a:p>
            <a:pPr lvl="1"/>
            <a:endParaRPr lang="en-US" sz="14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system(</a:t>
            </a:r>
            <a:r>
              <a:rPr lang="en-US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"pause"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5220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Input Function in 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std::cin, see more in following pages:</a:t>
            </a:r>
          </a:p>
          <a:p>
            <a:pPr lvl="1"/>
            <a:r>
              <a:rPr lang="en-US">
                <a:solidFill>
                  <a:srgbClr val="FF0000"/>
                </a:solidFill>
                <a:hlinkClick r:id="rId2"/>
              </a:rPr>
              <a:t>http://www.cplusplus.com/reference/iostream/cin/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>
                <a:solidFill>
                  <a:srgbClr val="FF0000"/>
                </a:solidFill>
                <a:hlinkClick r:id="rId3"/>
              </a:rPr>
              <a:t>https://www.tutorialspoint.com/cplusplus/cpp_basic_input_output.htm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22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Processing: Simple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program requirements:</a:t>
            </a:r>
          </a:p>
          <a:p>
            <a:pPr lvl="1"/>
            <a:r>
              <a:rPr lang="en-US"/>
              <a:t>Read two numbers x and y as coordinates in 2D space.</a:t>
            </a:r>
          </a:p>
          <a:p>
            <a:pPr lvl="1"/>
            <a:r>
              <a:rPr lang="en-US"/>
              <a:t>Calculate and print the distance from the center of coordinate axes to points (x, 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603" y="2587347"/>
            <a:ext cx="8334993" cy="32932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&lt;iostream&gt;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&lt;math.h&gt;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std;</a:t>
            </a:r>
          </a:p>
          <a:p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pPr lvl="1"/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pPr lvl="1"/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"Please enter coordinates x and y: 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 &gt;&gt; x &gt;&gt; y;</a:t>
            </a:r>
          </a:p>
          <a:p>
            <a:pPr lvl="1"/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s-E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s-E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"(x,y) = ("</a:t>
            </a:r>
            <a:r>
              <a:rPr lang="es-E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x &lt;&lt; </a:t>
            </a:r>
            <a:r>
              <a:rPr lang="es-E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", "</a:t>
            </a:r>
            <a:r>
              <a:rPr lang="es-E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y &lt;&lt; </a:t>
            </a:r>
            <a:r>
              <a:rPr lang="es-E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es-E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endl;</a:t>
            </a:r>
          </a:p>
          <a:p>
            <a:pPr lvl="1"/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"Distance to the origin = 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sqrt(x*x + y*y) &lt;&lt; endl;</a:t>
            </a:r>
          </a:p>
          <a:p>
            <a:pPr lvl="1"/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system(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"pause"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7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Processing: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need to include the file &lt;</a:t>
            </a:r>
            <a:r>
              <a:rPr lang="en-US" err="1"/>
              <a:t>math.h</a:t>
            </a:r>
            <a:r>
              <a:rPr lang="en-US"/>
              <a:t>&gt; to use the math library</a:t>
            </a:r>
          </a:p>
          <a:p>
            <a:r>
              <a:rPr lang="en-US"/>
              <a:t>sqrt(.): Calculates the square root of the value passed to it and returns the result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603" y="2587347"/>
            <a:ext cx="8334993" cy="32932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&lt;iostream&gt;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&lt;math.h&gt;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std;</a:t>
            </a:r>
          </a:p>
          <a:p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main(){</a:t>
            </a:r>
          </a:p>
          <a:p>
            <a:pPr lvl="1"/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pPr lvl="1"/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"Please enter coordinates x and y: 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cin &gt;&gt; x &gt;&gt; y;</a:t>
            </a:r>
          </a:p>
          <a:p>
            <a:pPr lvl="1"/>
            <a:endParaRPr lang="en-US" sz="16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s-E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s-E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"(x,y) = ("</a:t>
            </a:r>
            <a:r>
              <a:rPr lang="es-E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x &lt;&lt; </a:t>
            </a:r>
            <a:r>
              <a:rPr lang="es-E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", "</a:t>
            </a:r>
            <a:r>
              <a:rPr lang="es-E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y &lt;&lt; </a:t>
            </a:r>
            <a:r>
              <a:rPr lang="es-E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es-E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endl;</a:t>
            </a:r>
          </a:p>
          <a:p>
            <a:pPr lvl="1"/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"Distance to the origin = 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sqrt(x*x + y*y) &lt;&lt; endl;</a:t>
            </a:r>
          </a:p>
          <a:p>
            <a:pPr lvl="1"/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system(</a:t>
            </a:r>
            <a:r>
              <a:rPr lang="en-US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"pause"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8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Sample C++ Program </a:t>
            </a:r>
            <a:br>
              <a:rPr lang="en-US"/>
            </a:b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Components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799" y="1143000"/>
            <a:ext cx="4343401" cy="4953000"/>
          </a:xfrm>
        </p:spPr>
        <p:txBody>
          <a:bodyPr/>
          <a:lstStyle/>
          <a:p>
            <a:r>
              <a:rPr lang="en-US"/>
              <a:t>Declare libraries to be used</a:t>
            </a:r>
          </a:p>
          <a:p>
            <a:pPr lvl="1"/>
            <a:r>
              <a:rPr lang="en-US"/>
              <a:t>The </a:t>
            </a:r>
            <a:r>
              <a:rPr lang="en-US" b="1">
                <a:solidFill>
                  <a:srgbClr val="0432FF"/>
                </a:solidFill>
              </a:rPr>
              <a:t>#include </a:t>
            </a:r>
            <a:r>
              <a:rPr lang="en-US"/>
              <a:t>directive:</a:t>
            </a:r>
          </a:p>
          <a:p>
            <a:pPr lvl="2"/>
            <a:r>
              <a:rPr lang="en-US" sz="1800"/>
              <a:t>std::cout: standard output stream</a:t>
            </a:r>
          </a:p>
          <a:p>
            <a:pPr lvl="2"/>
            <a:r>
              <a:rPr lang="en-US" sz="1800"/>
              <a:t>std::cout: </a:t>
            </a:r>
            <a:r>
              <a:rPr lang="en-US" sz="1800" b="1"/>
              <a:t>defined</a:t>
            </a:r>
            <a:r>
              <a:rPr lang="en-US" sz="1800"/>
              <a:t> in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800"/>
              <a:t>, so we need to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endParaRPr lang="en-US" sz="1800"/>
          </a:p>
          <a:p>
            <a:pPr lvl="2"/>
            <a:r>
              <a:rPr lang="en-US" sz="1800"/>
              <a:t>“system”: a function, for calling system commands, e.g., “pause”, “cls” </a:t>
            </a:r>
            <a:r>
              <a:rPr lang="mr-IN" sz="1800"/>
              <a:t>…</a:t>
            </a:r>
            <a:r>
              <a:rPr lang="vi-VN" sz="1800"/>
              <a:t>. </a:t>
            </a:r>
          </a:p>
          <a:p>
            <a:pPr lvl="2"/>
            <a:r>
              <a:rPr lang="en-US" sz="1800"/>
              <a:t>“system”:  </a:t>
            </a:r>
            <a:r>
              <a:rPr lang="vi-VN" sz="1800" b="1"/>
              <a:t>defined</a:t>
            </a:r>
            <a:r>
              <a:rPr lang="vi-VN" sz="1800"/>
              <a:t> in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&gt; </a:t>
            </a:r>
            <a:r>
              <a:rPr lang="vi-VN" sz="1800"/>
              <a:t>so we need to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endParaRPr lang="en-US" sz="1800"/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94739" y="1752600"/>
            <a:ext cx="403096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tabLst>
                <a:tab pos="45720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std::cout &lt;&lt;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tabLst>
                <a:tab pos="45720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std::cout &lt;&lt;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457200" algn="l"/>
              </a:tabLst>
            </a:pP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system(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698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Sample C++ Program </a:t>
            </a:r>
            <a:br>
              <a:rPr lang="en-US"/>
            </a:b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statement is executed first</a:t>
            </a:r>
          </a:p>
          <a:p>
            <a:pPr lvl="1"/>
            <a:r>
              <a:rPr lang="en-US"/>
              <a:t>The first statement inside the main function</a:t>
            </a:r>
          </a:p>
          <a:p>
            <a:pPr lvl="1"/>
            <a:r>
              <a:rPr lang="en-US"/>
              <a:t>Each c++ program must have a main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3803" y="2971800"/>
            <a:ext cx="26051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tabLst>
                <a:tab pos="45720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457200" algn="l"/>
              </a:tabLst>
            </a:pP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93119" y="3169346"/>
            <a:ext cx="123108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86847" y="2992464"/>
            <a:ext cx="465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“{“ bracket marks the beginning of the </a:t>
            </a:r>
          </a:p>
          <a:p>
            <a:r>
              <a:rPr lang="en-US"/>
              <a:t>body of the 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main function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86847" y="3782005"/>
            <a:ext cx="4038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“}“ bracket marks the end of the </a:t>
            </a:r>
          </a:p>
          <a:p>
            <a:r>
              <a:rPr lang="en-US"/>
              <a:t>body of the 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main function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0095" y="3989943"/>
            <a:ext cx="2574105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31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Sample C++ Program </a:t>
            </a:r>
            <a:br>
              <a:rPr lang="en-US"/>
            </a:b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Complete prototype for function “main”</a:t>
            </a:r>
          </a:p>
          <a:p>
            <a:pPr lvl="1"/>
            <a:r>
              <a:rPr lang="en-US"/>
              <a:t>argc: number of arguments in executable command line, including program’s name.</a:t>
            </a:r>
          </a:p>
          <a:p>
            <a:pPr lvl="1"/>
            <a:r>
              <a:rPr lang="en-US"/>
              <a:t>argv: list of arguments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3802" y="2971800"/>
            <a:ext cx="452679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main(</a:t>
            </a:r>
            <a:r>
              <a:rPr lang="en-US">
                <a:solidFill>
                  <a:srgbClr val="0432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argc, </a:t>
            </a:r>
            <a:r>
              <a:rPr lang="en-US">
                <a:solidFill>
                  <a:srgbClr val="0432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** argv){</a:t>
            </a:r>
          </a:p>
          <a:p>
            <a:pPr>
              <a:tabLst>
                <a:tab pos="45720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457200" algn="l"/>
              </a:tabLst>
            </a:pP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788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Sample C++ Program </a:t>
            </a:r>
            <a:br>
              <a:rPr lang="en-US"/>
            </a:b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statement is executed first</a:t>
            </a:r>
          </a:p>
          <a:p>
            <a:pPr lvl="1"/>
            <a:r>
              <a:rPr lang="en-US"/>
              <a:t>The first statement inside the main function</a:t>
            </a:r>
          </a:p>
          <a:p>
            <a:pPr lvl="1"/>
            <a:r>
              <a:rPr lang="en-US"/>
              <a:t>Each c++ program must have a main function</a:t>
            </a:r>
          </a:p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81023" y="3188593"/>
            <a:ext cx="26051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main(){</a:t>
            </a:r>
          </a:p>
          <a:p>
            <a:pPr>
              <a:tabLst>
                <a:tab pos="45720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457200" algn="l"/>
              </a:tabLst>
            </a:pP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1023" y="5284714"/>
            <a:ext cx="7683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This is the return type of function (main)</a:t>
            </a:r>
          </a:p>
          <a:p>
            <a:r>
              <a:rPr lang="vi-VN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: Function “</a:t>
            </a:r>
            <a:r>
              <a:rPr lang="en-US"/>
              <a:t>main” returns the status code</a:t>
            </a:r>
            <a:r>
              <a:rPr lang="vi-VN"/>
              <a:t>: 0 = </a:t>
            </a:r>
            <a:r>
              <a:rPr lang="en-US"/>
              <a:t>no error</a:t>
            </a:r>
            <a:r>
              <a:rPr lang="vi-VN"/>
              <a:t>; 1 = </a:t>
            </a:r>
            <a:r>
              <a:rPr lang="en-US"/>
              <a:t>error</a:t>
            </a:r>
            <a:endParaRPr lang="vi-VN"/>
          </a:p>
          <a:p>
            <a:r>
              <a:rPr lang="vi-VN"/>
              <a:t>EXIT_SUCCESS = 0; EXIT_FAILURE = 1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443033" y="3556517"/>
            <a:ext cx="0" cy="162984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Sample C++ Program </a:t>
            </a:r>
            <a:br>
              <a:rPr lang="en-US"/>
            </a:b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/>
              <a:t>Comment</a:t>
            </a:r>
          </a:p>
          <a:p>
            <a:pPr lvl="1"/>
            <a:r>
              <a:rPr lang="en-US" sz="1800"/>
              <a:t>Comments are used to explain code; it is not required to write comments in C++ grammar, because compilers will not analyse them</a:t>
            </a:r>
          </a:p>
          <a:p>
            <a:pPr lvl="1"/>
            <a:r>
              <a:rPr lang="en-US" sz="1800"/>
              <a:t>There are two type of comment available in c++:</a:t>
            </a:r>
          </a:p>
          <a:p>
            <a:pPr lvl="2"/>
            <a:r>
              <a:rPr lang="en-US" sz="1800">
                <a:solidFill>
                  <a:srgbClr val="00B050"/>
                </a:solidFill>
              </a:rPr>
              <a:t>Multi-line comments: Start with “/*” and end with “</a:t>
            </a:r>
            <a:r>
              <a:rPr lang="en-US" sz="1800" b="1">
                <a:solidFill>
                  <a:srgbClr val="00B050"/>
                </a:solidFill>
              </a:rPr>
              <a:t>*/</a:t>
            </a:r>
            <a:r>
              <a:rPr lang="en-US" sz="1800">
                <a:solidFill>
                  <a:srgbClr val="00B050"/>
                </a:solidFill>
              </a:rPr>
              <a:t>”</a:t>
            </a:r>
          </a:p>
          <a:p>
            <a:pPr lvl="2"/>
            <a:r>
              <a:rPr lang="en-US" sz="1800">
                <a:solidFill>
                  <a:srgbClr val="00B050"/>
                </a:solidFill>
              </a:rPr>
              <a:t>Single-line comments: Start with “</a:t>
            </a:r>
            <a:r>
              <a:rPr lang="en-US" sz="1800" b="1">
                <a:solidFill>
                  <a:srgbClr val="00B050"/>
                </a:solidFill>
              </a:rPr>
              <a:t>//</a:t>
            </a:r>
            <a:r>
              <a:rPr lang="en-US" sz="1800">
                <a:solidFill>
                  <a:srgbClr val="00B050"/>
                </a:solidFill>
              </a:rPr>
              <a:t>” and continue until the end of the line</a:t>
            </a:r>
          </a:p>
          <a:p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4800600" y="1143000"/>
            <a:ext cx="411480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</a:p>
          <a:p>
            <a:endParaRPr lang="en-US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en-US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The objective of  ...</a:t>
            </a:r>
            <a:endParaRPr lang="en-US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 ...</a:t>
            </a:r>
          </a:p>
          <a:p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This is  ...</a:t>
            </a:r>
          </a:p>
          <a:p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tabLst>
                <a:tab pos="457200" algn="l"/>
              </a:tabLst>
            </a:pP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	std::cout(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“std::cout" is  ... </a:t>
            </a:r>
            <a:endParaRPr lang="en-US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	std::cout(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457200" algn="l"/>
              </a:tabLst>
            </a:pPr>
            <a:endParaRPr lang="en-US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	system(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"pause" causes  ...</a:t>
            </a:r>
            <a:endParaRPr lang="en-US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571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program is as well as a text in natural language.</a:t>
            </a:r>
          </a:p>
          <a:p>
            <a:r>
              <a:rPr lang="en-US"/>
              <a:t>Therefore, it should be written in a way such that it is easy for reading, understanding and detecting errors.</a:t>
            </a:r>
          </a:p>
          <a:p>
            <a:r>
              <a:rPr lang="en-US"/>
              <a:t>In large projects, programming style is very important.</a:t>
            </a:r>
          </a:p>
        </p:txBody>
      </p:sp>
    </p:spTree>
    <p:extLst>
      <p:ext uri="{BB962C8B-B14F-4D97-AF65-F5344CB8AC3E}">
        <p14:creationId xmlns:p14="http://schemas.microsoft.com/office/powerpoint/2010/main" val="1390245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3675</TotalTime>
  <Words>2500</Words>
  <Application>Microsoft Office PowerPoint</Application>
  <PresentationFormat>Trình chiếu Trên màn hình (4:3)</PresentationFormat>
  <Paragraphs>472</Paragraphs>
  <Slides>38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38</vt:i4>
      </vt:variant>
    </vt:vector>
  </HeadingPairs>
  <TitlesOfParts>
    <vt:vector size="44" baseType="lpstr">
      <vt:lpstr>Arial</vt:lpstr>
      <vt:lpstr>Arial(body)</vt:lpstr>
      <vt:lpstr>Consolas</vt:lpstr>
      <vt:lpstr>Tahoma</vt:lpstr>
      <vt:lpstr>Wingdings</vt:lpstr>
      <vt:lpstr>15_Blends</vt:lpstr>
      <vt:lpstr>Chapter 02 C++ Program Structure and its Components</vt:lpstr>
      <vt:lpstr>Content</vt:lpstr>
      <vt:lpstr>A Sample C++ Program </vt:lpstr>
      <vt:lpstr>A Sample C++ Program  Components</vt:lpstr>
      <vt:lpstr>A Sample C++ Program  Components</vt:lpstr>
      <vt:lpstr>A Sample C++ Program  Components</vt:lpstr>
      <vt:lpstr>A Sample C++ Program  Components</vt:lpstr>
      <vt:lpstr>A Sample C++ Program  Components</vt:lpstr>
      <vt:lpstr>Coding Styles</vt:lpstr>
      <vt:lpstr>Coding Styles</vt:lpstr>
      <vt:lpstr>Coding Styles Suggestions</vt:lpstr>
      <vt:lpstr>Coding Styles Suggestions</vt:lpstr>
      <vt:lpstr>Coding Styles Suggestions</vt:lpstr>
      <vt:lpstr>Coding Styles Suggestions</vt:lpstr>
      <vt:lpstr>Coding Styles Suggestions</vt:lpstr>
      <vt:lpstr>Input and Output</vt:lpstr>
      <vt:lpstr>Input and Output</vt:lpstr>
      <vt:lpstr>Data and Standard Output Function in C++</vt:lpstr>
      <vt:lpstr>Data and Standard Output Function in C++</vt:lpstr>
      <vt:lpstr>Data and Standard Output Function in C++</vt:lpstr>
      <vt:lpstr>Data and Standard Output Function in C++</vt:lpstr>
      <vt:lpstr>Data and Standard Output Function in C++</vt:lpstr>
      <vt:lpstr>Data and Standard Output Function in C++</vt:lpstr>
      <vt:lpstr>Data and Standard Output Function in C++</vt:lpstr>
      <vt:lpstr>Data and Standard Output Function in C++</vt:lpstr>
      <vt:lpstr>Data and Standard Output Function in C++</vt:lpstr>
      <vt:lpstr>Data and Standard Output Function in C++</vt:lpstr>
      <vt:lpstr>Data and Standard Output Function in C++</vt:lpstr>
      <vt:lpstr>Standard Input Function in C++</vt:lpstr>
      <vt:lpstr>Standard Input Function in C++</vt:lpstr>
      <vt:lpstr>Standard Input Function in C++</vt:lpstr>
      <vt:lpstr>Standard Input Function in C++</vt:lpstr>
      <vt:lpstr>Standard Input Function in C++</vt:lpstr>
      <vt:lpstr>Standard Input Function in C++</vt:lpstr>
      <vt:lpstr>Standard Input Function in C++</vt:lpstr>
      <vt:lpstr>Standard Input Function in C++</vt:lpstr>
      <vt:lpstr>Data Processing: Simple Example</vt:lpstr>
      <vt:lpstr>Data Processing: Simple Example</vt:lpstr>
    </vt:vector>
  </TitlesOfParts>
  <Company>Dai hoc Bach Khoa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Quang</dc:creator>
  <cp:lastModifiedBy>Kanade Tachibana</cp:lastModifiedBy>
  <cp:revision>1110</cp:revision>
  <dcterms:created xsi:type="dcterms:W3CDTF">2010-12-08T09:26:28Z</dcterms:created>
  <dcterms:modified xsi:type="dcterms:W3CDTF">2018-03-11T06:37:34Z</dcterms:modified>
</cp:coreProperties>
</file>