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66"/>
  </p:notesMasterIdLst>
  <p:sldIdLst>
    <p:sldId id="256" r:id="rId5"/>
    <p:sldId id="257" r:id="rId6"/>
    <p:sldId id="258" r:id="rId7"/>
    <p:sldId id="259" r:id="rId8"/>
    <p:sldId id="260" r:id="rId9"/>
    <p:sldId id="261" r:id="rId10"/>
    <p:sldId id="318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>
      <p:cViewPr varScale="1">
        <p:scale>
          <a:sx n="69" d="100"/>
          <a:sy n="69" d="100"/>
        </p:scale>
        <p:origin x="1044" y="4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355EFCC6-16E1-4455-9FD1-0B79EFAA48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4785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2A2DFC-EFCF-4C13-B42C-4F6213F3207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716CA010-CFA1-45A3-BBD7-BCEC082A0182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96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hangingPunct="1">
              <a:lnSpc>
                <a:spcPct val="100000"/>
              </a:lnSpc>
            </a:pPr>
            <a:fld id="{BB56B3B2-4624-4A1B-959F-3C5FB6A690A0}" type="slidenum">
              <a:rPr lang="en-US" altLang="en-US" sz="1200">
                <a:cs typeface="+mn-ea" charset="0"/>
              </a:rPr>
              <a:pPr algn="r" hangingPunct="1">
                <a:lnSpc>
                  <a:spcPct val="100000"/>
                </a:lnSpc>
              </a:pPr>
              <a:t>1</a:t>
            </a:fld>
            <a:endParaRPr lang="en-US" altLang="en-US" sz="1200"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436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E4E05D-92A6-4517-9606-73CE0D228FB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303AE86D-B77C-42A9-A3AE-83CEEF8FD61E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10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88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646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47AF4-56AD-44BC-87EA-E32D967C402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D77D3505-FBD1-450C-BA35-C164CE721370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11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2483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CCF912-A723-4705-9E8D-2A1F912304E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03859958-F938-48EA-B907-ECA658A07562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12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08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022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634265-49B5-4D8F-8F7E-0CD18D318F0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DE944505-955F-4509-B338-D2526C0B357B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13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19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04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BAF331-96B8-4484-A7E0-79F884B3D41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D42F6E2E-79EF-43F3-98BB-641CDC4359CB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14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29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741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ACB1EB-C509-4B3D-BB1E-1D07FC0A85A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FC97445E-5392-48A8-BD49-9EB428DDA170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15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39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852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42F7E5-A1D8-4874-8B61-6D36D6F23E2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7903DF16-1AB4-4D84-BE99-B466354E1B05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16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49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543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1A254F-1509-4090-BBCD-10A79EEFB96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929B5305-29C1-45FD-90E6-9EFC00DEC3A9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17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60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707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8C1A9E-EF4C-4BB1-A8C9-13B70E2F5D5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BDC52AEB-3E98-4DEC-8D55-DF0B9327712F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18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70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187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A46348-A425-4E9F-ADE8-064944AC0C8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2BEA06DA-8517-4214-9951-84939241577F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19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80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68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1D6062-8055-4B14-B5AF-0C8031A5131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C3B1DF73-D0EB-4B96-8640-8BD3C2F2003A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2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06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90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EE8F1C-CF9B-4A37-8FE5-100253B4885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BD3F08C9-48AB-4722-87A2-7F4409599288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20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90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348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15EE4A-A099-4A0D-AAE4-A8D1A21FC58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867E3B4E-BE4D-44B6-96E3-509A796E8680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21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901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511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238FDD-E102-4CDD-9E44-E2794854307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17A64685-06F9-49CA-91FE-B3E37485735B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22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911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353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104DC6-1111-4946-A67C-07E458C587D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42306436-3383-4A51-91E8-9CD1B6EC8AC5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23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921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067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F5A24B-88EB-4BF6-9DB3-C40BF928D4F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4BD139CA-4906-44E3-85F3-BDB504303ECE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24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931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162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3E9799-90D8-47BF-ABF4-726291E53922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A48DA39C-091E-4B03-B90B-4333E4F0ECE3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25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380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BA9D60-5C46-4188-8637-37E5949F2A89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CBA8C6E6-61C3-49A9-B1E5-E676652E0B69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26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952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7704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0D171C-D29C-4ADB-BFAD-17A6A891D254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CA5BE7C3-37E4-47FD-8818-89477DAFE057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27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962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674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4681C6-5863-4733-BDBB-7F6004F0EAC1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C625D04E-8457-4D56-90D0-4F7C079CFE39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28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972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9725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719BE1-5773-441A-AF5B-615DA855162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51E7582A-9AFA-49C0-AE0D-BD3519387C41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29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983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09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4869CC-CD78-44B5-83A7-3C4D4762E92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A3833EE2-BE42-4CFA-B145-05B8F8C85B0A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3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16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5592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72A2AC-3BCD-4CFC-9001-43A1AA613BA1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6F3B7A59-A955-440D-A9C1-7FE80AEE3014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30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03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9654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0BF93B-EAF5-4AC6-9A80-408B13EA8631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8E9CD0A4-E22D-4724-A2B8-4A9E264ACFD1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31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13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535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6A1649-6127-47A9-A1A9-01CD33D66195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EB71FA90-2A0B-446C-9DD1-EE3BD98CF43E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32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24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43392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602C90-6AAC-4CB9-A31B-3DFBBD1EA277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2D2EF9DB-1ED7-40A3-B1C0-839BD22734BD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33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34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817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F3FA6B-D70C-40EE-A7A6-3975F339476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30E3AB90-25D4-4FBE-8B70-0769E03200EC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34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44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4312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479B59-FFF7-4955-A566-958C6CCAB787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FAA4BF34-2E65-468E-8AA9-69061CB222EB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35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1294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038366-578D-42F4-AC35-97366E07A4E5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F1CB583D-9F8B-4613-AAED-2A5BFC31EB93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36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8557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26E194-82AD-41DA-A7B8-886A6F53A744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84C5DE0B-1B4C-4AD0-851C-F882B28BD20C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37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7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8857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A83FCC-321F-4EF2-AEA9-C93667FF938F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0854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6CF4E88A-CF17-4CA6-9CEB-40E9E6A12381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38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85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5804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BD5CC0-417D-499B-B420-0BC3CA5B3404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0956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C559CACE-0605-45D9-ABAC-0731AE7FEE7D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39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95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hangingPunct="1">
              <a:lnSpc>
                <a:spcPct val="100000"/>
              </a:lnSpc>
            </a:pPr>
            <a:fld id="{603C5C32-D4B3-4CC5-A234-8E85B73E0887}" type="slidenum">
              <a:rPr lang="en-US" altLang="en-US" sz="1200">
                <a:cs typeface="+mn-ea" charset="0"/>
              </a:rPr>
              <a:pPr algn="r" hangingPunct="1">
                <a:lnSpc>
                  <a:spcPct val="100000"/>
                </a:lnSpc>
              </a:pPr>
              <a:t>39</a:t>
            </a:fld>
            <a:endParaRPr lang="en-US" altLang="en-US" sz="1200"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28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718898-0192-4532-BDDA-1D5FC469E7A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4B58E3BB-7244-45ED-AF5B-9F664DBF0C7D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4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27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54501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78154B-320E-47BA-87BA-25322A18895C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1059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B4F7CFDB-E992-497E-993F-40B184570BE7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40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105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904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7E7A59-F9FE-4F96-9AC6-CB31BDEA32FE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FBD263A1-4D6F-4D74-B39C-A107E02863C2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41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116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4770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AFCAEA-B3DE-40B3-A0C2-D3CE36E402D6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1264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A75456EC-3E97-4EE5-B85B-41B9131FDE44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42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126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6135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B6F9A6-76F7-4E96-B474-CAA58B16886C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1366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2720A030-BB5C-4671-9A65-EE064C99A2C0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43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136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6475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EBE03C-E431-451C-B56A-F1D4DE40EE00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1468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5BBDD94A-844A-43C9-82B1-7B4ADAAFB66D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44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146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5707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8010A2-357D-45A7-8CB6-C0C38A10C4AB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B16702AB-006C-4985-9A57-4B14B2170BB6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45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157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667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C295DE-C910-4BD8-ACD0-E30F1CA4DC86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1673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2636910C-4D47-48C1-B193-CF480D0308E8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46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167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165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BE8A56-F5C2-42CD-B577-E2FA51200E30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965DA4E1-1271-455B-973A-31F319C40882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47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177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2315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164BAD-65E1-47B0-9BF0-2835C898FCBE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1878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46C93AEA-8209-43AE-AD8E-6AC6C06872C6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48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187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hangingPunct="1">
              <a:lnSpc>
                <a:spcPct val="100000"/>
              </a:lnSpc>
            </a:pPr>
            <a:fld id="{8AD83B1E-8239-4040-9707-8D90DCA612E9}" type="slidenum">
              <a:rPr lang="en-US" altLang="en-US" sz="1200">
                <a:cs typeface="+mn-ea" charset="0"/>
              </a:rPr>
              <a:pPr algn="r" hangingPunct="1">
                <a:lnSpc>
                  <a:spcPct val="100000"/>
                </a:lnSpc>
              </a:pPr>
              <a:t>48</a:t>
            </a:fld>
            <a:endParaRPr lang="en-US" altLang="en-US" sz="1200"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6901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E5A72D-D8B8-4F59-91E6-2057D134A305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3071B471-D64F-4EE8-805D-1D94B1BA493D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49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198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hangingPunct="1">
              <a:lnSpc>
                <a:spcPct val="100000"/>
              </a:lnSpc>
            </a:pPr>
            <a:fld id="{32DD18BD-5EB7-4922-B30B-3E04E6DBB07D}" type="slidenum">
              <a:rPr lang="en-US" altLang="en-US" sz="1200">
                <a:cs typeface="+mn-ea" charset="0"/>
              </a:rPr>
              <a:pPr algn="r" hangingPunct="1">
                <a:lnSpc>
                  <a:spcPct val="100000"/>
                </a:lnSpc>
              </a:pPr>
              <a:t>49</a:t>
            </a:fld>
            <a:endParaRPr lang="en-US" altLang="en-US" sz="1200"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7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D5E584-30EC-499E-83D3-38BD28F6186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ABBD9BDF-308C-406B-B9D9-A8BAC62DF6B1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5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37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9119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D8488C-DB8F-40CE-9590-228F59D163C4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2083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26456011-B7BA-4BE7-A8DE-512D26C61572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50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08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hangingPunct="1">
              <a:lnSpc>
                <a:spcPct val="100000"/>
              </a:lnSpc>
            </a:pPr>
            <a:fld id="{172F25BE-5EA3-493C-9DF2-6942F169DAA0}" type="slidenum">
              <a:rPr lang="en-US" altLang="en-US" sz="1200">
                <a:cs typeface="+mn-ea" charset="0"/>
              </a:rPr>
              <a:pPr algn="r" hangingPunct="1">
                <a:lnSpc>
                  <a:spcPct val="100000"/>
                </a:lnSpc>
              </a:pPr>
              <a:t>50</a:t>
            </a:fld>
            <a:endParaRPr lang="en-US" altLang="en-US" sz="1200"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549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7AF74B-F35C-45F8-BCB5-DE53E3011802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9B1080AC-E9B9-4793-AE29-F83B5E298B69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51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18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hangingPunct="1">
              <a:lnSpc>
                <a:spcPct val="100000"/>
              </a:lnSpc>
            </a:pPr>
            <a:fld id="{35F1DA9B-381D-4A23-9EA6-06A11FCFEB3F}" type="slidenum">
              <a:rPr lang="en-US" altLang="en-US" sz="1200">
                <a:cs typeface="+mn-ea" charset="0"/>
              </a:rPr>
              <a:pPr algn="r" hangingPunct="1">
                <a:lnSpc>
                  <a:spcPct val="100000"/>
                </a:lnSpc>
              </a:pPr>
              <a:t>51</a:t>
            </a:fld>
            <a:endParaRPr lang="en-US" altLang="en-US" sz="1200"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2935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44D58F-6B92-469C-AF45-D6D9C2D53D92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C6C6F859-A164-4B45-9F1D-C26529ADA26A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52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28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hangingPunct="1">
              <a:lnSpc>
                <a:spcPct val="100000"/>
              </a:lnSpc>
            </a:pPr>
            <a:fld id="{3D3DFF6F-0012-4A0D-8120-27E5BE413D89}" type="slidenum">
              <a:rPr lang="en-US" altLang="en-US" sz="1200">
                <a:cs typeface="+mn-ea" charset="0"/>
              </a:rPr>
              <a:pPr algn="r" hangingPunct="1">
                <a:lnSpc>
                  <a:spcPct val="100000"/>
                </a:lnSpc>
              </a:pPr>
              <a:t>52</a:t>
            </a:fld>
            <a:endParaRPr lang="en-US" altLang="en-US" sz="1200"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350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BA589F-4716-4E21-AE0B-2B7690533057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504663F1-5737-41FA-A472-292C46C93375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53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39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hangingPunct="1">
              <a:lnSpc>
                <a:spcPct val="100000"/>
              </a:lnSpc>
            </a:pPr>
            <a:fld id="{B8D0D887-DB2F-4265-A244-ABFA96982249}" type="slidenum">
              <a:rPr lang="en-US" altLang="en-US" sz="1200">
                <a:cs typeface="+mn-ea" charset="0"/>
              </a:rPr>
              <a:pPr algn="r" hangingPunct="1">
                <a:lnSpc>
                  <a:spcPct val="100000"/>
                </a:lnSpc>
              </a:pPr>
              <a:t>53</a:t>
            </a:fld>
            <a:endParaRPr lang="en-US" altLang="en-US" sz="1200"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542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5FAF46-9168-444C-9FA3-92BA88F0694D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709E4CDB-F51C-4A94-B8D4-CD11FED6B722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54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49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hangingPunct="1">
              <a:lnSpc>
                <a:spcPct val="100000"/>
              </a:lnSpc>
            </a:pPr>
            <a:fld id="{09A3872A-C469-4BF5-8B66-9A0C21185704}" type="slidenum">
              <a:rPr lang="en-US" altLang="en-US" sz="1200">
                <a:cs typeface="+mn-ea" charset="0"/>
              </a:rPr>
              <a:pPr algn="r" hangingPunct="1">
                <a:lnSpc>
                  <a:spcPct val="100000"/>
                </a:lnSpc>
              </a:pPr>
              <a:t>54</a:t>
            </a:fld>
            <a:endParaRPr lang="en-US" altLang="en-US" sz="1200"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6725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F47A08-1853-4FC7-9D58-6F273CA2CBAC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B46B30AB-29C6-4706-BFCC-93744595D350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55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59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hangingPunct="1">
              <a:lnSpc>
                <a:spcPct val="100000"/>
              </a:lnSpc>
            </a:pPr>
            <a:fld id="{B8DBEE90-6F5B-41E4-B948-54FEB3D5A0F1}" type="slidenum">
              <a:rPr lang="en-US" altLang="en-US" sz="1200">
                <a:cs typeface="+mn-ea" charset="0"/>
              </a:rPr>
              <a:pPr algn="r" hangingPunct="1">
                <a:lnSpc>
                  <a:spcPct val="100000"/>
                </a:lnSpc>
              </a:pPr>
              <a:t>55</a:t>
            </a:fld>
            <a:endParaRPr lang="en-US" altLang="en-US" sz="1200"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1111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850B18-D1D4-460C-A529-931F77F3F423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4F2DC982-FCA0-4ADA-9C63-74A632FBF3BA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56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69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hangingPunct="1">
              <a:lnSpc>
                <a:spcPct val="100000"/>
              </a:lnSpc>
            </a:pPr>
            <a:fld id="{A9C6176E-6FC6-453A-AE72-48AE1F13BA06}" type="slidenum">
              <a:rPr lang="en-US" altLang="en-US" sz="1200">
                <a:cs typeface="+mn-ea" charset="0"/>
              </a:rPr>
              <a:pPr algn="r" hangingPunct="1">
                <a:lnSpc>
                  <a:spcPct val="100000"/>
                </a:lnSpc>
              </a:pPr>
              <a:t>56</a:t>
            </a:fld>
            <a:endParaRPr lang="en-US" altLang="en-US" sz="1200"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5657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51D080-4A9E-407E-A272-D704EEA4FE6E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451FA253-C437-46EC-B2B7-33B54F681E29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57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80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hangingPunct="1">
              <a:lnSpc>
                <a:spcPct val="100000"/>
              </a:lnSpc>
            </a:pPr>
            <a:fld id="{E9445FE9-D1A2-4FD1-A9F7-1F567D2393C0}" type="slidenum">
              <a:rPr lang="en-US" altLang="en-US" sz="1200">
                <a:cs typeface="+mn-ea" charset="0"/>
              </a:rPr>
              <a:pPr algn="r" hangingPunct="1">
                <a:lnSpc>
                  <a:spcPct val="100000"/>
                </a:lnSpc>
              </a:pPr>
              <a:t>57</a:t>
            </a:fld>
            <a:endParaRPr lang="en-US" altLang="en-US" sz="1200"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6675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19B87E-EDAA-4F38-BD38-9668065945DA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2902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05B2D019-5B8B-4E6D-BC17-2933C27B1E7B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58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90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hangingPunct="1">
              <a:lnSpc>
                <a:spcPct val="100000"/>
              </a:lnSpc>
            </a:pPr>
            <a:fld id="{316E515B-884E-4256-9338-1C8ADFB9AFE6}" type="slidenum">
              <a:rPr lang="en-US" altLang="en-US" sz="1200">
                <a:cs typeface="+mn-ea" charset="0"/>
              </a:rPr>
              <a:pPr algn="r" hangingPunct="1">
                <a:lnSpc>
                  <a:spcPct val="100000"/>
                </a:lnSpc>
              </a:pPr>
              <a:t>58</a:t>
            </a:fld>
            <a:endParaRPr lang="en-US" altLang="en-US" sz="1200"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083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307BB4-7430-4EB2-979B-21977AA0CDE0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7C639F2B-4536-47AE-98F5-F7DCD9F7A5C3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59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300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hangingPunct="1">
              <a:lnSpc>
                <a:spcPct val="100000"/>
              </a:lnSpc>
            </a:pPr>
            <a:fld id="{1A8F2A70-FEE6-4882-B984-47C8BDAAD4D7}" type="slidenum">
              <a:rPr lang="en-US" altLang="en-US" sz="1200">
                <a:cs typeface="+mn-ea" charset="0"/>
              </a:rPr>
              <a:pPr algn="r" hangingPunct="1">
                <a:lnSpc>
                  <a:spcPct val="100000"/>
                </a:lnSpc>
              </a:pPr>
              <a:t>59</a:t>
            </a:fld>
            <a:endParaRPr lang="en-US" altLang="en-US" sz="1200"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59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14F4D4-47A9-4D35-9040-87F218833AC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5DCA2337-1C45-4588-890C-FFB5932B11F3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6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47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489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D3A99F-D5F8-4988-8D4A-D5FB7D468AEC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50664314-5E3C-4FEF-B796-64226FDCB5EF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60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310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7917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B476E1-54D8-4659-A049-8D34D955F046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13209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1BEC06BA-9FD9-4854-BCD6-F8731B5C0DDD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61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320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302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14F4D4-47A9-4D35-9040-87F218833AC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5DCA2337-1C45-4588-890C-FFB5932B11F3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7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47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756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333C73-33FE-4CB4-AE35-CFAC3631074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34BB4B4C-6345-42B4-9E45-19C571527537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8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68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362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A32B88-5680-4DEC-B9FF-A80DD062B34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29480CA6-C1D5-439B-9599-B32AE4742DFD}" type="slidenum">
              <a:rPr lang="en-US" altLang="en-US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9</a:t>
            </a:fld>
            <a:endParaRPr lang="en-US" altLang="en-US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78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75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2739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00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5125"/>
            <a:ext cx="2055813" cy="5214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5125"/>
            <a:ext cx="6019800" cy="52149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534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75630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1349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0953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227513" cy="494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143000"/>
            <a:ext cx="4227512" cy="494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020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1687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8073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54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109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7807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6851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6002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1163" y="76200"/>
            <a:ext cx="2151062" cy="6016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303963" cy="60166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9769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228909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4009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340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5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3975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44520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34088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2924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55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68371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11369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60351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3652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9513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56977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8665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08200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5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3975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85825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44282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420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5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3975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72699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5365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33312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5397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80967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381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242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94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5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23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910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6137275"/>
            <a:ext cx="9144000" cy="720725"/>
          </a:xfrm>
          <a:prstGeom prst="rect">
            <a:avLst/>
          </a:prstGeom>
          <a:solidFill>
            <a:srgbClr val="26267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194425"/>
            <a:ext cx="2941638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1">
                <a:solidFill>
                  <a:srgbClr val="D1D1F0"/>
                </a:solidFill>
                <a:latin typeface="Tahoma" panose="020B0604030504040204" pitchFamily="34" charset="0"/>
              </a:rPr>
              <a:t>   Trường Đại Học Bách Khoa</a:t>
            </a:r>
          </a:p>
          <a:p>
            <a:pPr>
              <a:lnSpc>
                <a:spcPct val="100000"/>
              </a:lnSpc>
            </a:pPr>
            <a:r>
              <a:rPr lang="en-US" altLang="en-US" sz="1100" b="1">
                <a:solidFill>
                  <a:srgbClr val="D1D1F0"/>
                </a:solidFill>
                <a:latin typeface="Tahoma" panose="020B0604030504040204" pitchFamily="34" charset="0"/>
              </a:rPr>
              <a:t>Trung Tâm Kỹ Thuật Điện Toán</a:t>
            </a: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lang="en-US" altLang="en-US" sz="1100" b="1">
                <a:solidFill>
                  <a:srgbClr val="199ACC"/>
                </a:solidFill>
                <a:latin typeface="Tahoma" panose="020B0604030504040204" pitchFamily="34" charset="0"/>
              </a:rPr>
              <a:t>© 2016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810000" y="6194425"/>
            <a:ext cx="53340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en-US" sz="1100" b="1">
                <a:solidFill>
                  <a:srgbClr val="FFFFFF"/>
                </a:solidFill>
                <a:latin typeface="Tahoma" panose="020B0604030504040204" pitchFamily="34" charset="0"/>
              </a:rPr>
              <a:t>Lập trình C/C++</a:t>
            </a:r>
          </a:p>
          <a:p>
            <a:pPr algn="r">
              <a:lnSpc>
                <a:spcPct val="100000"/>
              </a:lnSpc>
            </a:pPr>
            <a:fld id="{11DD9C94-142E-47BF-B322-610399ABCFDC}" type="slidenum">
              <a:rPr lang="en-US" altLang="en-US" sz="1100" b="1">
                <a:solidFill>
                  <a:srgbClr val="FFFFFF"/>
                </a:solidFill>
                <a:latin typeface="Tahoma" panose="020B0604030504040204" pitchFamily="34" charset="0"/>
              </a:rPr>
              <a:pPr algn="r">
                <a:lnSpc>
                  <a:spcPct val="100000"/>
                </a:lnSpc>
              </a:pPr>
              <a:t>‹#›</a:t>
            </a:fld>
            <a:endParaRPr lang="en-US" altLang="en-US" sz="1100" b="1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4541838" cy="454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533400" y="3549650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5113" cy="1323975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96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2pPr>
      <a:lvl3pPr marL="11430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3pPr>
      <a:lvl4pPr marL="16002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4pPr>
      <a:lvl5pPr marL="20574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5pPr>
      <a:lvl6pPr marL="25146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6pPr>
      <a:lvl7pPr marL="29718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7pPr>
      <a:lvl8pPr marL="34290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8pPr>
      <a:lvl9pPr marL="38862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9pPr>
    </p:titleStyle>
    <p:bodyStyle>
      <a:lvl1pPr marL="342900" indent="-342900" algn="l" defTabSz="457200" rtl="0" fontAlgn="base" hangingPunct="0">
        <a:lnSpc>
          <a:spcPct val="87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87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87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87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87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6137275"/>
            <a:ext cx="9144000" cy="720725"/>
          </a:xfrm>
          <a:prstGeom prst="rect">
            <a:avLst/>
          </a:prstGeom>
          <a:solidFill>
            <a:srgbClr val="26267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6194425"/>
            <a:ext cx="2941638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1">
                <a:solidFill>
                  <a:srgbClr val="D1D1F0"/>
                </a:solidFill>
                <a:latin typeface="Tahoma" panose="020B0604030504040204" pitchFamily="34" charset="0"/>
              </a:rPr>
              <a:t>   Trường Đại Học Bách Khoa</a:t>
            </a:r>
          </a:p>
          <a:p>
            <a:pPr>
              <a:lnSpc>
                <a:spcPct val="100000"/>
              </a:lnSpc>
            </a:pPr>
            <a:r>
              <a:rPr lang="en-US" altLang="en-US" sz="1100" b="1">
                <a:solidFill>
                  <a:srgbClr val="D1D1F0"/>
                </a:solidFill>
                <a:latin typeface="Tahoma" panose="020B0604030504040204" pitchFamily="34" charset="0"/>
              </a:rPr>
              <a:t>Trung Tâm Kỹ Thuật Điện Toán</a:t>
            </a: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lang="en-US" altLang="en-US" sz="1100" b="1">
                <a:solidFill>
                  <a:srgbClr val="199ACC"/>
                </a:solidFill>
                <a:latin typeface="Tahoma" panose="020B0604030504040204" pitchFamily="34" charset="0"/>
              </a:rPr>
              <a:t>© 2016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810000" y="6194425"/>
            <a:ext cx="53340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en-US" sz="1100" b="1">
                <a:solidFill>
                  <a:srgbClr val="FFFFFF"/>
                </a:solidFill>
                <a:latin typeface="Tahoma" panose="020B0604030504040204" pitchFamily="34" charset="0"/>
              </a:rPr>
              <a:t>Lập trình C/C++</a:t>
            </a:r>
          </a:p>
          <a:p>
            <a:pPr algn="r">
              <a:lnSpc>
                <a:spcPct val="100000"/>
              </a:lnSpc>
            </a:pPr>
            <a:fld id="{A293224C-7219-4BD4-AF19-EA7C2627C547}" type="slidenum">
              <a:rPr lang="en-US" altLang="en-US" sz="1100" b="1">
                <a:solidFill>
                  <a:srgbClr val="FFFFFF"/>
                </a:solidFill>
                <a:latin typeface="Tahoma" panose="020B0604030504040204" pitchFamily="34" charset="0"/>
              </a:rPr>
              <a:pPr algn="r">
                <a:lnSpc>
                  <a:spcPct val="100000"/>
                </a:lnSpc>
              </a:pPr>
              <a:t>‹#›</a:t>
            </a:fld>
            <a:endParaRPr lang="en-US" altLang="en-US" sz="1100" b="1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4541838" cy="454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60742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607425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0"/>
            <a:r>
              <a:rPr lang="en-GB" altLang="en-US"/>
              <a:t>Seventh Outline LevelClick to edit Master text styles</a:t>
            </a:r>
          </a:p>
          <a:p>
            <a:pPr lvl="0"/>
            <a:r>
              <a:rPr lang="en-GB" altLang="en-US"/>
              <a:t>Second level</a:t>
            </a:r>
          </a:p>
          <a:p>
            <a:pPr lvl="0"/>
            <a:r>
              <a:rPr lang="en-GB" altLang="en-US"/>
              <a:t>Third level</a:t>
            </a:r>
          </a:p>
          <a:p>
            <a:pPr lvl="0"/>
            <a:r>
              <a:rPr lang="en-GB" altLang="en-US"/>
              <a:t>Fourth level</a:t>
            </a:r>
          </a:p>
          <a:p>
            <a:pPr lvl="0"/>
            <a:r>
              <a:rPr lang="en-GB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2pPr>
      <a:lvl3pPr marL="11430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3pPr>
      <a:lvl4pPr marL="16002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4pPr>
      <a:lvl5pPr marL="20574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5pPr>
      <a:lvl6pPr marL="25146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6pPr>
      <a:lvl7pPr marL="29718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7pPr>
      <a:lvl8pPr marL="34290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8pPr>
      <a:lvl9pPr marL="38862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9pPr>
    </p:titleStyle>
    <p:bodyStyle>
      <a:lvl1pPr marL="342900" indent="-342900" algn="l" defTabSz="457200" rtl="0" fontAlgn="base" hangingPunct="0">
        <a:lnSpc>
          <a:spcPct val="87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87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87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87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87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6137275"/>
            <a:ext cx="9144000" cy="720725"/>
          </a:xfrm>
          <a:prstGeom prst="rect">
            <a:avLst/>
          </a:prstGeom>
          <a:solidFill>
            <a:srgbClr val="26267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6194425"/>
            <a:ext cx="2941638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1">
                <a:solidFill>
                  <a:srgbClr val="D1D1F0"/>
                </a:solidFill>
                <a:latin typeface="Tahoma" panose="020B0604030504040204" pitchFamily="34" charset="0"/>
              </a:rPr>
              <a:t>   Trường Đại Học Bách Khoa</a:t>
            </a:r>
          </a:p>
          <a:p>
            <a:pPr>
              <a:lnSpc>
                <a:spcPct val="100000"/>
              </a:lnSpc>
            </a:pPr>
            <a:r>
              <a:rPr lang="en-US" altLang="en-US" sz="1100" b="1">
                <a:solidFill>
                  <a:srgbClr val="D1D1F0"/>
                </a:solidFill>
                <a:latin typeface="Tahoma" panose="020B0604030504040204" pitchFamily="34" charset="0"/>
              </a:rPr>
              <a:t>Trung Tâm Kỹ Thuật Điện Toán</a:t>
            </a: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lang="en-US" altLang="en-US" sz="1100" b="1">
                <a:solidFill>
                  <a:srgbClr val="199ACC"/>
                </a:solidFill>
                <a:latin typeface="Tahoma" panose="020B0604030504040204" pitchFamily="34" charset="0"/>
              </a:rPr>
              <a:t>© 2016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810000" y="6194425"/>
            <a:ext cx="53340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en-US" sz="1100" b="1">
                <a:solidFill>
                  <a:srgbClr val="FFFFFF"/>
                </a:solidFill>
                <a:latin typeface="Tahoma" panose="020B0604030504040204" pitchFamily="34" charset="0"/>
              </a:rPr>
              <a:t>Lập trình C/C++</a:t>
            </a:r>
          </a:p>
          <a:p>
            <a:pPr algn="r">
              <a:lnSpc>
                <a:spcPct val="100000"/>
              </a:lnSpc>
            </a:pPr>
            <a:fld id="{2CDC194F-927B-4014-AE82-A10D56CA8946}" type="slidenum">
              <a:rPr lang="en-US" altLang="en-US" sz="1100" b="1">
                <a:solidFill>
                  <a:srgbClr val="FFFFFF"/>
                </a:solidFill>
                <a:latin typeface="Tahoma" panose="020B0604030504040204" pitchFamily="34" charset="0"/>
              </a:rPr>
              <a:pPr algn="r">
                <a:lnSpc>
                  <a:spcPct val="100000"/>
                </a:lnSpc>
              </a:pPr>
              <a:t>‹#›</a:t>
            </a:fld>
            <a:endParaRPr lang="en-US" altLang="en-US" sz="1100" b="1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4541838" cy="454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96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2pPr>
      <a:lvl3pPr marL="11430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3pPr>
      <a:lvl4pPr marL="16002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4pPr>
      <a:lvl5pPr marL="20574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5pPr>
      <a:lvl6pPr marL="25146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6pPr>
      <a:lvl7pPr marL="29718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7pPr>
      <a:lvl8pPr marL="34290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8pPr>
      <a:lvl9pPr marL="38862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9pPr>
    </p:titleStyle>
    <p:bodyStyle>
      <a:lvl1pPr marL="342900" indent="-342900" algn="l" defTabSz="457200" rtl="0" fontAlgn="base" hangingPunct="0">
        <a:lnSpc>
          <a:spcPct val="87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87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87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87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87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6137275"/>
            <a:ext cx="9144000" cy="720725"/>
          </a:xfrm>
          <a:prstGeom prst="rect">
            <a:avLst/>
          </a:prstGeom>
          <a:solidFill>
            <a:srgbClr val="26267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6194425"/>
            <a:ext cx="2941638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1">
                <a:solidFill>
                  <a:srgbClr val="D1D1F0"/>
                </a:solidFill>
                <a:latin typeface="Tahoma" panose="020B0604030504040204" pitchFamily="34" charset="0"/>
              </a:rPr>
              <a:t>   Trường Đại Học Bách Khoa</a:t>
            </a:r>
          </a:p>
          <a:p>
            <a:pPr>
              <a:lnSpc>
                <a:spcPct val="100000"/>
              </a:lnSpc>
            </a:pPr>
            <a:r>
              <a:rPr lang="en-US" altLang="en-US" sz="1100" b="1">
                <a:solidFill>
                  <a:srgbClr val="D1D1F0"/>
                </a:solidFill>
                <a:latin typeface="Tahoma" panose="020B0604030504040204" pitchFamily="34" charset="0"/>
              </a:rPr>
              <a:t>Trung Tâm Kỹ Thuật Điện Toán</a:t>
            </a: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lang="en-US" altLang="en-US" sz="1100" b="1">
                <a:solidFill>
                  <a:srgbClr val="199ACC"/>
                </a:solidFill>
                <a:latin typeface="Tahoma" panose="020B0604030504040204" pitchFamily="34" charset="0"/>
              </a:rPr>
              <a:t>© 2016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810000" y="6194425"/>
            <a:ext cx="53340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en-US" sz="1100" b="1">
                <a:solidFill>
                  <a:srgbClr val="FFFFFF"/>
                </a:solidFill>
                <a:latin typeface="Tahoma" panose="020B0604030504040204" pitchFamily="34" charset="0"/>
              </a:rPr>
              <a:t>Lập trình C/C++</a:t>
            </a:r>
          </a:p>
          <a:p>
            <a:pPr algn="r">
              <a:lnSpc>
                <a:spcPct val="100000"/>
              </a:lnSpc>
            </a:pPr>
            <a:fld id="{C3C390CC-8ABB-4BB0-B28F-001BB56E028B}" type="slidenum">
              <a:rPr lang="en-US" altLang="en-US" sz="1100" b="1">
                <a:solidFill>
                  <a:srgbClr val="FFFFFF"/>
                </a:solidFill>
                <a:latin typeface="Tahoma" panose="020B0604030504040204" pitchFamily="34" charset="0"/>
              </a:rPr>
              <a:pPr algn="r">
                <a:lnSpc>
                  <a:spcPct val="100000"/>
                </a:lnSpc>
              </a:pPr>
              <a:t>‹#›</a:t>
            </a:fld>
            <a:endParaRPr lang="en-US" altLang="en-US" sz="1100" b="1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4541838" cy="454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96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2pPr>
      <a:lvl3pPr marL="11430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3pPr>
      <a:lvl4pPr marL="16002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4pPr>
      <a:lvl5pPr marL="20574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5pPr>
      <a:lvl6pPr marL="25146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6pPr>
      <a:lvl7pPr marL="29718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7pPr>
      <a:lvl8pPr marL="34290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8pPr>
      <a:lvl9pPr marL="38862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9pPr>
    </p:titleStyle>
    <p:bodyStyle>
      <a:lvl1pPr marL="342900" indent="-342900" algn="l" defTabSz="457200" rtl="0" fontAlgn="base" hangingPunct="0">
        <a:lnSpc>
          <a:spcPct val="87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87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87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87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87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81000" y="609600"/>
            <a:ext cx="8305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altLang="en-US" sz="3600" dirty="0">
                <a:solidFill>
                  <a:srgbClr val="333399"/>
                </a:solidFill>
                <a:latin typeface="Tahoma" panose="020B0604030504040204" pitchFamily="34" charset="0"/>
              </a:rPr>
              <a:t>Chapter 3</a:t>
            </a:r>
            <a:br>
              <a:rPr lang="en-GB" altLang="en-US" sz="3600" dirty="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GB" altLang="en-US" sz="3600" dirty="0">
                <a:solidFill>
                  <a:srgbClr val="333399"/>
                </a:solidFill>
                <a:latin typeface="Tahoma" panose="020B0604030504040204" pitchFamily="34" charset="0"/>
              </a:rPr>
              <a:t>Data Organization </a:t>
            </a:r>
          </a:p>
          <a:p>
            <a:pPr algn="ctr">
              <a:lnSpc>
                <a:spcPct val="100000"/>
              </a:lnSpc>
            </a:pPr>
            <a:r>
              <a:rPr lang="en-GB" altLang="en-US" sz="3600" dirty="0">
                <a:solidFill>
                  <a:srgbClr val="333399"/>
                </a:solidFill>
                <a:latin typeface="Tahoma" panose="020B0604030504040204" pitchFamily="34" charset="0"/>
              </a:rPr>
              <a:t>in Computer Programs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488"/>
              </a:spcBef>
            </a:pPr>
            <a:r>
              <a:rPr lang="en-US" altLang="en-US" sz="2400"/>
              <a:t>Dr. Le Thanh Sach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Data and Data Types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5425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5425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5425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5425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Data types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Fundamental data type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User-defined data type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Derived data type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C/C++ provided symbols to create new data types (based on fundamental or user-defined data types)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Example: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Array</a:t>
            </a:r>
          </a:p>
          <a:p>
            <a:pPr lvl="4">
              <a:lnSpc>
                <a:spcPct val="100000"/>
              </a:lnSpc>
              <a:spcBef>
                <a:spcPts val="400"/>
              </a:spcBef>
              <a:buClr>
                <a:srgbClr val="00E4A8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Array of characters, numbers (integer or float), etc...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Pointer</a:t>
            </a:r>
          </a:p>
          <a:p>
            <a:pPr lvl="4">
              <a:lnSpc>
                <a:spcPct val="100000"/>
              </a:lnSpc>
              <a:spcBef>
                <a:spcPts val="400"/>
              </a:spcBef>
              <a:buClr>
                <a:srgbClr val="00E4A8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A pointer to a string, a number or an object,....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Data and Data Types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Fundamental data types</a:t>
            </a:r>
          </a:p>
        </p:txBody>
      </p:sp>
      <p:graphicFrame>
        <p:nvGraphicFramePr>
          <p:cNvPr id="16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14428"/>
              </p:ext>
            </p:extLst>
          </p:nvPr>
        </p:nvGraphicFramePr>
        <p:xfrm>
          <a:off x="495300" y="1676400"/>
          <a:ext cx="8423275" cy="2563596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881575016"/>
                    </a:ext>
                  </a:extLst>
                </a:gridCol>
                <a:gridCol w="2678113">
                  <a:extLst>
                    <a:ext uri="{9D8B030D-6E8A-4147-A177-3AD203B41FA5}">
                      <a16:colId xmlns:a16="http://schemas.microsoft.com/office/drawing/2014/main" val="2172294756"/>
                    </a:ext>
                  </a:extLst>
                </a:gridCol>
                <a:gridCol w="2116137">
                  <a:extLst>
                    <a:ext uri="{9D8B030D-6E8A-4147-A177-3AD203B41FA5}">
                      <a16:colId xmlns:a16="http://schemas.microsoft.com/office/drawing/2014/main" val="741568951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3429860773"/>
                    </a:ext>
                  </a:extLst>
                </a:gridCol>
              </a:tblGrid>
              <a:tr h="363538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Type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Keyword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Size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Value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4890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Typeless</a:t>
                      </a:r>
                    </a:p>
                  </a:txBody>
                  <a:tcPr marT="813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PT Serif" charset="0"/>
                          <a:cs typeface="PT Serif" charset="0"/>
                        </a:rPr>
                        <a:t>void</a:t>
                      </a:r>
                    </a:p>
                  </a:txBody>
                  <a:tcPr marT="5613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1 byte</a:t>
                      </a:r>
                    </a:p>
                  </a:txBody>
                  <a:tcPr marT="813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T="7756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149639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Character</a:t>
                      </a:r>
                    </a:p>
                  </a:txBody>
                  <a:tcPr marT="813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PT Serif" charset="0"/>
                          <a:cs typeface="PT Serif" charset="0"/>
                        </a:rPr>
                        <a:t>char</a:t>
                      </a:r>
                    </a:p>
                  </a:txBody>
                  <a:tcPr marT="5613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1 byte</a:t>
                      </a:r>
                    </a:p>
                  </a:txBody>
                  <a:tcPr marT="813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‘a’, ‘\n’</a:t>
                      </a:r>
                    </a:p>
                  </a:txBody>
                  <a:tcPr marT="813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89826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Boolean</a:t>
                      </a:r>
                    </a:p>
                  </a:txBody>
                  <a:tcPr marT="813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PT Serif" charset="0"/>
                          <a:cs typeface="PT Serif" charset="0"/>
                        </a:rPr>
                        <a:t>bool</a:t>
                      </a:r>
                    </a:p>
                  </a:txBody>
                  <a:tcPr marT="5613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1 byte</a:t>
                      </a:r>
                    </a:p>
                  </a:txBody>
                  <a:tcPr marT="813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True, false</a:t>
                      </a:r>
                    </a:p>
                  </a:txBody>
                  <a:tcPr marT="813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815327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Real number</a:t>
                      </a:r>
                    </a:p>
                  </a:txBody>
                  <a:tcPr marT="813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T="7756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T="7756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T="7756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75962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(1)</a:t>
                      </a:r>
                    </a:p>
                  </a:txBody>
                  <a:tcPr marT="777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PT Serif" charset="0"/>
                          <a:cs typeface="PT Serif" charset="0"/>
                        </a:rPr>
                        <a:t>float</a:t>
                      </a:r>
                    </a:p>
                  </a:txBody>
                  <a:tcPr marT="5613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4 bytes</a:t>
                      </a:r>
                    </a:p>
                  </a:txBody>
                  <a:tcPr marT="813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1.5f, 100f</a:t>
                      </a:r>
                    </a:p>
                  </a:txBody>
                  <a:tcPr marT="813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322310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(2)</a:t>
                      </a:r>
                    </a:p>
                  </a:txBody>
                  <a:tcPr marT="777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PT Serif" charset="0"/>
                          <a:cs typeface="PT Serif" charset="0"/>
                        </a:rPr>
                        <a:t>double</a:t>
                      </a:r>
                    </a:p>
                  </a:txBody>
                  <a:tcPr marT="5613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8 bytes</a:t>
                      </a:r>
                    </a:p>
                  </a:txBody>
                  <a:tcPr marT="813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1.5, 100</a:t>
                      </a:r>
                    </a:p>
                  </a:txBody>
                  <a:tcPr marT="813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556845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(3)</a:t>
                      </a:r>
                    </a:p>
                  </a:txBody>
                  <a:tcPr marT="777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PT Serif" charset="0"/>
                          <a:cs typeface="PT Serif" charset="0"/>
                        </a:rPr>
                        <a:t>long double</a:t>
                      </a:r>
                    </a:p>
                  </a:txBody>
                  <a:tcPr marT="5613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12 bytes</a:t>
                      </a:r>
                    </a:p>
                  </a:txBody>
                  <a:tcPr marT="813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1.5l, 100l</a:t>
                      </a:r>
                    </a:p>
                  </a:txBody>
                  <a:tcPr marT="813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21067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Data and Data Types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Fundamental data types</a:t>
            </a:r>
          </a:p>
        </p:txBody>
      </p:sp>
      <p:graphicFrame>
        <p:nvGraphicFramePr>
          <p:cNvPr id="17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38921"/>
              </p:ext>
            </p:extLst>
          </p:nvPr>
        </p:nvGraphicFramePr>
        <p:xfrm>
          <a:off x="495300" y="1600200"/>
          <a:ext cx="8423275" cy="4511840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425761175"/>
                    </a:ext>
                  </a:extLst>
                </a:gridCol>
                <a:gridCol w="3965575">
                  <a:extLst>
                    <a:ext uri="{9D8B030D-6E8A-4147-A177-3AD203B41FA5}">
                      <a16:colId xmlns:a16="http://schemas.microsoft.com/office/drawing/2014/main" val="984680367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921925114"/>
                    </a:ext>
                  </a:extLst>
                </a:gridCol>
                <a:gridCol w="2105025">
                  <a:extLst>
                    <a:ext uri="{9D8B030D-6E8A-4147-A177-3AD203B41FA5}">
                      <a16:colId xmlns:a16="http://schemas.microsoft.com/office/drawing/2014/main" val="2786163874"/>
                    </a:ext>
                  </a:extLst>
                </a:gridCol>
              </a:tblGrid>
              <a:tr h="331788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Type</a:t>
                      </a:r>
                    </a:p>
                  </a:txBody>
                  <a:tcPr marT="861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Keyword</a:t>
                      </a:r>
                    </a:p>
                  </a:txBody>
                  <a:tcPr marT="861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Size</a:t>
                      </a:r>
                    </a:p>
                  </a:txBody>
                  <a:tcPr marT="861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Value</a:t>
                      </a:r>
                    </a:p>
                  </a:txBody>
                  <a:tcPr marT="861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575862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Integer number</a:t>
                      </a:r>
                    </a:p>
                  </a:txBody>
                  <a:tcPr marT="795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T="7756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T="7756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T="7756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758667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(1)</a:t>
                      </a:r>
                    </a:p>
                  </a:txBody>
                  <a:tcPr marT="777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PT Serif" charset="0"/>
                          <a:cs typeface="PT Serif" charset="0"/>
                        </a:rPr>
                        <a:t>char, signed char</a:t>
                      </a:r>
                    </a:p>
                  </a:txBody>
                  <a:tcPr marT="5505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1 byte</a:t>
                      </a:r>
                    </a:p>
                  </a:txBody>
                  <a:tcPr marT="777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-2, 0, 4</a:t>
                      </a:r>
                    </a:p>
                  </a:txBody>
                  <a:tcPr marT="777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260577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(2)</a:t>
                      </a:r>
                    </a:p>
                  </a:txBody>
                  <a:tcPr marT="777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PT Serif" charset="0"/>
                          <a:cs typeface="PT Serif" charset="0"/>
                        </a:rPr>
                        <a:t>unsigned char</a:t>
                      </a:r>
                    </a:p>
                  </a:txBody>
                  <a:tcPr marT="5505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1 byte</a:t>
                      </a:r>
                    </a:p>
                  </a:txBody>
                  <a:tcPr marT="777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0, 1, 255</a:t>
                      </a:r>
                    </a:p>
                  </a:txBody>
                  <a:tcPr marT="777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826864"/>
                  </a:ext>
                </a:extLst>
              </a:tr>
              <a:tr h="477838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(3)</a:t>
                      </a:r>
                    </a:p>
                  </a:txBody>
                  <a:tcPr marT="777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PT Serif" charset="0"/>
                          <a:cs typeface="PT Serif" charset="0"/>
                        </a:rPr>
                        <a:t>short int, signed short int,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PT Serif" charset="0"/>
                          <a:cs typeface="PT Serif" charset="0"/>
                        </a:rPr>
                        <a:t>short, signed short</a:t>
                      </a:r>
                    </a:p>
                  </a:txBody>
                  <a:tcPr marT="5505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2 bytes</a:t>
                      </a:r>
                    </a:p>
                  </a:txBody>
                  <a:tcPr marT="777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10, -100</a:t>
                      </a:r>
                    </a:p>
                  </a:txBody>
                  <a:tcPr marT="777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901122"/>
                  </a:ext>
                </a:extLst>
              </a:tr>
              <a:tr h="477838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(4)</a:t>
                      </a:r>
                    </a:p>
                  </a:txBody>
                  <a:tcPr marT="777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PT Serif" charset="0"/>
                          <a:cs typeface="PT Serif" charset="0"/>
                        </a:rPr>
                        <a:t>unsigned short int,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PT Serif" charset="0"/>
                          <a:cs typeface="PT Serif" charset="0"/>
                        </a:rPr>
                        <a:t>unsigned short</a:t>
                      </a:r>
                    </a:p>
                  </a:txBody>
                  <a:tcPr marT="5505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2 bytes</a:t>
                      </a:r>
                    </a:p>
                  </a:txBody>
                  <a:tcPr marT="777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0, 15, 100</a:t>
                      </a:r>
                    </a:p>
                  </a:txBody>
                  <a:tcPr marT="777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811361"/>
                  </a:ext>
                </a:extLst>
              </a:tr>
              <a:tr h="67151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(5)</a:t>
                      </a:r>
                    </a:p>
                  </a:txBody>
                  <a:tcPr marT="777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PT Serif" charset="0"/>
                          <a:cs typeface="PT Serif" charset="0"/>
                        </a:rPr>
                        <a:t>int, signed int,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PT Serif" charset="0"/>
                          <a:cs typeface="PT Serif" charset="0"/>
                        </a:rPr>
                        <a:t>long int, signed long int,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PT Serif" charset="0"/>
                          <a:cs typeface="PT Serif" charset="0"/>
                        </a:rPr>
                        <a:t>long, signed long</a:t>
                      </a:r>
                    </a:p>
                  </a:txBody>
                  <a:tcPr marT="5505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4 bytes</a:t>
                      </a:r>
                    </a:p>
                  </a:txBody>
                  <a:tcPr marT="777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10, -100</a:t>
                      </a:r>
                    </a:p>
                  </a:txBody>
                  <a:tcPr marT="777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61012"/>
                  </a:ext>
                </a:extLst>
              </a:tr>
              <a:tr h="67151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(6)</a:t>
                      </a:r>
                    </a:p>
                  </a:txBody>
                  <a:tcPr marT="777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PT Serif" charset="0"/>
                          <a:cs typeface="PT Serif" charset="0"/>
                        </a:rPr>
                        <a:t>unsigned int,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PT Serif" charset="0"/>
                          <a:cs typeface="PT Serif" charset="0"/>
                        </a:rPr>
                        <a:t>unigned long int,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PT Serif" charset="0"/>
                          <a:cs typeface="PT Serif" charset="0"/>
                        </a:rPr>
                        <a:t>unsigned long</a:t>
                      </a:r>
                    </a:p>
                  </a:txBody>
                  <a:tcPr marT="5505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4 bytes</a:t>
                      </a:r>
                    </a:p>
                  </a:txBody>
                  <a:tcPr marT="777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0, 15, 100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T="777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946590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(7)</a:t>
                      </a:r>
                    </a:p>
                  </a:txBody>
                  <a:tcPr marT="777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PT Serif" charset="0"/>
                          <a:cs typeface="PT Serif" charset="0"/>
                        </a:rPr>
                        <a:t>long long int, signed long long int</a:t>
                      </a:r>
                    </a:p>
                  </a:txBody>
                  <a:tcPr marT="5505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8 bytes</a:t>
                      </a:r>
                    </a:p>
                  </a:txBody>
                  <a:tcPr marT="777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10, -100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T="777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91822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(8)</a:t>
                      </a:r>
                    </a:p>
                  </a:txBody>
                  <a:tcPr marT="777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PT Serif" charset="0"/>
                          <a:cs typeface="PT Serif" charset="0"/>
                        </a:rPr>
                        <a:t>unsigned long long int</a:t>
                      </a:r>
                    </a:p>
                  </a:txBody>
                  <a:tcPr marT="5505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8 bytes</a:t>
                      </a:r>
                    </a:p>
                  </a:txBody>
                  <a:tcPr marT="777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0, 15, 100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T="7777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4824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Data and Data Types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Fundamental data types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04800" y="2286000"/>
            <a:ext cx="8011616" cy="162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000">
                <a:solidFill>
                  <a:srgbClr val="FF0000"/>
                </a:solidFill>
                <a:latin typeface="Tahoma" panose="020B0604030504040204" pitchFamily="34" charset="0"/>
              </a:rPr>
              <a:t>(*) Number of bytes depends on compilers, but will satisfy the following constraints:</a:t>
            </a:r>
          </a:p>
          <a:p>
            <a:pPr>
              <a:lnSpc>
                <a:spcPct val="100000"/>
              </a:lnSpc>
            </a:pPr>
            <a:endParaRPr lang="en-US" altLang="en-US" sz="2000">
              <a:latin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Tahoma" panose="020B0604030504040204" pitchFamily="34" charset="0"/>
              </a:rPr>
              <a:t>1 == sizeof(char) &lt;= sizeof(short) &lt;= sizeof(int) </a:t>
            </a:r>
          </a:p>
          <a:p>
            <a:pPr>
              <a:lnSpc>
                <a:spcPct val="100000"/>
              </a:lnSpc>
            </a:pPr>
            <a:r>
              <a:rPr lang="en-US" altLang="en-US" sz="2000">
                <a:latin typeface="Tahoma" panose="020B0604030504040204" pitchFamily="34" charset="0"/>
              </a:rPr>
              <a:t>&lt;= sizeof(long) &lt;= sizeof(long long)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05486" y="5517232"/>
            <a:ext cx="560922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Should use “sizeof” to get the size of a data type!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Data and Data Types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A program print number of bytes of each data type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Function: sizeof(.) return number of bytes of a type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066800" y="1946275"/>
            <a:ext cx="7985125" cy="3940175"/>
          </a:xfrm>
          <a:prstGeom prst="rect">
            <a:avLst/>
          </a:prstGeom>
          <a:noFill/>
          <a:ln w="9360" cap="flat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100"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</a:p>
          <a:p>
            <a:pPr>
              <a:lnSpc>
                <a:spcPct val="100000"/>
              </a:lnSpc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100"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&lt;iomanip&gt;</a:t>
            </a:r>
          </a:p>
          <a:p>
            <a:pPr>
              <a:lnSpc>
                <a:spcPct val="100000"/>
              </a:lnSpc>
            </a:pPr>
            <a:r>
              <a:rPr lang="en-US" altLang="en-US" sz="1100">
                <a:latin typeface="Consolas" panose="020B0609020204030204" pitchFamily="49" charset="0"/>
              </a:rPr>
              <a:t>using namespace std;</a:t>
            </a:r>
          </a:p>
          <a:p>
            <a:pPr>
              <a:lnSpc>
                <a:spcPct val="100000"/>
              </a:lnSpc>
            </a:pPr>
            <a:endParaRPr lang="en-US" altLang="en-US" sz="110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</a:rPr>
              <a:t> main(){</a:t>
            </a:r>
          </a:p>
          <a:p>
            <a:pPr>
              <a:lnSpc>
                <a:spcPct val="100000"/>
              </a:lnSpc>
            </a:pPr>
            <a:r>
              <a:rPr lang="en-US" altLang="en-US" sz="1100">
                <a:latin typeface="Consolas" panose="020B0609020204030204" pitchFamily="49" charset="0"/>
              </a:rPr>
              <a:t>	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//bool</a:t>
            </a:r>
          </a:p>
          <a:p>
            <a:pPr>
              <a:lnSpc>
                <a:spcPct val="100000"/>
              </a:lnSpc>
            </a:pPr>
            <a:r>
              <a:rPr lang="en-US" altLang="en-US" sz="1100">
                <a:latin typeface="Consolas" panose="020B0609020204030204" pitchFamily="49" charset="0"/>
              </a:rPr>
              <a:t>	cout &lt;&lt; 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"sizeof(bool) = "</a:t>
            </a:r>
            <a:r>
              <a:rPr lang="en-US" altLang="en-US" sz="1100">
                <a:latin typeface="Consolas" panose="020B0609020204030204" pitchFamily="49" charset="0"/>
              </a:rPr>
              <a:t> &lt;&lt; setw(3) &lt;&lt;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100">
                <a:latin typeface="Consolas" panose="020B0609020204030204" pitchFamily="49" charset="0"/>
              </a:rPr>
              <a:t>) &lt;&lt; endl;</a:t>
            </a:r>
          </a:p>
          <a:p>
            <a:pPr>
              <a:lnSpc>
                <a:spcPct val="100000"/>
              </a:lnSpc>
            </a:pPr>
            <a:endParaRPr lang="en-US" altLang="en-US" sz="110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100">
                <a:latin typeface="Consolas" panose="020B0609020204030204" pitchFamily="49" charset="0"/>
              </a:rPr>
              <a:t>	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//char</a:t>
            </a:r>
          </a:p>
          <a:p>
            <a:pPr>
              <a:lnSpc>
                <a:spcPct val="100000"/>
              </a:lnSpc>
            </a:pPr>
            <a:r>
              <a:rPr lang="en-US" altLang="en-US" sz="1100">
                <a:latin typeface="Consolas" panose="020B0609020204030204" pitchFamily="49" charset="0"/>
              </a:rPr>
              <a:t>	cout &lt;&lt; 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"char:" </a:t>
            </a:r>
            <a:r>
              <a:rPr lang="en-US" altLang="en-US" sz="1100">
                <a:latin typeface="Consolas" panose="020B0609020204030204" pitchFamily="49" charset="0"/>
              </a:rPr>
              <a:t>&lt;&lt; endl;</a:t>
            </a:r>
          </a:p>
          <a:p>
            <a:pPr>
              <a:lnSpc>
                <a:spcPct val="100000"/>
              </a:lnSpc>
            </a:pPr>
            <a:r>
              <a:rPr lang="en-US" altLang="en-US" sz="1100">
                <a:latin typeface="Consolas" panose="020B0609020204030204" pitchFamily="49" charset="0"/>
              </a:rPr>
              <a:t>	cout &lt;&lt; 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"sizeof(char) = "</a:t>
            </a:r>
            <a:r>
              <a:rPr lang="en-US" altLang="en-US" sz="1100">
                <a:latin typeface="Consolas" panose="020B0609020204030204" pitchFamily="49" charset="0"/>
              </a:rPr>
              <a:t> &lt;&lt; setw(3) &lt;&lt;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100">
                <a:latin typeface="Consolas" panose="020B0609020204030204" pitchFamily="49" charset="0"/>
              </a:rPr>
              <a:t>)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latin typeface="Consolas" panose="020B0609020204030204" pitchFamily="49" charset="0"/>
              </a:rPr>
              <a:t>&lt;&lt; endl;</a:t>
            </a:r>
          </a:p>
          <a:p>
            <a:pPr>
              <a:lnSpc>
                <a:spcPct val="100000"/>
              </a:lnSpc>
            </a:pPr>
            <a:r>
              <a:rPr lang="en-US" altLang="en-US" sz="1100">
                <a:latin typeface="Consolas" panose="020B0609020204030204" pitchFamily="49" charset="0"/>
              </a:rPr>
              <a:t>	cout &lt;&lt; 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"sizeof(signed char) = "</a:t>
            </a:r>
            <a:r>
              <a:rPr lang="en-US" altLang="en-US" sz="1100">
                <a:latin typeface="Consolas" panose="020B0609020204030204" pitchFamily="49" charset="0"/>
              </a:rPr>
              <a:t> &lt;&lt; setw(3) &lt;&lt;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signed</a:t>
            </a:r>
            <a:r>
              <a:rPr lang="en-US" altLang="en-US" sz="1100"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100">
                <a:latin typeface="Consolas" panose="020B0609020204030204" pitchFamily="49" charset="0"/>
              </a:rPr>
              <a:t>)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latin typeface="Consolas" panose="020B0609020204030204" pitchFamily="49" charset="0"/>
              </a:rPr>
              <a:t>&lt;&lt; endl;</a:t>
            </a:r>
          </a:p>
          <a:p>
            <a:pPr>
              <a:lnSpc>
                <a:spcPct val="100000"/>
              </a:lnSpc>
            </a:pPr>
            <a:r>
              <a:rPr lang="en-US" altLang="en-US" sz="1100">
                <a:latin typeface="Consolas" panose="020B0609020204030204" pitchFamily="49" charset="0"/>
              </a:rPr>
              <a:t>	cout &lt;&lt; 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"sizeof(unsigned char) = "</a:t>
            </a:r>
            <a:r>
              <a:rPr lang="en-US" altLang="en-US" sz="1100">
                <a:latin typeface="Consolas" panose="020B0609020204030204" pitchFamily="49" charset="0"/>
              </a:rPr>
              <a:t> &lt;&lt; setw(3) &lt;&lt;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en-US" sz="1100"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100">
                <a:latin typeface="Consolas" panose="020B0609020204030204" pitchFamily="49" charset="0"/>
              </a:rPr>
              <a:t>)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latin typeface="Consolas" panose="020B0609020204030204" pitchFamily="49" charset="0"/>
              </a:rPr>
              <a:t>&lt;&lt; endl;</a:t>
            </a:r>
          </a:p>
          <a:p>
            <a:pPr>
              <a:lnSpc>
                <a:spcPct val="100000"/>
              </a:lnSpc>
            </a:pPr>
            <a:endParaRPr lang="en-US" altLang="en-US" sz="110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100">
                <a:latin typeface="Consolas" panose="020B0609020204030204" pitchFamily="49" charset="0"/>
              </a:rPr>
              <a:t>	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//short</a:t>
            </a:r>
          </a:p>
          <a:p>
            <a:pPr>
              <a:lnSpc>
                <a:spcPct val="100000"/>
              </a:lnSpc>
            </a:pPr>
            <a:r>
              <a:rPr lang="en-US" altLang="en-US" sz="1100">
                <a:latin typeface="Consolas" panose="020B0609020204030204" pitchFamily="49" charset="0"/>
              </a:rPr>
              <a:t>	cout &lt;&lt; 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"short:" </a:t>
            </a:r>
            <a:r>
              <a:rPr lang="en-US" altLang="en-US" sz="1100">
                <a:latin typeface="Consolas" panose="020B0609020204030204" pitchFamily="49" charset="0"/>
              </a:rPr>
              <a:t>&lt;&lt; endl;</a:t>
            </a:r>
          </a:p>
          <a:p>
            <a:pPr>
              <a:lnSpc>
                <a:spcPct val="100000"/>
              </a:lnSpc>
            </a:pPr>
            <a:r>
              <a:rPr lang="en-US" altLang="en-US" sz="1100">
                <a:latin typeface="Consolas" panose="020B0609020204030204" pitchFamily="49" charset="0"/>
              </a:rPr>
              <a:t>	cout &lt;&lt; 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"sizeof(short) = "</a:t>
            </a:r>
            <a:r>
              <a:rPr lang="en-US" altLang="en-US" sz="1100">
                <a:latin typeface="Consolas" panose="020B0609020204030204" pitchFamily="49" charset="0"/>
              </a:rPr>
              <a:t> &lt;&lt; setw(3) &lt;&lt;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altLang="en-US" sz="1100">
                <a:latin typeface="Consolas" panose="020B0609020204030204" pitchFamily="49" charset="0"/>
              </a:rPr>
              <a:t>)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latin typeface="Consolas" panose="020B0609020204030204" pitchFamily="49" charset="0"/>
              </a:rPr>
              <a:t>&lt;&lt; endl;</a:t>
            </a:r>
          </a:p>
          <a:p>
            <a:pPr>
              <a:lnSpc>
                <a:spcPct val="100000"/>
              </a:lnSpc>
            </a:pPr>
            <a:r>
              <a:rPr lang="en-US" altLang="en-US" sz="1100">
                <a:latin typeface="Consolas" panose="020B0609020204030204" pitchFamily="49" charset="0"/>
              </a:rPr>
              <a:t>	cout &lt;&lt; 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"sizeof(signed short) = "</a:t>
            </a:r>
            <a:r>
              <a:rPr lang="en-US" altLang="en-US" sz="1100">
                <a:latin typeface="Consolas" panose="020B0609020204030204" pitchFamily="49" charset="0"/>
              </a:rPr>
              <a:t> &lt;&lt; setw(3) &lt;&lt;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signed</a:t>
            </a:r>
            <a:r>
              <a:rPr lang="en-US" altLang="en-US" sz="1100"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altLang="en-US" sz="1100">
                <a:latin typeface="Consolas" panose="020B0609020204030204" pitchFamily="49" charset="0"/>
              </a:rPr>
              <a:t>)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latin typeface="Consolas" panose="020B0609020204030204" pitchFamily="49" charset="0"/>
              </a:rPr>
              <a:t>&lt;&lt; endl;</a:t>
            </a:r>
          </a:p>
          <a:p>
            <a:pPr>
              <a:lnSpc>
                <a:spcPct val="100000"/>
              </a:lnSpc>
            </a:pPr>
            <a:r>
              <a:rPr lang="en-US" altLang="en-US" sz="1100">
                <a:latin typeface="Consolas" panose="020B0609020204030204" pitchFamily="49" charset="0"/>
              </a:rPr>
              <a:t>	cout &lt;&lt; 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"sizeof(unsigned short) = "</a:t>
            </a:r>
            <a:r>
              <a:rPr lang="en-US" altLang="en-US" sz="1100">
                <a:latin typeface="Consolas" panose="020B0609020204030204" pitchFamily="49" charset="0"/>
              </a:rPr>
              <a:t> &lt;&lt; setw(3) &lt;&lt;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en-US" sz="1100"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altLang="en-US" sz="1100">
                <a:latin typeface="Consolas" panose="020B0609020204030204" pitchFamily="49" charset="0"/>
              </a:rPr>
              <a:t>)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latin typeface="Consolas" panose="020B0609020204030204" pitchFamily="49" charset="0"/>
              </a:rPr>
              <a:t>&lt;&lt; endl;</a:t>
            </a:r>
          </a:p>
          <a:p>
            <a:pPr>
              <a:lnSpc>
                <a:spcPct val="100000"/>
              </a:lnSpc>
            </a:pPr>
            <a:endParaRPr lang="en-US" altLang="en-US" sz="110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100">
                <a:latin typeface="Consolas" panose="020B0609020204030204" pitchFamily="49" charset="0"/>
              </a:rPr>
              <a:t>	system(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altLang="en-US" sz="110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en-US" sz="1100">
                <a:latin typeface="Consolas" panose="020B0609020204030204" pitchFamily="49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100"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100000"/>
              </a:lnSpc>
            </a:pPr>
            <a:r>
              <a:rPr lang="en-US" altLang="en-US" sz="110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Data and Data Types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Further reading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>
                <a:solidFill>
                  <a:srgbClr val="FF0000"/>
                </a:solidFill>
              </a:rPr>
              <a:t>Typedef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Keywords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What are keywords ?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Are words with the special meaning defined by programming language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Example: name of fundamental data types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Programmer is not allowed to use keywords to name variable, function, constant,etc,...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Keywords</a:t>
            </a: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Keywords in C++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2531" name="Group 3"/>
          <p:cNvGraphicFramePr>
            <a:graphicFrameLocks noGrp="1"/>
          </p:cNvGraphicFramePr>
          <p:nvPr/>
        </p:nvGraphicFramePr>
        <p:xfrm>
          <a:off x="1235075" y="1660525"/>
          <a:ext cx="6902450" cy="4203704"/>
        </p:xfrm>
        <a:graphic>
          <a:graphicData uri="http://schemas.openxmlformats.org/drawingml/2006/table">
            <a:tbl>
              <a:tblPr/>
              <a:tblGrid>
                <a:gridCol w="1724025">
                  <a:extLst>
                    <a:ext uri="{9D8B030D-6E8A-4147-A177-3AD203B41FA5}">
                      <a16:colId xmlns:a16="http://schemas.microsoft.com/office/drawing/2014/main" val="1617131939"/>
                    </a:ext>
                  </a:extLst>
                </a:gridCol>
                <a:gridCol w="1724025">
                  <a:extLst>
                    <a:ext uri="{9D8B030D-6E8A-4147-A177-3AD203B41FA5}">
                      <a16:colId xmlns:a16="http://schemas.microsoft.com/office/drawing/2014/main" val="281328196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168825999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576371511"/>
                    </a:ext>
                  </a:extLst>
                </a:gridCol>
              </a:tblGrid>
              <a:tr h="52546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auto</a:t>
                      </a:r>
                    </a:p>
                  </a:txBody>
                  <a:tcPr marL="90000" marR="90000" marT="92358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double</a:t>
                      </a:r>
                    </a:p>
                  </a:txBody>
                  <a:tcPr marL="90000" marR="90000" marT="92358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int</a:t>
                      </a:r>
                    </a:p>
                  </a:txBody>
                  <a:tcPr marL="90000" marR="90000" marT="92358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struct</a:t>
                      </a:r>
                    </a:p>
                  </a:txBody>
                  <a:tcPr marL="90000" marR="90000" marT="92358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83055"/>
                  </a:ext>
                </a:extLst>
              </a:tr>
              <a:tr h="52546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break</a:t>
                      </a:r>
                    </a:p>
                  </a:txBody>
                  <a:tcPr marL="90000" marR="90000" marT="92358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else</a:t>
                      </a:r>
                    </a:p>
                  </a:txBody>
                  <a:tcPr marL="90000" marR="90000" marT="92358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long</a:t>
                      </a:r>
                    </a:p>
                  </a:txBody>
                  <a:tcPr marL="90000" marR="90000" marT="92358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switch</a:t>
                      </a:r>
                    </a:p>
                  </a:txBody>
                  <a:tcPr marL="90000" marR="90000" marT="92358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441778"/>
                  </a:ext>
                </a:extLst>
              </a:tr>
              <a:tr h="52546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case</a:t>
                      </a:r>
                    </a:p>
                  </a:txBody>
                  <a:tcPr marL="90000" marR="90000" marT="92358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enum</a:t>
                      </a:r>
                    </a:p>
                  </a:txBody>
                  <a:tcPr marL="90000" marR="90000" marT="92358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register</a:t>
                      </a:r>
                    </a:p>
                  </a:txBody>
                  <a:tcPr marL="90000" marR="90000" marT="92358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typedef</a:t>
                      </a:r>
                    </a:p>
                  </a:txBody>
                  <a:tcPr marL="90000" marR="90000" marT="92358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418319"/>
                  </a:ext>
                </a:extLst>
              </a:tr>
              <a:tr h="52546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char</a:t>
                      </a:r>
                    </a:p>
                  </a:txBody>
                  <a:tcPr marL="90000" marR="90000" marT="92358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extern</a:t>
                      </a:r>
                    </a:p>
                  </a:txBody>
                  <a:tcPr marL="90000" marR="90000" marT="92358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return</a:t>
                      </a:r>
                    </a:p>
                  </a:txBody>
                  <a:tcPr marL="90000" marR="90000" marT="92358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union</a:t>
                      </a:r>
                    </a:p>
                  </a:txBody>
                  <a:tcPr marL="90000" marR="90000" marT="92358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461"/>
                  </a:ext>
                </a:extLst>
              </a:tr>
              <a:tr h="52546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continue</a:t>
                      </a:r>
                    </a:p>
                  </a:txBody>
                  <a:tcPr marL="90000" marR="90000" marT="92358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for</a:t>
                      </a:r>
                    </a:p>
                  </a:txBody>
                  <a:tcPr marL="90000" marR="90000" marT="92358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signed</a:t>
                      </a:r>
                    </a:p>
                  </a:txBody>
                  <a:tcPr marL="90000" marR="90000" marT="92358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void</a:t>
                      </a:r>
                    </a:p>
                  </a:txBody>
                  <a:tcPr marL="90000" marR="90000" marT="92358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633658"/>
                  </a:ext>
                </a:extLst>
              </a:tr>
              <a:tr h="52546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do</a:t>
                      </a:r>
                    </a:p>
                  </a:txBody>
                  <a:tcPr marL="90000" marR="90000" marT="92358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if</a:t>
                      </a:r>
                    </a:p>
                  </a:txBody>
                  <a:tcPr marL="90000" marR="90000" marT="92358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static</a:t>
                      </a:r>
                    </a:p>
                  </a:txBody>
                  <a:tcPr marL="90000" marR="90000" marT="92358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while</a:t>
                      </a:r>
                    </a:p>
                  </a:txBody>
                  <a:tcPr marL="90000" marR="90000" marT="92358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466071"/>
                  </a:ext>
                </a:extLst>
              </a:tr>
              <a:tr h="52546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default</a:t>
                      </a:r>
                    </a:p>
                  </a:txBody>
                  <a:tcPr marL="90000" marR="90000" marT="92358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goto</a:t>
                      </a:r>
                    </a:p>
                  </a:txBody>
                  <a:tcPr marL="90000" marR="90000" marT="92358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sizeof</a:t>
                      </a:r>
                    </a:p>
                  </a:txBody>
                  <a:tcPr marL="90000" marR="90000" marT="92358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volatile</a:t>
                      </a:r>
                    </a:p>
                  </a:txBody>
                  <a:tcPr marL="90000" marR="90000" marT="92358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975509"/>
                  </a:ext>
                </a:extLst>
              </a:tr>
              <a:tr h="52546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const</a:t>
                      </a:r>
                    </a:p>
                  </a:txBody>
                  <a:tcPr marL="90000" marR="90000" marT="92358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float</a:t>
                      </a:r>
                    </a:p>
                  </a:txBody>
                  <a:tcPr marL="90000" marR="90000" marT="92358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short</a:t>
                      </a:r>
                    </a:p>
                  </a:txBody>
                  <a:tcPr marL="90000" marR="90000" marT="92358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unsigned</a:t>
                      </a:r>
                    </a:p>
                  </a:txBody>
                  <a:tcPr marL="90000" marR="90000" marT="92358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84078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Variable and Variable Declaration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What is variable ?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Is a name of an area in memory, somewhere in virtual memory space.</a:t>
            </a:r>
          </a:p>
          <a:p>
            <a:pPr marL="742950" indent="-282575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2000"/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Read / assign value to the area by its name, instead of its address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How do we use variable ?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Variables need to be declared before using (read/write)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Compilers allocates memory automatically when meet a variable declaration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Variable and Variable Declaration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Examples: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Create one variable</a:t>
            </a:r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432FF"/>
                </a:solidFill>
              </a:rPr>
              <a:t>int</a:t>
            </a:r>
            <a:r>
              <a:rPr lang="en-US" altLang="en-US" sz="2000"/>
              <a:t> a;</a:t>
            </a:r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char c;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Create many variables in one line</a:t>
            </a:r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432FF"/>
                </a:solidFill>
              </a:rPr>
              <a:t>int</a:t>
            </a:r>
            <a:r>
              <a:rPr lang="en-US" altLang="en-US" sz="2000"/>
              <a:t> a, b;</a:t>
            </a:r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432FF"/>
                </a:solidFill>
              </a:rPr>
              <a:t>char</a:t>
            </a:r>
            <a:r>
              <a:rPr lang="en-US" altLang="en-US" sz="2000"/>
              <a:t> c1, c2;</a:t>
            </a:r>
          </a:p>
          <a:p>
            <a:pPr marL="51435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2000"/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Create and assign value</a:t>
            </a:r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432FF"/>
                </a:solidFill>
              </a:rPr>
              <a:t>int</a:t>
            </a:r>
            <a:r>
              <a:rPr lang="en-US" altLang="en-US" sz="2000"/>
              <a:t> a=10, b;</a:t>
            </a:r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  <a:r>
              <a:rPr lang="en-US" altLang="en-US" sz="2000">
                <a:solidFill>
                  <a:srgbClr val="0432FF"/>
                </a:solidFill>
              </a:rPr>
              <a:t>har</a:t>
            </a:r>
            <a:r>
              <a:rPr lang="en-US" altLang="en-US" sz="2000"/>
              <a:t> c1=‘A’, c2=‘a’;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Content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Data and Data Types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Keywords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Variable and Variable Declaration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Scope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Operators and Expressions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Enum Data Type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Constant Definition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Type Casting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Exercises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Variable and Variable Declaration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5425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5425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5425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5425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What do we need when declare a variable ?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What type of data will be stored ? → </a:t>
            </a:r>
            <a:r>
              <a:rPr lang="en-US" altLang="en-US" sz="2000">
                <a:solidFill>
                  <a:srgbClr val="FF0000"/>
                </a:solidFill>
              </a:rPr>
              <a:t>data type of variable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What is the meaning of variable ? → </a:t>
            </a:r>
            <a:r>
              <a:rPr lang="en-US" altLang="en-US" sz="2000">
                <a:solidFill>
                  <a:srgbClr val="FF0000"/>
                </a:solidFill>
              </a:rPr>
              <a:t>name of variable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Example:</a:t>
            </a:r>
          </a:p>
          <a:p>
            <a:pPr lvl="2">
              <a:lnSpc>
                <a:spcPct val="100000"/>
              </a:lnSpc>
              <a:spcBef>
                <a:spcPts val="363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/>
              <a:t>Solve quadratic equation:</a:t>
            </a:r>
          </a:p>
          <a:p>
            <a:pPr lvl="3">
              <a:lnSpc>
                <a:spcPct val="100000"/>
              </a:lnSpc>
              <a:spcBef>
                <a:spcPts val="363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/>
              <a:t>Coefficients:</a:t>
            </a:r>
          </a:p>
          <a:p>
            <a:pPr lvl="4">
              <a:lnSpc>
                <a:spcPct val="100000"/>
              </a:lnSpc>
              <a:spcBef>
                <a:spcPts val="363"/>
              </a:spcBef>
              <a:buClr>
                <a:srgbClr val="00E4A8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/>
              <a:t>Data type: float or double. Why?</a:t>
            </a:r>
          </a:p>
          <a:p>
            <a:pPr lvl="4">
              <a:lnSpc>
                <a:spcPct val="100000"/>
              </a:lnSpc>
              <a:spcBef>
                <a:spcPts val="363"/>
              </a:spcBef>
              <a:buClr>
                <a:srgbClr val="00E4A8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/>
              <a:t>Name: a, b, c. Why?</a:t>
            </a:r>
          </a:p>
          <a:p>
            <a:pPr lvl="3">
              <a:lnSpc>
                <a:spcPct val="100000"/>
              </a:lnSpc>
              <a:spcBef>
                <a:spcPts val="363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/>
              <a:t>Delta:</a:t>
            </a:r>
          </a:p>
          <a:p>
            <a:pPr lvl="4">
              <a:lnSpc>
                <a:spcPct val="100000"/>
              </a:lnSpc>
              <a:spcBef>
                <a:spcPts val="363"/>
              </a:spcBef>
              <a:buClr>
                <a:srgbClr val="00E4A8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/>
              <a:t>Data type: float or double. Why?</a:t>
            </a:r>
          </a:p>
          <a:p>
            <a:pPr lvl="4">
              <a:lnSpc>
                <a:spcPct val="100000"/>
              </a:lnSpc>
              <a:spcBef>
                <a:spcPts val="363"/>
              </a:spcBef>
              <a:buClr>
                <a:srgbClr val="00E4A8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/>
              <a:t>Name: delta</a:t>
            </a:r>
          </a:p>
          <a:p>
            <a:pPr lvl="3">
              <a:lnSpc>
                <a:spcPct val="100000"/>
              </a:lnSpc>
              <a:spcBef>
                <a:spcPts val="363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/>
              <a:t>Roots of equation:</a:t>
            </a:r>
          </a:p>
          <a:p>
            <a:pPr lvl="4">
              <a:lnSpc>
                <a:spcPct val="100000"/>
              </a:lnSpc>
              <a:spcBef>
                <a:spcPts val="363"/>
              </a:spcBef>
              <a:buClr>
                <a:srgbClr val="00E4A8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/>
              <a:t>Data type: float or double. Why?</a:t>
            </a:r>
          </a:p>
          <a:p>
            <a:pPr lvl="4">
              <a:lnSpc>
                <a:spcPct val="100000"/>
              </a:lnSpc>
              <a:spcBef>
                <a:spcPts val="363"/>
              </a:spcBef>
              <a:buClr>
                <a:srgbClr val="00E4A8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/>
              <a:t>Name: x1, x2, s1, s2, sol1, sol2, etc. Why?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Variable and Variable Declaration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Naming rules (Variable)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 b="1" u="sng"/>
              <a:t>Do not use </a:t>
            </a:r>
            <a:r>
              <a:rPr lang="en-US" altLang="en-US" sz="2000"/>
              <a:t>keywords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The first letter: 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One character (a, A, b, B, …) or underscore (_)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 b="1" u="sng"/>
              <a:t>Special characters</a:t>
            </a:r>
            <a:r>
              <a:rPr lang="en-US" altLang="en-US" sz="2000"/>
              <a:t> are </a:t>
            </a:r>
            <a:r>
              <a:rPr lang="en-US" altLang="en-US" sz="2000" b="1" u="sng"/>
              <a:t>not</a:t>
            </a:r>
            <a:r>
              <a:rPr lang="en-US" altLang="en-US" sz="2000"/>
              <a:t> allowed: !,@,#,$,%,^,&amp;,*,(,), …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The next characters: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digits, letters, underscore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Variable and Variable Declaration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Example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04800" y="1600200"/>
            <a:ext cx="8153400" cy="4227513"/>
          </a:xfrm>
          <a:prstGeom prst="rect">
            <a:avLst/>
          </a:prstGeom>
          <a:solidFill>
            <a:srgbClr val="D1D1F0"/>
          </a:solidFill>
          <a:ln w="9360" cap="flat">
            <a:solidFill>
              <a:srgbClr val="007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600">
                <a:solidFill>
                  <a:srgbClr val="008000"/>
                </a:solidFill>
                <a:latin typeface="Consolas" panose="020B0609020204030204" pitchFamily="49" charset="0"/>
              </a:rPr>
              <a:t>//Chuong trinh giai Phuong trinh bac 2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>
                <a:latin typeface="Consolas" panose="020B0609020204030204" pitchFamily="49" charset="0"/>
              </a:rPr>
              <a:t> main(){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</a:t>
            </a:r>
            <a:r>
              <a:rPr lang="en-US" altLang="en-US" sz="1600">
                <a:solidFill>
                  <a:srgbClr val="008000"/>
                </a:solidFill>
                <a:latin typeface="Consolas" panose="020B0609020204030204" pitchFamily="49" charset="0"/>
              </a:rPr>
              <a:t>//Khao bao cac bien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1600">
                <a:latin typeface="Consolas" panose="020B0609020204030204" pitchFamily="49" charset="0"/>
              </a:rPr>
              <a:t> a,b,c;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1600">
                <a:latin typeface="Consolas" panose="020B0609020204030204" pitchFamily="49" charset="0"/>
              </a:rPr>
              <a:t> delta;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1600">
                <a:latin typeface="Consolas" panose="020B0609020204030204" pitchFamily="49" charset="0"/>
              </a:rPr>
              <a:t> x1, x2;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</a:t>
            </a:r>
            <a:r>
              <a:rPr lang="en-US" altLang="en-US" sz="1600">
                <a:solidFill>
                  <a:srgbClr val="008000"/>
                </a:solidFill>
                <a:latin typeface="Consolas" panose="020B0609020204030204" pitchFamily="49" charset="0"/>
              </a:rPr>
              <a:t>//Lay a,b,c tu nguoi dung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</a:t>
            </a:r>
            <a:r>
              <a:rPr lang="en-US" altLang="en-US" sz="1600">
                <a:solidFill>
                  <a:srgbClr val="008000"/>
                </a:solidFill>
                <a:latin typeface="Consolas" panose="020B0609020204030204" pitchFamily="49" charset="0"/>
              </a:rPr>
              <a:t>//Giai cho truong hop bac 0: a = b = 0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</a:t>
            </a:r>
            <a:r>
              <a:rPr lang="en-US" altLang="en-US" sz="1600">
                <a:solidFill>
                  <a:srgbClr val="008000"/>
                </a:solidFill>
                <a:latin typeface="Consolas" panose="020B0609020204030204" pitchFamily="49" charset="0"/>
              </a:rPr>
              <a:t>//Giai cho truong hop bac 1: a = 0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</a:t>
            </a:r>
            <a:r>
              <a:rPr lang="en-US" altLang="en-US" sz="1600">
                <a:solidFill>
                  <a:srgbClr val="008000"/>
                </a:solidFill>
                <a:latin typeface="Consolas" panose="020B0609020204030204" pitchFamily="49" charset="0"/>
              </a:rPr>
              <a:t>//Giai cho truong hop 2: a va b &lt;&gt; 0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	</a:t>
            </a:r>
            <a:r>
              <a:rPr lang="en-US" altLang="en-US" sz="1600">
                <a:solidFill>
                  <a:srgbClr val="008000"/>
                </a:solidFill>
                <a:latin typeface="Consolas" panose="020B0609020204030204" pitchFamily="49" charset="0"/>
              </a:rPr>
              <a:t>//Tinh delta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	</a:t>
            </a:r>
            <a:r>
              <a:rPr lang="en-US" altLang="en-US" sz="1600">
                <a:solidFill>
                  <a:srgbClr val="008000"/>
                </a:solidFill>
                <a:latin typeface="Consolas" panose="020B0609020204030204" pitchFamily="49" charset="0"/>
              </a:rPr>
              <a:t>//Truong hop: vo nghiem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	</a:t>
            </a:r>
            <a:r>
              <a:rPr lang="en-US" altLang="en-US" sz="1600">
                <a:solidFill>
                  <a:srgbClr val="008000"/>
                </a:solidFill>
                <a:latin typeface="Consolas" panose="020B0609020204030204" pitchFamily="49" charset="0"/>
              </a:rPr>
              <a:t>//Truong hop: nghiem kep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	</a:t>
            </a:r>
            <a:r>
              <a:rPr lang="en-US" altLang="en-US" sz="1600">
                <a:solidFill>
                  <a:srgbClr val="008000"/>
                </a:solidFill>
                <a:latin typeface="Consolas" panose="020B0609020204030204" pitchFamily="49" charset="0"/>
              </a:rPr>
              <a:t>//Truong hop: hai nghiem khac nhau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system(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altLang="en-US" sz="160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600"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Scope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What is scope?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Is a region of the program where a variable exist and be used.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There are three places a variable can be declared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Global: outside of all function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Local: 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Inside function: </a:t>
            </a:r>
            <a:r>
              <a:rPr lang="en-US" altLang="en-US" sz="2000" u="sng"/>
              <a:t>from { to } of the body of function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Inside a block </a:t>
            </a:r>
            <a:r>
              <a:rPr lang="en-US" altLang="en-US" sz="2000" u="sng"/>
              <a:t>from { to } of block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Function parameters: </a:t>
            </a:r>
            <a:r>
              <a:rPr lang="en-US" altLang="en-US" sz="2000" u="sng"/>
              <a:t>from { to } of the body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5334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</a:pPr>
            <a:endParaRPr lang="en-US" altLang="en-US" sz="2400"/>
          </a:p>
          <a:p>
            <a:pPr>
              <a:lnSpc>
                <a:spcPct val="100000"/>
              </a:lnSpc>
              <a:spcBef>
                <a:spcPts val="488"/>
              </a:spcBef>
            </a:pPr>
            <a:endParaRPr lang="en-US" altLang="en-US" sz="2400"/>
          </a:p>
          <a:p>
            <a:pPr>
              <a:lnSpc>
                <a:spcPct val="100000"/>
              </a:lnSpc>
              <a:spcBef>
                <a:spcPts val="1425"/>
              </a:spcBef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</a:pPr>
            <a:endParaRPr lang="en-US" altLang="en-US" sz="200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19050"/>
            <a:ext cx="4038600" cy="6173788"/>
          </a:xfrm>
          <a:prstGeom prst="rect">
            <a:avLst/>
          </a:prstGeom>
          <a:solidFill>
            <a:srgbClr val="E8E8E8"/>
          </a:solidFill>
          <a:ln w="9360" cap="flat">
            <a:solidFill>
              <a:srgbClr val="007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600">
                <a:latin typeface="Consolas" panose="020B0609020204030204" pitchFamily="49" charset="0"/>
              </a:rPr>
              <a:t> 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using namespace std;</a:t>
            </a:r>
          </a:p>
          <a:p>
            <a:pPr>
              <a:lnSpc>
                <a:spcPct val="100000"/>
              </a:lnSpc>
            </a:pP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600">
                <a:solidFill>
                  <a:srgbClr val="008000"/>
                </a:solidFill>
                <a:latin typeface="Consolas" panose="020B0609020204030204" pitchFamily="49" charset="0"/>
              </a:rPr>
              <a:t>/*Global Variables*/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1600">
                <a:latin typeface="Consolas" panose="020B0609020204030204" pitchFamily="49" charset="0"/>
              </a:rPr>
              <a:t> g;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600">
                <a:latin typeface="Consolas" panose="020B0609020204030204" pitchFamily="49" charset="0"/>
              </a:rPr>
              <a:t> d;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>
                <a:latin typeface="Consolas" panose="020B0609020204030204" pitchFamily="49" charset="0"/>
              </a:rPr>
              <a:t> main(){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1600">
                <a:latin typeface="Consolas" panose="020B0609020204030204" pitchFamily="49" charset="0"/>
              </a:rPr>
              <a:t> g;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600">
                <a:latin typeface="Consolas" panose="020B0609020204030204" pitchFamily="49" charset="0"/>
              </a:rPr>
              <a:t> d;</a:t>
            </a:r>
          </a:p>
          <a:p>
            <a:pPr>
              <a:lnSpc>
                <a:spcPct val="100000"/>
              </a:lnSpc>
            </a:pP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600">
                <a:latin typeface="Consolas" panose="020B0609020204030204" pitchFamily="49" charset="0"/>
              </a:rPr>
              <a:t>(;;){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	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1600">
                <a:latin typeface="Consolas" panose="020B0609020204030204" pitchFamily="49" charset="0"/>
              </a:rPr>
              <a:t> g;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	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600">
                <a:latin typeface="Consolas" panose="020B0609020204030204" pitchFamily="49" charset="0"/>
              </a:rPr>
              <a:t> d;</a:t>
            </a:r>
          </a:p>
          <a:p>
            <a:pPr>
              <a:lnSpc>
                <a:spcPct val="100000"/>
              </a:lnSpc>
            </a:pP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{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	{</a:t>
            </a:r>
          </a:p>
          <a:p>
            <a:pPr>
              <a:lnSpc>
                <a:spcPct val="100000"/>
              </a:lnSpc>
            </a:pP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	}</a:t>
            </a:r>
          </a:p>
          <a:p>
            <a:pPr>
              <a:lnSpc>
                <a:spcPct val="100000"/>
              </a:lnSpc>
            </a:pP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system(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altLang="en-US" sz="160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600"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1219200" y="1371600"/>
            <a:ext cx="1588" cy="304800"/>
          </a:xfrm>
          <a:prstGeom prst="line">
            <a:avLst/>
          </a:prstGeom>
          <a:noFill/>
          <a:ln w="57240" cap="flat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2057400" y="2057400"/>
            <a:ext cx="1588" cy="381000"/>
          </a:xfrm>
          <a:prstGeom prst="line">
            <a:avLst/>
          </a:prstGeom>
          <a:noFill/>
          <a:ln w="57240" cap="flat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2971800" y="3124200"/>
            <a:ext cx="1588" cy="304800"/>
          </a:xfrm>
          <a:prstGeom prst="line">
            <a:avLst/>
          </a:prstGeom>
          <a:noFill/>
          <a:ln w="57240" cap="flat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 flipH="1">
            <a:off x="4652963" y="63500"/>
            <a:ext cx="37639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>
                <a:latin typeface="Tahoma" panose="020B0604030504040204" pitchFamily="34" charset="0"/>
              </a:rPr>
              <a:t>g, d: global variable</a:t>
            </a:r>
          </a:p>
        </p:txBody>
      </p:sp>
      <p:sp>
        <p:nvSpPr>
          <p:cNvPr id="29703" name="AutoShape 7"/>
          <p:cNvSpPr>
            <a:spLocks noChangeShapeType="1"/>
          </p:cNvSpPr>
          <p:nvPr/>
        </p:nvSpPr>
        <p:spPr bwMode="auto">
          <a:xfrm flipH="1">
            <a:off x="1247775" y="387350"/>
            <a:ext cx="3402013" cy="1150938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 rot="5400000" flipH="1">
            <a:off x="6998494" y="3756819"/>
            <a:ext cx="22399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>
                <a:latin typeface="Tahoma" panose="020B0604030504040204" pitchFamily="34" charset="0"/>
              </a:rPr>
              <a:t>Local A</a:t>
            </a:r>
          </a:p>
        </p:txBody>
      </p:sp>
      <p:grpSp>
        <p:nvGrpSpPr>
          <p:cNvPr id="29705" name="Group 9"/>
          <p:cNvGrpSpPr>
            <a:grpSpLocks/>
          </p:cNvGrpSpPr>
          <p:nvPr/>
        </p:nvGrpSpPr>
        <p:grpSpPr bwMode="auto">
          <a:xfrm>
            <a:off x="228600" y="1827213"/>
            <a:ext cx="7618413" cy="4192587"/>
            <a:chOff x="144" y="1151"/>
            <a:chExt cx="4799" cy="2641"/>
          </a:xfrm>
        </p:grpSpPr>
        <p:sp>
          <p:nvSpPr>
            <p:cNvPr id="29706" name="AutoShape 10"/>
            <p:cNvSpPr>
              <a:spLocks noChangeShapeType="1"/>
            </p:cNvSpPr>
            <p:nvPr/>
          </p:nvSpPr>
          <p:spPr bwMode="auto">
            <a:xfrm flipH="1">
              <a:off x="860" y="1152"/>
              <a:ext cx="4078" cy="0"/>
            </a:xfrm>
            <a:prstGeom prst="straightConnector1">
              <a:avLst/>
            </a:prstGeom>
            <a:noFill/>
            <a:ln w="38160" cap="flat">
              <a:solidFill>
                <a:srgbClr val="20AC6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AutoShape 11"/>
            <p:cNvSpPr>
              <a:spLocks noChangeShapeType="1"/>
            </p:cNvSpPr>
            <p:nvPr/>
          </p:nvSpPr>
          <p:spPr bwMode="auto">
            <a:xfrm flipH="1">
              <a:off x="144" y="3792"/>
              <a:ext cx="4798" cy="0"/>
            </a:xfrm>
            <a:prstGeom prst="straightConnector1">
              <a:avLst/>
            </a:prstGeom>
            <a:noFill/>
            <a:ln w="38160" cap="flat">
              <a:solidFill>
                <a:srgbClr val="20AC6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 flipV="1">
              <a:off x="4944" y="1150"/>
              <a:ext cx="0" cy="2642"/>
            </a:xfrm>
            <a:prstGeom prst="line">
              <a:avLst/>
            </a:prstGeom>
            <a:noFill/>
            <a:ln w="38160" cap="flat">
              <a:solidFill>
                <a:srgbClr val="20AC6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09" name="Group 13"/>
          <p:cNvGrpSpPr>
            <a:grpSpLocks/>
          </p:cNvGrpSpPr>
          <p:nvPr/>
        </p:nvGrpSpPr>
        <p:grpSpPr bwMode="auto">
          <a:xfrm>
            <a:off x="1136650" y="2863850"/>
            <a:ext cx="5970588" cy="946150"/>
            <a:chOff x="716" y="1804"/>
            <a:chExt cx="3761" cy="596"/>
          </a:xfrm>
        </p:grpSpPr>
        <p:sp>
          <p:nvSpPr>
            <p:cNvPr id="29710" name="AutoShape 14"/>
            <p:cNvSpPr>
              <a:spLocks noChangeShapeType="1"/>
            </p:cNvSpPr>
            <p:nvPr/>
          </p:nvSpPr>
          <p:spPr bwMode="auto">
            <a:xfrm flipH="1">
              <a:off x="1200" y="1804"/>
              <a:ext cx="3258" cy="0"/>
            </a:xfrm>
            <a:prstGeom prst="straightConnector1">
              <a:avLst/>
            </a:prstGeom>
            <a:noFill/>
            <a:ln w="28440" cap="flat">
              <a:solidFill>
                <a:srgbClr val="10563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AutoShape 15"/>
            <p:cNvSpPr>
              <a:spLocks noChangeShapeType="1"/>
            </p:cNvSpPr>
            <p:nvPr/>
          </p:nvSpPr>
          <p:spPr bwMode="auto">
            <a:xfrm flipH="1">
              <a:off x="715" y="2400"/>
              <a:ext cx="3738" cy="0"/>
            </a:xfrm>
            <a:prstGeom prst="straightConnector1">
              <a:avLst/>
            </a:prstGeom>
            <a:noFill/>
            <a:ln w="28440" cap="flat">
              <a:solidFill>
                <a:srgbClr val="10563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2" name="Line 16"/>
            <p:cNvSpPr>
              <a:spLocks noChangeShapeType="1"/>
            </p:cNvSpPr>
            <p:nvPr/>
          </p:nvSpPr>
          <p:spPr bwMode="auto">
            <a:xfrm flipV="1">
              <a:off x="4460" y="1803"/>
              <a:ext cx="17" cy="597"/>
            </a:xfrm>
            <a:prstGeom prst="line">
              <a:avLst/>
            </a:prstGeom>
            <a:noFill/>
            <a:ln w="28440" cap="flat">
              <a:solidFill>
                <a:srgbClr val="10563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13" name="Group 17"/>
          <p:cNvGrpSpPr>
            <a:grpSpLocks/>
          </p:cNvGrpSpPr>
          <p:nvPr/>
        </p:nvGrpSpPr>
        <p:grpSpPr bwMode="auto">
          <a:xfrm>
            <a:off x="1060450" y="4037013"/>
            <a:ext cx="6005513" cy="1250950"/>
            <a:chOff x="668" y="2543"/>
            <a:chExt cx="3783" cy="788"/>
          </a:xfrm>
        </p:grpSpPr>
        <p:sp>
          <p:nvSpPr>
            <p:cNvPr id="29714" name="AutoShape 18"/>
            <p:cNvSpPr>
              <a:spLocks noChangeShapeType="1"/>
            </p:cNvSpPr>
            <p:nvPr/>
          </p:nvSpPr>
          <p:spPr bwMode="auto">
            <a:xfrm flipH="1">
              <a:off x="668" y="2544"/>
              <a:ext cx="3778" cy="0"/>
            </a:xfrm>
            <a:prstGeom prst="straightConnector1">
              <a:avLst/>
            </a:prstGeom>
            <a:noFill/>
            <a:ln w="28440" cap="flat">
              <a:solidFill>
                <a:srgbClr val="10563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AutoShape 19"/>
            <p:cNvSpPr>
              <a:spLocks noChangeShapeType="1"/>
            </p:cNvSpPr>
            <p:nvPr/>
          </p:nvSpPr>
          <p:spPr bwMode="auto">
            <a:xfrm flipH="1">
              <a:off x="708" y="3331"/>
              <a:ext cx="3738" cy="0"/>
            </a:xfrm>
            <a:prstGeom prst="straightConnector1">
              <a:avLst/>
            </a:prstGeom>
            <a:noFill/>
            <a:ln w="28440" cap="flat">
              <a:solidFill>
                <a:srgbClr val="10563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 flipV="1">
              <a:off x="4452" y="2542"/>
              <a:ext cx="0" cy="789"/>
            </a:xfrm>
            <a:prstGeom prst="line">
              <a:avLst/>
            </a:prstGeom>
            <a:noFill/>
            <a:ln w="28440" cap="flat">
              <a:solidFill>
                <a:srgbClr val="10563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17" name="Group 21"/>
          <p:cNvGrpSpPr>
            <a:grpSpLocks/>
          </p:cNvGrpSpPr>
          <p:nvPr/>
        </p:nvGrpSpPr>
        <p:grpSpPr bwMode="auto">
          <a:xfrm>
            <a:off x="2051050" y="4341813"/>
            <a:ext cx="3206750" cy="503237"/>
            <a:chOff x="1292" y="2735"/>
            <a:chExt cx="2020" cy="317"/>
          </a:xfrm>
        </p:grpSpPr>
        <p:sp>
          <p:nvSpPr>
            <p:cNvPr id="29718" name="AutoShape 22"/>
            <p:cNvSpPr>
              <a:spLocks noChangeShapeType="1"/>
            </p:cNvSpPr>
            <p:nvPr/>
          </p:nvSpPr>
          <p:spPr bwMode="auto">
            <a:xfrm flipH="1">
              <a:off x="1291" y="2736"/>
              <a:ext cx="2014" cy="0"/>
            </a:xfrm>
            <a:prstGeom prst="straightConnector1">
              <a:avLst/>
            </a:prstGeom>
            <a:noFill/>
            <a:ln w="19080" cap="flat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9" name="AutoShape 23"/>
            <p:cNvSpPr>
              <a:spLocks noChangeShapeType="1"/>
            </p:cNvSpPr>
            <p:nvPr/>
          </p:nvSpPr>
          <p:spPr bwMode="auto">
            <a:xfrm flipH="1">
              <a:off x="1314" y="3052"/>
              <a:ext cx="1992" cy="0"/>
            </a:xfrm>
            <a:prstGeom prst="straightConnector1">
              <a:avLst/>
            </a:prstGeom>
            <a:noFill/>
            <a:ln w="19080" cap="flat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 flipV="1">
              <a:off x="3312" y="2734"/>
              <a:ext cx="0" cy="318"/>
            </a:xfrm>
            <a:prstGeom prst="line">
              <a:avLst/>
            </a:prstGeom>
            <a:noFill/>
            <a:ln w="1908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21" name="Rectangle 25"/>
          <p:cNvSpPr>
            <a:spLocks noChangeArrowheads="1"/>
          </p:cNvSpPr>
          <p:nvPr/>
        </p:nvSpPr>
        <p:spPr bwMode="auto">
          <a:xfrm rot="5400000" flipH="1">
            <a:off x="6653213" y="3111500"/>
            <a:ext cx="13335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>
                <a:latin typeface="Tahoma" panose="020B0604030504040204" pitchFamily="34" charset="0"/>
              </a:rPr>
              <a:t>Local:  B</a:t>
            </a: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 rot="5400000" flipH="1">
            <a:off x="6626226" y="4479925"/>
            <a:ext cx="13335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>
                <a:latin typeface="Tahoma" panose="020B0604030504040204" pitchFamily="34" charset="0"/>
              </a:rPr>
              <a:t>Local:  C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 rot="5400000" flipH="1">
            <a:off x="4800601" y="4394200"/>
            <a:ext cx="13335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>
                <a:latin typeface="Tahoma" panose="020B0604030504040204" pitchFamily="34" charset="0"/>
              </a:rPr>
              <a:t>TVCB:  D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 flipH="1">
            <a:off x="4652963" y="765175"/>
            <a:ext cx="37639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>
                <a:latin typeface="Tahoma" panose="020B0604030504040204" pitchFamily="34" charset="0"/>
              </a:rPr>
              <a:t>g, d: scope A</a:t>
            </a:r>
          </a:p>
        </p:txBody>
      </p:sp>
      <p:sp>
        <p:nvSpPr>
          <p:cNvPr id="29725" name="AutoShape 29"/>
          <p:cNvSpPr>
            <a:spLocks noChangeShapeType="1"/>
          </p:cNvSpPr>
          <p:nvPr/>
        </p:nvSpPr>
        <p:spPr bwMode="auto">
          <a:xfrm flipH="1">
            <a:off x="2085975" y="949325"/>
            <a:ext cx="2566988" cy="1270000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 flipH="1">
            <a:off x="4652963" y="1270000"/>
            <a:ext cx="37639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>
                <a:latin typeface="Tahoma" panose="020B0604030504040204" pitchFamily="34" charset="0"/>
              </a:rPr>
              <a:t>g, d: scope B</a:t>
            </a:r>
          </a:p>
        </p:txBody>
      </p:sp>
      <p:sp>
        <p:nvSpPr>
          <p:cNvPr id="29727" name="AutoShape 31"/>
          <p:cNvSpPr>
            <a:spLocks noChangeShapeType="1"/>
          </p:cNvSpPr>
          <p:nvPr/>
        </p:nvSpPr>
        <p:spPr bwMode="auto">
          <a:xfrm flipH="1">
            <a:off x="2997200" y="1455738"/>
            <a:ext cx="1660525" cy="1828800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Scope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Program has 4 scopes naming: A, B, C, D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A contains B, C (and D)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C contains D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Variable g and d (global) can be used in entire program.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Be shadowed by inner variable g and d in A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Therefore, use the full name to access global variables ::g and ::d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Variable g and d in region A can only be used and access in region A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However, can not be used in B (why?)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Variable g and d in region B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Can only be used in B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Scope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Program has 4 scopes naming: A, B, C and D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How can we access global variables (g and d) ?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::g and ::d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Scope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Initial default value: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Local variables: not need initialize default value (depends on compiler)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Function parameters: from function call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Global variables: based on table below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3142587"/>
            <a:ext cx="7747000" cy="2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Operators and Expressions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Operators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Arithmetic operators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Logic operators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Bitwise operators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Assignment operators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Other operators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Operators and Expressions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 sz="2000">
                <a:solidFill>
                  <a:srgbClr val="333399"/>
                </a:solidFill>
                <a:latin typeface="Tahoma" panose="020B0604030504040204" pitchFamily="34" charset="0"/>
              </a:rPr>
              <a:t>Operators</a:t>
            </a:r>
          </a:p>
        </p:txBody>
      </p:sp>
      <p:graphicFrame>
        <p:nvGraphicFramePr>
          <p:cNvPr id="34818" name="Group 2"/>
          <p:cNvGraphicFramePr>
            <a:graphicFrameLocks noGrp="1"/>
          </p:cNvGraphicFramePr>
          <p:nvPr/>
        </p:nvGraphicFramePr>
        <p:xfrm>
          <a:off x="381000" y="1295400"/>
          <a:ext cx="8461375" cy="441483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52828380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80562582"/>
                    </a:ext>
                  </a:extLst>
                </a:gridCol>
                <a:gridCol w="2517775">
                  <a:extLst>
                    <a:ext uri="{9D8B030D-6E8A-4147-A177-3AD203B41FA5}">
                      <a16:colId xmlns:a16="http://schemas.microsoft.com/office/drawing/2014/main" val="211032466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41908232"/>
                    </a:ext>
                  </a:extLst>
                </a:gridCol>
              </a:tblGrid>
              <a:tr h="466725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Symbol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Meaning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Data type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Example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303635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+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Addition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Numeric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x + y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099747"/>
                  </a:ext>
                </a:extLst>
              </a:tr>
              <a:tr h="806450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-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Subtraction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Numeric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x - y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470095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*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Multiplication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Numeric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x * y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66097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/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Division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Numeric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x / y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70617"/>
                  </a:ext>
                </a:extLst>
              </a:tr>
              <a:tr h="806450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%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Remainder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Integer or enum type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n % 2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423374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++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Increment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Numeric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++x; y++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579219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--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Decrement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Numeric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--x; y--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45041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Data and Data Types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Why do we need data types ?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Every program need data for its processing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Example: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A simple program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=&gt; Need a place to store data (“LAP TRINH C/C++”) to print to console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0" y="2819400"/>
            <a:ext cx="4800600" cy="1187450"/>
          </a:xfrm>
          <a:prstGeom prst="rect">
            <a:avLst/>
          </a:prstGeom>
          <a:noFill/>
          <a:ln w="9360" cap="flat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>
                <a:latin typeface="PT Serif" charset="0"/>
                <a:cs typeface="PT Serif" charset="0"/>
              </a:rPr>
              <a:t>int main(){</a:t>
            </a:r>
          </a:p>
          <a:p>
            <a:pPr>
              <a:lnSpc>
                <a:spcPct val="100000"/>
              </a:lnSpc>
            </a:pPr>
            <a:r>
              <a:rPr lang="en-US" altLang="en-US">
                <a:latin typeface="PT Serif" charset="0"/>
                <a:cs typeface="PT Serif" charset="0"/>
              </a:rPr>
              <a:t>	cout &lt;&lt; “LAP TRINH C/C++”;</a:t>
            </a:r>
          </a:p>
          <a:p>
            <a:pPr>
              <a:lnSpc>
                <a:spcPct val="100000"/>
              </a:lnSpc>
            </a:pPr>
            <a:r>
              <a:rPr lang="en-US" altLang="en-US">
                <a:latin typeface="PT Serif" charset="0"/>
                <a:cs typeface="PT Serif" charset="0"/>
              </a:rPr>
              <a:t>	return 0;</a:t>
            </a:r>
          </a:p>
          <a:p>
            <a:pPr>
              <a:lnSpc>
                <a:spcPct val="100000"/>
              </a:lnSpc>
            </a:pPr>
            <a:r>
              <a:rPr lang="en-US" altLang="en-US">
                <a:latin typeface="PT Serif" charset="0"/>
                <a:cs typeface="PT Serif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Operators and Expressions</a:t>
            </a:r>
            <a:b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GB" altLang="en-US" sz="2000">
                <a:solidFill>
                  <a:srgbClr val="333399"/>
                </a:solidFill>
                <a:latin typeface="Tahoma" panose="020B0604030504040204" pitchFamily="34" charset="0"/>
              </a:rPr>
              <a:t>Operators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Increment ++</a:t>
            </a:r>
          </a:p>
          <a:p>
            <a:pPr lvl="1">
              <a:lnSpc>
                <a:spcPct val="100000"/>
              </a:lnSpc>
              <a:spcBef>
                <a:spcPts val="363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/>
              <a:t>Pre-increment: </a:t>
            </a:r>
          </a:p>
          <a:p>
            <a:pPr lvl="2">
              <a:lnSpc>
                <a:spcPct val="100000"/>
              </a:lnSpc>
              <a:spcBef>
                <a:spcPts val="363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/>
              <a:t>Example: (++x – y)</a:t>
            </a:r>
          </a:p>
          <a:p>
            <a:pPr lvl="3">
              <a:lnSpc>
                <a:spcPct val="100000"/>
              </a:lnSpc>
              <a:spcBef>
                <a:spcPts val="363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/>
              <a:t>Increment x by 1</a:t>
            </a:r>
          </a:p>
          <a:p>
            <a:pPr lvl="3">
              <a:lnSpc>
                <a:spcPct val="100000"/>
              </a:lnSpc>
              <a:spcBef>
                <a:spcPts val="363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/>
              <a:t>Use new value of x in the expression</a:t>
            </a:r>
          </a:p>
          <a:p>
            <a:pPr lvl="3">
              <a:lnSpc>
                <a:spcPct val="100000"/>
              </a:lnSpc>
              <a:spcBef>
                <a:spcPts val="363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/>
              <a:t>If x = 4 and y = 5</a:t>
            </a:r>
          </a:p>
          <a:p>
            <a:pPr lvl="3">
              <a:lnSpc>
                <a:spcPct val="100000"/>
              </a:lnSpc>
              <a:spcBef>
                <a:spcPts val="363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/>
              <a:t>(++x – y) will be: 0</a:t>
            </a:r>
          </a:p>
          <a:p>
            <a:pPr lvl="1">
              <a:lnSpc>
                <a:spcPct val="100000"/>
              </a:lnSpc>
              <a:spcBef>
                <a:spcPts val="363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/>
              <a:t>Post-increment: x++</a:t>
            </a:r>
          </a:p>
          <a:p>
            <a:pPr lvl="2">
              <a:lnSpc>
                <a:spcPct val="100000"/>
              </a:lnSpc>
              <a:spcBef>
                <a:spcPts val="363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/>
              <a:t>Example: (x++ – y)</a:t>
            </a:r>
          </a:p>
          <a:p>
            <a:pPr lvl="3">
              <a:lnSpc>
                <a:spcPct val="100000"/>
              </a:lnSpc>
              <a:spcBef>
                <a:spcPts val="363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/>
              <a:t>Use current value of x in the expression</a:t>
            </a:r>
          </a:p>
          <a:p>
            <a:pPr lvl="3">
              <a:lnSpc>
                <a:spcPct val="100000"/>
              </a:lnSpc>
              <a:spcBef>
                <a:spcPts val="363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/>
              <a:t>Increment x by 1</a:t>
            </a:r>
          </a:p>
          <a:p>
            <a:pPr lvl="3">
              <a:lnSpc>
                <a:spcPct val="100000"/>
              </a:lnSpc>
              <a:spcBef>
                <a:spcPts val="363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/>
              <a:t>If x = 4 and y = 5</a:t>
            </a:r>
          </a:p>
          <a:p>
            <a:pPr lvl="3">
              <a:lnSpc>
                <a:spcPct val="100000"/>
              </a:lnSpc>
              <a:spcBef>
                <a:spcPts val="363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/>
              <a:t>(x++ – y) will be: -1</a:t>
            </a:r>
          </a:p>
          <a:p>
            <a:pPr lvl="1">
              <a:lnSpc>
                <a:spcPct val="100000"/>
              </a:lnSpc>
              <a:spcBef>
                <a:spcPts val="363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/>
              <a:t>In both examples: the final value of x will be 5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Operators and Expressions</a:t>
            </a:r>
            <a:b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GB" altLang="en-US" sz="2000">
                <a:solidFill>
                  <a:srgbClr val="333399"/>
                </a:solidFill>
                <a:latin typeface="Tahoma" panose="020B0604030504040204" pitchFamily="34" charset="0"/>
              </a:rPr>
              <a:t>Operators</a:t>
            </a: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Decrement --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Similar to increment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 When do we use ++ and – ?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When we need a variable to control the loop (for, while and do…while)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Operators and Expressions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 sz="2000">
                <a:solidFill>
                  <a:srgbClr val="333399"/>
                </a:solidFill>
                <a:latin typeface="Tahoma" panose="020B0604030504040204" pitchFamily="34" charset="0"/>
              </a:rPr>
              <a:t>Logic Operators</a:t>
            </a:r>
          </a:p>
        </p:txBody>
      </p:sp>
      <p:graphicFrame>
        <p:nvGraphicFramePr>
          <p:cNvPr id="38914" name="Group 2"/>
          <p:cNvGraphicFramePr>
            <a:graphicFrameLocks noGrp="1"/>
          </p:cNvGraphicFramePr>
          <p:nvPr/>
        </p:nvGraphicFramePr>
        <p:xfrm>
          <a:off x="457200" y="1397000"/>
          <a:ext cx="8232775" cy="420081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74439789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298159994"/>
                    </a:ext>
                  </a:extLst>
                </a:gridCol>
                <a:gridCol w="1844675">
                  <a:extLst>
                    <a:ext uri="{9D8B030D-6E8A-4147-A177-3AD203B41FA5}">
                      <a16:colId xmlns:a16="http://schemas.microsoft.com/office/drawing/2014/main" val="865550685"/>
                    </a:ext>
                  </a:extLst>
                </a:gridCol>
                <a:gridCol w="2654300">
                  <a:extLst>
                    <a:ext uri="{9D8B030D-6E8A-4147-A177-3AD203B41FA5}">
                      <a16:colId xmlns:a16="http://schemas.microsoft.com/office/drawing/2014/main" val="1088701937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Symbol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Meaning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Data type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Example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26563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==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Check equality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Numeric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 == b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12250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!=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Check inequality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Numeric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 != b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3154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&gt;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Larger than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Numeric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 &gt; b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84059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&lt;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Smaller than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Numeric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 &lt; b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7145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&gt;=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Larger or equal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Numeric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 &gt;= b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31043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&lt;=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Smaller or equal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Numeric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 &lt;= b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563810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T="7756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T="7756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T="7756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T="77562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37206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&amp;&amp;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AND 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Logic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b1 &amp;&amp; b2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03733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||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OR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Logic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b1 || b2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892792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!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NOT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Logic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!flag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11204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Operators and Expressions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 sz="2000">
                <a:solidFill>
                  <a:srgbClr val="333399"/>
                </a:solidFill>
                <a:latin typeface="Tahoma" panose="020B0604030504040204" pitchFamily="34" charset="0"/>
              </a:rPr>
              <a:t>Bitwise Operators</a:t>
            </a:r>
          </a:p>
        </p:txBody>
      </p:sp>
      <p:graphicFrame>
        <p:nvGraphicFramePr>
          <p:cNvPr id="39938" name="Group 2"/>
          <p:cNvGraphicFramePr>
            <a:graphicFrameLocks noGrp="1"/>
          </p:cNvGraphicFramePr>
          <p:nvPr/>
        </p:nvGraphicFramePr>
        <p:xfrm>
          <a:off x="457200" y="1397000"/>
          <a:ext cx="8461375" cy="347980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55323642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286880014"/>
                    </a:ext>
                  </a:extLst>
                </a:gridCol>
                <a:gridCol w="1658938">
                  <a:extLst>
                    <a:ext uri="{9D8B030D-6E8A-4147-A177-3AD203B41FA5}">
                      <a16:colId xmlns:a16="http://schemas.microsoft.com/office/drawing/2014/main" val="1739123676"/>
                    </a:ext>
                  </a:extLst>
                </a:gridCol>
                <a:gridCol w="2992437">
                  <a:extLst>
                    <a:ext uri="{9D8B030D-6E8A-4147-A177-3AD203B41FA5}">
                      <a16:colId xmlns:a16="http://schemas.microsoft.com/office/drawing/2014/main" val="2325806553"/>
                    </a:ext>
                  </a:extLst>
                </a:gridCol>
              </a:tblGrid>
              <a:tr h="496888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Symbol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Meaning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Data type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Example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328665"/>
                  </a:ext>
                </a:extLst>
              </a:tr>
              <a:tr h="496888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&amp;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Bitwise AND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Numeric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 &amp; PATTERN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540586"/>
                  </a:ext>
                </a:extLst>
              </a:tr>
              <a:tr h="496888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|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Bitwise inclusive OR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Numeric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 | PATTERN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01340"/>
                  </a:ext>
                </a:extLst>
              </a:tr>
              <a:tr h="496888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^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Bitwise exclusive XOR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Numeric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 ^ b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015649"/>
                  </a:ext>
                </a:extLst>
              </a:tr>
              <a:tr h="496888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~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One’s complement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Numeric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~a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830003"/>
                  </a:ext>
                </a:extLst>
              </a:tr>
              <a:tr h="496888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&lt;&lt;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Left shift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Numeric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 &lt;&lt; 2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29430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&gt;&gt;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Right shift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Numeric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 &gt;&gt; 2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11523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Operators and Expressions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 sz="2000">
                <a:solidFill>
                  <a:srgbClr val="333399"/>
                </a:solidFill>
                <a:latin typeface="Tahoma" panose="020B0604030504040204" pitchFamily="34" charset="0"/>
              </a:rPr>
              <a:t>Assignment Operators</a:t>
            </a:r>
          </a:p>
        </p:txBody>
      </p:sp>
      <p:graphicFrame>
        <p:nvGraphicFramePr>
          <p:cNvPr id="40962" name="Group 2"/>
          <p:cNvGraphicFramePr>
            <a:graphicFrameLocks noGrp="1"/>
          </p:cNvGraphicFramePr>
          <p:nvPr/>
        </p:nvGraphicFramePr>
        <p:xfrm>
          <a:off x="457200" y="1397000"/>
          <a:ext cx="8461375" cy="4556131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4224523159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77844012"/>
                    </a:ext>
                  </a:extLst>
                </a:gridCol>
                <a:gridCol w="1901825">
                  <a:extLst>
                    <a:ext uri="{9D8B030D-6E8A-4147-A177-3AD203B41FA5}">
                      <a16:colId xmlns:a16="http://schemas.microsoft.com/office/drawing/2014/main" val="523757407"/>
                    </a:ext>
                  </a:extLst>
                </a:gridCol>
                <a:gridCol w="2597150">
                  <a:extLst>
                    <a:ext uri="{9D8B030D-6E8A-4147-A177-3AD203B41FA5}">
                      <a16:colId xmlns:a16="http://schemas.microsoft.com/office/drawing/2014/main" val="3193337125"/>
                    </a:ext>
                  </a:extLst>
                </a:gridCol>
              </a:tblGrid>
              <a:tr h="37941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Symbol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Meaning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Data type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Example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169997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=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Assign A = B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All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 = (b + c )*f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794116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+=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 = A+B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Numeric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 += 2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134029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-=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 = A-B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Numeric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 -= 2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11584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*=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 = A*B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Numeric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 *= 2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824864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/=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 = A/B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Numeric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 /= 2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441913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%=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 = A%B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Integer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 %= 2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853869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&lt;&lt;=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 = A &lt;&lt; B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Numeric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 &lt;&lt;= 2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530646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&gt;&gt;=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 = A &gt;&gt; B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Numeric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 &gt;&gt;= 2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83701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&amp;=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 = A &amp; B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Numeric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 &amp;= 2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53537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^=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 = A ^ B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Numeric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 ^= 2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88889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|=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 = A | B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Numeric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 |= 2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51658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Operators and Expressions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 sz="2000">
                <a:solidFill>
                  <a:srgbClr val="333399"/>
                </a:solidFill>
                <a:latin typeface="Tahoma" panose="020B0604030504040204" pitchFamily="34" charset="0"/>
              </a:rPr>
              <a:t>Other Operators</a:t>
            </a:r>
          </a:p>
        </p:txBody>
      </p:sp>
      <p:graphicFrame>
        <p:nvGraphicFramePr>
          <p:cNvPr id="41986" name="Group 2"/>
          <p:cNvGraphicFramePr>
            <a:graphicFrameLocks noGrp="1"/>
          </p:cNvGraphicFramePr>
          <p:nvPr/>
        </p:nvGraphicFramePr>
        <p:xfrm>
          <a:off x="457200" y="1397000"/>
          <a:ext cx="8461375" cy="3792914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1806513575"/>
                    </a:ext>
                  </a:extLst>
                </a:gridCol>
                <a:gridCol w="4041775">
                  <a:extLst>
                    <a:ext uri="{9D8B030D-6E8A-4147-A177-3AD203B41FA5}">
                      <a16:colId xmlns:a16="http://schemas.microsoft.com/office/drawing/2014/main" val="175732989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8862443"/>
                    </a:ext>
                  </a:extLst>
                </a:gridCol>
              </a:tblGrid>
              <a:tr h="363538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Symbol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Meaning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Data type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376480"/>
                  </a:ext>
                </a:extLst>
              </a:tr>
              <a:tr h="62706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sizeof()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Returns the size (bytes) of a type or a variable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Fundamental data type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26417"/>
                  </a:ext>
                </a:extLst>
              </a:tr>
              <a:tr h="62706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&amp;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Returns the address of the memory named Variable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All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669252"/>
                  </a:ext>
                </a:extLst>
              </a:tr>
              <a:tr h="62706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*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Returns the value of the memory Pointer points to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All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241601"/>
                  </a:ext>
                </a:extLst>
              </a:tr>
              <a:tr h="116046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? :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Conditional operator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(C? A: B)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C: Logic expression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A, B: expression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045395"/>
                  </a:ext>
                </a:extLst>
              </a:tr>
              <a:tr h="363538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[]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Returns the element at the index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lnSpc>
                          <a:spcPct val="87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lnSpc>
                          <a:spcPct val="87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lnSpc>
                          <a:spcPct val="87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lnSpc>
                          <a:spcPct val="87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87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Any data type</a:t>
                      </a:r>
                    </a:p>
                  </a:txBody>
                  <a:tcPr marT="91278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4948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Operators and Expressions</a:t>
            </a:r>
            <a:b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</a:br>
            <a:r>
              <a:rPr lang="en-US" altLang="en-US" sz="2000">
                <a:solidFill>
                  <a:srgbClr val="333399"/>
                </a:solidFill>
                <a:latin typeface="Tahoma" panose="020B0604030504040204" pitchFamily="34" charset="0"/>
              </a:rPr>
              <a:t>Priority of Expression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50900"/>
            <a:ext cx="7162800" cy="515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Operators and Expressions</a:t>
            </a: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Arithmetic Operators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Further reading: http://www.tutorialspoint.com/ansi_c/c_operator_types.htm</a:t>
            </a:r>
            <a:br>
              <a:rPr lang="en-US" altLang="en-US" sz="2000"/>
            </a:br>
            <a:endParaRPr lang="en-US" altLang="en-US" sz="2000"/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Operators and Expressions</a:t>
            </a: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Expression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Contain operators and operands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Expression:  X + Y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X, Y: Operands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+ : Operator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Addition operator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Expression:  ! (A &amp;&amp; B)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(A &amp;&amp; B): AND operator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! : not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&amp;&amp;: Logic operator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The result data type of operation depends on the data types of the operands</a:t>
            </a:r>
            <a:br>
              <a:rPr lang="en-US" altLang="en-US" sz="2000"/>
            </a:b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Operators and Expressions</a:t>
            </a:r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Expression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Operands can be constants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Data and Data Types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5425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5425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5425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5425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Why do we need data types ?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Every program need data for its processing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Example: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A program to solve quadratic equation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Data:</a:t>
            </a:r>
          </a:p>
          <a:p>
            <a:pPr lvl="4">
              <a:lnSpc>
                <a:spcPct val="100000"/>
              </a:lnSpc>
              <a:spcBef>
                <a:spcPts val="400"/>
              </a:spcBef>
              <a:buClr>
                <a:srgbClr val="00E4A8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Coefficient A,B,C of quadratic equation</a:t>
            </a:r>
          </a:p>
          <a:p>
            <a:pPr lvl="4">
              <a:lnSpc>
                <a:spcPct val="100000"/>
              </a:lnSpc>
              <a:spcBef>
                <a:spcPts val="400"/>
              </a:spcBef>
              <a:buClr>
                <a:srgbClr val="00E4A8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Delta</a:t>
            </a:r>
          </a:p>
          <a:p>
            <a:pPr lvl="4">
              <a:lnSpc>
                <a:spcPct val="100000"/>
              </a:lnSpc>
              <a:spcBef>
                <a:spcPts val="400"/>
              </a:spcBef>
              <a:buClr>
                <a:srgbClr val="00E4A8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Solution of the equation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Human resources management application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Data:</a:t>
            </a:r>
          </a:p>
          <a:p>
            <a:pPr lvl="4">
              <a:lnSpc>
                <a:spcPct val="100000"/>
              </a:lnSpc>
              <a:spcBef>
                <a:spcPts val="400"/>
              </a:spcBef>
              <a:buClr>
                <a:srgbClr val="00E4A8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Identifier, name, salary, etc,....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Enum Data Type</a:t>
            </a: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Why do we need enum ?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In program, a constant (1, 2 or 3,…) should be used to represent: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A set of choices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A month in a year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A color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...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To increase code quality (read / understand / maintain), a collection of constants should be grouped together and be used by a name to represent the meaning of this group. In this case, enum type should be used.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Enum Data Type</a:t>
            </a: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Example:</a:t>
            </a:r>
          </a:p>
          <a:p>
            <a:pPr marL="4572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(1) Color set:</a:t>
            </a:r>
          </a:p>
          <a:p>
            <a:pPr marL="4572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 enum colors {RED, GREEN, BLUE};</a:t>
            </a:r>
          </a:p>
          <a:p>
            <a:pPr marL="4572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2000"/>
          </a:p>
          <a:p>
            <a:pPr marL="4572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(2) Months set:</a:t>
            </a:r>
          </a:p>
          <a:p>
            <a:pPr marL="4572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enum months {JAN, FEB, MAR, APR, MAY, JUN, JUL, AUG, SEP, OCT, NOV, DEC};</a:t>
            </a:r>
          </a:p>
          <a:p>
            <a:pPr marL="4572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2000"/>
          </a:p>
          <a:p>
            <a:pPr marL="4572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(3) Choices set:</a:t>
            </a:r>
          </a:p>
          <a:p>
            <a:pPr marL="4572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enum user_choices {LOAD_DATA, INPUT_DATA, PRINT_DATA};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Enum Data Type</a:t>
            </a:r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What is enum ?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Is a data type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In previous example, we have 3 enum type: colors, months, user_choices.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A variable with colors enum type can only be RED, GREEN or BLUE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A variable with months enum type can only be JAN, FEB, MAR, etc.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A variable with user_choices enum type can only be LOAD_DATA, INPUT_DATA, etc.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Enum Data Type</a:t>
            </a: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What is enum?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A collection of constants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In previous example, we have collections of constants: colors, months, user_choices.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Colors has constants: RED, GREEN, BLUE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Months has constants: JAN, FEB, MAR, v.v.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User_choices has constants: LOAD_DATA, INPUT_DATA, v.v.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The list of values in enum type are assigned a number automatically. The first constant assigned to 0, the second constant assigned to 1, and so on.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However, programmer can define the value assigned to constants in the collection, should be the first only.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en-US" sz="2000">
                <a:latin typeface="Consolas" panose="020B0609020204030204" pitchFamily="49" charset="0"/>
              </a:rPr>
              <a:t> colors {RED = 10, GREEN, BLUE};</a:t>
            </a: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Enum Data Type</a:t>
            </a: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 Declare and use enum type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r>
              <a:rPr lang="en-US" altLang="en-US" sz="2400"/>
              <a:t>	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685800" y="1600200"/>
            <a:ext cx="6019800" cy="3009900"/>
          </a:xfrm>
          <a:prstGeom prst="rect">
            <a:avLst/>
          </a:prstGeom>
          <a:noFill/>
          <a:ln w="9360" cap="flat">
            <a:solidFill>
              <a:srgbClr val="00DE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600">
                <a:latin typeface="Consolas" panose="020B0609020204030204" pitchFamily="49" charset="0"/>
              </a:rPr>
              <a:t> 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using namespace std;</a:t>
            </a:r>
          </a:p>
          <a:p>
            <a:pPr>
              <a:lnSpc>
                <a:spcPct val="100000"/>
              </a:lnSpc>
            </a:pPr>
            <a:endParaRPr lang="en-US" altLang="en-US" sz="160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>
                <a:latin typeface="Consolas" panose="020B0609020204030204" pitchFamily="49" charset="0"/>
              </a:rPr>
              <a:t> main(){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en-US" sz="1600">
                <a:latin typeface="Consolas" panose="020B0609020204030204" pitchFamily="49" charset="0"/>
              </a:rPr>
              <a:t> colors {RED, GREEN, BLUE};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colors b = BLUE, c = GREEN;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cout &lt;&lt; 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"b= " </a:t>
            </a:r>
            <a:r>
              <a:rPr lang="en-US" altLang="en-US" sz="1600">
                <a:latin typeface="Consolas" panose="020B0609020204030204" pitchFamily="49" charset="0"/>
              </a:rPr>
              <a:t>&lt;&lt; b &lt;&lt; endl;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cout &lt;&lt; 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"c= "</a:t>
            </a:r>
            <a:r>
              <a:rPr lang="en-US" altLang="en-US" sz="1600">
                <a:latin typeface="Consolas" panose="020B0609020204030204" pitchFamily="49" charset="0"/>
              </a:rPr>
              <a:t> &lt;&lt; c &lt;&lt; endl;</a:t>
            </a:r>
          </a:p>
          <a:p>
            <a:pPr>
              <a:lnSpc>
                <a:spcPct val="100000"/>
              </a:lnSpc>
            </a:pP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system(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altLang="en-US" sz="160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600"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615950" y="4800600"/>
            <a:ext cx="23399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>
                <a:latin typeface="Tahoma" panose="020B0604030504040204" pitchFamily="34" charset="0"/>
              </a:rPr>
              <a:t>Result on console: </a:t>
            </a:r>
          </a:p>
          <a:p>
            <a:pPr>
              <a:lnSpc>
                <a:spcPct val="100000"/>
              </a:lnSpc>
            </a:pPr>
            <a:r>
              <a:rPr lang="en-US" altLang="en-US">
                <a:latin typeface="Tahoma" panose="020B0604030504040204" pitchFamily="34" charset="0"/>
              </a:rPr>
              <a:t>b = 2</a:t>
            </a:r>
          </a:p>
          <a:p>
            <a:pPr>
              <a:lnSpc>
                <a:spcPct val="100000"/>
              </a:lnSpc>
            </a:pPr>
            <a:r>
              <a:rPr lang="en-US" altLang="en-US">
                <a:latin typeface="Tahoma" panose="020B0604030504040204" pitchFamily="34" charset="0"/>
              </a:rPr>
              <a:t>c = 1</a:t>
            </a:r>
          </a:p>
          <a:p>
            <a:pPr>
              <a:lnSpc>
                <a:spcPct val="100000"/>
              </a:lnSpc>
            </a:pPr>
            <a:r>
              <a:rPr lang="en-US" altLang="en-US" b="1">
                <a:solidFill>
                  <a:srgbClr val="FF0000"/>
                </a:solidFill>
                <a:latin typeface="Tahoma" panose="020B0604030504040204" pitchFamily="34" charset="0"/>
              </a:rPr>
              <a:t>Why 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Enum Data Type</a:t>
            </a:r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How to print name of all constants in enum type ?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r>
              <a:rPr lang="en-US" altLang="en-US" sz="2400"/>
              <a:t>	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685800" y="1635125"/>
            <a:ext cx="7924800" cy="3254375"/>
          </a:xfrm>
          <a:prstGeom prst="rect">
            <a:avLst/>
          </a:prstGeom>
          <a:noFill/>
          <a:ln w="9360" cap="flat">
            <a:solidFill>
              <a:srgbClr val="00DE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600">
                <a:latin typeface="Consolas" panose="020B0609020204030204" pitchFamily="49" charset="0"/>
              </a:rPr>
              <a:t> 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using namespace std;</a:t>
            </a:r>
          </a:p>
          <a:p>
            <a:pPr>
              <a:lnSpc>
                <a:spcPct val="100000"/>
              </a:lnSpc>
            </a:pP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>
                <a:latin typeface="Consolas" panose="020B0609020204030204" pitchFamily="49" charset="0"/>
              </a:rPr>
              <a:t> main(){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en-US" sz="1600">
                <a:latin typeface="Consolas" panose="020B0609020204030204" pitchFamily="49" charset="0"/>
              </a:rPr>
              <a:t> colors {RED, GREEN, BLUE};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600">
                <a:latin typeface="Consolas" panose="020B0609020204030204" pitchFamily="49" charset="0"/>
              </a:rPr>
              <a:t>* colors_names[] = {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1600">
                <a:latin typeface="Consolas" panose="020B0609020204030204" pitchFamily="49" charset="0"/>
              </a:rPr>
              <a:t>, 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"GREEN"</a:t>
            </a:r>
            <a:r>
              <a:rPr lang="en-US" altLang="en-US" sz="1600">
                <a:latin typeface="Consolas" panose="020B0609020204030204" pitchFamily="49" charset="0"/>
              </a:rPr>
              <a:t>, 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altLang="en-US" sz="1600"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colors b = BLUE, c = GREEN;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cout &lt;&lt; 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"b= "</a:t>
            </a:r>
            <a:r>
              <a:rPr lang="en-US" altLang="en-US" sz="1600">
                <a:latin typeface="Consolas" panose="020B0609020204030204" pitchFamily="49" charset="0"/>
              </a:rPr>
              <a:t> &lt;&lt; colors_names[b – RED] &lt;&lt; endl;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cout &lt;&lt; 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"b= "</a:t>
            </a:r>
            <a:r>
              <a:rPr lang="en-US" altLang="en-US" sz="1600">
                <a:latin typeface="Consolas" panose="020B0609020204030204" pitchFamily="49" charset="0"/>
              </a:rPr>
              <a:t> &lt;&lt; colors_names[c – RED] &lt;&lt; endl;</a:t>
            </a:r>
          </a:p>
          <a:p>
            <a:pPr>
              <a:lnSpc>
                <a:spcPct val="100000"/>
              </a:lnSpc>
            </a:pP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system(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altLang="en-US" sz="160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600"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07975" y="5562600"/>
            <a:ext cx="73755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Constant Definition</a:t>
            </a: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What is constant ?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Refer to fixed values that the program can not alter during its execution.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So, 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The value of constant must be determined at compile time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Example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(1) Use const keyword</a:t>
            </a:r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const int MAX = 50;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(2) Use macro</a:t>
            </a:r>
          </a:p>
          <a:p>
            <a:pPr marL="4572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	#define MAX 50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(3) Use enum</a:t>
            </a:r>
          </a:p>
          <a:p>
            <a:pPr marL="4572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	enum {MAX}; </a:t>
            </a:r>
          </a:p>
          <a:p>
            <a:pPr marL="4572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	enum {MAX = 50};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Constant Definition</a:t>
            </a: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Example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Char constant</a:t>
            </a:r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const char c = ‘a’;</a:t>
            </a:r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const char c = ‘A’;</a:t>
            </a:r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2000"/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String constant</a:t>
            </a:r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const char c[] = “LAP TRINH C/C++”;</a:t>
            </a:r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const char c[] = “SAI GON”;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Other type constant</a:t>
            </a:r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const int a = 100;</a:t>
            </a:r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const float f = 10.5f;</a:t>
            </a:r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const double d = 10.5;</a:t>
            </a:r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Type Casting</a:t>
            </a: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What is type casting ?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When we assign a value to a variable with the same data type, or operator between two operands with the same data type, there is no type conversion.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Example</a:t>
            </a:r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int a = 100;</a:t>
            </a:r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int b;</a:t>
            </a:r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b = a;</a:t>
            </a:r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2000"/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float f = 10.5f;</a:t>
            </a:r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float fa;</a:t>
            </a:r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fa = f;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Type Casting</a:t>
            </a:r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What is type casting ?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But, how can we convert a variable from one data type to another data type ?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Example:</a:t>
            </a:r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short a = 100;</a:t>
            </a:r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Int b;</a:t>
            </a:r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b = a;</a:t>
            </a:r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2000"/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double d = 10.5;</a:t>
            </a:r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float fa;</a:t>
            </a:r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fa = d;</a:t>
            </a:r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2000"/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=&gt; convert the values from one type to another type implicitly (short to int or double to float)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Data and Data Types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Why do we need data types ?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Every program need data for its processing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Programmer needs memory (in RAM) to store data while application is running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When users input data (use keyboard, touch on screen, read from sensor,etc..): data will be saved in the memory of RAM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Example: Read coefficients </a:t>
            </a:r>
            <a:r>
              <a:rPr lang="en-US" altLang="en-US" sz="2000">
                <a:solidFill>
                  <a:srgbClr val="FF0000"/>
                </a:solidFill>
              </a:rPr>
              <a:t>A,B,and C</a:t>
            </a:r>
            <a:r>
              <a:rPr lang="en-US" altLang="en-US" sz="2000"/>
              <a:t> of quadratic equation from keyboard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During the running: memory is read and processed. 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Example: To calculate DELTA in quadratic equation, coefficients will be read and used to find DELTA by using this formula (</a:t>
            </a:r>
            <a:r>
              <a:rPr lang="en-US" altLang="en-US" sz="2000">
                <a:solidFill>
                  <a:srgbClr val="FF0000"/>
                </a:solidFill>
              </a:rPr>
              <a:t>DELTA = B*B – 4*A*C;)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Type Casting</a:t>
            </a: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Type casting operator, in the following forms</a:t>
            </a:r>
          </a:p>
          <a:p>
            <a:pPr lvl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(</a:t>
            </a:r>
            <a:r>
              <a:rPr lang="en-US" altLang="en-US" sz="2400">
                <a:solidFill>
                  <a:srgbClr val="0070C0"/>
                </a:solidFill>
              </a:rPr>
              <a:t>type</a:t>
            </a:r>
            <a:r>
              <a:rPr lang="en-US" altLang="en-US" sz="2400"/>
              <a:t>) expression</a:t>
            </a:r>
          </a:p>
          <a:p>
            <a:pPr lvl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>
                <a:solidFill>
                  <a:srgbClr val="0070C0"/>
                </a:solidFill>
              </a:rPr>
              <a:t>type</a:t>
            </a:r>
            <a:r>
              <a:rPr lang="en-US" altLang="en-US" sz="2400"/>
              <a:t>(expression)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Two cases: </a:t>
            </a:r>
          </a:p>
          <a:p>
            <a:pPr lvl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Promotion: smaller to bigger size</a:t>
            </a:r>
          </a:p>
          <a:p>
            <a:pPr lvl="1"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Truncation: bigger size to smaller size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61950" y="4077072"/>
            <a:ext cx="8553450" cy="4413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300">
                <a:latin typeface="Verdana" panose="020B0604030504040204" pitchFamily="34" charset="0"/>
              </a:rPr>
              <a:t>char &lt; short &lt; int &lt; long &lt; float &lt; double &lt; long double</a:t>
            </a:r>
          </a:p>
        </p:txBody>
      </p:sp>
      <p:sp>
        <p:nvSpPr>
          <p:cNvPr id="57348" name="AutoShape 4"/>
          <p:cNvSpPr>
            <a:spLocks noChangeShapeType="1"/>
          </p:cNvSpPr>
          <p:nvPr/>
        </p:nvSpPr>
        <p:spPr bwMode="auto">
          <a:xfrm flipH="1">
            <a:off x="261938" y="5121647"/>
            <a:ext cx="8682037" cy="1587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338138" y="5148634"/>
            <a:ext cx="13589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>
                <a:latin typeface="Verdana" panose="020B0604030504040204" pitchFamily="34" charset="0"/>
              </a:rPr>
              <a:t>truncation</a:t>
            </a:r>
          </a:p>
        </p:txBody>
      </p:sp>
      <p:sp>
        <p:nvSpPr>
          <p:cNvPr id="57350" name="AutoShape 6"/>
          <p:cNvSpPr>
            <a:spLocks noChangeShapeType="1"/>
          </p:cNvSpPr>
          <p:nvPr/>
        </p:nvSpPr>
        <p:spPr bwMode="auto">
          <a:xfrm>
            <a:off x="298450" y="4627934"/>
            <a:ext cx="8682038" cy="1588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7651750" y="4643809"/>
            <a:ext cx="13557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>
                <a:latin typeface="Verdana" panose="020B0604030504040204" pitchFamily="34" charset="0"/>
              </a:rPr>
              <a:t>promotion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Type Casting</a:t>
            </a: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Implicit type conversion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Is an automatic type conversion by the compiler.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Example:</a:t>
            </a:r>
          </a:p>
          <a:p>
            <a:pPr marL="4572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	short s = 100;</a:t>
            </a:r>
          </a:p>
          <a:p>
            <a:pPr marL="4572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	int a = s;  </a:t>
            </a:r>
            <a:r>
              <a:rPr lang="en-US" altLang="en-US" sz="2000">
                <a:solidFill>
                  <a:srgbClr val="FF0000"/>
                </a:solidFill>
              </a:rPr>
              <a:t>// value will be changed</a:t>
            </a:r>
          </a:p>
          <a:p>
            <a:pPr marL="4572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2000"/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Variable a with type “int” is destination data type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Variable s with type “short” is source data type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“short” similar to “int” so compiler convert type automatically without error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Type Casting</a:t>
            </a: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Implicit type conversion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Unchanged source value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When source data type has fewer bits than destination data type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Example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char to short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short to int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Int to long long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Int to double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Type Casting</a:t>
            </a: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5425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5425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5425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5425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Implicit type conversion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Unchanged source value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Changed source value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unsigned to signed | signed to unsigned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Use two’s complement rule</a:t>
            </a:r>
          </a:p>
          <a:p>
            <a:pPr lvl="4">
              <a:lnSpc>
                <a:spcPct val="100000"/>
              </a:lnSpc>
              <a:spcBef>
                <a:spcPts val="400"/>
              </a:spcBef>
              <a:buClr>
                <a:srgbClr val="00E4A8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Two’s complement = one’s complement + 1</a:t>
            </a:r>
          </a:p>
          <a:p>
            <a:pPr lvl="4">
              <a:lnSpc>
                <a:spcPct val="100000"/>
              </a:lnSpc>
              <a:spcBef>
                <a:spcPts val="400"/>
              </a:spcBef>
              <a:buClr>
                <a:srgbClr val="00E4A8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One’s complement = (0 </a:t>
            </a:r>
            <a:r>
              <a:rPr lang="en-US" altLang="en-US" sz="2000">
                <a:latin typeface="Wingdings" panose="05000000000000000000" pitchFamily="2" charset="2"/>
              </a:rPr>
              <a:t></a:t>
            </a:r>
            <a:r>
              <a:rPr lang="en-US" altLang="en-US" sz="2000"/>
              <a:t> 1, 1 </a:t>
            </a:r>
            <a:r>
              <a:rPr lang="en-US" altLang="en-US" sz="2000">
                <a:latin typeface="Wingdings" panose="05000000000000000000" pitchFamily="2" charset="2"/>
              </a:rPr>
              <a:t></a:t>
            </a:r>
            <a:r>
              <a:rPr lang="en-US" altLang="en-US" sz="2000"/>
              <a:t> 0)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Logic to number: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true </a:t>
            </a:r>
            <a:r>
              <a:rPr lang="en-US" altLang="en-US" sz="2000">
                <a:latin typeface="Wingdings" panose="05000000000000000000" pitchFamily="2" charset="2"/>
              </a:rPr>
              <a:t></a:t>
            </a:r>
            <a:r>
              <a:rPr lang="en-US" altLang="en-US" sz="2000"/>
              <a:t> 1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false </a:t>
            </a:r>
            <a:r>
              <a:rPr lang="en-US" altLang="en-US" sz="2000">
                <a:latin typeface="Wingdings" panose="05000000000000000000" pitchFamily="2" charset="2"/>
              </a:rPr>
              <a:t></a:t>
            </a:r>
            <a:r>
              <a:rPr lang="en-US" altLang="en-US" sz="2000"/>
              <a:t> 0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Number to logic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Khác 0 </a:t>
            </a:r>
            <a:r>
              <a:rPr lang="en-US" altLang="en-US" sz="2000">
                <a:latin typeface="Wingdings" panose="05000000000000000000" pitchFamily="2" charset="2"/>
              </a:rPr>
              <a:t></a:t>
            </a:r>
            <a:r>
              <a:rPr lang="en-US" altLang="en-US" sz="2000"/>
              <a:t> true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Bằng 0 </a:t>
            </a:r>
            <a:r>
              <a:rPr lang="en-US" altLang="en-US" sz="2000">
                <a:latin typeface="Wingdings" panose="05000000000000000000" pitchFamily="2" charset="2"/>
              </a:rPr>
              <a:t></a:t>
            </a:r>
            <a:r>
              <a:rPr lang="en-US" altLang="en-US" sz="2000"/>
              <a:t> false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Type Casting</a:t>
            </a: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Implicit type conversion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Unchanged source value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Changed source value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unsigned to signed | signed to unsigned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Logic to number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Number to logic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float or double to integer (char, short, int, v.v)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Fractional part will be cut (2.456 </a:t>
            </a:r>
            <a:r>
              <a:rPr lang="en-US" altLang="en-US" sz="2000">
                <a:latin typeface="Wingdings" panose="05000000000000000000" pitchFamily="2" charset="2"/>
              </a:rPr>
              <a:t></a:t>
            </a:r>
            <a:r>
              <a:rPr lang="en-US" altLang="en-US" sz="2000"/>
              <a:t> 2)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If integral part is out of range of destination data type then nothing will be known ! (based on compiler)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Type Casting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Explicit type conversion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Is special programming instruction which specifies what data type (decided by programmer) to treat a variable in a given expression.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How to use ?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Functional notation</a:t>
            </a:r>
          </a:p>
          <a:p>
            <a:pPr marL="13716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double x = 10.5;</a:t>
            </a:r>
          </a:p>
          <a:p>
            <a:pPr marL="13716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int a = </a:t>
            </a:r>
            <a:r>
              <a:rPr lang="en-US" altLang="en-US" sz="2000">
                <a:solidFill>
                  <a:srgbClr val="FF0000"/>
                </a:solidFill>
              </a:rPr>
              <a:t>int(x);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C-like cast notation</a:t>
            </a:r>
          </a:p>
          <a:p>
            <a:pPr marL="13716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double x = 10.5;</a:t>
            </a:r>
          </a:p>
          <a:p>
            <a:pPr marL="13716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/>
              <a:t>int a = </a:t>
            </a:r>
            <a:r>
              <a:rPr lang="en-US" altLang="en-US" sz="2000">
                <a:solidFill>
                  <a:srgbClr val="FF0000"/>
                </a:solidFill>
              </a:rPr>
              <a:t>(int) x;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Example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Find values of x and y in the following 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Type Casting</a:t>
            </a: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Type casting</a:t>
            </a:r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706438" y="1600200"/>
            <a:ext cx="8077200" cy="3497263"/>
          </a:xfrm>
          <a:prstGeom prst="rect">
            <a:avLst/>
          </a:prstGeom>
          <a:noFill/>
          <a:ln w="9360" cap="flat">
            <a:solidFill>
              <a:srgbClr val="00DE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600">
                <a:latin typeface="Consolas" panose="020B0609020204030204" pitchFamily="49" charset="0"/>
              </a:rPr>
              <a:t> 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600">
                <a:latin typeface="Consolas" panose="020B0609020204030204" pitchFamily="49" charset="0"/>
              </a:rPr>
              <a:t> 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&lt;iomanip&gt;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using namespace std;</a:t>
            </a:r>
          </a:p>
          <a:p>
            <a:pPr>
              <a:lnSpc>
                <a:spcPct val="100000"/>
              </a:lnSpc>
            </a:pP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>
                <a:latin typeface="Consolas" panose="020B0609020204030204" pitchFamily="49" charset="0"/>
              </a:rPr>
              <a:t> main(){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600">
                <a:latin typeface="Consolas" panose="020B0609020204030204" pitchFamily="49" charset="0"/>
              </a:rPr>
              <a:t> x = 3/2;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600">
                <a:latin typeface="Consolas" panose="020B0609020204030204" pitchFamily="49" charset="0"/>
              </a:rPr>
              <a:t> y = (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600">
                <a:latin typeface="Consolas" panose="020B0609020204030204" pitchFamily="49" charset="0"/>
              </a:rPr>
              <a:t>)3/2;</a:t>
            </a:r>
          </a:p>
          <a:p>
            <a:pPr>
              <a:lnSpc>
                <a:spcPct val="100000"/>
              </a:lnSpc>
            </a:pP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cout &lt;&lt; 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"x = "</a:t>
            </a:r>
            <a:r>
              <a:rPr lang="en-US" altLang="en-US" sz="1600">
                <a:latin typeface="Consolas" panose="020B0609020204030204" pitchFamily="49" charset="0"/>
              </a:rPr>
              <a:t>, &lt;&lt; setw(4) &lt;&lt; setprecision(2) &lt;&lt; x &lt;&lt; endl;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cout &lt;&lt; 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"y = "</a:t>
            </a:r>
            <a:r>
              <a:rPr lang="en-US" altLang="en-US" sz="1600">
                <a:latin typeface="Consolas" panose="020B0609020204030204" pitchFamily="49" charset="0"/>
              </a:rPr>
              <a:t>, &lt;&lt; setw(4) &lt;&lt; setprecision(2) &lt;&lt; y &lt;&lt; endl;</a:t>
            </a:r>
          </a:p>
          <a:p>
            <a:pPr>
              <a:lnSpc>
                <a:spcPct val="100000"/>
              </a:lnSpc>
            </a:pP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system(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altLang="en-US" sz="160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600"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Type Casting</a:t>
            </a:r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Type casting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Example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Find values of a and b and result on the console in the following 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Type Casting</a:t>
            </a:r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Type casting</a:t>
            </a:r>
          </a:p>
          <a:p>
            <a:pPr marL="9144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279400" y="1665288"/>
            <a:ext cx="9229725" cy="4470400"/>
          </a:xfrm>
          <a:prstGeom prst="rect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600">
                <a:latin typeface="Consolas" panose="020B0609020204030204" pitchFamily="49" charset="0"/>
              </a:rPr>
              <a:t> 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600">
                <a:latin typeface="Consolas" panose="020B0609020204030204" pitchFamily="49" charset="0"/>
              </a:rPr>
              <a:t> 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&lt;iomanip&gt;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using namespace std;</a:t>
            </a:r>
          </a:p>
          <a:p>
            <a:pPr>
              <a:lnSpc>
                <a:spcPct val="100000"/>
              </a:lnSpc>
            </a:pP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>
                <a:latin typeface="Consolas" panose="020B0609020204030204" pitchFamily="49" charset="0"/>
              </a:rPr>
              <a:t> main(){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en-US" sz="1600">
                <a:latin typeface="Consolas" panose="020B0609020204030204" pitchFamily="49" charset="0"/>
              </a:rPr>
              <a:t>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600">
                <a:latin typeface="Consolas" panose="020B0609020204030204" pitchFamily="49" charset="0"/>
              </a:rPr>
              <a:t> a;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signed</a:t>
            </a:r>
            <a:r>
              <a:rPr lang="en-US" altLang="en-US" sz="1600">
                <a:latin typeface="Consolas" panose="020B0609020204030204" pitchFamily="49" charset="0"/>
              </a:rPr>
              <a:t>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600">
                <a:latin typeface="Consolas" panose="020B0609020204030204" pitchFamily="49" charset="0"/>
              </a:rPr>
              <a:t> b;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a = -1;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b = 255;</a:t>
            </a:r>
          </a:p>
          <a:p>
            <a:pPr>
              <a:lnSpc>
                <a:spcPct val="100000"/>
              </a:lnSpc>
            </a:pP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cout &lt;&lt; 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"a= "</a:t>
            </a:r>
            <a:r>
              <a:rPr lang="en-US" altLang="en-US" sz="1600">
                <a:latin typeface="Consolas" panose="020B0609020204030204" pitchFamily="49" charset="0"/>
              </a:rPr>
              <a:t> &lt;&lt; static_cast&lt;unsigned&gt;(a) &lt;&lt; endl;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cout &lt;&lt; 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"b= " </a:t>
            </a:r>
            <a:r>
              <a:rPr lang="en-US" altLang="en-US" sz="1600">
                <a:latin typeface="Consolas" panose="020B0609020204030204" pitchFamily="49" charset="0"/>
              </a:rPr>
              <a:t>&lt;&lt; static_cast&lt;unsigned&gt;(b) &lt;&lt; endl;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cout &lt;&lt; 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"a &lt; 5 is ";</a:t>
            </a:r>
            <a:r>
              <a:rPr lang="en-US" altLang="en-US" sz="1600">
                <a:latin typeface="Consolas" panose="020B0609020204030204" pitchFamily="49" charset="0"/>
              </a:rPr>
              <a:t> a &lt; 5 ? cout &lt;&lt; 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"true \n"</a:t>
            </a:r>
            <a:r>
              <a:rPr lang="en-US" altLang="en-US" sz="1600">
                <a:latin typeface="Consolas" panose="020B0609020204030204" pitchFamily="49" charset="0"/>
              </a:rPr>
              <a:t>: cout &lt;&lt; 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"false \n"</a:t>
            </a:r>
            <a:r>
              <a:rPr lang="en-US" altLang="en-US" sz="160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cout &lt;&lt; 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"b &gt; 5 is ";</a:t>
            </a:r>
            <a:r>
              <a:rPr lang="en-US" altLang="en-US" sz="1600">
                <a:latin typeface="Consolas" panose="020B0609020204030204" pitchFamily="49" charset="0"/>
              </a:rPr>
              <a:t> b &gt; 5 ? cout &lt;&lt; 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"true \n"</a:t>
            </a:r>
            <a:r>
              <a:rPr lang="en-US" altLang="en-US" sz="1600">
                <a:latin typeface="Consolas" panose="020B0609020204030204" pitchFamily="49" charset="0"/>
              </a:rPr>
              <a:t>: cout &lt;&lt; 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"false \n"</a:t>
            </a:r>
            <a:r>
              <a:rPr lang="en-US" altLang="en-US" sz="160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system(</a:t>
            </a:r>
            <a:r>
              <a:rPr lang="en-US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altLang="en-US" sz="160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600"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Exercises</a:t>
            </a:r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Data and Data Types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Data Types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Describe the data to be processed by programs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It specifies: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What kind of data can be stored into a variable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How many bits of the area should be allocated for a variable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Which operators can be applied with the variable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mr-IN" altLang="en-US" sz="2000"/>
              <a:t>…</a:t>
            </a: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Summary</a:t>
            </a: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15875" y="1314450"/>
            <a:ext cx="8763000" cy="493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1000"/>
              </a:spcBef>
              <a:buClr>
                <a:srgbClr val="0000CA"/>
              </a:buClr>
              <a:buSzPct val="75000"/>
              <a:buFont typeface="Wingdings" panose="05000000000000000000" pitchFamily="2" charset="2"/>
              <a:buChar char=""/>
            </a:pPr>
            <a:r>
              <a:rPr lang="en-US" altLang="en-US" sz="2000">
                <a:latin typeface="Verdana" panose="020B0604030504040204" pitchFamily="34" charset="0"/>
              </a:rPr>
              <a:t>How to handle data in a C++ program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Clr>
                <a:srgbClr val="0000CA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000">
                <a:latin typeface="Verdana" panose="020B0604030504040204" pitchFamily="34" charset="0"/>
              </a:rPr>
              <a:t>Data types</a:t>
            </a:r>
          </a:p>
          <a:p>
            <a:pPr lvl="2">
              <a:lnSpc>
                <a:spcPct val="100000"/>
              </a:lnSpc>
              <a:spcBef>
                <a:spcPts val="1000"/>
              </a:spcBef>
              <a:buClr>
                <a:srgbClr val="0000CA"/>
              </a:buClr>
              <a:buSzPct val="65000"/>
              <a:buFont typeface="Wingdings" panose="05000000000000000000" pitchFamily="2" charset="2"/>
              <a:buChar char=""/>
            </a:pPr>
            <a:r>
              <a:rPr lang="en-US" altLang="en-US" sz="2000">
                <a:latin typeface="Verdana" panose="020B0604030504040204" pitchFamily="34" charset="0"/>
              </a:rPr>
              <a:t>Built-in: char, int, float, double, …, void</a:t>
            </a:r>
          </a:p>
          <a:p>
            <a:pPr lvl="2">
              <a:lnSpc>
                <a:spcPct val="100000"/>
              </a:lnSpc>
              <a:spcBef>
                <a:spcPts val="1000"/>
              </a:spcBef>
              <a:buClr>
                <a:srgbClr val="0000CA"/>
              </a:buClr>
              <a:buSzPct val="65000"/>
              <a:buFont typeface="Wingdings" panose="05000000000000000000" pitchFamily="2" charset="2"/>
              <a:buChar char=""/>
            </a:pPr>
            <a:r>
              <a:rPr lang="en-US" altLang="en-US" sz="2000">
                <a:latin typeface="Verdana" panose="020B0604030504040204" pitchFamily="34" charset="0"/>
              </a:rPr>
              <a:t>Derived: array, pointer, structure, union, enum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Clr>
                <a:srgbClr val="0000CA"/>
              </a:buClr>
              <a:buSzPct val="75000"/>
              <a:buFont typeface="Wingdings" panose="05000000000000000000" pitchFamily="2" charset="2"/>
              <a:buChar char=""/>
            </a:pPr>
            <a:r>
              <a:rPr lang="en-US" altLang="en-US" sz="2000">
                <a:latin typeface="Verdana" panose="020B0604030504040204" pitchFamily="34" charset="0"/>
              </a:rPr>
              <a:t>enum and structure for abstract data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Clr>
                <a:srgbClr val="0000CA"/>
              </a:buClr>
              <a:buSzPct val="75000"/>
              <a:buFont typeface="Wingdings" panose="05000000000000000000" pitchFamily="2" charset="2"/>
              <a:buChar char=""/>
            </a:pPr>
            <a:r>
              <a:rPr lang="en-US" altLang="en-US" sz="2000">
                <a:latin typeface="Verdana" panose="020B0604030504040204" pitchFamily="34" charset="0"/>
              </a:rPr>
              <a:t>More advanced types (array, pointer) come later.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Clr>
                <a:srgbClr val="0000CA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000">
                <a:latin typeface="Verdana" panose="020B0604030504040204" pitchFamily="34" charset="0"/>
              </a:rPr>
              <a:t>Variables: declaration vs. definition</a:t>
            </a:r>
          </a:p>
          <a:p>
            <a:pPr lvl="2">
              <a:lnSpc>
                <a:spcPct val="100000"/>
              </a:lnSpc>
              <a:spcBef>
                <a:spcPts val="1000"/>
              </a:spcBef>
              <a:buClr>
                <a:srgbClr val="0000CA"/>
              </a:buClr>
              <a:buSzPct val="65000"/>
              <a:buFont typeface="Wingdings" panose="05000000000000000000" pitchFamily="2" charset="2"/>
              <a:buChar char=""/>
            </a:pPr>
            <a:r>
              <a:rPr lang="en-US" altLang="en-US" sz="2000">
                <a:latin typeface="Verdana" panose="020B0604030504040204" pitchFamily="34" charset="0"/>
              </a:rPr>
              <a:t>Naming</a:t>
            </a:r>
          </a:p>
          <a:p>
            <a:pPr lvl="2">
              <a:lnSpc>
                <a:spcPct val="100000"/>
              </a:lnSpc>
              <a:spcBef>
                <a:spcPts val="1000"/>
              </a:spcBef>
              <a:buClr>
                <a:srgbClr val="0000CA"/>
              </a:buClr>
              <a:buSzPct val="65000"/>
              <a:buFont typeface="Wingdings" panose="05000000000000000000" pitchFamily="2" charset="2"/>
              <a:buChar char=""/>
            </a:pPr>
            <a:r>
              <a:rPr lang="en-US" altLang="en-US" sz="2000">
                <a:latin typeface="Verdana" panose="020B0604030504040204" pitchFamily="34" charset="0"/>
              </a:rPr>
              <a:t>Type</a:t>
            </a:r>
          </a:p>
          <a:p>
            <a:pPr lvl="2">
              <a:lnSpc>
                <a:spcPct val="100000"/>
              </a:lnSpc>
              <a:spcBef>
                <a:spcPts val="1000"/>
              </a:spcBef>
              <a:buClr>
                <a:srgbClr val="0000CA"/>
              </a:buClr>
              <a:buSzPct val="65000"/>
              <a:buFont typeface="Wingdings" panose="05000000000000000000" pitchFamily="2" charset="2"/>
              <a:buChar char=""/>
            </a:pPr>
            <a:r>
              <a:rPr lang="en-US" altLang="en-US" sz="2000">
                <a:latin typeface="Verdana" panose="020B0604030504040204" pitchFamily="34" charset="0"/>
              </a:rPr>
              <a:t>Value</a:t>
            </a:r>
          </a:p>
          <a:p>
            <a:pPr lvl="2">
              <a:lnSpc>
                <a:spcPct val="100000"/>
              </a:lnSpc>
              <a:spcBef>
                <a:spcPts val="1000"/>
              </a:spcBef>
              <a:buClr>
                <a:srgbClr val="0000CA"/>
              </a:buClr>
              <a:buSzPct val="65000"/>
              <a:buFont typeface="Wingdings" panose="05000000000000000000" pitchFamily="2" charset="2"/>
              <a:buChar char=""/>
            </a:pPr>
            <a:r>
              <a:rPr lang="en-US" altLang="en-US" sz="2000">
                <a:latin typeface="Verdana" panose="020B0604030504040204" pitchFamily="34" charset="0"/>
              </a:rPr>
              <a:t>Scope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000">
                <a:solidFill>
                  <a:srgbClr val="333399"/>
                </a:solidFill>
                <a:latin typeface="Tahoma" panose="020B0604030504040204" pitchFamily="34" charset="0"/>
              </a:rPr>
              <a:t>Summary</a:t>
            </a:r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-3175" y="1368425"/>
            <a:ext cx="8458200" cy="470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563"/>
              </a:spcBef>
              <a:buClr>
                <a:srgbClr val="0000CA"/>
              </a:buClr>
              <a:buSzPct val="75000"/>
              <a:buFont typeface="Wingdings" panose="05000000000000000000" pitchFamily="2" charset="2"/>
              <a:buChar char=""/>
            </a:pPr>
            <a:r>
              <a:rPr lang="en-US" altLang="en-US" sz="2000">
                <a:latin typeface="Verdana" panose="020B0604030504040204" pitchFamily="34" charset="0"/>
              </a:rPr>
              <a:t>Constants</a:t>
            </a:r>
          </a:p>
          <a:p>
            <a:pPr lvl="1">
              <a:lnSpc>
                <a:spcPct val="100000"/>
              </a:lnSpc>
              <a:spcBef>
                <a:spcPts val="488"/>
              </a:spcBef>
              <a:buClr>
                <a:srgbClr val="0000CA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000">
                <a:latin typeface="Verdana" panose="020B0604030504040204" pitchFamily="34" charset="0"/>
              </a:rPr>
              <a:t>No change during the execution of the program</a:t>
            </a:r>
          </a:p>
          <a:p>
            <a:pPr lvl="1">
              <a:lnSpc>
                <a:spcPct val="100000"/>
              </a:lnSpc>
              <a:spcBef>
                <a:spcPts val="488"/>
              </a:spcBef>
              <a:buClr>
                <a:srgbClr val="0000CA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000">
                <a:latin typeface="Verdana" panose="020B0604030504040204" pitchFamily="34" charset="0"/>
              </a:rPr>
              <a:t>Known at the compile time</a:t>
            </a:r>
          </a:p>
          <a:p>
            <a:pPr lvl="1">
              <a:lnSpc>
                <a:spcPct val="100000"/>
              </a:lnSpc>
              <a:spcBef>
                <a:spcPts val="488"/>
              </a:spcBef>
              <a:buClr>
                <a:srgbClr val="0000CA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000">
                <a:latin typeface="Verdana" panose="020B0604030504040204" pitchFamily="34" charset="0"/>
              </a:rPr>
              <a:t>Defined with: #define, enum, const</a:t>
            </a:r>
          </a:p>
          <a:p>
            <a:pPr>
              <a:lnSpc>
                <a:spcPct val="100000"/>
              </a:lnSpc>
              <a:spcBef>
                <a:spcPts val="563"/>
              </a:spcBef>
              <a:buClr>
                <a:srgbClr val="0000CA"/>
              </a:buClr>
              <a:buSzPct val="75000"/>
              <a:buFont typeface="Wingdings" panose="05000000000000000000" pitchFamily="2" charset="2"/>
              <a:buChar char=""/>
            </a:pPr>
            <a:r>
              <a:rPr lang="en-US" altLang="en-US" sz="2000">
                <a:latin typeface="Verdana" panose="020B0604030504040204" pitchFamily="34" charset="0"/>
              </a:rPr>
              <a:t>Expressions</a:t>
            </a:r>
          </a:p>
          <a:p>
            <a:pPr>
              <a:lnSpc>
                <a:spcPct val="100000"/>
              </a:lnSpc>
              <a:spcBef>
                <a:spcPts val="563"/>
              </a:spcBef>
              <a:buClr>
                <a:srgbClr val="0000CA"/>
              </a:buClr>
              <a:buSzPct val="75000"/>
              <a:buFont typeface="Wingdings" panose="05000000000000000000" pitchFamily="2" charset="2"/>
              <a:buChar char=""/>
            </a:pPr>
            <a:r>
              <a:rPr lang="en-US" altLang="en-US" sz="2000">
                <a:latin typeface="Verdana" panose="020B0604030504040204" pitchFamily="34" charset="0"/>
              </a:rPr>
              <a:t>Operators</a:t>
            </a:r>
          </a:p>
          <a:p>
            <a:pPr lvl="1">
              <a:lnSpc>
                <a:spcPct val="100000"/>
              </a:lnSpc>
              <a:spcBef>
                <a:spcPts val="488"/>
              </a:spcBef>
              <a:buClr>
                <a:srgbClr val="0000CA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000">
                <a:latin typeface="Verdana" panose="020B0604030504040204" pitchFamily="34" charset="0"/>
              </a:rPr>
              <a:t>Assignment</a:t>
            </a:r>
          </a:p>
          <a:p>
            <a:pPr lvl="1">
              <a:lnSpc>
                <a:spcPct val="100000"/>
              </a:lnSpc>
              <a:spcBef>
                <a:spcPts val="488"/>
              </a:spcBef>
              <a:buClr>
                <a:srgbClr val="0000CA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000">
                <a:latin typeface="Verdana" panose="020B0604030504040204" pitchFamily="34" charset="0"/>
              </a:rPr>
              <a:t>Arithmetic</a:t>
            </a:r>
          </a:p>
          <a:p>
            <a:pPr lvl="1">
              <a:lnSpc>
                <a:spcPct val="100000"/>
              </a:lnSpc>
              <a:spcBef>
                <a:spcPts val="488"/>
              </a:spcBef>
              <a:buClr>
                <a:srgbClr val="0000CA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000">
                <a:latin typeface="Verdana" panose="020B0604030504040204" pitchFamily="34" charset="0"/>
              </a:rPr>
              <a:t>Bitwise</a:t>
            </a:r>
          </a:p>
          <a:p>
            <a:pPr lvl="1">
              <a:lnSpc>
                <a:spcPct val="100000"/>
              </a:lnSpc>
              <a:spcBef>
                <a:spcPts val="488"/>
              </a:spcBef>
              <a:buClr>
                <a:srgbClr val="0000CA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000">
                <a:latin typeface="Verdana" panose="020B0604030504040204" pitchFamily="34" charset="0"/>
              </a:rPr>
              <a:t>Logic</a:t>
            </a:r>
          </a:p>
          <a:p>
            <a:pPr lvl="1">
              <a:lnSpc>
                <a:spcPct val="100000"/>
              </a:lnSpc>
              <a:spcBef>
                <a:spcPts val="488"/>
              </a:spcBef>
              <a:buClr>
                <a:srgbClr val="0000CA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000">
                <a:latin typeface="Verdana" panose="020B0604030504040204" pitchFamily="34" charset="0"/>
              </a:rPr>
              <a:t>Relational and others</a:t>
            </a:r>
          </a:p>
          <a:p>
            <a:pPr marL="342900" lvl="1" indent="-339725">
              <a:lnSpc>
                <a:spcPct val="100000"/>
              </a:lnSpc>
              <a:spcBef>
                <a:spcPts val="563"/>
              </a:spcBef>
              <a:buClr>
                <a:srgbClr val="0000CA"/>
              </a:buClr>
              <a:buSzPct val="75000"/>
              <a:buFont typeface="Wingdings" panose="05000000000000000000" pitchFamily="2" charset="2"/>
              <a:buChar char=""/>
            </a:pPr>
            <a:r>
              <a:rPr lang="en-US" altLang="en-US" sz="2000">
                <a:latin typeface="Verdana" panose="020B0604030504040204" pitchFamily="34" charset="0"/>
              </a:rPr>
              <a:t>Type casting: explicit vs. implicit conversion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Data and Data Types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Data Types</a:t>
            </a:r>
          </a:p>
          <a:p>
            <a:pPr lvl="1">
              <a:lnSpc>
                <a:spcPct val="100000"/>
              </a:lnSpc>
              <a:spcBef>
                <a:spcPts val="363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/>
              <a:t>Character</a:t>
            </a:r>
          </a:p>
          <a:p>
            <a:pPr lvl="1">
              <a:lnSpc>
                <a:spcPct val="100000"/>
              </a:lnSpc>
              <a:spcBef>
                <a:spcPts val="363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/>
              <a:t>Boolean: True/False</a:t>
            </a:r>
          </a:p>
          <a:p>
            <a:pPr lvl="1">
              <a:lnSpc>
                <a:spcPct val="100000"/>
              </a:lnSpc>
              <a:spcBef>
                <a:spcPts val="363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/>
              <a:t>Number</a:t>
            </a:r>
          </a:p>
          <a:p>
            <a:pPr lvl="2">
              <a:lnSpc>
                <a:spcPct val="100000"/>
              </a:lnSpc>
              <a:spcBef>
                <a:spcPts val="363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/>
              <a:t>Integer</a:t>
            </a:r>
          </a:p>
          <a:p>
            <a:pPr lvl="2">
              <a:lnSpc>
                <a:spcPct val="100000"/>
              </a:lnSpc>
              <a:spcBef>
                <a:spcPts val="363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/>
              <a:t>Float</a:t>
            </a:r>
          </a:p>
          <a:p>
            <a:pPr lvl="1">
              <a:lnSpc>
                <a:spcPct val="100000"/>
              </a:lnSpc>
              <a:spcBef>
                <a:spcPts val="363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/>
              <a:t>String: “LAP TRINH C/C++”</a:t>
            </a:r>
          </a:p>
          <a:p>
            <a:pPr lvl="1">
              <a:lnSpc>
                <a:spcPct val="100000"/>
              </a:lnSpc>
              <a:spcBef>
                <a:spcPts val="363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/>
              <a:t>An array of values</a:t>
            </a:r>
          </a:p>
          <a:p>
            <a:pPr lvl="1">
              <a:lnSpc>
                <a:spcPct val="100000"/>
              </a:lnSpc>
              <a:spcBef>
                <a:spcPts val="363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/>
              <a:t>Union containing any one of several objects of various types (struct, class)</a:t>
            </a:r>
          </a:p>
          <a:p>
            <a:pPr lvl="1">
              <a:lnSpc>
                <a:spcPct val="100000"/>
              </a:lnSpc>
              <a:spcBef>
                <a:spcPts val="363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/>
              <a:t>Enumerated data associated with integers (enum)</a:t>
            </a:r>
          </a:p>
          <a:p>
            <a:pPr lvl="1">
              <a:lnSpc>
                <a:spcPct val="100000"/>
              </a:lnSpc>
              <a:spcBef>
                <a:spcPts val="363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/>
              <a:t>…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538854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Data and Data Types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How programming languages can distinguish these data types ?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C/C++ language (or other languages) defines the meaning of each data type provided by compiler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These data types are called fundamental data types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These build-in data types are used by using </a:t>
            </a:r>
            <a:r>
              <a:rPr lang="en-US" altLang="en-US" sz="2000" u="sng"/>
              <a:t>keywords</a:t>
            </a:r>
            <a:r>
              <a:rPr lang="en-US" altLang="en-US" sz="2000"/>
              <a:t>.</a:t>
            </a:r>
            <a:r>
              <a:rPr lang="en-US" altLang="en-US" sz="2000" b="1"/>
              <a:t> </a:t>
            </a:r>
            <a:r>
              <a:rPr lang="en-US" altLang="en-US" sz="2000">
                <a:solidFill>
                  <a:srgbClr val="FF0000"/>
                </a:solidFill>
              </a:rPr>
              <a:t>Programmer should not use these keywords to name other data types or function,....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610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</a:rPr>
              <a:t>Data and Data Types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97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257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indent="-225425"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/>
              <a:t>Data types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Fundamental data types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Name of type is keyword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Meaning of these types defined by programming languages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User-defined data type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Defined by programmer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Meaning of these types defined by programmer based on: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Other user-defined data types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Fundamental data types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2000"/>
              <a:t>Some popular data types in C/C++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C: struct, enum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/>
              <a:t>C++: class </a:t>
            </a:r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lnSpc>
                <a:spcPct val="100000"/>
              </a:lnSpc>
              <a:spcBef>
                <a:spcPts val="1425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3394</TotalTime>
  <Words>3414</Words>
  <Application>Microsoft Office PowerPoint</Application>
  <PresentationFormat>Trình chiếu Trên màn hình (4:3)</PresentationFormat>
  <Paragraphs>1004</Paragraphs>
  <Slides>61</Slides>
  <Notes>61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9</vt:i4>
      </vt:variant>
      <vt:variant>
        <vt:lpstr>Chủ đề</vt:lpstr>
      </vt:variant>
      <vt:variant>
        <vt:i4>4</vt:i4>
      </vt:variant>
      <vt:variant>
        <vt:lpstr>Tiêu đề Bản chiếu</vt:lpstr>
      </vt:variant>
      <vt:variant>
        <vt:i4>61</vt:i4>
      </vt:variant>
    </vt:vector>
  </HeadingPairs>
  <TitlesOfParts>
    <vt:vector size="74" baseType="lpstr">
      <vt:lpstr>Arial</vt:lpstr>
      <vt:lpstr>Consolas</vt:lpstr>
      <vt:lpstr>DejaVu Sans</vt:lpstr>
      <vt:lpstr>Noto Sans CJK SC Regular</vt:lpstr>
      <vt:lpstr>PT Serif</vt:lpstr>
      <vt:lpstr>Tahoma</vt:lpstr>
      <vt:lpstr>Times New Roman</vt:lpstr>
      <vt:lpstr>Verdana</vt:lpstr>
      <vt:lpstr>Wingdings</vt:lpstr>
      <vt:lpstr>Office Theme</vt:lpstr>
      <vt:lpstr>Office Theme</vt:lpstr>
      <vt:lpstr>Office Theme</vt:lpstr>
      <vt:lpstr>Office Theme</vt:lpstr>
      <vt:lpstr>Bản trình bày PowerPoint</vt:lpstr>
      <vt:lpstr>Content</vt:lpstr>
      <vt:lpstr>Data and Data Types</vt:lpstr>
      <vt:lpstr>Data and Data Types</vt:lpstr>
      <vt:lpstr>Data and Data Types</vt:lpstr>
      <vt:lpstr>Data and Data Types</vt:lpstr>
      <vt:lpstr>Data and Data Types</vt:lpstr>
      <vt:lpstr>Data and Data Types</vt:lpstr>
      <vt:lpstr>Data and Data Types</vt:lpstr>
      <vt:lpstr>Data and Data Types</vt:lpstr>
      <vt:lpstr>Data and Data Types</vt:lpstr>
      <vt:lpstr>Data and Data Types</vt:lpstr>
      <vt:lpstr>Data and Data Types</vt:lpstr>
      <vt:lpstr>Data and Data Types</vt:lpstr>
      <vt:lpstr>Data and Data Types</vt:lpstr>
      <vt:lpstr>Keywords</vt:lpstr>
      <vt:lpstr>Keywords</vt:lpstr>
      <vt:lpstr>Variable and Variable Declaration</vt:lpstr>
      <vt:lpstr>Variable and Variable Declaration</vt:lpstr>
      <vt:lpstr>Variable and Variable Declaration</vt:lpstr>
      <vt:lpstr>Variable and Variable Declaration</vt:lpstr>
      <vt:lpstr>Variable and Variable Declaration</vt:lpstr>
      <vt:lpstr>Scope</vt:lpstr>
      <vt:lpstr>Bản trình bày PowerPoint</vt:lpstr>
      <vt:lpstr>Scope</vt:lpstr>
      <vt:lpstr>Scope</vt:lpstr>
      <vt:lpstr>Scope</vt:lpstr>
      <vt:lpstr>Operators and Expressions</vt:lpstr>
      <vt:lpstr>Bản trình bày PowerPoint</vt:lpstr>
      <vt:lpstr>Operators and Expressions Operators</vt:lpstr>
      <vt:lpstr>Operators and Expressions Operators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Operators and Expressions</vt:lpstr>
      <vt:lpstr>Operators and Expressions</vt:lpstr>
      <vt:lpstr>Operators and Expressions</vt:lpstr>
      <vt:lpstr>Enum Data Type</vt:lpstr>
      <vt:lpstr>Enum Data Type</vt:lpstr>
      <vt:lpstr>Enum Data Type</vt:lpstr>
      <vt:lpstr>Enum Data Type</vt:lpstr>
      <vt:lpstr>Enum Data Type</vt:lpstr>
      <vt:lpstr>Enum Data Type</vt:lpstr>
      <vt:lpstr>Constant Definition</vt:lpstr>
      <vt:lpstr>Constant Definition</vt:lpstr>
      <vt:lpstr>Type Casting</vt:lpstr>
      <vt:lpstr>Type Casting</vt:lpstr>
      <vt:lpstr>Type Casting</vt:lpstr>
      <vt:lpstr>Type Casting</vt:lpstr>
      <vt:lpstr>Type Casting</vt:lpstr>
      <vt:lpstr>Type Casting</vt:lpstr>
      <vt:lpstr>Type Casting</vt:lpstr>
      <vt:lpstr>Type Casting</vt:lpstr>
      <vt:lpstr>Type Casting</vt:lpstr>
      <vt:lpstr>Type Casting</vt:lpstr>
      <vt:lpstr>Type Casting</vt:lpstr>
      <vt:lpstr>Exercises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Tran Quang</dc:creator>
  <cp:keywords/>
  <dc:description/>
  <cp:lastModifiedBy>Kanade Tachibana</cp:lastModifiedBy>
  <cp:revision>668</cp:revision>
  <cp:lastPrinted>2017-03-12T08:01:21Z</cp:lastPrinted>
  <dcterms:created xsi:type="dcterms:W3CDTF">2010-12-07T19:26:28Z</dcterms:created>
  <dcterms:modified xsi:type="dcterms:W3CDTF">2018-03-11T06:37:54Z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Dai hoc Bach Khoa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62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62</vt:i4>
  </property>
</Properties>
</file>