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8"/>
  </p:notes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FBF3-334E-4341-82CD-4A47DF2F87A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1D53A-4024-45FB-B8CC-CBC7E209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/>
          <p:cNvSpPr/>
          <p:nvPr userDrawn="1"/>
        </p:nvSpPr>
        <p:spPr>
          <a:xfrm>
            <a:off x="1" y="6406488"/>
            <a:ext cx="9160934" cy="4684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6810375" algn="l"/>
              </a:tabLst>
            </a:pPr>
            <a:r>
              <a:rPr lang="en-US" sz="1200"/>
              <a:t>Bach </a:t>
            </a:r>
            <a:r>
              <a:rPr lang="en-US" sz="1200" err="1"/>
              <a:t>Khoa</a:t>
            </a:r>
            <a:r>
              <a:rPr lang="en-US" sz="1200"/>
              <a:t> University	Programming Techniques 2017</a:t>
            </a:r>
          </a:p>
          <a:p>
            <a:pPr algn="l">
              <a:tabLst>
                <a:tab pos="8610600" algn="l"/>
              </a:tabLst>
            </a:pPr>
            <a:r>
              <a:rPr lang="en-US" sz="1200"/>
              <a:t>Facult</a:t>
            </a:r>
            <a:r>
              <a:rPr lang="en-US" sz="1200" baseline="0"/>
              <a:t>y of Computer Science and Engineering		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F26E-D874-469B-9660-F5AEEA339D19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D7509D-C2F1-4BC1-B6B7-56F488E4E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5D64-C6C6-4A5E-9639-2282E4BFAF39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D3C-AC42-494D-9223-051B2E76AECE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1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5E15-7957-4072-9A1E-6FC1D312F994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BF3-6C1A-4A3A-A6AF-DC4F54E88716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24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91FE-392E-4E06-9BDC-EE773CEC94CC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C5C4-A155-4D5B-AE77-990C59F5A89E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38E1-7685-4702-AD5D-B1B305991638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0148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347714" cy="41907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7E0-7991-461A-9152-2A435B865317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D7509D-C2F1-4BC1-B6B7-56F488E4E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05F2-90E8-416B-BC31-043E8A9A844B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1525-F001-4E7F-914E-4BFB8F3A77CD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2652-26AC-4480-893E-8C4ADBC182BD}" type="datetime1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2455-811F-490C-A680-76A9F36312E0}" type="datetime1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2DA-3AE7-452D-A484-918EEC18E5B2}" type="datetime1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174E-4876-4AA2-8B34-3277BAE48E3F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B739-937C-4C3D-BB35-4FC5E9DDF7A2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Rectangle 17"/>
          <p:cNvSpPr/>
          <p:nvPr userDrawn="1"/>
        </p:nvSpPr>
        <p:spPr>
          <a:xfrm>
            <a:off x="1" y="6406488"/>
            <a:ext cx="9160934" cy="4684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6810375" algn="l"/>
              </a:tabLst>
            </a:pPr>
            <a:r>
              <a:rPr lang="en-US" sz="1200"/>
              <a:t>Bach </a:t>
            </a:r>
            <a:r>
              <a:rPr lang="en-US" sz="1200" err="1"/>
              <a:t>Khoa</a:t>
            </a:r>
            <a:r>
              <a:rPr lang="en-US" sz="1200"/>
              <a:t> University	Programming Techniques 2017</a:t>
            </a:r>
          </a:p>
          <a:p>
            <a:pPr algn="l">
              <a:tabLst>
                <a:tab pos="8610600" algn="l"/>
              </a:tabLst>
            </a:pPr>
            <a:r>
              <a:rPr lang="en-US" sz="1200"/>
              <a:t>Facult</a:t>
            </a:r>
            <a:r>
              <a:rPr lang="en-US" sz="1200" baseline="0"/>
              <a:t>y of Computer Science and Engineering		</a:t>
            </a:r>
            <a:endParaRPr lang="en-US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82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796144"/>
            <a:ext cx="6347714" cy="424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E251-EAF4-4A09-8290-BD8B63302A1C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3624" y="655865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2D7509D-C2F1-4BC1-B6B7-56F488E4E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dirty="0"/>
              <a:t>Control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Thanh-Sach 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statement:</a:t>
            </a:r>
          </a:p>
          <a:p>
            <a:pPr lvl="1"/>
            <a:r>
              <a:rPr lang="en-US" dirty="0"/>
              <a:t>Single statement.</a:t>
            </a:r>
          </a:p>
          <a:p>
            <a:pPr lvl="1"/>
            <a:r>
              <a:rPr lang="en-US" dirty="0"/>
              <a:t>Composite statement.</a:t>
            </a:r>
          </a:p>
          <a:p>
            <a:pPr lvl="1"/>
            <a:r>
              <a:rPr lang="en-US" dirty="0"/>
              <a:t>Empty statement:</a:t>
            </a:r>
          </a:p>
          <a:p>
            <a:pPr lvl="2"/>
            <a:r>
              <a:rPr lang="en-US" dirty="0"/>
              <a:t>Only has the semi-colon (;) at the end.</a:t>
            </a:r>
          </a:p>
          <a:p>
            <a:pPr lvl="2"/>
            <a:r>
              <a:rPr lang="en-US" dirty="0"/>
              <a:t>It is allowed in C++ but not usually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1"/>
            <a:ext cx="6347714" cy="4490267"/>
          </a:xfrm>
        </p:spPr>
        <p:txBody>
          <a:bodyPr/>
          <a:lstStyle/>
          <a:p>
            <a:r>
              <a:rPr lang="en-US" dirty="0"/>
              <a:t>Program</a:t>
            </a:r>
          </a:p>
          <a:p>
            <a:pPr lvl="1"/>
            <a:r>
              <a:rPr lang="en-US" dirty="0"/>
              <a:t>A program can be considered an ordered sequence of statements:</a:t>
            </a:r>
          </a:p>
          <a:p>
            <a:pPr lvl="2"/>
            <a:r>
              <a:rPr lang="en-US" dirty="0"/>
              <a:t>Each of them can be a single statement or a composite statement (including control statement and loop statement)</a:t>
            </a:r>
          </a:p>
          <a:p>
            <a:pPr lvl="1"/>
            <a:r>
              <a:rPr lang="en-US" dirty="0"/>
              <a:t>The computer will execute each statement, one by one from first statement to the last one.</a:t>
            </a:r>
          </a:p>
          <a:p>
            <a:pPr lvl="1"/>
            <a:r>
              <a:rPr lang="en-US" dirty="0"/>
              <a:t>This way of controlling a program is called sequential execution.</a:t>
            </a:r>
          </a:p>
          <a:p>
            <a:pPr lvl="1"/>
            <a:r>
              <a:rPr lang="en-US" dirty="0"/>
              <a:t>Two another ways of controlling the flow of a program:</a:t>
            </a:r>
          </a:p>
          <a:p>
            <a:pPr lvl="2"/>
            <a:r>
              <a:rPr lang="en-US" dirty="0"/>
              <a:t>Branching statements: if, if-else, switch.</a:t>
            </a:r>
          </a:p>
          <a:p>
            <a:pPr lvl="2"/>
            <a:r>
              <a:rPr lang="en-US" dirty="0"/>
              <a:t>Loop statements: for, while, do…while.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-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896761"/>
            <a:ext cx="4191000" cy="37016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1104900" y="2125362"/>
            <a:ext cx="2667000" cy="1219200"/>
          </a:xfrm>
          <a:prstGeom prst="diamond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943865"/>
            <a:ext cx="2286000" cy="762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&lt;statement</a:t>
            </a:r>
            <a:r>
              <a:rPr kumimoji="0" lang="vi-VN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438400" y="3344562"/>
            <a:ext cx="0" cy="599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9292" y="33884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true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600" y="2363226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false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628900" y="5219700"/>
            <a:ext cx="164682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3769916" y="2732558"/>
            <a:ext cx="505808" cy="1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4275724" y="2734962"/>
            <a:ext cx="0" cy="24847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2438400" y="1439561"/>
            <a:ext cx="0" cy="6858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469292" y="4705865"/>
            <a:ext cx="0" cy="3995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2324100" y="5067300"/>
            <a:ext cx="304800" cy="304800"/>
          </a:xfrm>
          <a:prstGeom prst="ellipse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486610" y="5372100"/>
            <a:ext cx="0" cy="723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2100" y="2585120"/>
            <a:ext cx="4111899" cy="175432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>
                <a:solidFill>
                  <a:srgbClr val="0432FF"/>
                </a:solidFill>
              </a:rPr>
              <a:t>conditional statement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r>
              <a:rPr lang="en-US" dirty="0"/>
              <a:t>: A </a:t>
            </a:r>
            <a:r>
              <a:rPr lang="en-US" dirty="0" err="1"/>
              <a:t>boolean</a:t>
            </a:r>
            <a:r>
              <a:rPr lang="en-US" dirty="0"/>
              <a:t> expression or an expression convertible to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  <a:endParaRPr lang="vi-VN" dirty="0"/>
          </a:p>
          <a:p>
            <a:endParaRPr lang="vi-VN" dirty="0"/>
          </a:p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>
                <a:solidFill>
                  <a:srgbClr val="0432FF"/>
                </a:solidFill>
              </a:rPr>
              <a:t>statement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r>
              <a:rPr lang="vi-VN" dirty="0"/>
              <a:t>: </a:t>
            </a:r>
            <a:r>
              <a:rPr lang="en-US" dirty="0"/>
              <a:t>a single statement or a composite statement</a:t>
            </a:r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1258887" y="2512401"/>
            <a:ext cx="245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 err="1">
                <a:solidFill>
                  <a:srgbClr val="0432FF"/>
                </a:solidFill>
              </a:rPr>
              <a:t>boolean</a:t>
            </a:r>
            <a:r>
              <a:rPr lang="en-US" dirty="0">
                <a:solidFill>
                  <a:srgbClr val="0432FF"/>
                </a:solidFill>
              </a:rPr>
              <a:t> expression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-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896761"/>
            <a:ext cx="4191000" cy="37016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1104900" y="2125362"/>
            <a:ext cx="2667000" cy="1219200"/>
          </a:xfrm>
          <a:prstGeom prst="diamond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943865"/>
            <a:ext cx="2286000" cy="762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&lt;statement</a:t>
            </a:r>
            <a:r>
              <a:rPr kumimoji="0" lang="vi-VN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rPr>
              <a:t>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438400" y="3344562"/>
            <a:ext cx="0" cy="599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9292" y="33884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true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600" y="2363226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false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628900" y="5219700"/>
            <a:ext cx="164682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3769916" y="2732558"/>
            <a:ext cx="505808" cy="1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4275724" y="2734962"/>
            <a:ext cx="0" cy="24847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2438400" y="1439561"/>
            <a:ext cx="0" cy="6858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469292" y="4705865"/>
            <a:ext cx="0" cy="3995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2324100" y="5067300"/>
            <a:ext cx="304800" cy="304800"/>
          </a:xfrm>
          <a:prstGeom prst="ellipse">
            <a:avLst/>
          </a:prstGeom>
          <a:solidFill>
            <a:srgbClr val="CC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486610" y="5372100"/>
            <a:ext cx="0" cy="723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33897" y="2539999"/>
            <a:ext cx="26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 err="1">
                <a:solidFill>
                  <a:srgbClr val="0432FF"/>
                </a:solidFill>
              </a:rPr>
              <a:t>boolean</a:t>
            </a:r>
            <a:r>
              <a:rPr lang="en-US" dirty="0">
                <a:solidFill>
                  <a:srgbClr val="0432FF"/>
                </a:solidFill>
              </a:rPr>
              <a:t> expression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8" y="2279464"/>
            <a:ext cx="4486847" cy="2923877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Execution of the </a:t>
            </a:r>
            <a:r>
              <a:rPr lang="vi-VN" sz="2400" b="1" dirty="0">
                <a:solidFill>
                  <a:srgbClr val="0432FF"/>
                </a:solidFill>
              </a:rPr>
              <a:t>if</a:t>
            </a:r>
            <a:r>
              <a:rPr lang="en-US" sz="2400" dirty="0"/>
              <a:t> statement:</a:t>
            </a:r>
            <a:endParaRPr lang="vi-VN" sz="2400" dirty="0"/>
          </a:p>
          <a:p>
            <a:pPr marL="342900" indent="-342900">
              <a:buAutoNum type="arabicParenBoth"/>
            </a:pPr>
            <a:r>
              <a:rPr lang="en-US" sz="2000" dirty="0"/>
              <a:t>The </a:t>
            </a:r>
            <a:r>
              <a:rPr lang="en-US" sz="2000" dirty="0" err="1"/>
              <a:t>boolean</a:t>
            </a:r>
            <a:r>
              <a:rPr lang="en-US" sz="2000" dirty="0"/>
              <a:t> expression is evaluated</a:t>
            </a:r>
            <a:endParaRPr lang="vi-VN" sz="2000" dirty="0"/>
          </a:p>
          <a:p>
            <a:pPr marL="342900" indent="-342900">
              <a:buAutoNum type="arabicParenBoth"/>
            </a:pPr>
            <a:endParaRPr lang="vi-VN" sz="2000" dirty="0"/>
          </a:p>
          <a:p>
            <a:pPr marL="342900" indent="-342900">
              <a:buAutoNum type="arabicParenBoth"/>
            </a:pPr>
            <a:r>
              <a:rPr lang="en-US" sz="2000" dirty="0"/>
              <a:t>If the evaluation result is</a:t>
            </a:r>
            <a:r>
              <a:rPr lang="vi-VN" sz="2000" dirty="0"/>
              <a:t> </a:t>
            </a:r>
            <a:r>
              <a:rPr lang="vi-VN" sz="2000" dirty="0">
                <a:solidFill>
                  <a:srgbClr val="0432FF"/>
                </a:solidFill>
              </a:rPr>
              <a:t>true</a:t>
            </a:r>
            <a:r>
              <a:rPr lang="vi-VN" sz="2000" dirty="0"/>
              <a:t> </a:t>
            </a:r>
            <a:r>
              <a:rPr lang="en-US" sz="2000" dirty="0"/>
              <a:t>then the program will run</a:t>
            </a:r>
            <a:r>
              <a:rPr lang="vi-VN" sz="2000" dirty="0"/>
              <a:t> &lt;</a:t>
            </a:r>
            <a:r>
              <a:rPr lang="en-US" sz="2000" dirty="0"/>
              <a:t>statement</a:t>
            </a:r>
            <a:r>
              <a:rPr lang="vi-VN" sz="2000" dirty="0"/>
              <a:t>&gt;. </a:t>
            </a:r>
            <a:r>
              <a:rPr lang="en-US" sz="2000" dirty="0"/>
              <a:t>Otherwise, the program will run the statements after </a:t>
            </a:r>
            <a:r>
              <a:rPr lang="vi-VN" sz="2000" dirty="0">
                <a:solidFill>
                  <a:srgbClr val="0432FF"/>
                </a:solidFill>
              </a:rPr>
              <a:t>if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5492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-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8418" y="2035386"/>
            <a:ext cx="388620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  <a:r>
              <a:rPr lang="en-US" b="1" dirty="0"/>
              <a:t>{</a:t>
            </a:r>
            <a:br>
              <a:rPr lang="en-US" dirty="0"/>
            </a:br>
            <a:r>
              <a:rPr lang="en-US" dirty="0"/>
              <a:t>     &lt;statement&gt;</a:t>
            </a:r>
          </a:p>
          <a:p>
            <a:r>
              <a:rPr lang="en-US" dirty="0"/>
              <a:t>     //can add more statements</a:t>
            </a: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399" y="2035386"/>
            <a:ext cx="4524531" cy="6316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expression&gt;) &lt;statement&gt;</a:t>
            </a:r>
            <a:endParaRPr lang="en-US" b="1" dirty="0">
              <a:solidFill>
                <a:srgbClr val="0432FF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44597"/>
            <a:ext cx="4267200" cy="6940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</a:p>
          <a:p>
            <a:pPr marL="0" lvl="1"/>
            <a:r>
              <a:rPr lang="en-US" dirty="0"/>
              <a:t>         &lt;statement&gt;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3464315"/>
            <a:ext cx="3886200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</a:p>
          <a:p>
            <a:r>
              <a:rPr lang="en-US" b="1" dirty="0">
                <a:solidFill>
                  <a:srgbClr val="0432FF"/>
                </a:solidFill>
              </a:rPr>
              <a:t>{</a:t>
            </a:r>
            <a:br>
              <a:rPr lang="en-US" dirty="0"/>
            </a:br>
            <a:r>
              <a:rPr lang="en-US" dirty="0"/>
              <a:t>     &lt;statement&gt;</a:t>
            </a:r>
          </a:p>
          <a:p>
            <a:r>
              <a:rPr lang="en-US" dirty="0"/>
              <a:t>     //can add more statements</a:t>
            </a: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65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95542" cy="10014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– syntax + 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8418" y="2035386"/>
            <a:ext cx="388620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  <a:r>
              <a:rPr lang="en-US" b="1" dirty="0"/>
              <a:t>{</a:t>
            </a:r>
            <a:br>
              <a:rPr lang="en-US" dirty="0"/>
            </a:br>
            <a:r>
              <a:rPr lang="en-US" dirty="0"/>
              <a:t>     &lt;statement&gt;</a:t>
            </a:r>
          </a:p>
          <a:p>
            <a:r>
              <a:rPr lang="en-US" dirty="0"/>
              <a:t>     //can add more statements</a:t>
            </a: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035386"/>
            <a:ext cx="4490200" cy="6316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expression&gt;) &lt;statement&gt;</a:t>
            </a:r>
            <a:endParaRPr lang="en-US" b="1" dirty="0">
              <a:solidFill>
                <a:srgbClr val="0432FF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844597"/>
            <a:ext cx="4267200" cy="6940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</a:p>
          <a:p>
            <a:pPr marL="0" lvl="1"/>
            <a:r>
              <a:rPr lang="en-US" dirty="0"/>
              <a:t>         &lt;statement&gt;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3464315"/>
            <a:ext cx="3886200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</a:p>
          <a:p>
            <a:r>
              <a:rPr lang="en-US" b="1" dirty="0">
                <a:solidFill>
                  <a:srgbClr val="0432FF"/>
                </a:solidFill>
              </a:rPr>
              <a:t>{</a:t>
            </a:r>
            <a:br>
              <a:rPr lang="en-US" dirty="0"/>
            </a:br>
            <a:r>
              <a:rPr lang="en-US" dirty="0"/>
              <a:t>     &lt;statement&gt;</a:t>
            </a:r>
          </a:p>
          <a:p>
            <a:r>
              <a:rPr lang="en-US" dirty="0"/>
              <a:t>     //can add more statements</a:t>
            </a: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8580" y="3127833"/>
            <a:ext cx="0" cy="18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69430" y="3250705"/>
            <a:ext cx="0" cy="17059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59830" y="4668407"/>
            <a:ext cx="609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66270" y="4226521"/>
            <a:ext cx="580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vi-VN" dirty="0"/>
              <a:t>TAB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087912" y="2158584"/>
            <a:ext cx="0" cy="4259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453731" y="2458387"/>
            <a:ext cx="0" cy="39159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089162" y="6130219"/>
            <a:ext cx="3372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45702" y="5688333"/>
            <a:ext cx="580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vi-VN" dirty="0"/>
              <a:t>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5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347714" cy="787697"/>
          </a:xfrm>
        </p:spPr>
        <p:txBody>
          <a:bodyPr/>
          <a:lstStyle/>
          <a:p>
            <a:r>
              <a:rPr lang="en-US" dirty="0"/>
              <a:t>Example: verifying if a date (including month and year) is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736273"/>
            <a:ext cx="5660410" cy="70788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vi-VN" sz="2000" dirty="0">
                <a:latin typeface="Consolas" charset="0"/>
                <a:ea typeface="Consolas" charset="0"/>
                <a:cs typeface="Consolas" charset="0"/>
              </a:rPr>
              <a:t>( (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sz="200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vi-VN" sz="2000" dirty="0">
                <a:latin typeface="Consolas" charset="0"/>
                <a:ea typeface="Consolas" charset="0"/>
                <a:cs typeface="Consolas" charset="0"/>
              </a:rPr>
              <a:t>0) || (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sz="2000" dirty="0">
                <a:latin typeface="Consolas" charset="0"/>
                <a:ea typeface="Consolas" charset="0"/>
                <a:cs typeface="Consolas" charset="0"/>
              </a:rPr>
              <a:t> &gt; 12) )</a:t>
            </a:r>
          </a:p>
          <a:p>
            <a:r>
              <a:rPr lang="vi-VN" sz="2000" dirty="0">
                <a:latin typeface="Consolas" charset="0"/>
                <a:ea typeface="Consolas" charset="0"/>
                <a:cs typeface="Consolas" charset="0"/>
              </a:rPr>
              <a:t>	exit(1);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6209" y="3636818"/>
            <a:ext cx="5693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program will end if the month is invalid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1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50572"/>
            <a:ext cx="6720591" cy="1372313"/>
          </a:xfrm>
        </p:spPr>
        <p:txBody>
          <a:bodyPr/>
          <a:lstStyle/>
          <a:p>
            <a:r>
              <a:rPr lang="en-US" dirty="0"/>
              <a:t>Example: verifying if a date (including month and year) is valid</a:t>
            </a:r>
          </a:p>
          <a:p>
            <a:r>
              <a:rPr lang="en-US" dirty="0"/>
              <a:t>Instead of terminating the program, we can also assign the date to be a default date: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962400"/>
            <a:ext cx="5660410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0) ||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&gt; 12) ){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year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1970;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4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50572"/>
            <a:ext cx="6720591" cy="4708080"/>
          </a:xfrm>
        </p:spPr>
        <p:txBody>
          <a:bodyPr/>
          <a:lstStyle/>
          <a:p>
            <a:r>
              <a:rPr lang="en-US" dirty="0"/>
              <a:t>Example: verifying if a date (including month and year) is valid</a:t>
            </a:r>
          </a:p>
          <a:p>
            <a:r>
              <a:rPr lang="en-US" dirty="0"/>
              <a:t>Instead of terminating the program, we can also assign the date to be a default date: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It is not logically correct to write the above block without the curly braces</a:t>
            </a:r>
            <a:r>
              <a:rPr lang="en-US" dirty="0"/>
              <a:t>. The above block means that the month and the year will always be assigned to 1 and 1970 </a:t>
            </a:r>
            <a:r>
              <a:rPr lang="en-US" b="1" dirty="0">
                <a:solidFill>
                  <a:srgbClr val="FF0000"/>
                </a:solidFill>
              </a:rPr>
              <a:t>regardless</a:t>
            </a:r>
            <a:r>
              <a:rPr lang="en-US" dirty="0"/>
              <a:t> of the month being invalid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182912"/>
            <a:ext cx="566041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0) ||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&gt; 12) )	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date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month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1;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year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= 1970;</a:t>
            </a:r>
          </a:p>
        </p:txBody>
      </p:sp>
    </p:spTree>
    <p:extLst>
      <p:ext uri="{BB962C8B-B14F-4D97-AF65-F5344CB8AC3E}">
        <p14:creationId xmlns:p14="http://schemas.microsoft.com/office/powerpoint/2010/main" val="152710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-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43561" y="2585120"/>
            <a:ext cx="3600438" cy="2585323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>
                <a:solidFill>
                  <a:srgbClr val="0432FF"/>
                </a:solidFill>
              </a:rPr>
              <a:t>conditional statement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r>
              <a:rPr lang="en-US" dirty="0"/>
              <a:t>: A </a:t>
            </a:r>
            <a:r>
              <a:rPr lang="en-US" dirty="0" err="1"/>
              <a:t>boolean</a:t>
            </a:r>
            <a:r>
              <a:rPr lang="en-US" dirty="0"/>
              <a:t> expression or an expression convertible to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  <a:endParaRPr lang="vi-VN" dirty="0"/>
          </a:p>
          <a:p>
            <a:endParaRPr lang="vi-VN" dirty="0"/>
          </a:p>
          <a:p>
            <a:r>
              <a:rPr lang="vi-VN" dirty="0">
                <a:solidFill>
                  <a:srgbClr val="0432FF"/>
                </a:solidFill>
              </a:rPr>
              <a:t>&lt;</a:t>
            </a:r>
            <a:r>
              <a:rPr lang="en-US" dirty="0">
                <a:solidFill>
                  <a:srgbClr val="0432FF"/>
                </a:solidFill>
              </a:rPr>
              <a:t>statement T</a:t>
            </a:r>
            <a:r>
              <a:rPr lang="vi-VN" dirty="0">
                <a:solidFill>
                  <a:srgbClr val="0432FF"/>
                </a:solidFill>
              </a:rPr>
              <a:t>&gt;</a:t>
            </a:r>
            <a:r>
              <a:rPr lang="en-US" dirty="0">
                <a:solidFill>
                  <a:srgbClr val="0432FF"/>
                </a:solidFill>
              </a:rPr>
              <a:t>, &lt;statement F&gt;</a:t>
            </a:r>
            <a:r>
              <a:rPr lang="vi-VN" dirty="0"/>
              <a:t>: </a:t>
            </a:r>
            <a:r>
              <a:rPr lang="en-US" dirty="0"/>
              <a:t>a single statement, a composite statement or an empty statement</a:t>
            </a:r>
            <a:endParaRPr lang="vi-VN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8600" y="1295400"/>
            <a:ext cx="5257800" cy="4656439"/>
            <a:chOff x="990600" y="1439561"/>
            <a:chExt cx="5257800" cy="465643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990600" y="1896761"/>
              <a:ext cx="5257800" cy="370169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Diamond 21"/>
            <p:cNvSpPr/>
            <p:nvPr/>
          </p:nvSpPr>
          <p:spPr bwMode="auto">
            <a:xfrm>
              <a:off x="1104900" y="2125362"/>
              <a:ext cx="2667000" cy="1219200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295400" y="3943865"/>
              <a:ext cx="2286000" cy="7620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&lt;statement </a:t>
              </a:r>
              <a:r>
                <a:rPr kumimoji="0" lang="vi-VN" sz="1800" b="0" i="0" u="none" strike="noStrike" cap="none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T&gt;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438400" y="3344562"/>
              <a:ext cx="0" cy="59930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9292" y="338849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true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8600" y="2363226"/>
              <a:ext cx="65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false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2628900" y="5219700"/>
              <a:ext cx="22479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3769916" y="2732558"/>
              <a:ext cx="1106884" cy="19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>
              <a:off x="4876800" y="4705865"/>
              <a:ext cx="0" cy="5138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438400" y="1439561"/>
              <a:ext cx="0" cy="685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469292" y="4705865"/>
              <a:ext cx="0" cy="39953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2324100" y="5067300"/>
              <a:ext cx="304800" cy="304800"/>
            </a:xfrm>
            <a:prstGeom prst="ellipse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2486610" y="5372100"/>
              <a:ext cx="0" cy="7239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4857" y="2530100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>
                  <a:solidFill>
                    <a:srgbClr val="0432FF"/>
                  </a:solidFill>
                </a:rPr>
                <a:t>&lt;</a:t>
              </a:r>
              <a:r>
                <a:rPr lang="en-US" dirty="0" err="1">
                  <a:solidFill>
                    <a:srgbClr val="0432FF"/>
                  </a:solidFill>
                </a:rPr>
                <a:t>boolean</a:t>
              </a:r>
              <a:r>
                <a:rPr lang="en-US" dirty="0">
                  <a:solidFill>
                    <a:srgbClr val="0432FF"/>
                  </a:solidFill>
                </a:rPr>
                <a:t> expression</a:t>
              </a:r>
              <a:r>
                <a:rPr lang="vi-VN" dirty="0">
                  <a:solidFill>
                    <a:srgbClr val="0432FF"/>
                  </a:solidFill>
                </a:rPr>
                <a:t>&gt;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769916" y="3943865"/>
              <a:ext cx="2286000" cy="7620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&lt;statement</a:t>
              </a:r>
              <a:r>
                <a:rPr kumimoji="0" lang="vi-VN" sz="1800" b="0" i="0" u="none" strike="noStrike" cap="none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 F&gt;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4876800" y="2745259"/>
              <a:ext cx="0" cy="119860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4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and usage of control structure</a:t>
            </a:r>
          </a:p>
          <a:p>
            <a:r>
              <a:rPr lang="en-US" dirty="0"/>
              <a:t>Statements and program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If-else statement</a:t>
            </a:r>
          </a:p>
          <a:p>
            <a:r>
              <a:rPr lang="en-US" dirty="0"/>
              <a:t>Nested if-else</a:t>
            </a:r>
          </a:p>
          <a:p>
            <a:r>
              <a:rPr lang="en-US" dirty="0"/>
              <a:t>Switch-case statement</a:t>
            </a:r>
          </a:p>
          <a:p>
            <a:r>
              <a:rPr lang="en-US" dirty="0"/>
              <a:t>Enumeration and switch-case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-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03554"/>
            <a:ext cx="3761141" cy="3311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0740" y="2279464"/>
            <a:ext cx="4859975" cy="28931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Execution of the </a:t>
            </a:r>
            <a:r>
              <a:rPr lang="vi-VN" sz="2000" b="1" dirty="0">
                <a:solidFill>
                  <a:srgbClr val="0432FF"/>
                </a:solidFill>
              </a:rPr>
              <a:t>if</a:t>
            </a:r>
            <a:r>
              <a:rPr lang="en-US" sz="2000" b="1" dirty="0">
                <a:solidFill>
                  <a:srgbClr val="0432FF"/>
                </a:solidFill>
              </a:rPr>
              <a:t>-else</a:t>
            </a:r>
            <a:r>
              <a:rPr lang="en-US" sz="2000" dirty="0"/>
              <a:t> statement:</a:t>
            </a:r>
            <a:endParaRPr lang="vi-VN" sz="2000" dirty="0"/>
          </a:p>
          <a:p>
            <a:pPr marL="342900" indent="-342900">
              <a:buAutoNum type="arabicParenBoth"/>
            </a:pPr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expression is evaluated</a:t>
            </a:r>
            <a:endParaRPr lang="vi-VN" dirty="0"/>
          </a:p>
          <a:p>
            <a:pPr marL="342900" indent="-342900">
              <a:buAutoNum type="arabicParenBoth"/>
            </a:pPr>
            <a:endParaRPr lang="vi-VN" dirty="0"/>
          </a:p>
          <a:p>
            <a:pPr marL="342900" indent="-342900">
              <a:buAutoNum type="arabicParenBoth"/>
            </a:pPr>
            <a:r>
              <a:rPr lang="en-US" dirty="0"/>
              <a:t>If the evaluation result is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true</a:t>
            </a:r>
            <a:r>
              <a:rPr lang="vi-VN" dirty="0"/>
              <a:t> </a:t>
            </a:r>
            <a:r>
              <a:rPr lang="en-US" dirty="0"/>
              <a:t>then the program will run</a:t>
            </a:r>
            <a:r>
              <a:rPr lang="vi-VN" dirty="0"/>
              <a:t> &lt;</a:t>
            </a:r>
            <a:r>
              <a:rPr lang="en-US" dirty="0"/>
              <a:t>statement T</a:t>
            </a:r>
            <a:r>
              <a:rPr lang="vi-VN" dirty="0"/>
              <a:t>&gt;. </a:t>
            </a:r>
            <a:r>
              <a:rPr lang="en-US" dirty="0"/>
              <a:t>Otherwise, the program will run &lt;statement F&gt;. The program will execute the statement after if-else when &lt;statement T&gt; or &lt;statement F&gt; is done. </a:t>
            </a:r>
            <a:endParaRPr lang="vi-VN" dirty="0">
              <a:solidFill>
                <a:srgbClr val="0432FF"/>
              </a:solidFill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39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-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3558" y="4076305"/>
            <a:ext cx="6317435" cy="584775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432FF"/>
                </a:solidFill>
              </a:rPr>
              <a:t>Note</a:t>
            </a:r>
            <a:r>
              <a:rPr lang="vi-VN" sz="2400" dirty="0">
                <a:solidFill>
                  <a:srgbClr val="0432FF"/>
                </a:solidFill>
              </a:rPr>
              <a:t>: </a:t>
            </a:r>
            <a:r>
              <a:rPr lang="vi-VN" dirty="0"/>
              <a:t>&lt;</a:t>
            </a:r>
            <a:r>
              <a:rPr lang="en-US" dirty="0"/>
              <a:t>statement</a:t>
            </a:r>
            <a:r>
              <a:rPr lang="vi-VN" dirty="0"/>
              <a:t> T&gt; </a:t>
            </a:r>
            <a:r>
              <a:rPr lang="en-US" dirty="0"/>
              <a:t>and</a:t>
            </a:r>
            <a:r>
              <a:rPr lang="vi-VN" dirty="0"/>
              <a:t> &lt;</a:t>
            </a:r>
            <a:r>
              <a:rPr lang="en-US" dirty="0"/>
              <a:t>statement</a:t>
            </a:r>
            <a:r>
              <a:rPr lang="vi-VN" dirty="0"/>
              <a:t> T&gt; </a:t>
            </a:r>
            <a:r>
              <a:rPr lang="en-US" dirty="0"/>
              <a:t>must end with</a:t>
            </a:r>
            <a:r>
              <a:rPr lang="vi-VN" dirty="0"/>
              <a:t> </a:t>
            </a:r>
            <a:r>
              <a:rPr lang="vi-VN" sz="3200" b="1" dirty="0">
                <a:solidFill>
                  <a:srgbClr val="0432FF"/>
                </a:solidFill>
              </a:rPr>
              <a:t>;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1" y="1981200"/>
            <a:ext cx="3228109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</a:t>
            </a:r>
            <a:br>
              <a:rPr lang="en-US" dirty="0"/>
            </a:br>
            <a:r>
              <a:rPr lang="en-US" dirty="0"/>
              <a:t>     &lt;statement </a:t>
            </a:r>
            <a:r>
              <a:rPr lang="vi-VN" dirty="0"/>
              <a:t>T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else</a:t>
            </a:r>
          </a:p>
          <a:p>
            <a:r>
              <a:rPr lang="en-US" dirty="0"/>
              <a:t>     &lt;statement </a:t>
            </a:r>
            <a:r>
              <a:rPr lang="vi-VN" dirty="0"/>
              <a:t>F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981200"/>
            <a:ext cx="4980709" cy="64633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   &lt;statement </a:t>
            </a:r>
            <a:r>
              <a:rPr lang="vi-VN" dirty="0"/>
              <a:t>T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else  </a:t>
            </a:r>
            <a:r>
              <a:rPr lang="en-US" dirty="0"/>
              <a:t>&lt;statement </a:t>
            </a:r>
            <a:r>
              <a:rPr lang="vi-VN" dirty="0"/>
              <a:t>F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0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</a:t>
            </a:r>
            <a:br>
              <a:rPr lang="en-US" dirty="0"/>
            </a:br>
            <a:r>
              <a:rPr lang="en-US" dirty="0"/>
              <a:t>syntax + 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091" y="1981200"/>
            <a:ext cx="3228109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(&lt;conditional statement&gt;)</a:t>
            </a:r>
            <a:br>
              <a:rPr lang="en-US" dirty="0"/>
            </a:br>
            <a:r>
              <a:rPr lang="en-US" dirty="0"/>
              <a:t>      &lt;statement </a:t>
            </a:r>
            <a:r>
              <a:rPr lang="vi-VN" dirty="0"/>
              <a:t>T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else</a:t>
            </a:r>
          </a:p>
          <a:p>
            <a:r>
              <a:rPr lang="en-US" dirty="0"/>
              <a:t>      &lt;statement </a:t>
            </a:r>
            <a:r>
              <a:rPr lang="vi-VN" dirty="0"/>
              <a:t>F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981200"/>
            <a:ext cx="3886200" cy="286232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  <a:r>
              <a:rPr lang="en-US" b="1" dirty="0">
                <a:solidFill>
                  <a:srgbClr val="0432FF"/>
                </a:solidFill>
              </a:rPr>
              <a:t>{</a:t>
            </a:r>
            <a:br>
              <a:rPr lang="en-US" dirty="0"/>
            </a:br>
            <a:r>
              <a:rPr lang="en-US" dirty="0"/>
              <a:t>       &lt;statement when true&gt;</a:t>
            </a:r>
          </a:p>
          <a:p>
            <a:r>
              <a:rPr lang="en-US" dirty="0"/>
              <a:t>       //...</a:t>
            </a:r>
          </a:p>
          <a:p>
            <a:r>
              <a:rPr lang="en-US" dirty="0"/>
              <a:t>       &lt;statement when true&gt;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  <a:p>
            <a:r>
              <a:rPr lang="en-US" b="1" dirty="0">
                <a:solidFill>
                  <a:srgbClr val="0432FF"/>
                </a:solidFill>
              </a:rPr>
              <a:t>else{</a:t>
            </a:r>
          </a:p>
          <a:p>
            <a:r>
              <a:rPr lang="en-US" dirty="0"/>
              <a:t>       &lt;statement when false&gt;</a:t>
            </a:r>
          </a:p>
          <a:p>
            <a:r>
              <a:rPr lang="en-US" dirty="0"/>
              <a:t>       //...</a:t>
            </a:r>
          </a:p>
          <a:p>
            <a:r>
              <a:rPr lang="en-US" dirty="0"/>
              <a:t>       &lt;statement when false&gt;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46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</a:t>
            </a:r>
            <a:br>
              <a:rPr lang="en-US" dirty="0"/>
            </a:br>
            <a:r>
              <a:rPr lang="en-US" dirty="0"/>
              <a:t>syntax + 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091" y="1981200"/>
            <a:ext cx="3228109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(&lt;conditional statement&gt;)</a:t>
            </a:r>
            <a:br>
              <a:rPr lang="en-US" dirty="0"/>
            </a:br>
            <a:r>
              <a:rPr lang="en-US" dirty="0"/>
              <a:t>      &lt;statement </a:t>
            </a:r>
            <a:r>
              <a:rPr lang="vi-VN" dirty="0"/>
              <a:t>T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else</a:t>
            </a:r>
          </a:p>
          <a:p>
            <a:r>
              <a:rPr lang="en-US" dirty="0"/>
              <a:t>      &lt;statement </a:t>
            </a:r>
            <a:r>
              <a:rPr lang="vi-VN" dirty="0"/>
              <a:t>F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981200"/>
            <a:ext cx="3886200" cy="286232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</a:t>
            </a:r>
            <a:r>
              <a:rPr lang="en-US" b="1" dirty="0">
                <a:solidFill>
                  <a:srgbClr val="0432FF"/>
                </a:solidFill>
              </a:rPr>
              <a:t>{</a:t>
            </a:r>
            <a:br>
              <a:rPr lang="en-US" dirty="0"/>
            </a:br>
            <a:r>
              <a:rPr lang="en-US" dirty="0"/>
              <a:t>       &lt;statement when true&gt;</a:t>
            </a:r>
          </a:p>
          <a:p>
            <a:r>
              <a:rPr lang="en-US" dirty="0"/>
              <a:t>       //...</a:t>
            </a:r>
          </a:p>
          <a:p>
            <a:r>
              <a:rPr lang="en-US" dirty="0"/>
              <a:t>       &lt;statement when true&gt;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  <a:p>
            <a:r>
              <a:rPr lang="en-US" b="1" dirty="0">
                <a:solidFill>
                  <a:srgbClr val="0432FF"/>
                </a:solidFill>
              </a:rPr>
              <a:t>else{</a:t>
            </a:r>
          </a:p>
          <a:p>
            <a:r>
              <a:rPr lang="en-US" dirty="0"/>
              <a:t>       &lt;statement when false&gt;</a:t>
            </a:r>
          </a:p>
          <a:p>
            <a:r>
              <a:rPr lang="en-US" dirty="0"/>
              <a:t>       //...</a:t>
            </a:r>
          </a:p>
          <a:p>
            <a:r>
              <a:rPr lang="en-US" dirty="0"/>
              <a:t>       &lt;statement when false&gt;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297772" y="2158584"/>
            <a:ext cx="0" cy="4259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738541" y="2458387"/>
            <a:ext cx="0" cy="39159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43992" y="6130219"/>
            <a:ext cx="3372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200532" y="5688333"/>
            <a:ext cx="580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vi-VN" dirty="0"/>
              <a:t>TAB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4351" y="2114474"/>
            <a:ext cx="0" cy="42598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85120" y="2414277"/>
            <a:ext cx="0" cy="39159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75581" y="6086109"/>
            <a:ext cx="3372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2121" y="5644223"/>
            <a:ext cx="580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vi-VN" dirty="0"/>
              <a:t>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</a:t>
            </a:r>
            <a:br>
              <a:rPr lang="en-US" dirty="0"/>
            </a:br>
            <a:r>
              <a:rPr lang="en-US" dirty="0"/>
              <a:t>syntax + 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863334"/>
            <a:ext cx="4980709" cy="64633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if</a:t>
            </a:r>
            <a:r>
              <a:rPr lang="en-US" dirty="0"/>
              <a:t> (&lt;</a:t>
            </a:r>
            <a:r>
              <a:rPr lang="en-US" dirty="0" err="1"/>
              <a:t>boolean</a:t>
            </a:r>
            <a:r>
              <a:rPr lang="en-US" dirty="0"/>
              <a:t> expression&gt;)    &lt;statement </a:t>
            </a:r>
            <a:r>
              <a:rPr lang="vi-VN" dirty="0"/>
              <a:t>T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else  </a:t>
            </a:r>
            <a:r>
              <a:rPr lang="en-US" dirty="0"/>
              <a:t>&lt;statement </a:t>
            </a:r>
            <a:r>
              <a:rPr lang="vi-VN" dirty="0"/>
              <a:t>F</a:t>
            </a:r>
            <a:r>
              <a:rPr lang="en-US" dirty="0"/>
              <a:t>&gt;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327" y="3708284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only be used if both are simple statements</a:t>
            </a:r>
          </a:p>
        </p:txBody>
      </p:sp>
    </p:spTree>
    <p:extLst>
      <p:ext uri="{BB962C8B-B14F-4D97-AF65-F5344CB8AC3E}">
        <p14:creationId xmlns:p14="http://schemas.microsoft.com/office/powerpoint/2010/main" val="380506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50572"/>
            <a:ext cx="7095345" cy="4190792"/>
          </a:xfrm>
        </p:spPr>
        <p:txBody>
          <a:bodyPr/>
          <a:lstStyle/>
          <a:p>
            <a:r>
              <a:rPr lang="en-US" dirty="0"/>
              <a:t>Solving quadratic equation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dirty="0"/>
              <a:t>The user needs to enter 3 coefficients: A, B and C</a:t>
            </a:r>
          </a:p>
          <a:p>
            <a:pPr lvl="1"/>
            <a:r>
              <a:rPr lang="en-US" dirty="0"/>
              <a:t>Therefore:</a:t>
            </a:r>
          </a:p>
          <a:p>
            <a:pPr lvl="2"/>
            <a:r>
              <a:rPr lang="en-US" dirty="0"/>
              <a:t>A, B: can be 0.</a:t>
            </a:r>
          </a:p>
          <a:p>
            <a:pPr lvl="2"/>
            <a:r>
              <a:rPr lang="en-US" dirty="0"/>
              <a:t>The equation can become a linear equation or zero-degree equation.</a:t>
            </a:r>
          </a:p>
          <a:p>
            <a:pPr lvl="2"/>
            <a:r>
              <a:rPr lang="en-US" dirty="0"/>
              <a:t> There are three cases to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50572"/>
            <a:ext cx="7095345" cy="4190792"/>
          </a:xfrm>
        </p:spPr>
        <p:txBody>
          <a:bodyPr>
            <a:normAutofit/>
          </a:bodyPr>
          <a:lstStyle/>
          <a:p>
            <a:r>
              <a:rPr lang="en-US" dirty="0"/>
              <a:t>Solving quadratic equation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sz="1800" dirty="0"/>
              <a:t>The three cases are:</a:t>
            </a:r>
          </a:p>
          <a:p>
            <a:pPr lvl="2"/>
            <a:r>
              <a:rPr lang="en-US" sz="1800" dirty="0"/>
              <a:t>(1) Zero-degree, A = 0 and B = 0: </a:t>
            </a:r>
          </a:p>
          <a:p>
            <a:pPr lvl="3"/>
            <a:r>
              <a:rPr lang="en-US" sz="1600" dirty="0"/>
              <a:t>Use C to check if there are no solution or infinitely many solutions.</a:t>
            </a:r>
          </a:p>
          <a:p>
            <a:pPr lvl="2"/>
            <a:r>
              <a:rPr lang="en-US" sz="1800" dirty="0"/>
              <a:t>(2) First-degree (linear), A = 0 but B != 0:</a:t>
            </a:r>
          </a:p>
          <a:p>
            <a:pPr lvl="3"/>
            <a:r>
              <a:rPr lang="en-US" sz="1600" dirty="0"/>
              <a:t>Solve a linear equation.</a:t>
            </a:r>
          </a:p>
          <a:p>
            <a:pPr lvl="2"/>
            <a:r>
              <a:rPr lang="en-US" sz="1800" dirty="0"/>
              <a:t>(3) Second-degree (quadratic), A != 0:</a:t>
            </a:r>
          </a:p>
          <a:p>
            <a:pPr lvl="3"/>
            <a:r>
              <a:rPr lang="en-US" sz="1600" dirty="0"/>
              <a:t>Solve a quadratic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3" y="0"/>
            <a:ext cx="6372225" cy="630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4419600"/>
            <a:ext cx="3411682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We need to analyze more on how to solve each type of equation</a:t>
            </a:r>
          </a:p>
        </p:txBody>
      </p:sp>
    </p:spTree>
    <p:extLst>
      <p:ext uri="{BB962C8B-B14F-4D97-AF65-F5344CB8AC3E}">
        <p14:creationId xmlns:p14="http://schemas.microsoft.com/office/powerpoint/2010/main" val="310608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50772"/>
            <a:ext cx="7095345" cy="427933"/>
          </a:xfrm>
        </p:spPr>
        <p:txBody>
          <a:bodyPr>
            <a:normAutofit/>
          </a:bodyPr>
          <a:lstStyle/>
          <a:p>
            <a:r>
              <a:rPr lang="en-US" dirty="0"/>
              <a:t>Solving quadratic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027" y="1917099"/>
            <a:ext cx="7924800" cy="452431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namespace 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c, delta;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“Enter a, b, c: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a &gt;&gt; b &gt;&gt; c;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delta = b*b - 4*a*c;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(delta &lt;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“There is no solution\n"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“There are at least one solution\n"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951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useful applications in real life does not consist of only simple, separate cases (sequential).</a:t>
            </a:r>
          </a:p>
          <a:p>
            <a:r>
              <a:rPr lang="en-US" dirty="0"/>
              <a:t>The applications must also check nested conditions.</a:t>
            </a:r>
          </a:p>
          <a:p>
            <a:r>
              <a:rPr lang="en-US" dirty="0"/>
              <a:t>Example: solving quadratic equation:</a:t>
            </a:r>
          </a:p>
          <a:p>
            <a:pPr lvl="1"/>
            <a:r>
              <a:rPr lang="en-US" sz="1800" dirty="0"/>
              <a:t>If A and B are zero:</a:t>
            </a:r>
          </a:p>
          <a:p>
            <a:pPr lvl="2"/>
            <a:r>
              <a:rPr lang="en-US" sz="1800" dirty="0"/>
              <a:t>The program must then check if C is 0 or not.</a:t>
            </a:r>
          </a:p>
          <a:p>
            <a:pPr lvl="2"/>
            <a:r>
              <a:rPr lang="en-US" sz="1800" dirty="0"/>
              <a:t>If C = 0, the equation has infinitely many solutions.</a:t>
            </a:r>
          </a:p>
          <a:p>
            <a:pPr lvl="2"/>
            <a:r>
              <a:rPr lang="en-US" sz="1800" dirty="0"/>
              <a:t>If not, the equation has no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and usage of control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7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3" y="0"/>
            <a:ext cx="6372225" cy="630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2433" y="4419600"/>
            <a:ext cx="5138049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Consider two cases: no solution and infinitely many solutions. They are nested in a parent conditional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Check if (A=0) AND (B=0)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426439" y="2788170"/>
            <a:ext cx="1087489" cy="163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894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calculate the letter grade of each student according to their numerical scores</a:t>
            </a:r>
          </a:p>
          <a:p>
            <a:r>
              <a:rPr lang="en-US" dirty="0"/>
              <a:t>There are 5 letter grades:</a:t>
            </a:r>
          </a:p>
          <a:p>
            <a:pPr lvl="1"/>
            <a:r>
              <a:rPr lang="en-US" dirty="0"/>
              <a:t>F (fail): grade lies in the [0, 5) interval</a:t>
            </a:r>
          </a:p>
          <a:p>
            <a:pPr lvl="1"/>
            <a:r>
              <a:rPr lang="en-US" dirty="0"/>
              <a:t>D: grade lies in the [5, 6.5) interval</a:t>
            </a:r>
          </a:p>
          <a:p>
            <a:pPr lvl="1"/>
            <a:r>
              <a:rPr lang="en-US" dirty="0"/>
              <a:t>C: grade lies in the [6.5, 8) interval</a:t>
            </a:r>
          </a:p>
          <a:p>
            <a:pPr lvl="1"/>
            <a:r>
              <a:rPr lang="en-US" dirty="0"/>
              <a:t>B: grade lies in the [8, 9.5) interval</a:t>
            </a:r>
          </a:p>
          <a:p>
            <a:pPr lvl="1"/>
            <a:r>
              <a:rPr lang="en-US" dirty="0"/>
              <a:t>A: grade lies in the [9.5, 10]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28653" y="2036160"/>
            <a:ext cx="9115347" cy="3567612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487175"/>
            <a:ext cx="1752600" cy="867918"/>
            <a:chOff x="533400" y="2743200"/>
            <a:chExt cx="1752600" cy="867918"/>
          </a:xfrm>
        </p:grpSpPr>
        <p:sp>
          <p:nvSpPr>
            <p:cNvPr id="6" name="Decision 1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3705" y="299249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5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952499" y="1877486"/>
            <a:ext cx="0" cy="609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52499" y="3355093"/>
            <a:ext cx="0" cy="14545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2289483" y="2487086"/>
            <a:ext cx="1752600" cy="867918"/>
            <a:chOff x="533400" y="2743200"/>
            <a:chExt cx="1752600" cy="867918"/>
          </a:xfrm>
        </p:grpSpPr>
        <p:sp>
          <p:nvSpPr>
            <p:cNvPr id="11" name="Decision 13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8795" y="299249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6.5</a:t>
              </a:r>
            </a:p>
          </p:txBody>
        </p:sp>
      </p:grpSp>
      <p:cxnSp>
        <p:nvCxnSpPr>
          <p:cNvPr id="13" name="Straight Arrow Connector 12"/>
          <p:cNvCxnSpPr>
            <a:stCxn id="11" idx="2"/>
            <a:endCxn id="29" idx="0"/>
          </p:cNvCxnSpPr>
          <p:nvPr/>
        </p:nvCxnSpPr>
        <p:spPr bwMode="auto">
          <a:xfrm>
            <a:off x="3165783" y="3355004"/>
            <a:ext cx="8748" cy="1264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828799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4502766" y="2487086"/>
            <a:ext cx="1752600" cy="867918"/>
            <a:chOff x="533400" y="2743200"/>
            <a:chExt cx="1752600" cy="867918"/>
          </a:xfrm>
        </p:grpSpPr>
        <p:sp>
          <p:nvSpPr>
            <p:cNvPr id="16" name="Decision 24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8695" y="299249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8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>
            <a:off x="5379066" y="3355093"/>
            <a:ext cx="0" cy="846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042082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6705600" y="2487086"/>
            <a:ext cx="1752600" cy="867918"/>
            <a:chOff x="533400" y="2743200"/>
            <a:chExt cx="1752600" cy="867918"/>
          </a:xfrm>
        </p:grpSpPr>
        <p:sp>
          <p:nvSpPr>
            <p:cNvPr id="21" name="Decision 30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795" y="299249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9.5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7581900" y="3355093"/>
            <a:ext cx="0" cy="6560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244916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47750" y="2921045"/>
            <a:ext cx="27584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723595" y="2930071"/>
            <a:ext cx="0" cy="1081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46166" y="15027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score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7773" y="4809627"/>
            <a:ext cx="1028047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LG = “F”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626435" y="4619127"/>
            <a:ext cx="1096192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ahoma" pitchFamily="34" charset="0"/>
              </a:rPr>
              <a:t>LG = “D”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952499" y="5190627"/>
            <a:ext cx="0" cy="6492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29" idx="2"/>
          </p:cNvCxnSpPr>
          <p:nvPr/>
        </p:nvCxnSpPr>
        <p:spPr bwMode="auto">
          <a:xfrm>
            <a:off x="3174531" y="5000127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952499" y="5443023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91317" y="4634990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3174531" y="5077886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5422348" y="4816554"/>
            <a:ext cx="2159552" cy="114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581900" y="4385787"/>
            <a:ext cx="0" cy="4307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8723595" y="4382601"/>
            <a:ext cx="0" cy="218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551662" y="4601170"/>
            <a:ext cx="115507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49997" y="33327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9730" y="33550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0762" y="33332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0790" y="33515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05449" y="254640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4873" y="254652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38386" y="256078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41005" y="2567101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5167" y="5819409"/>
            <a:ext cx="2813591" cy="36933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Output: LG (letter grade)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992728" y="3981195"/>
            <a:ext cx="1078554" cy="39295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LG =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“A”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4011176"/>
            <a:ext cx="1054723" cy="36297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ahoma" pitchFamily="34" charset="0"/>
              </a:rPr>
              <a:t>LG = “B”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929440" y="4224362"/>
            <a:ext cx="985812" cy="488388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ahoma" pitchFamily="34" charset="0"/>
              </a:rPr>
              <a:t>LG = “C”</a:t>
            </a:r>
          </a:p>
        </p:txBody>
      </p:sp>
    </p:spTree>
    <p:extLst>
      <p:ext uri="{BB962C8B-B14F-4D97-AF65-F5344CB8AC3E}">
        <p14:creationId xmlns:p14="http://schemas.microsoft.com/office/powerpoint/2010/main" val="2571583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28653" y="2036160"/>
            <a:ext cx="9115347" cy="3567612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487175"/>
            <a:ext cx="1752600" cy="867918"/>
            <a:chOff x="533400" y="2743200"/>
            <a:chExt cx="1752600" cy="867918"/>
          </a:xfrm>
        </p:grpSpPr>
        <p:sp>
          <p:nvSpPr>
            <p:cNvPr id="6" name="Decision 1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3705" y="299249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5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952499" y="1877486"/>
            <a:ext cx="0" cy="609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52499" y="3355093"/>
            <a:ext cx="0" cy="14545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2289483" y="2487086"/>
            <a:ext cx="1752600" cy="867918"/>
            <a:chOff x="533400" y="2743200"/>
            <a:chExt cx="1752600" cy="867918"/>
          </a:xfrm>
        </p:grpSpPr>
        <p:sp>
          <p:nvSpPr>
            <p:cNvPr id="11" name="Decision 13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8795" y="299249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6.5</a:t>
              </a:r>
            </a:p>
          </p:txBody>
        </p:sp>
      </p:grpSp>
      <p:cxnSp>
        <p:nvCxnSpPr>
          <p:cNvPr id="13" name="Straight Arrow Connector 12"/>
          <p:cNvCxnSpPr>
            <a:stCxn id="11" idx="2"/>
            <a:endCxn id="29" idx="0"/>
          </p:cNvCxnSpPr>
          <p:nvPr/>
        </p:nvCxnSpPr>
        <p:spPr bwMode="auto">
          <a:xfrm>
            <a:off x="3165783" y="3355004"/>
            <a:ext cx="8748" cy="12641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828799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4502766" y="2487086"/>
            <a:ext cx="1752600" cy="867918"/>
            <a:chOff x="533400" y="2743200"/>
            <a:chExt cx="1752600" cy="867918"/>
          </a:xfrm>
        </p:grpSpPr>
        <p:sp>
          <p:nvSpPr>
            <p:cNvPr id="16" name="Decision 24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8695" y="2992493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8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>
            <a:off x="5379066" y="3355093"/>
            <a:ext cx="0" cy="846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042082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6705600" y="2487086"/>
            <a:ext cx="1752600" cy="867918"/>
            <a:chOff x="533400" y="2743200"/>
            <a:chExt cx="1752600" cy="867918"/>
          </a:xfrm>
        </p:grpSpPr>
        <p:sp>
          <p:nvSpPr>
            <p:cNvPr id="21" name="Decision 30"/>
            <p:cNvSpPr/>
            <p:nvPr/>
          </p:nvSpPr>
          <p:spPr bwMode="auto">
            <a:xfrm>
              <a:off x="533400" y="2743200"/>
              <a:ext cx="1752600" cy="867918"/>
            </a:xfrm>
            <a:prstGeom prst="flowChartDecision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795" y="299249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Score &lt; 9.5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7581900" y="3355093"/>
            <a:ext cx="0" cy="6560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244916" y="2921134"/>
            <a:ext cx="460684" cy="8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47750" y="2921045"/>
            <a:ext cx="27584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723595" y="2930071"/>
            <a:ext cx="0" cy="1081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46166" y="15027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score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7773" y="4809627"/>
            <a:ext cx="1028047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LG = “F”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626435" y="4619127"/>
            <a:ext cx="1096192" cy="38100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ahoma" pitchFamily="34" charset="0"/>
              </a:rPr>
              <a:t>LG = “D”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952499" y="5190627"/>
            <a:ext cx="0" cy="6492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29" idx="2"/>
          </p:cNvCxnSpPr>
          <p:nvPr/>
        </p:nvCxnSpPr>
        <p:spPr bwMode="auto">
          <a:xfrm>
            <a:off x="3174531" y="5000127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952499" y="5443023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91317" y="4634990"/>
            <a:ext cx="0" cy="442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3174531" y="5077886"/>
            <a:ext cx="22132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5422348" y="4816554"/>
            <a:ext cx="2159552" cy="114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581900" y="4385787"/>
            <a:ext cx="0" cy="4307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8723595" y="4382601"/>
            <a:ext cx="0" cy="218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551662" y="4601170"/>
            <a:ext cx="115507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49997" y="33327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9730" y="33550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0762" y="33332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0790" y="33515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true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05449" y="254640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4873" y="2546528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38386" y="256078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41005" y="2567101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false</a:t>
            </a:r>
            <a:endParaRPr lang="en-US">
              <a:solidFill>
                <a:srgbClr val="0432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5167" y="5819409"/>
            <a:ext cx="2813591" cy="36933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Output: LG (letter grade)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992728" y="3981195"/>
            <a:ext cx="1078554" cy="39295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LG =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“A”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4011176"/>
            <a:ext cx="1054723" cy="362970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ahoma" pitchFamily="34" charset="0"/>
              </a:rPr>
              <a:t>LG = “B”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929440" y="4224362"/>
            <a:ext cx="985812" cy="488388"/>
          </a:xfrm>
          <a:prstGeom prst="rect">
            <a:avLst/>
          </a:prstGeom>
          <a:solidFill>
            <a:srgbClr val="CCF7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ahoma" pitchFamily="34" charset="0"/>
              </a:rPr>
              <a:t>LG = “C”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85619" y="5695391"/>
            <a:ext cx="4174704" cy="64633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These are nested in the “(Score &lt; 5) is false” scope.</a:t>
            </a:r>
          </a:p>
        </p:txBody>
      </p:sp>
      <p:cxnSp>
        <p:nvCxnSpPr>
          <p:cNvPr id="53" name="Straight Arrow Connector 52"/>
          <p:cNvCxnSpPr>
            <a:endCxn id="54" idx="2"/>
          </p:cNvCxnSpPr>
          <p:nvPr/>
        </p:nvCxnSpPr>
        <p:spPr bwMode="auto">
          <a:xfrm flipV="1">
            <a:off x="5672971" y="5000127"/>
            <a:ext cx="2096662" cy="695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6401390" y="2262548"/>
            <a:ext cx="2736485" cy="2737579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250892" y="2017739"/>
            <a:ext cx="4886983" cy="3172888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053016" y="1822570"/>
            <a:ext cx="7084859" cy="3528834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8" name="Straight Arrow Connector 57"/>
          <p:cNvCxnSpPr>
            <a:stCxn id="52" idx="0"/>
          </p:cNvCxnSpPr>
          <p:nvPr/>
        </p:nvCxnSpPr>
        <p:spPr bwMode="auto">
          <a:xfrm flipV="1">
            <a:off x="5672971" y="5190627"/>
            <a:ext cx="728419" cy="50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2" idx="0"/>
          </p:cNvCxnSpPr>
          <p:nvPr/>
        </p:nvCxnSpPr>
        <p:spPr bwMode="auto">
          <a:xfrm flipH="1" flipV="1">
            <a:off x="4502767" y="5369825"/>
            <a:ext cx="1170204" cy="3255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1322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Syntax</a:t>
            </a:r>
            <a:br>
              <a:rPr lang="en-US" dirty="0"/>
            </a:br>
            <a:r>
              <a:rPr lang="en-US" sz="2400" dirty="0"/>
              <a:t>There are many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2509" y="1790074"/>
            <a:ext cx="7772400" cy="123110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b="1" dirty="0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1&gt;)    &lt;statement 1&gt;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2&gt;)    &lt;</a:t>
            </a:r>
            <a:r>
              <a:rPr lang="en-US" dirty="0" err="1"/>
              <a:t>statment</a:t>
            </a:r>
            <a:r>
              <a:rPr lang="en-US" dirty="0"/>
              <a:t> 2&gt;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3&gt;)    &lt; statement 3&gt;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</a:t>
            </a:r>
            <a:r>
              <a:rPr lang="en-US" dirty="0"/>
              <a:t>    &lt;statement 4&gt;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873" y="3403154"/>
            <a:ext cx="77724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b="1" dirty="0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1&gt;)    </a:t>
            </a:r>
          </a:p>
          <a:p>
            <a:pPr lvl="1"/>
            <a:r>
              <a:rPr lang="en-US" dirty="0"/>
              <a:t>	&lt;statement 1&gt;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2&gt;)    </a:t>
            </a:r>
          </a:p>
          <a:p>
            <a:pPr lvl="1"/>
            <a:r>
              <a:rPr lang="en-US" dirty="0"/>
              <a:t>	&lt;statement 2&gt;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3&gt;)    </a:t>
            </a:r>
          </a:p>
          <a:p>
            <a:pPr lvl="1"/>
            <a:r>
              <a:rPr lang="en-US" dirty="0"/>
              <a:t>	&lt;statement 3&gt;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&lt;statement 4&gt;</a:t>
            </a:r>
          </a:p>
        </p:txBody>
      </p:sp>
    </p:spTree>
    <p:extLst>
      <p:ext uri="{BB962C8B-B14F-4D97-AF65-F5344CB8AC3E}">
        <p14:creationId xmlns:p14="http://schemas.microsoft.com/office/powerpoint/2010/main" val="136776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– Syntax</a:t>
            </a:r>
            <a:br>
              <a:rPr lang="en-US" dirty="0"/>
            </a:br>
            <a:r>
              <a:rPr lang="en-US" sz="2400" dirty="0"/>
              <a:t>There are many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2509" y="1790074"/>
            <a:ext cx="7772400" cy="123110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b="1" dirty="0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1&gt;)    &lt;statement 1&gt;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2&gt;)    &lt;</a:t>
            </a:r>
            <a:r>
              <a:rPr lang="en-US" dirty="0" err="1"/>
              <a:t>statment</a:t>
            </a:r>
            <a:r>
              <a:rPr lang="en-US" dirty="0"/>
              <a:t> 2&gt;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	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3&gt;)    &lt; statement 3&gt;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		else</a:t>
            </a:r>
            <a:r>
              <a:rPr lang="en-US" dirty="0"/>
              <a:t>    &lt;statement 4&gt;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873" y="3403154"/>
            <a:ext cx="77724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432FF"/>
                </a:solidFill>
                <a:ea typeface="+mj-ea"/>
                <a:cs typeface="Tahoma" pitchFamily="34" charset="0"/>
              </a:rPr>
              <a:t>if</a:t>
            </a:r>
            <a:r>
              <a:rPr lang="en-US" b="1" dirty="0">
                <a:solidFill>
                  <a:srgbClr val="0432FF"/>
                </a:solidFill>
                <a:ea typeface="+mj-ea"/>
                <a:cs typeface="Tahoma" pitchFamily="34" charset="0"/>
              </a:rPr>
              <a:t>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1&gt;)    </a:t>
            </a:r>
          </a:p>
          <a:p>
            <a:pPr lvl="1"/>
            <a:r>
              <a:rPr lang="en-US" dirty="0"/>
              <a:t>	&lt;statement 1&gt;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2&gt;)    </a:t>
            </a:r>
          </a:p>
          <a:p>
            <a:pPr lvl="1"/>
            <a:r>
              <a:rPr lang="en-US" dirty="0"/>
              <a:t>		&lt;statement 2&gt;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	else if </a:t>
            </a:r>
            <a:r>
              <a:rPr lang="en-US" dirty="0"/>
              <a:t>(&lt;</a:t>
            </a:r>
            <a:r>
              <a:rPr lang="en-US" dirty="0" err="1"/>
              <a:t>boolean</a:t>
            </a:r>
            <a:r>
              <a:rPr lang="en-US" dirty="0"/>
              <a:t> expression 3&gt;)    </a:t>
            </a:r>
          </a:p>
          <a:p>
            <a:pPr lvl="1"/>
            <a:r>
              <a:rPr lang="en-US" dirty="0"/>
              <a:t>			&lt;statement 3&gt;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		else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	&lt;statement 4&gt;</a:t>
            </a:r>
          </a:p>
        </p:txBody>
      </p:sp>
    </p:spTree>
    <p:extLst>
      <p:ext uri="{BB962C8B-B14F-4D97-AF65-F5344CB8AC3E}">
        <p14:creationId xmlns:p14="http://schemas.microsoft.com/office/powerpoint/2010/main" val="72659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3" y="1154240"/>
            <a:ext cx="5867400" cy="5078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std</a:t>
            </a:r>
            <a:r>
              <a:rPr lang="en-US" dirty="0">
                <a:latin typeface="Consolas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score = 8.7f;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pl-PL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pl-PL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score</a:t>
            </a:r>
            <a:r>
              <a:rPr lang="pl-PL" dirty="0">
                <a:solidFill>
                  <a:prstClr val="black"/>
                </a:solidFill>
                <a:latin typeface="Consolas" charset="0"/>
              </a:rPr>
              <a:t> &lt; 5.0f)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“F"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score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&lt; 6.5f)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“D"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nb-NO" dirty="0">
              <a:solidFill>
                <a:prstClr val="black"/>
              </a:solidFill>
              <a:latin typeface="Consolas" charset="0"/>
            </a:endParaRP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score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&lt; 8.5f)</a:t>
            </a: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“C"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da-DK" dirty="0">
              <a:solidFill>
                <a:prstClr val="black"/>
              </a:solidFill>
              <a:latin typeface="Consolas" charset="0"/>
            </a:endParaRP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score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&lt; 9.5f)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“B"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it-IT" dirty="0">
              <a:solidFill>
                <a:prstClr val="black"/>
              </a:solidFill>
              <a:latin typeface="Consolas" charset="0"/>
            </a:endParaRP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nsolas" charset="0"/>
              </a:rPr>
              <a:t>else</a:t>
            </a:r>
            <a:endParaRPr lang="it-IT" dirty="0">
              <a:solidFill>
                <a:prstClr val="black"/>
              </a:solidFill>
              <a:latin typeface="Consolas" charset="0"/>
            </a:endParaRP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“A"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da-DK" dirty="0">
              <a:solidFill>
                <a:prstClr val="black"/>
              </a:solidFill>
              <a:latin typeface="Consolas" charset="0"/>
            </a:endParaRP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style</a:t>
            </a:r>
            <a:r>
              <a:rPr lang="vi-VN" dirty="0"/>
              <a:t>:</a:t>
            </a:r>
          </a:p>
          <a:p>
            <a:r>
              <a:rPr lang="en-US" dirty="0">
                <a:solidFill>
                  <a:srgbClr val="0432FF"/>
                </a:solidFill>
              </a:rPr>
              <a:t>Same tab space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527685" y="2641390"/>
            <a:ext cx="0" cy="2362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1562100" y="2779931"/>
            <a:ext cx="1915618" cy="832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1979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05150" y="1715325"/>
            <a:ext cx="5810250" cy="424731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>
                <a:latin typeface="Consolas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pl-PL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score</a:t>
            </a:r>
            <a:r>
              <a:rPr lang="pl-PL" dirty="0">
                <a:solidFill>
                  <a:prstClr val="black"/>
                </a:solidFill>
                <a:latin typeface="Consolas" charset="0"/>
              </a:rPr>
              <a:t> &lt; 5.0f){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“F"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(score &lt; 6.5f){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“D"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nb-NO" dirty="0">
              <a:solidFill>
                <a:prstClr val="black"/>
              </a:solidFill>
              <a:latin typeface="Consolas" charset="0"/>
            </a:endParaRP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(score &lt; 8.5f){</a:t>
            </a: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“C"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da-DK" dirty="0">
              <a:solidFill>
                <a:prstClr val="black"/>
              </a:solidFill>
              <a:latin typeface="Consolas" charset="0"/>
            </a:endParaRP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(score &lt; 9.5f){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“B"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it-IT" dirty="0">
              <a:solidFill>
                <a:prstClr val="black"/>
              </a:solidFill>
              <a:latin typeface="Consolas" charset="0"/>
            </a:endParaRP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it-IT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“A"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  <a:endParaRPr lang="da-DK" dirty="0">
              <a:solidFill>
                <a:prstClr val="black"/>
              </a:solidFill>
              <a:latin typeface="Consolas" charset="0"/>
            </a:endParaRPr>
          </a:p>
          <a:p>
            <a:r>
              <a:rPr lang="da-DK" dirty="0">
                <a:solidFill>
                  <a:prstClr val="black"/>
                </a:solidFill>
                <a:latin typeface="Consolas" charset="0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99" y="1579602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style</a:t>
            </a:r>
            <a:r>
              <a:rPr lang="vi-VN" dirty="0"/>
              <a:t>:</a:t>
            </a:r>
          </a:p>
          <a:p>
            <a:r>
              <a:rPr lang="en-US" dirty="0">
                <a:solidFill>
                  <a:srgbClr val="0432FF"/>
                </a:solidFill>
              </a:rPr>
              <a:t>Same tab space</a:t>
            </a:r>
          </a:p>
          <a:p>
            <a:r>
              <a:rPr lang="en-US" dirty="0"/>
              <a:t>(when pairs of curly braces { } are used)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1562100" y="2779931"/>
            <a:ext cx="1915618" cy="832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477718" y="1715325"/>
            <a:ext cx="0" cy="403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34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599" y="1490812"/>
            <a:ext cx="6347714" cy="4708080"/>
          </a:xfrm>
        </p:spPr>
        <p:txBody>
          <a:bodyPr>
            <a:normAutofit/>
          </a:bodyPr>
          <a:lstStyle/>
          <a:p>
            <a:r>
              <a:rPr lang="en-US" dirty="0"/>
              <a:t>When a program has a list of tasks to be executed according to known cases (events).</a:t>
            </a:r>
          </a:p>
          <a:p>
            <a:pPr lvl="1"/>
            <a:r>
              <a:rPr lang="en-US" sz="1800" dirty="0"/>
              <a:t>The number of tasks: countable.</a:t>
            </a:r>
          </a:p>
          <a:p>
            <a:pPr lvl="1"/>
            <a:r>
              <a:rPr lang="en-US" sz="1800" dirty="0"/>
              <a:t>The number of events: countable.</a:t>
            </a:r>
          </a:p>
          <a:p>
            <a:r>
              <a:rPr lang="en-US" dirty="0"/>
              <a:t>Example: book management.</a:t>
            </a:r>
          </a:p>
          <a:p>
            <a:pPr lvl="1"/>
            <a:r>
              <a:rPr lang="en-US" sz="1800" dirty="0"/>
              <a:t>The program provides an interface for the user to</a:t>
            </a:r>
          </a:p>
          <a:p>
            <a:pPr lvl="2"/>
            <a:r>
              <a:rPr lang="en-US" sz="1800" dirty="0"/>
              <a:t>Read data from file</a:t>
            </a:r>
          </a:p>
          <a:p>
            <a:pPr lvl="2"/>
            <a:r>
              <a:rPr lang="en-US" sz="1800" dirty="0"/>
              <a:t>Enter data to the program</a:t>
            </a:r>
          </a:p>
          <a:p>
            <a:pPr lvl="2"/>
            <a:r>
              <a:rPr lang="en-US" sz="1800" dirty="0"/>
              <a:t>Find a book</a:t>
            </a:r>
          </a:p>
          <a:p>
            <a:pPr lvl="2"/>
            <a:r>
              <a:rPr lang="en-US" sz="1800" dirty="0"/>
              <a:t>Retrieve a list of borrowers with overdue books</a:t>
            </a:r>
          </a:p>
          <a:p>
            <a:pPr lvl="2"/>
            <a:r>
              <a:rPr lang="en-US" sz="1800" dirty="0"/>
              <a:t>Etc.</a:t>
            </a:r>
          </a:p>
          <a:p>
            <a:pPr lvl="1"/>
            <a:r>
              <a:rPr lang="en-US" sz="1800" dirty="0"/>
              <a:t>The number of tasks listed is finite.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711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book management.</a:t>
            </a:r>
          </a:p>
          <a:p>
            <a:pPr lvl="1"/>
            <a:r>
              <a:rPr lang="en-US" sz="1800" dirty="0"/>
              <a:t>The program can print a list of tasks from which the user choose:</a:t>
            </a:r>
          </a:p>
          <a:p>
            <a:pPr lvl="2"/>
            <a:r>
              <a:rPr lang="en-US" sz="1600" dirty="0"/>
              <a:t>Graphics interface: display graphical indicators, buttons, etc. instead of printing on a console.</a:t>
            </a:r>
          </a:p>
          <a:p>
            <a:pPr lvl="1"/>
            <a:r>
              <a:rPr lang="en-US" sz="1800" dirty="0"/>
              <a:t>When user chooses a menu:</a:t>
            </a:r>
          </a:p>
          <a:p>
            <a:pPr lvl="2"/>
            <a:r>
              <a:rPr lang="en-US" sz="1600" dirty="0"/>
              <a:t>The program performs the task corresponding to the chosen menu.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800" dirty="0"/>
              <a:t>Each task is executed depending on a specific event.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1800" dirty="0"/>
              <a:t>Suitable for </a:t>
            </a:r>
            <a:r>
              <a:rPr lang="en-US" sz="1800" dirty="0">
                <a:solidFill>
                  <a:srgbClr val="FF0000"/>
                </a:solidFill>
              </a:rPr>
              <a:t>switch-case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01486"/>
          </a:xfrm>
        </p:spPr>
        <p:txBody>
          <a:bodyPr/>
          <a:lstStyle/>
          <a:p>
            <a:r>
              <a:rPr lang="en-US"/>
              <a:t>Application and usage of control structure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12277"/>
            <a:ext cx="6347714" cy="4681487"/>
          </a:xfrm>
        </p:spPr>
        <p:txBody>
          <a:bodyPr/>
          <a:lstStyle/>
          <a:p>
            <a:r>
              <a:rPr lang="en-US" dirty="0"/>
              <a:t>All useful applications in real life use control structure</a:t>
            </a:r>
          </a:p>
          <a:p>
            <a:r>
              <a:rPr lang="en-US" b="1" dirty="0"/>
              <a:t>Example 1: </a:t>
            </a:r>
            <a:r>
              <a:rPr lang="en-US" dirty="0"/>
              <a:t>Input a date (including, they day, month and year).</a:t>
            </a:r>
          </a:p>
          <a:p>
            <a:pPr lvl="1"/>
            <a:r>
              <a:rPr lang="en-US" dirty="0"/>
              <a:t>A well-made program MUST CHECK if the inputted date is valid or not. One must not assume that the date entered by user is always in our expected domain.</a:t>
            </a:r>
          </a:p>
          <a:p>
            <a:pPr lvl="1"/>
            <a:r>
              <a:rPr lang="en-US" dirty="0"/>
              <a:t>To check if the inputted month is valid, it’s possible that the following structure was used: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4419600"/>
            <a:ext cx="3833101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432FF"/>
                </a:solidFill>
              </a:rPr>
              <a:t>if</a:t>
            </a:r>
            <a:r>
              <a:rPr lang="vi-VN"/>
              <a:t> ( </a:t>
            </a:r>
            <a:r>
              <a:rPr lang="vi-VN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month</a:t>
            </a:r>
            <a:r>
              <a:rPr lang="vi-VN">
                <a:solidFill>
                  <a:schemeClr val="accent5">
                    <a:lumMod val="50000"/>
                  </a:schemeClr>
                </a:solidFill>
              </a:rPr>
              <a:t> &lt;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vi-VN">
                <a:solidFill>
                  <a:schemeClr val="accent5">
                    <a:lumMod val="50000"/>
                  </a:schemeClr>
                </a:solidFill>
              </a:rPr>
              <a:t>) hoặc (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month</a:t>
            </a:r>
            <a:r>
              <a:rPr lang="vi-VN">
                <a:solidFill>
                  <a:schemeClr val="accent5">
                    <a:lumMod val="50000"/>
                  </a:schemeClr>
                </a:solidFill>
              </a:rPr>
              <a:t> &gt; 12) </a:t>
            </a:r>
            <a:r>
              <a:rPr lang="vi-VN"/>
              <a:t>)</a:t>
            </a:r>
            <a:endParaRPr lang="vi-VN" b="1">
              <a:solidFill>
                <a:srgbClr val="0432FF"/>
              </a:solidFill>
            </a:endParaRPr>
          </a:p>
          <a:p>
            <a:r>
              <a:rPr lang="vi-VN"/>
              <a:t>	</a:t>
            </a:r>
            <a:r>
              <a:rPr lang="en-US"/>
              <a:t>Handle invalid month error</a:t>
            </a:r>
            <a:endParaRPr lang="vi-VN"/>
          </a:p>
          <a:p>
            <a:r>
              <a:rPr lang="vi-VN">
                <a:solidFill>
                  <a:srgbClr val="0432FF"/>
                </a:solidFill>
              </a:rPr>
              <a:t>endif</a:t>
            </a:r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30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1611086"/>
            <a:ext cx="9046262" cy="333566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1905000"/>
            <a:ext cx="8839200" cy="2861687"/>
            <a:chOff x="109430" y="1447800"/>
            <a:chExt cx="8839200" cy="2861687"/>
          </a:xfrm>
        </p:grpSpPr>
        <p:sp>
          <p:nvSpPr>
            <p:cNvPr id="6" name="Rectangle 5"/>
            <p:cNvSpPr/>
            <p:nvPr/>
          </p:nvSpPr>
          <p:spPr bwMode="auto">
            <a:xfrm>
              <a:off x="109430" y="1875888"/>
              <a:ext cx="8839200" cy="209504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1918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&lt;statement </a:t>
              </a:r>
              <a:r>
                <a:rPr kumimoji="0" 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1&gt;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2138" y="2689546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9288" y="2063767"/>
              <a:ext cx="1883338" cy="665709"/>
              <a:chOff x="189288" y="2063767"/>
              <a:chExt cx="1883338" cy="665709"/>
            </a:xfrm>
          </p:grpSpPr>
          <p:sp>
            <p:nvSpPr>
              <p:cNvPr id="37" name="Diamond 36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1157" y="223925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1&gt;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10" name="Straight Arrow Connector 9"/>
            <p:cNvCxnSpPr>
              <a:stCxn id="37" idx="2"/>
              <a:endCxn id="7" idx="0"/>
            </p:cNvCxnSpPr>
            <p:nvPr/>
          </p:nvCxnSpPr>
          <p:spPr bwMode="auto">
            <a:xfrm>
              <a:off x="1130957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1130957" y="1447800"/>
              <a:ext cx="0" cy="6159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072626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2808322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Tahoma" charset="0"/>
                  <a:ea typeface="Tahoma" charset="0"/>
                  <a:cs typeface="Tahoma" charset="0"/>
                </a:rPr>
                <a:t>&lt;statement</a:t>
              </a:r>
              <a:r>
                <a:rPr kumimoji="0" 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 2&gt;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45692" y="2063767"/>
              <a:ext cx="1883338" cy="665709"/>
              <a:chOff x="189288" y="2063767"/>
              <a:chExt cx="1883338" cy="665709"/>
            </a:xfrm>
          </p:grpSpPr>
          <p:sp>
            <p:nvSpPr>
              <p:cNvPr id="35" name="Diamond 34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1157" y="223925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2&gt;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35" idx="2"/>
              <a:endCxn id="13" idx="0"/>
            </p:cNvCxnSpPr>
            <p:nvPr/>
          </p:nvCxnSpPr>
          <p:spPr bwMode="auto">
            <a:xfrm>
              <a:off x="3587361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529030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551591" y="2396621"/>
              <a:ext cx="57178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287287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Tahoma" charset="0"/>
                  <a:ea typeface="Tahoma" charset="0"/>
                  <a:cs typeface="Tahoma" charset="0"/>
                </a:rPr>
                <a:t>&lt;statement</a:t>
              </a:r>
              <a:r>
                <a:rPr kumimoji="0" 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 N&gt;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24657" y="2063767"/>
              <a:ext cx="1883338" cy="665709"/>
              <a:chOff x="189288" y="2063767"/>
              <a:chExt cx="1883338" cy="665709"/>
            </a:xfrm>
          </p:grpSpPr>
          <p:sp>
            <p:nvSpPr>
              <p:cNvPr id="33" name="Diamond 32"/>
              <p:cNvSpPr/>
              <p:nvPr/>
            </p:nvSpPr>
            <p:spPr bwMode="auto">
              <a:xfrm>
                <a:off x="189288" y="2063767"/>
                <a:ext cx="1883338" cy="665709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1157" y="2239250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432FF"/>
                    </a:solidFill>
                  </a:rPr>
                  <a:t>&lt;</a:t>
                </a:r>
                <a:r>
                  <a:rPr lang="vi-VN">
                    <a:solidFill>
                      <a:srgbClr val="0432FF"/>
                    </a:solidFill>
                  </a:rPr>
                  <a:t>case N&gt;</a:t>
                </a:r>
                <a:endParaRPr lang="en-US">
                  <a:solidFill>
                    <a:srgbClr val="0432FF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stCxn id="33" idx="2"/>
              <a:endCxn id="18" idx="0"/>
            </p:cNvCxnSpPr>
            <p:nvPr/>
          </p:nvCxnSpPr>
          <p:spPr bwMode="auto">
            <a:xfrm>
              <a:off x="6066326" y="2729476"/>
              <a:ext cx="0" cy="3651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007995" y="2396621"/>
              <a:ext cx="10718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7300812" y="3094589"/>
              <a:ext cx="1558078" cy="488974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Tahoma" charset="0"/>
                  <a:ea typeface="Tahoma" charset="0"/>
                  <a:cs typeface="Tahoma" charset="0"/>
                </a:rPr>
                <a:t>&lt;default</a:t>
              </a:r>
              <a:r>
                <a:rPr kumimoji="0" 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cxnSp>
          <p:nvCxnSpPr>
            <p:cNvPr id="23" name="Straight Arrow Connector 22"/>
            <p:cNvCxnSpPr>
              <a:endCxn id="22" idx="0"/>
            </p:cNvCxnSpPr>
            <p:nvPr/>
          </p:nvCxnSpPr>
          <p:spPr bwMode="auto">
            <a:xfrm>
              <a:off x="8079851" y="2396621"/>
              <a:ext cx="0" cy="6979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1921276" y="3332083"/>
              <a:ext cx="898326" cy="139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388961" y="3318098"/>
              <a:ext cx="898326" cy="139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845365" y="3346068"/>
              <a:ext cx="4337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8079851" y="3583563"/>
              <a:ext cx="0" cy="7259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3578841" y="2658860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66326" y="2670564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true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1420" y="206997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51020" y="2031508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70444" y="206997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b="1">
                  <a:solidFill>
                    <a:srgbClr val="0432FF"/>
                  </a:solidFill>
                  <a:latin typeface="Tahoma" charset="0"/>
                  <a:ea typeface="Tahoma" charset="0"/>
                  <a:cs typeface="Tahoma" charset="0"/>
                </a:rPr>
                <a:t>false</a:t>
              </a:r>
              <a:endParaRPr lang="en-US" sz="1600" b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926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09598" y="1850572"/>
            <a:ext cx="7065365" cy="4190792"/>
          </a:xfrm>
        </p:spPr>
        <p:txBody>
          <a:bodyPr>
            <a:normAutofit/>
          </a:bodyPr>
          <a:lstStyle/>
          <a:p>
            <a:r>
              <a:rPr lang="en-US" dirty="0"/>
              <a:t>How switch-case works:</a:t>
            </a:r>
          </a:p>
          <a:p>
            <a:pPr lvl="1"/>
            <a:r>
              <a:rPr lang="en-US" sz="1800" dirty="0"/>
              <a:t>The program checks which case is triggered among all listed cases: </a:t>
            </a:r>
            <a:r>
              <a:rPr lang="vi-VN" sz="1800" b="1" dirty="0">
                <a:solidFill>
                  <a:srgbClr val="0432FF"/>
                </a:solidFill>
              </a:rPr>
              <a:t>&lt;case 1&gt;, &lt;case 2&gt;, .., &lt;case N&gt;</a:t>
            </a:r>
            <a:endParaRPr lang="en-US" sz="1800" dirty="0"/>
          </a:p>
          <a:p>
            <a:pPr lvl="1"/>
            <a:r>
              <a:rPr lang="en-US" sz="1800" dirty="0"/>
              <a:t>If the </a:t>
            </a:r>
            <a:r>
              <a:rPr lang="en-US" sz="1800" dirty="0" err="1"/>
              <a:t>i-th</a:t>
            </a:r>
            <a:r>
              <a:rPr lang="en-US" sz="1800" dirty="0"/>
              <a:t> case is triggered (I = 1 .. N):</a:t>
            </a:r>
          </a:p>
          <a:p>
            <a:pPr lvl="2"/>
            <a:r>
              <a:rPr lang="en-US" sz="1800" dirty="0"/>
              <a:t>Execute every statements from </a:t>
            </a:r>
            <a:r>
              <a:rPr lang="en-US" sz="1800" dirty="0" err="1"/>
              <a:t>i</a:t>
            </a:r>
            <a:r>
              <a:rPr lang="en-US" sz="1800" dirty="0"/>
              <a:t> to N (</a:t>
            </a:r>
            <a:r>
              <a:rPr lang="en-US" sz="1800" b="1" dirty="0">
                <a:solidFill>
                  <a:srgbClr val="0432FF"/>
                </a:solidFill>
              </a:rPr>
              <a:t>&lt;statement </a:t>
            </a:r>
            <a:r>
              <a:rPr lang="en-US" sz="1800" b="1" dirty="0" err="1">
                <a:solidFill>
                  <a:srgbClr val="0432FF"/>
                </a:solidFill>
              </a:rPr>
              <a:t>i</a:t>
            </a:r>
            <a:r>
              <a:rPr lang="en-US" sz="1800" b="1" dirty="0">
                <a:solidFill>
                  <a:srgbClr val="0432FF"/>
                </a:solidFill>
              </a:rPr>
              <a:t>&gt;</a:t>
            </a:r>
            <a:r>
              <a:rPr lang="en-US" sz="1800" dirty="0"/>
              <a:t> to </a:t>
            </a:r>
            <a:r>
              <a:rPr lang="en-US" sz="1800" b="1" dirty="0">
                <a:solidFill>
                  <a:srgbClr val="0432FF"/>
                </a:solidFill>
              </a:rPr>
              <a:t>&lt;statement N&gt;</a:t>
            </a:r>
            <a:r>
              <a:rPr lang="en-US" sz="1800" dirty="0"/>
              <a:t>), including </a:t>
            </a:r>
            <a:r>
              <a:rPr lang="en-US" sz="1800" b="1" dirty="0">
                <a:solidFill>
                  <a:srgbClr val="0432FF"/>
                </a:solidFill>
              </a:rPr>
              <a:t>&lt;default&gt;</a:t>
            </a:r>
          </a:p>
          <a:p>
            <a:pPr lvl="2"/>
            <a:r>
              <a:rPr lang="en-US" sz="1800" dirty="0"/>
              <a:t>If the current statement is break; the program will step out of the </a:t>
            </a:r>
            <a:r>
              <a:rPr lang="en-US" sz="1800" b="1" dirty="0">
                <a:solidFill>
                  <a:srgbClr val="0432FF"/>
                </a:solidFill>
              </a:rPr>
              <a:t>switch-case</a:t>
            </a:r>
            <a:r>
              <a:rPr lang="en-US" sz="1800" dirty="0"/>
              <a:t> scope structure and jump into the next statement right after </a:t>
            </a:r>
            <a:r>
              <a:rPr lang="en-US" sz="1800" b="1" dirty="0">
                <a:solidFill>
                  <a:srgbClr val="0432FF"/>
                </a:solidFill>
              </a:rPr>
              <a:t>switch-case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none of the case was triggered:</a:t>
            </a:r>
          </a:p>
          <a:p>
            <a:pPr lvl="2"/>
            <a:r>
              <a:rPr lang="en-US" sz="1600" dirty="0"/>
              <a:t>The program will execute </a:t>
            </a:r>
            <a:r>
              <a:rPr lang="en-US" sz="1600" b="1" dirty="0">
                <a:solidFill>
                  <a:srgbClr val="0432FF"/>
                </a:solidFill>
              </a:rPr>
              <a:t>&lt;default&gt;</a:t>
            </a:r>
            <a:r>
              <a:rPr lang="en-US" sz="1600" dirty="0"/>
              <a:t> and step out of </a:t>
            </a:r>
            <a:r>
              <a:rPr lang="en-US" sz="1600" b="1" dirty="0">
                <a:solidFill>
                  <a:srgbClr val="0432FF"/>
                </a:solidFill>
              </a:rPr>
              <a:t>switch-case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052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173886"/>
            <a:ext cx="57912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en-US" sz="2400" b="1" dirty="0" err="1">
                <a:solidFill>
                  <a:srgbClr val="0070C0"/>
                </a:solidFill>
                <a:latin typeface="Consolas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: &lt;default statement&gt;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399" y="3884950"/>
            <a:ext cx="8763001" cy="255454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switch, case, default: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BE an expression of the following types: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type, or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(2) a class type contextually implicitly convertible to an integral or enumeration type (through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&gt;: </a:t>
            </a:r>
            <a:r>
              <a:rPr lang="en-US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=1,.., N), possible values of </a:t>
            </a:r>
            <a:r>
              <a:rPr lang="en-US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eventID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20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173886"/>
            <a:ext cx="5791200" cy="3046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en-US" sz="2400" b="1" dirty="0" err="1">
                <a:solidFill>
                  <a:srgbClr val="0070C0"/>
                </a:solidFill>
                <a:latin typeface="Consolas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3&gt;</a:t>
            </a: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: &lt;default statement&gt;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131" y="4648200"/>
            <a:ext cx="7982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statement 1, 2 and 3 are similar, we can types as above so that </a:t>
            </a:r>
            <a:r>
              <a:rPr lang="vi-VN" sz="2000" dirty="0"/>
              <a:t>&lt;</a:t>
            </a:r>
            <a:r>
              <a:rPr lang="en-US" sz="2000" dirty="0"/>
              <a:t>statement</a:t>
            </a:r>
            <a:r>
              <a:rPr lang="vi-VN" sz="2000" dirty="0"/>
              <a:t> 3&gt; </a:t>
            </a:r>
            <a:r>
              <a:rPr lang="en-US" sz="2000" dirty="0"/>
              <a:t>can be used for all three cases 1, 2 and 3.</a:t>
            </a:r>
            <a:endParaRPr lang="vi-V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044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173886"/>
            <a:ext cx="57912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en-US" sz="2400" b="1" dirty="0" err="1">
                <a:solidFill>
                  <a:srgbClr val="0070C0"/>
                </a:solidFill>
                <a:latin typeface="Consolas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1&gt; 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2&gt;</a:t>
            </a: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: &lt;default statement&gt;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131" y="4648200"/>
            <a:ext cx="7982270" cy="70788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After &lt;statement 1&gt; is done, the program will step out of the above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switch-case</a:t>
            </a:r>
            <a:r>
              <a:rPr lang="en-US" sz="2000" dirty="0"/>
              <a:t>, the rest of the statements (2 to N) are skipped.</a:t>
            </a:r>
          </a:p>
        </p:txBody>
      </p:sp>
    </p:spTree>
    <p:extLst>
      <p:ext uri="{BB962C8B-B14F-4D97-AF65-F5344CB8AC3E}">
        <p14:creationId xmlns:p14="http://schemas.microsoft.com/office/powerpoint/2010/main" val="2595199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173886"/>
            <a:ext cx="57912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en-US" sz="2400" b="1" dirty="0" err="1">
                <a:solidFill>
                  <a:srgbClr val="0070C0"/>
                </a:solidFill>
                <a:latin typeface="Consolas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1&gt; 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2&gt;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 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 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default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: &lt;default statement&gt;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201" y="4648200"/>
            <a:ext cx="7982270" cy="40011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 this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switch-case</a:t>
            </a:r>
            <a:r>
              <a:rPr lang="en-US" sz="2000" dirty="0"/>
              <a:t>, only one of the statement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377004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173886"/>
            <a:ext cx="57912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(&lt;</a:t>
            </a:r>
            <a:r>
              <a:rPr lang="en-US" sz="2400" b="1" dirty="0" err="1">
                <a:solidFill>
                  <a:srgbClr val="0070C0"/>
                </a:solidFill>
                <a:latin typeface="Consolas" charset="0"/>
              </a:rPr>
              <a:t>eventID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1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1&gt; 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2&gt;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 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&lt;</a:t>
            </a:r>
            <a:r>
              <a:rPr lang="en-US" sz="2400" b="1" dirty="0">
                <a:solidFill>
                  <a:srgbClr val="0070C0"/>
                </a:solidFill>
                <a:latin typeface="Consolas" charset="0"/>
              </a:rPr>
              <a:t>ID</a:t>
            </a:r>
            <a:r>
              <a:rPr lang="vi-VN" sz="2400" b="1" dirty="0">
                <a:solidFill>
                  <a:srgbClr val="0070C0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&gt;: &lt;statement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 break;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201" y="4648200"/>
            <a:ext cx="7982270" cy="70788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 this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switch-case</a:t>
            </a:r>
            <a:r>
              <a:rPr lang="en-US" sz="2000" dirty="0"/>
              <a:t>, only one of the statement will be executed.</a:t>
            </a:r>
          </a:p>
          <a:p>
            <a:r>
              <a:rPr lang="en-US" sz="2000" dirty="0"/>
              <a:t>No default statement.</a:t>
            </a:r>
          </a:p>
        </p:txBody>
      </p:sp>
    </p:spTree>
    <p:extLst>
      <p:ext uri="{BB962C8B-B14F-4D97-AF65-F5344CB8AC3E}">
        <p14:creationId xmlns:p14="http://schemas.microsoft.com/office/powerpoint/2010/main" val="2473279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sz="1800" dirty="0"/>
              <a:t>The program receives a choice from user.</a:t>
            </a:r>
          </a:p>
          <a:p>
            <a:pPr lvl="2"/>
            <a:r>
              <a:rPr lang="en-US" sz="1800" dirty="0"/>
              <a:t>A choice can be either 1 or 2.</a:t>
            </a:r>
          </a:p>
          <a:p>
            <a:pPr lvl="3"/>
            <a:r>
              <a:rPr lang="en-US" sz="1800" dirty="0"/>
              <a:t>The numbers (1 and 2) are not tied to any specific event at the time.</a:t>
            </a:r>
          </a:p>
          <a:p>
            <a:pPr lvl="1"/>
            <a:r>
              <a:rPr lang="en-US" sz="1800" dirty="0"/>
              <a:t>Print the choice of the user.</a:t>
            </a:r>
          </a:p>
          <a:p>
            <a:pPr lvl="2"/>
            <a:r>
              <a:rPr lang="en-US" sz="1800" dirty="0"/>
              <a:t>In the future, instead of printing the choice, we can just replace the printing with the actual codes of a specific event tied to the corresponding ID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6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1218" y="1571685"/>
            <a:ext cx="6693903" cy="452431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namespace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choice;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“Enter the choice: \n“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choice;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(choice){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“Default task\n"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248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1218" y="1571685"/>
            <a:ext cx="7323490" cy="480131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namespace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choice;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“Enter the choice: \n“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choice;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(choice){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“Default task\n"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116" y="1248519"/>
            <a:ext cx="3730508" cy="646331"/>
          </a:xfrm>
          <a:prstGeom prst="rect">
            <a:avLst/>
          </a:prstGeom>
          <a:solidFill>
            <a:srgbClr val="CCF7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program might print bot tasks</a:t>
            </a:r>
            <a:endParaRPr lang="vi-VN" dirty="0"/>
          </a:p>
          <a:p>
            <a:r>
              <a:rPr lang="en-US" dirty="0"/>
              <a:t>Because there is no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  <a:endParaRPr lang="en-US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934200" y="1894850"/>
            <a:ext cx="23112" cy="2062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41315" y="1894850"/>
            <a:ext cx="381000" cy="260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096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and usage of control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6"/>
                <a:ext cx="6347714" cy="478971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Example 2: </a:t>
                </a:r>
                <a:r>
                  <a:rPr lang="en-US" dirty="0"/>
                  <a:t>Solve a quadratic equation of the form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program should allow the user to enter  the three coefficients A, B and C of the equation.</a:t>
                </a:r>
              </a:p>
              <a:p>
                <a:pPr lvl="2"/>
                <a:r>
                  <a:rPr lang="en-US" dirty="0"/>
                  <a:t>A and B can be zero or non-zero.</a:t>
                </a:r>
              </a:p>
              <a:p>
                <a:pPr lvl="2"/>
                <a:r>
                  <a:rPr lang="en-US" dirty="0"/>
                  <a:t>The entered equation can be a quadratic equation or linear equation.</a:t>
                </a:r>
              </a:p>
              <a:p>
                <a:pPr lvl="1"/>
                <a:r>
                  <a:rPr lang="en-US" dirty="0"/>
                  <a:t>=&gt; The program can be erroneous if we don’t check if A or B is zero or not.</a:t>
                </a:r>
              </a:p>
              <a:p>
                <a:pPr lvl="1"/>
                <a:r>
                  <a:rPr lang="en-US" dirty="0"/>
                  <a:t>=&gt; The control structure can be used to perform the check.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6"/>
                <a:ext cx="6347714" cy="4789714"/>
              </a:xfrm>
              <a:blipFill>
                <a:blip r:embed="rId2"/>
                <a:stretch>
                  <a:fillRect l="-19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4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1218" y="1571685"/>
            <a:ext cx="7323490" cy="480131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 namespace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choice;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“Enter the choice: \n“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choice;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(choice){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1\n"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"Case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"Task 2\n"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“Default task\n"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116" y="1248519"/>
            <a:ext cx="4110421" cy="646331"/>
          </a:xfrm>
          <a:prstGeom prst="rect">
            <a:avLst/>
          </a:prstGeom>
          <a:solidFill>
            <a:srgbClr val="CCF7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reak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makes it so that only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chosen task will be printed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934200" y="1894851"/>
            <a:ext cx="231098" cy="1927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0197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347714" cy="4190792"/>
          </a:xfrm>
        </p:spPr>
        <p:txBody>
          <a:bodyPr>
            <a:normAutofit/>
          </a:bodyPr>
          <a:lstStyle/>
          <a:p>
            <a:r>
              <a:rPr lang="en-US" dirty="0"/>
              <a:t>Another example for menu:</a:t>
            </a:r>
          </a:p>
          <a:p>
            <a:pPr lvl="1"/>
            <a:r>
              <a:rPr lang="en-US" dirty="0"/>
              <a:t>Enumeration type (</a:t>
            </a:r>
            <a:r>
              <a:rPr lang="en-US" dirty="0" err="1"/>
              <a:t>enum</a:t>
            </a:r>
            <a:r>
              <a:rPr lang="en-US" dirty="0"/>
              <a:t>) can be used.</a:t>
            </a:r>
          </a:p>
        </p:txBody>
      </p:sp>
    </p:spTree>
    <p:extLst>
      <p:ext uri="{BB962C8B-B14F-4D97-AF65-F5344CB8AC3E}">
        <p14:creationId xmlns:p14="http://schemas.microsoft.com/office/powerpoint/2010/main" val="2140450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and switch-case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943" y="1588244"/>
            <a:ext cx="8382000" cy="447814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namespace </a:t>
            </a:r>
            <a:r>
              <a:rPr lang="en-US" sz="1500" dirty="0" err="1"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500" dirty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choice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Agree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Disagree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Undecided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Luachon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luachon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</a:t>
            </a:r>
            <a:r>
              <a:rPr lang="pt-B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your choice \n"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s-E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s-E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s-E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"0. </a:t>
            </a:r>
            <a:r>
              <a:rPr lang="es-E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Agree</a:t>
            </a:r>
            <a:r>
              <a:rPr lang="es-E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\n"</a:t>
            </a:r>
            <a:r>
              <a:rPr lang="es-E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fr-F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"1. </a:t>
            </a:r>
            <a:r>
              <a:rPr lang="fr-FR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Disagree</a:t>
            </a:r>
            <a:r>
              <a:rPr lang="fr-F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\n"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</a:t>
            </a:r>
            <a:r>
              <a:rPr lang="pt-BR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"2. Haven’t decided \n"</a:t>
            </a:r>
            <a:r>
              <a:rPr lang="pt-BR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choice;</a:t>
            </a: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(choice){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Agree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 agreed\n"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Disagree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 disagreed\n"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Undecided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 haven’t decided\n"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default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"Your choice was invalid\n"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224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–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8" y="1550771"/>
            <a:ext cx="7440119" cy="4790067"/>
          </a:xfrm>
          <a:solidFill>
            <a:srgbClr val="FFFFFF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dirty="0"/>
              <a:t>Problem: product management</a:t>
            </a:r>
          </a:p>
          <a:p>
            <a:pPr lvl="1"/>
            <a:r>
              <a:rPr lang="en-US" sz="1800" dirty="0"/>
              <a:t>The program has the following features:</a:t>
            </a:r>
          </a:p>
          <a:p>
            <a:pPr lvl="2"/>
            <a:r>
              <a:rPr lang="en-US" sz="1800" dirty="0"/>
              <a:t>Allow user to enter product</a:t>
            </a:r>
          </a:p>
          <a:p>
            <a:pPr lvl="2"/>
            <a:r>
              <a:rPr lang="en-US" sz="1800" dirty="0"/>
              <a:t>Save product</a:t>
            </a:r>
          </a:p>
          <a:p>
            <a:pPr lvl="2"/>
            <a:r>
              <a:rPr lang="en-US" sz="1800" dirty="0"/>
              <a:t>Read products from file</a:t>
            </a:r>
          </a:p>
          <a:p>
            <a:pPr lvl="2"/>
            <a:r>
              <a:rPr lang="en-US" sz="1800" dirty="0"/>
              <a:t>Etc.</a:t>
            </a:r>
          </a:p>
          <a:p>
            <a:pPr lvl="1"/>
            <a:r>
              <a:rPr lang="en-US" sz="1800" dirty="0"/>
              <a:t>The program must print a menu from which the user will choose what to do (choice is entered through a keyboard).</a:t>
            </a:r>
          </a:p>
          <a:p>
            <a:pPr lvl="1"/>
            <a:r>
              <a:rPr lang="en-US" sz="1800" dirty="0"/>
              <a:t>For each choice:</a:t>
            </a:r>
          </a:p>
          <a:p>
            <a:pPr lvl="2"/>
            <a:r>
              <a:rPr lang="en-US" sz="1800" dirty="0"/>
              <a:t>Print the chosen task</a:t>
            </a:r>
          </a:p>
          <a:p>
            <a:pPr lvl="3"/>
            <a:r>
              <a:rPr lang="en-US" sz="1800" dirty="0"/>
              <a:t>Students will have to implement all of these tasks further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708767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if-else and switch-case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8" y="1550771"/>
            <a:ext cx="7440119" cy="4790067"/>
          </a:xfrm>
          <a:solidFill>
            <a:srgbClr val="FFFFFF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dirty="0"/>
              <a:t>Why didn’t we use switch-case for the grading problem?</a:t>
            </a:r>
          </a:p>
          <a:p>
            <a:pPr marL="457200" lvl="1" indent="0">
              <a:buNone/>
            </a:pPr>
            <a:r>
              <a:rPr lang="en-US" dirty="0"/>
              <a:t>=&gt; Because the scores are not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integral</a:t>
            </a:r>
            <a:r>
              <a:rPr lang="en-US" dirty="0"/>
              <a:t> or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enumeration</a:t>
            </a:r>
            <a:r>
              <a:rPr lang="en-US" dirty="0"/>
              <a:t> data type.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71" y="2552257"/>
            <a:ext cx="6978546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1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if-else and switch-case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8" y="1550771"/>
            <a:ext cx="7440119" cy="4790067"/>
          </a:xfrm>
          <a:solidFill>
            <a:srgbClr val="FFFFFF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Switch-case</a:t>
            </a:r>
            <a:r>
              <a:rPr lang="en-US" dirty="0"/>
              <a:t> statement can always be replaced as a sequence of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if-else</a:t>
            </a:r>
            <a:r>
              <a:rPr lang="en-US" dirty="0"/>
              <a:t> statements.</a:t>
            </a:r>
          </a:p>
          <a:p>
            <a:r>
              <a:rPr lang="en-US" dirty="0"/>
              <a:t>For some situations,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switch-case</a:t>
            </a:r>
            <a:r>
              <a:rPr lang="en-US" dirty="0"/>
              <a:t> is more readable.</a:t>
            </a:r>
          </a:p>
          <a:p>
            <a:r>
              <a:rPr lang="en-US" dirty="0"/>
              <a:t>All control structures can be represented by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if-else</a:t>
            </a:r>
            <a:r>
              <a:rPr lang="en-US" dirty="0"/>
              <a:t> and the statement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goto</a:t>
            </a:r>
            <a:r>
              <a:rPr lang="en-US" dirty="0"/>
              <a:t> (with the help of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labels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748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8" y="1550771"/>
            <a:ext cx="7440119" cy="4790067"/>
          </a:xfrm>
          <a:solidFill>
            <a:srgbClr val="FFFFFF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dirty="0"/>
              <a:t>Students should be able to decompose a problem into smaller ones to solve it:</a:t>
            </a:r>
          </a:p>
          <a:p>
            <a:pPr lvl="1"/>
            <a:r>
              <a:rPr lang="en-US" sz="1800" dirty="0"/>
              <a:t>Refer to the quadratic equation examples and the others.</a:t>
            </a:r>
          </a:p>
          <a:p>
            <a:r>
              <a:rPr lang="en-US" dirty="0"/>
              <a:t>Understand and is able to apply the control statements provided in C++:</a:t>
            </a:r>
          </a:p>
          <a:p>
            <a:pPr lvl="1"/>
            <a:r>
              <a:rPr lang="en-US" sz="1800" dirty="0"/>
              <a:t>The logic behind conditional/branching execution.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if-else</a:t>
            </a:r>
            <a:r>
              <a:rPr lang="en-US" sz="1800" dirty="0"/>
              <a:t> statement and nested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if-else</a:t>
            </a:r>
            <a:r>
              <a:rPr lang="en-US" sz="1800" dirty="0"/>
              <a:t> statements.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switch-case</a:t>
            </a:r>
            <a:r>
              <a:rPr lang="en-US" sz="18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29660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usage of control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1086"/>
            <a:ext cx="6347714" cy="100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 3: </a:t>
            </a:r>
            <a:r>
              <a:rPr lang="en-US" dirty="0"/>
              <a:t>Find the tax rate of an individual in accounting</a:t>
            </a:r>
          </a:p>
          <a:p>
            <a:pPr lvl="1"/>
            <a:r>
              <a:rPr lang="en-US" dirty="0"/>
              <a:t>The tax table in 2016 is as follow: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561599"/>
                  </p:ext>
                </p:extLst>
              </p:nvPr>
            </p:nvGraphicFramePr>
            <p:xfrm>
              <a:off x="509663" y="2611207"/>
              <a:ext cx="816917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173">
                      <a:extLst>
                        <a:ext uri="{9D8B030D-6E8A-4147-A177-3AD203B41FA5}">
                          <a16:colId xmlns:a16="http://schemas.microsoft.com/office/drawing/2014/main" val="3106071144"/>
                        </a:ext>
                      </a:extLst>
                    </a:gridCol>
                    <a:gridCol w="2240725">
                      <a:extLst>
                        <a:ext uri="{9D8B030D-6E8A-4147-A177-3AD203B41FA5}">
                          <a16:colId xmlns:a16="http://schemas.microsoft.com/office/drawing/2014/main" val="838131830"/>
                        </a:ext>
                      </a:extLst>
                    </a:gridCol>
                    <a:gridCol w="821120">
                      <a:extLst>
                        <a:ext uri="{9D8B030D-6E8A-4147-A177-3AD203B41FA5}">
                          <a16:colId xmlns:a16="http://schemas.microsoft.com/office/drawing/2014/main" val="3062591926"/>
                        </a:ext>
                      </a:extLst>
                    </a:gridCol>
                    <a:gridCol w="2695893">
                      <a:extLst>
                        <a:ext uri="{9D8B030D-6E8A-4147-A177-3AD203B41FA5}">
                          <a16:colId xmlns:a16="http://schemas.microsoft.com/office/drawing/2014/main" val="2915549874"/>
                        </a:ext>
                      </a:extLst>
                    </a:gridCol>
                    <a:gridCol w="1785268">
                      <a:extLst>
                        <a:ext uri="{9D8B030D-6E8A-4147-A177-3AD203B41FA5}">
                          <a16:colId xmlns:a16="http://schemas.microsoft.com/office/drawing/2014/main" val="311409273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Tier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Monthly</a:t>
                          </a:r>
                          <a:r>
                            <a:rPr lang="en-US" sz="1600" baseline="0" dirty="0"/>
                            <a:t> income</a:t>
                          </a:r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Tax rate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Tax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03285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Method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Method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8313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≤5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0M +</a:t>
                          </a:r>
                          <a:r>
                            <a:rPr lang="en-US" sz="1600" baseline="0" dirty="0"/>
                            <a:t> 5% of TI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5% TI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5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0.25M+10% of TI over 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10%</a:t>
                          </a:r>
                          <a:r>
                            <a:rPr lang="en-US" sz="1600" baseline="0" dirty="0"/>
                            <a:t> TI</a:t>
                          </a:r>
                          <a:r>
                            <a:rPr lang="en-US" sz="1600" dirty="0"/>
                            <a:t>-0.25M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288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≤19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0.75M+15%</a:t>
                          </a:r>
                          <a:r>
                            <a:rPr lang="en-US" sz="1600" baseline="0" dirty="0"/>
                            <a:t> of TI</a:t>
                          </a:r>
                          <a:r>
                            <a:rPr lang="en-US" sz="1600" dirty="0"/>
                            <a:t> over 10M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15%</a:t>
                          </a:r>
                          <a:r>
                            <a:rPr lang="en-US" sz="1600" baseline="0" dirty="0"/>
                            <a:t> TI</a:t>
                          </a:r>
                          <a:r>
                            <a:rPr lang="en-US" sz="1600" dirty="0"/>
                            <a:t> – 0.75M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039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≤32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1.95M+20%</a:t>
                          </a:r>
                          <a:r>
                            <a:rPr lang="en-US" sz="1600" baseline="0" dirty="0"/>
                            <a:t> of TI</a:t>
                          </a:r>
                          <a:r>
                            <a:rPr lang="en-US" sz="1600" dirty="0"/>
                            <a:t> over 18M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20% TI – 1.65M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13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≤52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4.75M+25%</a:t>
                          </a:r>
                          <a:r>
                            <a:rPr lang="en-US" sz="1600" baseline="0" dirty="0"/>
                            <a:t> of TI</a:t>
                          </a:r>
                          <a:r>
                            <a:rPr lang="en-US" sz="1600" dirty="0"/>
                            <a:t> over 32M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25%</a:t>
                          </a:r>
                          <a:r>
                            <a:rPr lang="en-US" sz="1600" baseline="0" dirty="0"/>
                            <a:t> TI – 3.25M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76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≤80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9.75M+30%</a:t>
                          </a:r>
                          <a:r>
                            <a:rPr lang="en-US" sz="1600" baseline="0" dirty="0"/>
                            <a:t> of TI</a:t>
                          </a:r>
                          <a:r>
                            <a:rPr lang="en-US" sz="1600" dirty="0"/>
                            <a:t> over 52M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30% TI – 5.85M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21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𝑖𝑛𝑐𝑜𝑚𝑒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18.15M+35%</a:t>
                          </a:r>
                          <a:r>
                            <a:rPr lang="en-US" sz="1600" baseline="0" dirty="0"/>
                            <a:t> of TI </a:t>
                          </a:r>
                          <a:r>
                            <a:rPr lang="en-US" sz="1600" dirty="0"/>
                            <a:t>over 80M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35% TI – 9.85M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47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561599"/>
                  </p:ext>
                </p:extLst>
              </p:nvPr>
            </p:nvGraphicFramePr>
            <p:xfrm>
              <a:off x="509663" y="2611207"/>
              <a:ext cx="8169179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173">
                      <a:extLst>
                        <a:ext uri="{9D8B030D-6E8A-4147-A177-3AD203B41FA5}">
                          <a16:colId xmlns:a16="http://schemas.microsoft.com/office/drawing/2014/main" val="3106071144"/>
                        </a:ext>
                      </a:extLst>
                    </a:gridCol>
                    <a:gridCol w="2240725">
                      <a:extLst>
                        <a:ext uri="{9D8B030D-6E8A-4147-A177-3AD203B41FA5}">
                          <a16:colId xmlns:a16="http://schemas.microsoft.com/office/drawing/2014/main" val="838131830"/>
                        </a:ext>
                      </a:extLst>
                    </a:gridCol>
                    <a:gridCol w="821120">
                      <a:extLst>
                        <a:ext uri="{9D8B030D-6E8A-4147-A177-3AD203B41FA5}">
                          <a16:colId xmlns:a16="http://schemas.microsoft.com/office/drawing/2014/main" val="3062591926"/>
                        </a:ext>
                      </a:extLst>
                    </a:gridCol>
                    <a:gridCol w="2695893">
                      <a:extLst>
                        <a:ext uri="{9D8B030D-6E8A-4147-A177-3AD203B41FA5}">
                          <a16:colId xmlns:a16="http://schemas.microsoft.com/office/drawing/2014/main" val="2915549874"/>
                        </a:ext>
                      </a:extLst>
                    </a:gridCol>
                    <a:gridCol w="1785268">
                      <a:extLst>
                        <a:ext uri="{9D8B030D-6E8A-4147-A177-3AD203B41FA5}">
                          <a16:colId xmlns:a16="http://schemas.microsoft.com/office/drawing/2014/main" val="311409273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Tier</a:t>
                          </a:r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Monthly</a:t>
                          </a:r>
                          <a:r>
                            <a:rPr lang="en-US" sz="1600" baseline="0" dirty="0" smtClean="0"/>
                            <a:t> income</a:t>
                          </a:r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Tax rate</a:t>
                          </a:r>
                          <a:endParaRPr lang="en-US" sz="16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Tax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03285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Method 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Method 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8313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206557" r="-237500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0M +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smtClean="0"/>
                            <a:t>5% of TI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5% TI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5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306557" r="-237500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0.25M+10% of TI </a:t>
                          </a:r>
                          <a:r>
                            <a:rPr lang="en-US" sz="1600" dirty="0" smtClean="0"/>
                            <a:t>over 5M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10%</a:t>
                          </a:r>
                          <a:r>
                            <a:rPr lang="en-US" sz="1600" baseline="0" dirty="0" smtClean="0"/>
                            <a:t> TI</a:t>
                          </a:r>
                          <a:r>
                            <a:rPr lang="en-US" sz="1600" dirty="0" smtClean="0"/>
                            <a:t>-0.25M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288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413333" r="-2375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15%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0.75M+15%</a:t>
                          </a:r>
                          <a:r>
                            <a:rPr lang="en-US" sz="1600" baseline="0" dirty="0" smtClean="0"/>
                            <a:t> of TI</a:t>
                          </a:r>
                          <a:r>
                            <a:rPr lang="en-US" sz="1600" dirty="0" smtClean="0"/>
                            <a:t> over 10M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15%</a:t>
                          </a:r>
                          <a:r>
                            <a:rPr lang="en-US" sz="1600" baseline="0" dirty="0" smtClean="0"/>
                            <a:t> TI</a:t>
                          </a:r>
                          <a:r>
                            <a:rPr lang="en-US" sz="1600" dirty="0" smtClean="0"/>
                            <a:t> – 0.75M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039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504918" r="-237500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20%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1.95M+20%</a:t>
                          </a:r>
                          <a:r>
                            <a:rPr lang="en-US" sz="1600" baseline="0" dirty="0" smtClean="0"/>
                            <a:t> of TI</a:t>
                          </a:r>
                          <a:r>
                            <a:rPr lang="en-US" sz="1600" dirty="0" smtClean="0"/>
                            <a:t> over 18M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20% TI – 1.65M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13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604918" r="-2375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25%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4.75M+25%</a:t>
                          </a:r>
                          <a:r>
                            <a:rPr lang="en-US" sz="1600" baseline="0" dirty="0" smtClean="0"/>
                            <a:t> of TI</a:t>
                          </a:r>
                          <a:r>
                            <a:rPr lang="en-US" sz="1600" dirty="0" smtClean="0"/>
                            <a:t> over 32M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25%</a:t>
                          </a:r>
                          <a:r>
                            <a:rPr lang="en-US" sz="1600" baseline="0" dirty="0" smtClean="0"/>
                            <a:t> TI – 3.25M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76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704918" r="-237500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30%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9.75M+30%</a:t>
                          </a:r>
                          <a:r>
                            <a:rPr lang="en-US" sz="1600" baseline="0" dirty="0" smtClean="0"/>
                            <a:t> of TI</a:t>
                          </a:r>
                          <a:r>
                            <a:rPr lang="en-US" sz="1600" dirty="0" smtClean="0"/>
                            <a:t> over 52M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30% TI – 5.85M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21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261" t="-804918" r="-23750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35%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18.15M+35%</a:t>
                          </a:r>
                          <a:r>
                            <a:rPr lang="en-US" sz="1600" baseline="0" dirty="0" smtClean="0"/>
                            <a:t> of TI </a:t>
                          </a:r>
                          <a:r>
                            <a:rPr lang="en-US" sz="1600" dirty="0" smtClean="0"/>
                            <a:t>over 80M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35% TI – 9.85M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475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22196" y="5990117"/>
                <a:ext cx="3622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million VND, TI: taxed income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96" y="5990117"/>
                <a:ext cx="3622979" cy="369332"/>
              </a:xfrm>
              <a:prstGeom prst="rect">
                <a:avLst/>
              </a:prstGeom>
              <a:blipFill>
                <a:blip r:embed="rId3"/>
                <a:stretch>
                  <a:fillRect t="-11667" r="-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3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usage of control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825522" cy="4190792"/>
          </a:xfrm>
        </p:spPr>
        <p:txBody>
          <a:bodyPr/>
          <a:lstStyle/>
          <a:p>
            <a:r>
              <a:rPr lang="en-US" b="1" dirty="0"/>
              <a:t>Example 4: </a:t>
            </a:r>
            <a:r>
              <a:rPr lang="en-US" dirty="0"/>
              <a:t>Implement the interaction between a user and a software (may have graphics interface or may not)</a:t>
            </a:r>
          </a:p>
          <a:p>
            <a:pPr lvl="1"/>
            <a:r>
              <a:rPr lang="en-US" dirty="0"/>
              <a:t>The program must listen to all sort of events occurring in a software</a:t>
            </a:r>
          </a:p>
          <a:p>
            <a:pPr lvl="2"/>
            <a:r>
              <a:rPr lang="en-US" dirty="0"/>
              <a:t>With graphics interface: left mouse, right mouse, middle mouse, menu A chosen, menu B chosen, etc.</a:t>
            </a:r>
          </a:p>
          <a:p>
            <a:pPr lvl="2"/>
            <a:r>
              <a:rPr lang="en-US" dirty="0"/>
              <a:t>On console: the ID of a task (number, string) entered.</a:t>
            </a:r>
          </a:p>
          <a:p>
            <a:pPr lvl="1"/>
            <a:r>
              <a:rPr lang="en-US" dirty="0"/>
              <a:t>The program must execute all different tasks based on what event/ID was chosen by the user.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We need control structure (preferably switch because there are a lot of cases)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825522" cy="4190792"/>
          </a:xfrm>
        </p:spPr>
        <p:txBody>
          <a:bodyPr/>
          <a:lstStyle/>
          <a:p>
            <a:r>
              <a:rPr lang="en-US" dirty="0"/>
              <a:t>What is a statement?</a:t>
            </a:r>
          </a:p>
          <a:p>
            <a:pPr lvl="1"/>
            <a:r>
              <a:rPr lang="en-US" dirty="0"/>
              <a:t>Is a programming line written by a programming language.</a:t>
            </a:r>
          </a:p>
          <a:p>
            <a:pPr lvl="1"/>
            <a:r>
              <a:rPr lang="en-US" dirty="0"/>
              <a:t>In C++, the end of a statement is marked with a semi-colon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), similar to the usage of the dot symbol in natural language (.).</a:t>
            </a:r>
          </a:p>
          <a:p>
            <a:r>
              <a:rPr lang="en-US" dirty="0"/>
              <a:t>Types of statement:</a:t>
            </a:r>
          </a:p>
          <a:p>
            <a:pPr lvl="1"/>
            <a:r>
              <a:rPr lang="en-US" dirty="0"/>
              <a:t>Single statement, consists of simple statements:</a:t>
            </a:r>
          </a:p>
          <a:p>
            <a:pPr lvl="2"/>
            <a:r>
              <a:rPr lang="en-US" dirty="0"/>
              <a:t>Variable declaration.</a:t>
            </a:r>
          </a:p>
          <a:p>
            <a:pPr lvl="2"/>
            <a:r>
              <a:rPr lang="en-US" dirty="0"/>
              <a:t>Assignment statement.</a:t>
            </a:r>
          </a:p>
          <a:p>
            <a:pPr lvl="2"/>
            <a:r>
              <a:rPr lang="en-US" dirty="0"/>
              <a:t>Function call.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0572"/>
            <a:ext cx="6825522" cy="4190792"/>
          </a:xfrm>
        </p:spPr>
        <p:txBody>
          <a:bodyPr/>
          <a:lstStyle/>
          <a:p>
            <a:r>
              <a:rPr lang="en-US" dirty="0"/>
              <a:t>Types of statement:</a:t>
            </a:r>
          </a:p>
          <a:p>
            <a:pPr lvl="1"/>
            <a:r>
              <a:rPr lang="en-US" dirty="0"/>
              <a:t>Single statement.</a:t>
            </a:r>
          </a:p>
          <a:p>
            <a:pPr lvl="1"/>
            <a:r>
              <a:rPr lang="en-US" dirty="0"/>
              <a:t>Composite statement, a list of statements to be executed together, sandwiched by a pair of curly braces { and }: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control statements: if, if-else, switch, for, while, do-while, etc. are considered composite statements.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509D-C2F1-4BC1-B6B7-56F488E4E2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362200" y="3332810"/>
            <a:ext cx="3688083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{</a:t>
            </a:r>
          </a:p>
          <a:p>
            <a:r>
              <a:rPr lang="en-US" dirty="0"/>
              <a:t>     </a:t>
            </a:r>
            <a:r>
              <a:rPr lang="vi-VN" dirty="0"/>
              <a:t>&lt;</a:t>
            </a:r>
            <a:r>
              <a:rPr lang="en-US" dirty="0"/>
              <a:t>statement </a:t>
            </a:r>
            <a:r>
              <a:rPr lang="vi-VN" dirty="0"/>
              <a:t>1&gt;</a:t>
            </a:r>
          </a:p>
          <a:p>
            <a:r>
              <a:rPr lang="en-US" dirty="0"/>
              <a:t>     </a:t>
            </a:r>
            <a:r>
              <a:rPr lang="vi-VN" dirty="0"/>
              <a:t>&lt;</a:t>
            </a:r>
            <a:r>
              <a:rPr lang="en-US" dirty="0"/>
              <a:t>statement</a:t>
            </a:r>
            <a:r>
              <a:rPr lang="vi-VN" dirty="0"/>
              <a:t> 2&gt;</a:t>
            </a:r>
          </a:p>
          <a:p>
            <a:r>
              <a:rPr lang="vi-VN" dirty="0"/>
              <a:t>     //...</a:t>
            </a:r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110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3438</Words>
  <Application>Microsoft Office PowerPoint</Application>
  <PresentationFormat>Trình chiếu Trên màn hình (4:3)</PresentationFormat>
  <Paragraphs>660</Paragraphs>
  <Slides>56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Symbol</vt:lpstr>
      <vt:lpstr>Tahoma</vt:lpstr>
      <vt:lpstr>Trebuchet MS</vt:lpstr>
      <vt:lpstr>Wingdings 3</vt:lpstr>
      <vt:lpstr>Facet</vt:lpstr>
      <vt:lpstr>Chapter 4 Control structure</vt:lpstr>
      <vt:lpstr>Content</vt:lpstr>
      <vt:lpstr>Application and usage of control structure</vt:lpstr>
      <vt:lpstr>Application and usage of control structure</vt:lpstr>
      <vt:lpstr>Application and usage of control structure</vt:lpstr>
      <vt:lpstr>Application and usage of control structure</vt:lpstr>
      <vt:lpstr>Application and usage of control structure</vt:lpstr>
      <vt:lpstr>Statements and program</vt:lpstr>
      <vt:lpstr>Statements and program</vt:lpstr>
      <vt:lpstr>Statements and program</vt:lpstr>
      <vt:lpstr>Statements and program</vt:lpstr>
      <vt:lpstr>The if statement - concept</vt:lpstr>
      <vt:lpstr>The if statement - concept</vt:lpstr>
      <vt:lpstr>The if statement - syntax</vt:lpstr>
      <vt:lpstr>The if statement – syntax + coding style</vt:lpstr>
      <vt:lpstr>The if statement</vt:lpstr>
      <vt:lpstr>The if statement</vt:lpstr>
      <vt:lpstr>The if statement</vt:lpstr>
      <vt:lpstr>The if-else statement - concept</vt:lpstr>
      <vt:lpstr>The if-else statement - concept</vt:lpstr>
      <vt:lpstr>The if-else statement - syntax</vt:lpstr>
      <vt:lpstr>The if-else statement –  syntax + coding style</vt:lpstr>
      <vt:lpstr>The if-else statement –  syntax + coding style</vt:lpstr>
      <vt:lpstr>The if-else statement –  syntax + coding style</vt:lpstr>
      <vt:lpstr>The if-else statement</vt:lpstr>
      <vt:lpstr>The if-else statement</vt:lpstr>
      <vt:lpstr>Bản trình bày PowerPoint</vt:lpstr>
      <vt:lpstr>The if-else statement – Example</vt:lpstr>
      <vt:lpstr>Nested if-else statement – Application</vt:lpstr>
      <vt:lpstr>Bản trình bày PowerPoint</vt:lpstr>
      <vt:lpstr>Nested if-else statement – Application</vt:lpstr>
      <vt:lpstr>Nested if-else statement – Application</vt:lpstr>
      <vt:lpstr>Nested if-else statement – Application</vt:lpstr>
      <vt:lpstr>Nested if-else statement – Syntax There are many representations</vt:lpstr>
      <vt:lpstr>Nested if-else statement – Syntax There are many representations</vt:lpstr>
      <vt:lpstr>Nested if-else statement - Example</vt:lpstr>
      <vt:lpstr>Nested if-else statement - Example</vt:lpstr>
      <vt:lpstr>Switch-case statement – Application</vt:lpstr>
      <vt:lpstr>Switch-case statement – Application</vt:lpstr>
      <vt:lpstr>Switch-case statement – Concept</vt:lpstr>
      <vt:lpstr>Switch-case statement – Concept</vt:lpstr>
      <vt:lpstr>Switch-case statement – Syntax</vt:lpstr>
      <vt:lpstr>Switch-case statement – Syntax</vt:lpstr>
      <vt:lpstr>Switch-case statement – Syntax</vt:lpstr>
      <vt:lpstr>Switch-case statement – Syntax</vt:lpstr>
      <vt:lpstr>Switch-case statement – Syntax</vt:lpstr>
      <vt:lpstr>Switch-case statement – Example</vt:lpstr>
      <vt:lpstr>Switch-case statement – Example</vt:lpstr>
      <vt:lpstr>Switch-case statement – Example</vt:lpstr>
      <vt:lpstr>Switch-case statement – Example</vt:lpstr>
      <vt:lpstr>Switch-case statement – Example</vt:lpstr>
      <vt:lpstr>Enumeration and switch-case</vt:lpstr>
      <vt:lpstr>Switch-case statement – Exercise</vt:lpstr>
      <vt:lpstr>Comparing if-else and switch-case</vt:lpstr>
      <vt:lpstr>Comparing if-else and switch-case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Computer and Programming</dc:title>
  <dc:creator>T530</dc:creator>
  <cp:lastModifiedBy>Kanade Tachibana</cp:lastModifiedBy>
  <cp:revision>269</cp:revision>
  <dcterms:created xsi:type="dcterms:W3CDTF">2017-05-24T16:18:52Z</dcterms:created>
  <dcterms:modified xsi:type="dcterms:W3CDTF">2018-03-11T06:38:13Z</dcterms:modified>
</cp:coreProperties>
</file>