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8" r:id="rId3"/>
    <p:sldId id="334" r:id="rId4"/>
    <p:sldId id="367" r:id="rId5"/>
    <p:sldId id="368" r:id="rId6"/>
    <p:sldId id="369" r:id="rId7"/>
    <p:sldId id="366" r:id="rId8"/>
    <p:sldId id="371" r:id="rId9"/>
    <p:sldId id="372" r:id="rId10"/>
    <p:sldId id="373" r:id="rId11"/>
    <p:sldId id="335" r:id="rId12"/>
    <p:sldId id="374" r:id="rId13"/>
    <p:sldId id="375" r:id="rId14"/>
    <p:sldId id="376" r:id="rId15"/>
    <p:sldId id="380" r:id="rId16"/>
    <p:sldId id="381" r:id="rId17"/>
    <p:sldId id="379" r:id="rId18"/>
    <p:sldId id="377" r:id="rId19"/>
    <p:sldId id="378" r:id="rId20"/>
    <p:sldId id="350" r:id="rId21"/>
    <p:sldId id="345" r:id="rId22"/>
    <p:sldId id="384" r:id="rId23"/>
    <p:sldId id="386" r:id="rId24"/>
    <p:sldId id="387" r:id="rId25"/>
    <p:sldId id="388" r:id="rId26"/>
    <p:sldId id="392" r:id="rId27"/>
    <p:sldId id="389" r:id="rId28"/>
    <p:sldId id="391" r:id="rId29"/>
    <p:sldId id="393" r:id="rId30"/>
    <p:sldId id="394" r:id="rId31"/>
    <p:sldId id="395" r:id="rId32"/>
    <p:sldId id="356" r:id="rId33"/>
    <p:sldId id="357" r:id="rId34"/>
    <p:sldId id="359" r:id="rId35"/>
    <p:sldId id="360" r:id="rId36"/>
    <p:sldId id="361" r:id="rId37"/>
    <p:sldId id="362" r:id="rId38"/>
    <p:sldId id="396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CF7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76776" autoAdjust="0"/>
  </p:normalViewPr>
  <p:slideViewPr>
    <p:cSldViewPr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9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81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2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6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3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6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5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Hãy</a:t>
            </a:r>
            <a:r>
              <a:rPr lang="en-US" baseline="0"/>
              <a:t> sửa lại file Ex4_Error để chương trình chạy đúng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7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Hãy</a:t>
            </a:r>
            <a:r>
              <a:rPr lang="en-US" baseline="0"/>
              <a:t> sửa lại file Ex4_Error để chương trình chạy đúng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1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7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36576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HCM University of Technology, </a:t>
            </a:r>
          </a:p>
          <a:p>
            <a:pPr algn="ctr">
              <a:defRPr/>
            </a:pP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Faculty of Computer Science and Engineering</a:t>
            </a:r>
          </a:p>
          <a:p>
            <a:pPr algn="l">
              <a:defRPr/>
            </a:pPr>
            <a:r>
              <a:rPr lang="en-US" sz="1100" b="1">
                <a:solidFill>
                  <a:srgbClr val="199ACC"/>
                </a:solidFill>
              </a:rPr>
              <a:t>© 2016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>
                <a:solidFill>
                  <a:schemeClr val="bg1"/>
                </a:solidFill>
              </a:rPr>
              <a:t>C/C++</a:t>
            </a:r>
            <a:r>
              <a:rPr lang="en-US" sz="1100" b="1">
                <a:solidFill>
                  <a:schemeClr val="bg1"/>
                </a:solidFill>
              </a:rPr>
              <a:t> Programming</a:t>
            </a: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Chapter</a:t>
            </a:r>
            <a:r>
              <a:rPr lang="vi-VN" sz="2800"/>
              <a:t> 05</a:t>
            </a:r>
            <a:br>
              <a:rPr lang="vi-VN"/>
            </a:br>
            <a:r>
              <a:rPr lang="en-US" sz="2800"/>
              <a:t>Iteration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Le Thanh Sach</a:t>
            </a:r>
          </a:p>
          <a:p>
            <a:endParaRPr lang="vi-VN"/>
          </a:p>
          <a:p>
            <a:endParaRPr lang="vi-V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Principles of </a:t>
            </a:r>
            <a:r>
              <a:rPr lang="en-US" dirty="0"/>
              <a:t>execution</a:t>
            </a:r>
            <a:endParaRPr lang="vi-VN" dirty="0"/>
          </a:p>
          <a:p>
            <a:pPr lvl="1"/>
            <a:r>
              <a:rPr lang="vi-VN" dirty="0"/>
              <a:t>(1) </a:t>
            </a:r>
            <a:r>
              <a:rPr lang="en-US" dirty="0"/>
              <a:t>The p</a:t>
            </a:r>
            <a:r>
              <a:rPr lang="vi-VN" dirty="0"/>
              <a:t>rogram will declare and initialize variables in the &lt;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Initialization</a:t>
            </a:r>
            <a:r>
              <a:rPr lang="vi-VN" dirty="0"/>
              <a:t>&gt; </a:t>
            </a:r>
            <a:r>
              <a:rPr lang="en-US" dirty="0"/>
              <a:t>scope </a:t>
            </a:r>
            <a:r>
              <a:rPr lang="vi-VN" dirty="0"/>
              <a:t>and check </a:t>
            </a:r>
            <a:r>
              <a:rPr lang="en-US" dirty="0"/>
              <a:t>the </a:t>
            </a:r>
            <a:r>
              <a:rPr lang="vi-VN" dirty="0"/>
              <a:t>conditional expression</a:t>
            </a:r>
          </a:p>
          <a:p>
            <a:pPr lvl="1"/>
            <a:r>
              <a:rPr lang="vi-VN" dirty="0"/>
              <a:t>(2) If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vi-VN" dirty="0"/>
              <a:t>&gt; is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2"/>
            <a:r>
              <a:rPr lang="vi-VN" dirty="0"/>
              <a:t>Execute statements in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vi-VN" dirty="0"/>
              <a:t>&gt;</a:t>
            </a:r>
          </a:p>
          <a:p>
            <a:pPr lvl="2"/>
            <a:r>
              <a:rPr lang="vi-VN" dirty="0"/>
              <a:t>Make changes in &lt;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Changing value</a:t>
            </a:r>
            <a:r>
              <a:rPr lang="vi-VN" dirty="0"/>
              <a:t>&gt;</a:t>
            </a:r>
          </a:p>
          <a:p>
            <a:pPr lvl="2"/>
            <a:r>
              <a:rPr lang="en-US" dirty="0"/>
              <a:t>Re-check the condition in Step (2)</a:t>
            </a:r>
            <a:endParaRPr lang="vi-VN" dirty="0"/>
          </a:p>
          <a:p>
            <a:pPr lvl="1"/>
            <a:r>
              <a:rPr lang="vi-VN" dirty="0"/>
              <a:t>(3) Else</a:t>
            </a:r>
          </a:p>
          <a:p>
            <a:pPr lvl="2"/>
            <a:r>
              <a:rPr lang="en-US" dirty="0"/>
              <a:t>Go to the statement after this loop</a:t>
            </a:r>
            <a:endParaRPr lang="vi-VN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011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/>
              <a:t>statement</a:t>
            </a:r>
            <a:b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870397" y="952500"/>
            <a:ext cx="773913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Initialization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&lt;Condition&gt;; &lt;Changing value&gt;)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&lt;Statement&gt;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70397" y="2678740"/>
            <a:ext cx="7740203" cy="1466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Initialization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&lt;Condition&gt;; &lt;Changing value&gt;){    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&lt;statement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&lt;statement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&lt;statement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0880" y="2309408"/>
            <a:ext cx="417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case for complex statement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69324" y="4267200"/>
            <a:ext cx="7740203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Initialization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 &lt;Condition&gt;; &lt;Changing value&gt;)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&lt;statement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&lt;statement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&lt;statement</a:t>
            </a:r>
            <a:r>
              <a:rPr lang="vi-V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829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vi-VN" dirty="0"/>
              <a:t>Note about the syntax</a:t>
            </a:r>
          </a:p>
          <a:p>
            <a:pPr lvl="1"/>
            <a:r>
              <a:rPr lang="vi-VN" dirty="0"/>
              <a:t>Between</a:t>
            </a:r>
            <a:r>
              <a:rPr lang="en-US" dirty="0"/>
              <a:t> the pair of brackets ( )</a:t>
            </a:r>
            <a:r>
              <a:rPr lang="vi-VN" dirty="0"/>
              <a:t> of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r>
              <a:rPr lang="vi-VN" dirty="0"/>
              <a:t>.</a:t>
            </a:r>
          </a:p>
          <a:p>
            <a:pPr lvl="2"/>
            <a:r>
              <a:rPr lang="vi-VN" dirty="0"/>
              <a:t>There are always </a:t>
            </a:r>
            <a:r>
              <a:rPr lang="en-US" dirty="0"/>
              <a:t>2</a:t>
            </a:r>
            <a:r>
              <a:rPr lang="vi-VN" dirty="0"/>
              <a:t> semiconlons (;) that </a:t>
            </a:r>
            <a:r>
              <a:rPr lang="en-US" dirty="0"/>
              <a:t>divide</a:t>
            </a:r>
            <a:r>
              <a:rPr lang="vi-VN" dirty="0"/>
              <a:t> into 3 </a:t>
            </a:r>
            <a:r>
              <a:rPr lang="en-US" dirty="0"/>
              <a:t>scopes</a:t>
            </a:r>
            <a:endParaRPr lang="vi-VN" dirty="0"/>
          </a:p>
          <a:p>
            <a:pPr lvl="3"/>
            <a:r>
              <a:rPr lang="en-US" dirty="0"/>
              <a:t>Initialization</a:t>
            </a:r>
            <a:endParaRPr lang="vi-VN" dirty="0"/>
          </a:p>
          <a:p>
            <a:pPr lvl="3"/>
            <a:r>
              <a:rPr lang="vi-VN" dirty="0"/>
              <a:t>Conditional expression</a:t>
            </a:r>
          </a:p>
          <a:p>
            <a:pPr lvl="3"/>
            <a:r>
              <a:rPr lang="vi-VN" dirty="0"/>
              <a:t>Change value</a:t>
            </a:r>
          </a:p>
          <a:p>
            <a:pPr lvl="2"/>
            <a:r>
              <a:rPr lang="en-US" dirty="0"/>
              <a:t>All three scopes may be empty, in this case the loop will go on forever unless there is a </a:t>
            </a:r>
            <a:r>
              <a:rPr lang="en-US" dirty="0">
                <a:solidFill>
                  <a:srgbClr val="0432FF"/>
                </a:solidFill>
              </a:rPr>
              <a:t>break</a:t>
            </a:r>
            <a:r>
              <a:rPr lang="en-US" dirty="0"/>
              <a:t> statement inside it:</a:t>
            </a:r>
            <a:endParaRPr lang="vi-VN" dirty="0"/>
          </a:p>
          <a:p>
            <a:pPr marL="1828800" lvl="4" indent="0">
              <a:buNone/>
            </a:pPr>
            <a:r>
              <a:rPr lang="vi-VN" dirty="0">
                <a:solidFill>
                  <a:srgbClr val="0432FF"/>
                </a:solidFill>
              </a:rPr>
              <a:t>for(;;){</a:t>
            </a:r>
          </a:p>
          <a:p>
            <a:pPr marL="1828800" lvl="4" indent="0">
              <a:buNone/>
            </a:pPr>
            <a:r>
              <a:rPr lang="vi-VN" dirty="0">
                <a:solidFill>
                  <a:srgbClr val="0432FF"/>
                </a:solidFill>
              </a:rPr>
              <a:t>	//</a:t>
            </a:r>
            <a:r>
              <a:rPr lang="en-US" dirty="0">
                <a:solidFill>
                  <a:srgbClr val="0432FF"/>
                </a:solidFill>
              </a:rPr>
              <a:t>statement</a:t>
            </a:r>
            <a:endParaRPr lang="vi-VN" dirty="0">
              <a:solidFill>
                <a:srgbClr val="0432FF"/>
              </a:solidFill>
            </a:endParaRPr>
          </a:p>
          <a:p>
            <a:pPr marL="1828800" lvl="4" indent="0">
              <a:buNone/>
            </a:pPr>
            <a:r>
              <a:rPr lang="vi-VN" dirty="0">
                <a:solidFill>
                  <a:srgbClr val="0432FF"/>
                </a:solidFill>
              </a:rPr>
              <a:t>}</a:t>
            </a:r>
          </a:p>
          <a:p>
            <a:pPr lvl="3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891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Note</a:t>
            </a:r>
            <a:r>
              <a:rPr lang="en-US" dirty="0"/>
              <a:t>s</a:t>
            </a:r>
            <a:r>
              <a:rPr lang="vi-VN" dirty="0"/>
              <a:t> about the syntax</a:t>
            </a:r>
          </a:p>
          <a:p>
            <a:pPr lvl="1"/>
            <a:r>
              <a:rPr lang="vi-VN" dirty="0"/>
              <a:t>Variables that ís initialize in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vi-VN" dirty="0"/>
              <a:t> </a:t>
            </a:r>
            <a:r>
              <a:rPr lang="en-US" dirty="0"/>
              <a:t>l</a:t>
            </a:r>
            <a:r>
              <a:rPr lang="vi-VN" dirty="0"/>
              <a:t>oop.</a:t>
            </a:r>
          </a:p>
          <a:p>
            <a:pPr lvl="2"/>
            <a:r>
              <a:rPr lang="en-US" dirty="0"/>
              <a:t>Can </a:t>
            </a:r>
            <a:r>
              <a:rPr lang="vi-VN" dirty="0"/>
              <a:t>be</a:t>
            </a:r>
            <a:r>
              <a:rPr lang="en-US" dirty="0"/>
              <a:t> </a:t>
            </a:r>
            <a:r>
              <a:rPr lang="vi-VN" dirty="0"/>
              <a:t>used </a:t>
            </a:r>
            <a:r>
              <a:rPr lang="en-US" dirty="0"/>
              <a:t>only </a:t>
            </a:r>
            <a:r>
              <a:rPr lang="vi-VN" dirty="0"/>
              <a:t>in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vi-VN" dirty="0">
                <a:solidFill>
                  <a:srgbClr val="0432FF"/>
                </a:solidFill>
              </a:rPr>
              <a:t> </a:t>
            </a:r>
            <a:r>
              <a:rPr lang="vi-VN" dirty="0"/>
              <a:t>loop</a:t>
            </a:r>
            <a:endParaRPr lang="vi-VN" dirty="0">
              <a:solidFill>
                <a:srgbClr val="0432FF"/>
              </a:solidFill>
            </a:endParaRPr>
          </a:p>
          <a:p>
            <a:pPr lvl="2"/>
            <a:r>
              <a:rPr lang="en-US" dirty="0"/>
              <a:t>Not visible and unusable in the statements</a:t>
            </a:r>
            <a:r>
              <a:rPr lang="vi-VN" dirty="0"/>
              <a:t> after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vi-VN" dirty="0">
                <a:solidFill>
                  <a:srgbClr val="0432FF"/>
                </a:solidFill>
              </a:rPr>
              <a:t> </a:t>
            </a:r>
            <a:r>
              <a:rPr lang="vi-VN" dirty="0"/>
              <a:t>loop</a:t>
            </a:r>
            <a:endParaRPr lang="vi-VN" dirty="0">
              <a:solidFill>
                <a:srgbClr val="0432FF"/>
              </a:solidFill>
            </a:endParaRPr>
          </a:p>
          <a:p>
            <a:pPr lvl="1"/>
            <a:r>
              <a:rPr lang="en-US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reak; </a:t>
            </a:r>
            <a:r>
              <a:rPr lang="en-US" dirty="0">
                <a:solidFill>
                  <a:srgbClr val="0432FF"/>
                </a:solidFill>
              </a:rPr>
              <a:t>statement</a:t>
            </a:r>
            <a:endParaRPr lang="vi-VN" b="1" dirty="0">
              <a:solidFill>
                <a:srgbClr val="0432FF"/>
              </a:solidFill>
            </a:endParaRPr>
          </a:p>
          <a:p>
            <a:pPr lvl="2"/>
            <a:r>
              <a:rPr lang="en-US" dirty="0"/>
              <a:t>When the program</a:t>
            </a:r>
            <a:r>
              <a:rPr lang="vi-VN" dirty="0"/>
              <a:t> </a:t>
            </a:r>
            <a:r>
              <a:rPr lang="en-US" dirty="0"/>
              <a:t>see</a:t>
            </a:r>
            <a:r>
              <a:rPr lang="vi-VN" dirty="0"/>
              <a:t> </a:t>
            </a:r>
            <a:r>
              <a:rPr lang="en-US" dirty="0"/>
              <a:t>a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dirty="0"/>
              <a:t>; statement</a:t>
            </a:r>
            <a:r>
              <a:rPr lang="en-US" dirty="0"/>
              <a:t> in the </a:t>
            </a:r>
            <a:r>
              <a:rPr lang="en-US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/>
              <a:t> loop</a:t>
            </a:r>
            <a:r>
              <a:rPr lang="vi-VN" dirty="0"/>
              <a:t>, </a:t>
            </a:r>
            <a:r>
              <a:rPr lang="en-US" dirty="0"/>
              <a:t>the program will exit the loop immediately. It means that the program jumps to the statement after the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vi-VN" dirty="0">
                <a:solidFill>
                  <a:srgbClr val="0432FF"/>
                </a:solidFill>
              </a:rPr>
              <a:t> </a:t>
            </a:r>
            <a:r>
              <a:rPr lang="en-US" dirty="0"/>
              <a:t>statement</a:t>
            </a:r>
            <a:endParaRPr lang="vi-VN" dirty="0">
              <a:solidFill>
                <a:srgbClr val="0432FF"/>
              </a:solidFill>
            </a:endParaRPr>
          </a:p>
          <a:p>
            <a:pPr lvl="1"/>
            <a:r>
              <a:rPr lang="en-US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ontinue; </a:t>
            </a:r>
            <a:r>
              <a:rPr lang="en-US" dirty="0">
                <a:solidFill>
                  <a:srgbClr val="0432FF"/>
                </a:solidFill>
              </a:rPr>
              <a:t>statement</a:t>
            </a:r>
            <a:endParaRPr lang="vi-VN" dirty="0">
              <a:solidFill>
                <a:srgbClr val="0432FF"/>
              </a:solidFill>
            </a:endParaRPr>
          </a:p>
          <a:p>
            <a:pPr lvl="2"/>
            <a:r>
              <a:rPr lang="en-US" dirty="0"/>
              <a:t>When the program see a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/>
              <a:t>; statement</a:t>
            </a:r>
            <a:r>
              <a:rPr lang="en-US" dirty="0"/>
              <a:t> in the </a:t>
            </a:r>
            <a:r>
              <a:rPr lang="en-US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/>
              <a:t> loop</a:t>
            </a:r>
            <a:r>
              <a:rPr lang="vi-VN" dirty="0"/>
              <a:t>, the program </a:t>
            </a:r>
            <a:r>
              <a:rPr lang="en-US" dirty="0"/>
              <a:t>does not execute the remaining statement </a:t>
            </a:r>
            <a:r>
              <a:rPr lang="vi-VN" dirty="0"/>
              <a:t>(after </a:t>
            </a:r>
            <a:r>
              <a:rPr lang="vi-VN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/>
              <a:t>) of current loop. The program will</a:t>
            </a:r>
            <a:r>
              <a:rPr lang="en-US" dirty="0"/>
              <a:t> go to the condition checking step to check if it should execute the next loop.</a:t>
            </a:r>
            <a:endParaRPr lang="vi-VN" dirty="0">
              <a:solidFill>
                <a:srgbClr val="0432FF"/>
              </a:solidFill>
            </a:endParaRPr>
          </a:p>
          <a:p>
            <a:pPr lvl="2"/>
            <a:endParaRPr lang="vi-VN" dirty="0">
              <a:solidFill>
                <a:srgbClr val="0432FF"/>
              </a:solidFill>
            </a:endParaRPr>
          </a:p>
          <a:p>
            <a:pPr lvl="2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6500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squares of even integers</a:t>
            </a:r>
            <a:r>
              <a:rPr lang="vi-VN" dirty="0"/>
              <a:t> 0,2, .., 8</a:t>
            </a:r>
          </a:p>
          <a:p>
            <a:endParaRPr lang="is-I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4724400" cy="397031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hu-HU" dirty="0">
                <a:latin typeface="Consolas" charset="0"/>
              </a:rPr>
              <a:t>	</a:t>
            </a:r>
            <a:r>
              <a:rPr lang="hu-HU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 dirty="0">
                <a:solidFill>
                  <a:prstClr val="black"/>
                </a:solidFill>
                <a:latin typeface="Consolas" charset="0"/>
              </a:rPr>
              <a:t> i;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=0;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 10; 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+= 2){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"\t"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</a:t>
            </a:r>
            <a:r>
              <a:rPr lang="de-DE" dirty="0" err="1">
                <a:solidFill>
                  <a:srgbClr val="A31515"/>
                </a:solidFill>
                <a:latin typeface="Consolas" charset="0"/>
              </a:rPr>
              <a:t>n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uk-UA" dirty="0">
                <a:solidFill>
                  <a:prstClr val="black"/>
                </a:solidFill>
                <a:latin typeface="Consolas" charset="0"/>
              </a:rPr>
              <a:t>	i=0;</a:t>
            </a:r>
          </a:p>
          <a:p>
            <a:r>
              <a:rPr lang="is-I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s-IS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is-IS" dirty="0">
                <a:solidFill>
                  <a:prstClr val="black"/>
                </a:solidFill>
                <a:latin typeface="Consolas" charset="0"/>
              </a:rPr>
              <a:t>(;;){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"\t"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is-IS" dirty="0">
                <a:solidFill>
                  <a:prstClr val="black"/>
                </a:solidFill>
                <a:latin typeface="Consolas" charset="0"/>
              </a:rPr>
              <a:t>		i += 2;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&gt;= 10)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break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</a:t>
            </a:r>
            <a:r>
              <a:rPr lang="de-DE" dirty="0" err="1">
                <a:solidFill>
                  <a:srgbClr val="A31515"/>
                </a:solidFill>
                <a:latin typeface="Consolas" charset="0"/>
              </a:rPr>
              <a:t>n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438400"/>
            <a:ext cx="167225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 1: brief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8761" y="4495800"/>
            <a:ext cx="37966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 dirty="0"/>
              <a:t>Option 2: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for(;;) </a:t>
            </a:r>
          </a:p>
          <a:p>
            <a:r>
              <a:rPr lang="vi-VN" dirty="0">
                <a:sym typeface="Wingdings"/>
              </a:rPr>
              <a:t> </a:t>
            </a:r>
            <a:r>
              <a:rPr lang="en-US" dirty="0">
                <a:sym typeface="Wingdings"/>
              </a:rPr>
              <a:t>M</a:t>
            </a:r>
            <a:r>
              <a:rPr lang="vi-VN" dirty="0">
                <a:sym typeface="Wingdings"/>
              </a:rPr>
              <a:t>ust used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break</a:t>
            </a:r>
            <a:r>
              <a:rPr lang="vi-VN" dirty="0">
                <a:sym typeface="Wingdings"/>
              </a:rPr>
              <a:t>; statement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 bwMode="auto">
          <a:xfrm flipV="1">
            <a:off x="4610100" y="2623066"/>
            <a:ext cx="1333500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610100" y="1888867"/>
            <a:ext cx="0" cy="144196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610100" y="3959483"/>
            <a:ext cx="0" cy="144196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>
            <a:endCxn id="7" idx="1"/>
          </p:cNvCxnSpPr>
          <p:nvPr/>
        </p:nvCxnSpPr>
        <p:spPr bwMode="auto">
          <a:xfrm>
            <a:off x="4609027" y="4337566"/>
            <a:ext cx="509734" cy="481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605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out squares of even integers</a:t>
            </a:r>
            <a:r>
              <a:rPr lang="vi-VN" dirty="0"/>
              <a:t> 0,2, .., 8, in reverse order</a:t>
            </a:r>
          </a:p>
          <a:p>
            <a:endParaRPr lang="is-IS" dirty="0"/>
          </a:p>
        </p:txBody>
      </p:sp>
      <p:sp>
        <p:nvSpPr>
          <p:cNvPr id="4" name="Rectangle 3"/>
          <p:cNvSpPr/>
          <p:nvPr/>
        </p:nvSpPr>
        <p:spPr>
          <a:xfrm>
            <a:off x="126884" y="2251323"/>
            <a:ext cx="4572000" cy="34163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tr-TR" dirty="0">
                <a:latin typeface="Consolas" charset="0"/>
              </a:rPr>
              <a:t>	</a:t>
            </a:r>
            <a:r>
              <a:rPr lang="tr-TR" dirty="0" err="1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tr-TR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tr-TR" dirty="0">
                <a:solidFill>
                  <a:prstClr val="black"/>
                </a:solidFill>
                <a:latin typeface="Consolas" charset="0"/>
              </a:rPr>
              <a:t> k=8; k &gt;=0; k-= 2){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k*k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"\t"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</a:t>
            </a:r>
            <a:r>
              <a:rPr lang="de-DE" dirty="0" err="1">
                <a:solidFill>
                  <a:srgbClr val="A31515"/>
                </a:solidFill>
                <a:latin typeface="Consolas" charset="0"/>
              </a:rPr>
              <a:t>n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uk-UA" dirty="0">
                <a:solidFill>
                  <a:prstClr val="black"/>
                </a:solidFill>
                <a:latin typeface="Consolas" charset="0"/>
              </a:rPr>
              <a:t>	i = 8;</a:t>
            </a:r>
          </a:p>
          <a:p>
            <a:r>
              <a:rPr lang="is-I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s-IS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is-IS" dirty="0">
                <a:solidFill>
                  <a:prstClr val="black"/>
                </a:solidFill>
                <a:latin typeface="Consolas" charset="0"/>
              </a:rPr>
              <a:t>(;;){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k*k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"\t"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	i -= 2;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 0)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break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</a:t>
            </a:r>
            <a:r>
              <a:rPr lang="de-DE" dirty="0" err="1">
                <a:solidFill>
                  <a:srgbClr val="A31515"/>
                </a:solidFill>
                <a:latin typeface="Consolas" charset="0"/>
              </a:rPr>
              <a:t>n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0185" y="2800856"/>
            <a:ext cx="167225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 1: brief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346" y="4858256"/>
            <a:ext cx="37966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 dirty="0"/>
              <a:t>Option 2: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for(;;) </a:t>
            </a:r>
          </a:p>
          <a:p>
            <a:r>
              <a:rPr lang="vi-VN" dirty="0">
                <a:sym typeface="Wingdings"/>
              </a:rPr>
              <a:t> Must used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break</a:t>
            </a:r>
            <a:r>
              <a:rPr lang="vi-VN" dirty="0">
                <a:sym typeface="Wingdings"/>
              </a:rPr>
              <a:t>; statement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 bwMode="auto">
          <a:xfrm flipV="1">
            <a:off x="4596685" y="2985522"/>
            <a:ext cx="1333500" cy="184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596685" y="2251323"/>
            <a:ext cx="0" cy="144196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581660" y="3810000"/>
            <a:ext cx="0" cy="169458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>
            <a:endCxn id="7" idx="1"/>
          </p:cNvCxnSpPr>
          <p:nvPr/>
        </p:nvCxnSpPr>
        <p:spPr bwMode="auto">
          <a:xfrm>
            <a:off x="4595612" y="4700022"/>
            <a:ext cx="509734" cy="481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268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multiple control variables</a:t>
            </a:r>
            <a:endParaRPr lang="vi-VN" dirty="0"/>
          </a:p>
          <a:p>
            <a:endParaRPr lang="is-IS" dirty="0"/>
          </a:p>
        </p:txBody>
      </p:sp>
      <p:sp>
        <p:nvSpPr>
          <p:cNvPr id="8" name="Rectangle 7"/>
          <p:cNvSpPr/>
          <p:nvPr/>
        </p:nvSpPr>
        <p:spPr>
          <a:xfrm>
            <a:off x="394754" y="1791534"/>
            <a:ext cx="7467600" cy="258532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=0, k= 10;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 k;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++, k--){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*k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"\t"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</a:t>
            </a:r>
            <a:r>
              <a:rPr lang="de-DE" dirty="0" err="1">
                <a:solidFill>
                  <a:srgbClr val="A31515"/>
                </a:solidFill>
                <a:latin typeface="Consolas" charset="0"/>
              </a:rPr>
              <a:t>n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=0, k= 10, n=0; n &lt; 10;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++, k--, n++){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*k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"\t"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"\</a:t>
            </a:r>
            <a:r>
              <a:rPr lang="de-DE" dirty="0" err="1">
                <a:solidFill>
                  <a:srgbClr val="A31515"/>
                </a:solidFill>
                <a:latin typeface="Consolas" charset="0"/>
              </a:rPr>
              <a:t>n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4605457"/>
            <a:ext cx="633835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 dirty="0">
                <a:sym typeface="Wingdings"/>
              </a:rPr>
              <a:t>What is the output of two program</a:t>
            </a:r>
            <a:r>
              <a:rPr lang="en-US" dirty="0">
                <a:sym typeface="Wingdings"/>
              </a:rPr>
              <a:t>s</a:t>
            </a:r>
            <a:r>
              <a:rPr lang="vi-VN" dirty="0">
                <a:sym typeface="Wingdings"/>
              </a:rPr>
              <a:t> </a:t>
            </a:r>
            <a:r>
              <a:rPr lang="en-US" dirty="0">
                <a:sym typeface="Wingdings"/>
              </a:rPr>
              <a:t>above</a:t>
            </a:r>
            <a:r>
              <a:rPr lang="vi-VN" dirty="0">
                <a:sym typeface="Wingdings"/>
              </a:rPr>
              <a:t>,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9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Write a program that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Allow user to input an Integer number N &gt; 0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The program generates randomly N scores</a:t>
            </a:r>
            <a:r>
              <a:rPr lang="vi-VN" dirty="0">
                <a:solidFill>
                  <a:srgbClr val="0432FF"/>
                </a:solidFill>
              </a:rPr>
              <a:t> (from 0 to 10</a:t>
            </a:r>
            <a:r>
              <a:rPr lang="en-US" dirty="0">
                <a:solidFill>
                  <a:srgbClr val="0432FF"/>
                </a:solidFill>
              </a:rPr>
              <a:t>, real-valued</a:t>
            </a:r>
            <a:r>
              <a:rPr lang="vi-VN" dirty="0">
                <a:solidFill>
                  <a:srgbClr val="0432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432FF"/>
                </a:solidFill>
              </a:rPr>
              <a:t>The program prints out the scores and the corresponding rating as shown</a:t>
            </a:r>
            <a:endParaRPr lang="vi-VN" dirty="0">
              <a:solidFill>
                <a:srgbClr val="0432FF"/>
              </a:solidFill>
            </a:endParaRPr>
          </a:p>
          <a:p>
            <a:pPr lvl="2"/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9000"/>
            <a:ext cx="574280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vi-VN">
              <a:solidFill>
                <a:srgbClr val="0432FF"/>
              </a:solidFill>
            </a:endParaRPr>
          </a:p>
          <a:p>
            <a:pPr lvl="2"/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76200" y="1001332"/>
            <a:ext cx="9067800" cy="50629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charset="0"/>
              </a:rPr>
              <a:t>iostream</a:t>
            </a:r>
            <a:r>
              <a:rPr lang="en-US" sz="1700" dirty="0">
                <a:solidFill>
                  <a:srgbClr val="A31515"/>
                </a:solidFill>
                <a:latin typeface="Consolas" charset="0"/>
              </a:rPr>
              <a:t>&gt;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charset="0"/>
              </a:rPr>
              <a:t>iomanip</a:t>
            </a:r>
            <a:r>
              <a:rPr lang="en-US" sz="1700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sz="17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 sz="1700" dirty="0" err="1">
                <a:latin typeface="Consolas" charset="0"/>
              </a:rPr>
              <a:t>std</a:t>
            </a:r>
            <a:r>
              <a:rPr lang="en-US" sz="1700" dirty="0">
                <a:latin typeface="Consolas" charset="0"/>
              </a:rPr>
              <a:t>;</a:t>
            </a:r>
          </a:p>
          <a:p>
            <a:endParaRPr lang="en-US" sz="17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7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hu-HU" sz="17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hu-HU" sz="1700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 sz="1700" dirty="0">
                <a:solidFill>
                  <a:prstClr val="black"/>
                </a:solidFill>
                <a:latin typeface="Consolas" charset="0"/>
              </a:rPr>
              <a:t> N;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700" dirty="0">
                <a:solidFill>
                  <a:srgbClr val="A31515"/>
                </a:solidFill>
                <a:latin typeface="Consolas" charset="0"/>
              </a:rPr>
              <a:t>”Please input an </a:t>
            </a:r>
            <a:r>
              <a:rPr lang="en-US" sz="1700" dirty="0" err="1">
                <a:solidFill>
                  <a:srgbClr val="A31515"/>
                </a:solidFill>
                <a:latin typeface="Consolas" charset="0"/>
              </a:rPr>
              <a:t>Interger</a:t>
            </a:r>
            <a:r>
              <a:rPr lang="en-US" sz="1700" dirty="0">
                <a:solidFill>
                  <a:srgbClr val="A31515"/>
                </a:solidFill>
                <a:latin typeface="Consolas" charset="0"/>
              </a:rPr>
              <a:t> Number &gt;0: ”</a:t>
            </a:r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s-ES_tradnl" sz="17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 sz="1700" dirty="0" err="1">
                <a:solidFill>
                  <a:prstClr val="black"/>
                </a:solidFill>
                <a:latin typeface="Consolas" charset="0"/>
              </a:rPr>
              <a:t>cin</a:t>
            </a:r>
            <a:r>
              <a:rPr lang="es-ES_tradnl" sz="1700" dirty="0">
                <a:solidFill>
                  <a:prstClr val="black"/>
                </a:solidFill>
                <a:latin typeface="Consolas" charset="0"/>
              </a:rPr>
              <a:t> &gt;&gt; N;</a:t>
            </a:r>
          </a:p>
          <a:p>
            <a:endParaRPr lang="es-ES_tradnl" sz="1700" dirty="0">
              <a:solidFill>
                <a:prstClr val="black"/>
              </a:solidFill>
              <a:latin typeface="Consolas" charset="0"/>
            </a:endParaRPr>
          </a:p>
          <a:p>
            <a:r>
              <a:rPr lang="hr-HR" sz="17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hr-HR" sz="1700" dirty="0" err="1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hr-HR" sz="1700" dirty="0">
                <a:solidFill>
                  <a:prstClr val="black"/>
                </a:solidFill>
                <a:latin typeface="Consolas" charset="0"/>
              </a:rPr>
              <a:t>(N &lt;= 0)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sz="17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 sz="1700" dirty="0">
                <a:solidFill>
                  <a:srgbClr val="A31515"/>
                </a:solidFill>
                <a:latin typeface="Consolas" charset="0"/>
              </a:rPr>
              <a:t>”The program is not working with negative number\n”</a:t>
            </a:r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700" dirty="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sz="1700" b="1" dirty="0">
                <a:solidFill>
                  <a:srgbClr val="0432FF"/>
                </a:solidFill>
                <a:latin typeface="Consolas" charset="0"/>
              </a:rPr>
              <a:t>//TODO: </a:t>
            </a:r>
            <a:r>
              <a:rPr lang="vi-VN" sz="1700" b="1" dirty="0">
                <a:solidFill>
                  <a:srgbClr val="0432FF"/>
                </a:solidFill>
                <a:latin typeface="Consolas" charset="0"/>
              </a:rPr>
              <a:t>The code on the next slide is place here</a:t>
            </a:r>
            <a:endParaRPr lang="en-US" sz="1700" b="1" dirty="0">
              <a:solidFill>
                <a:srgbClr val="0432FF"/>
              </a:solidFill>
              <a:latin typeface="Consolas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charset="0"/>
              </a:rPr>
              <a:t>	}</a:t>
            </a:r>
            <a:r>
              <a:rPr lang="en-US" sz="1700" dirty="0">
                <a:solidFill>
                  <a:srgbClr val="008000"/>
                </a:solidFill>
                <a:latin typeface="Consolas" charset="0"/>
              </a:rPr>
              <a:t>//end if</a:t>
            </a:r>
            <a:endParaRPr lang="en-US" sz="1700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sz="17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17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sz="17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700" dirty="0">
                <a:solidFill>
                  <a:srgbClr val="A31515"/>
                </a:solidFill>
                <a:latin typeface="Consolas" charset="0"/>
              </a:rPr>
              <a:t>"\</a:t>
            </a:r>
            <a:r>
              <a:rPr lang="de-DE" sz="1700" dirty="0" err="1">
                <a:solidFill>
                  <a:srgbClr val="A31515"/>
                </a:solidFill>
                <a:latin typeface="Consolas" charset="0"/>
              </a:rPr>
              <a:t>n</a:t>
            </a:r>
            <a:r>
              <a:rPr lang="de-DE" sz="1700" dirty="0">
                <a:solidFill>
                  <a:srgbClr val="A31515"/>
                </a:solidFill>
                <a:latin typeface="Consolas" charset="0"/>
              </a:rPr>
              <a:t>\</a:t>
            </a:r>
            <a:r>
              <a:rPr lang="de-DE" sz="1700" dirty="0" err="1">
                <a:solidFill>
                  <a:srgbClr val="A31515"/>
                </a:solidFill>
                <a:latin typeface="Consolas" charset="0"/>
              </a:rPr>
              <a:t>n</a:t>
            </a:r>
            <a:r>
              <a:rPr lang="de-DE" sz="17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7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de-DE" sz="17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1700" dirty="0" err="1">
                <a:solidFill>
                  <a:prstClr val="black"/>
                </a:solidFill>
                <a:latin typeface="Consolas" charset="0"/>
              </a:rPr>
              <a:t>system</a:t>
            </a:r>
            <a:r>
              <a:rPr lang="de-DE" sz="1700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sz="1700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sz="17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sz="1700" dirty="0" err="1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1700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sz="1700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20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vi-VN">
              <a:solidFill>
                <a:srgbClr val="0432FF"/>
              </a:solidFill>
            </a:endParaRPr>
          </a:p>
          <a:p>
            <a:pPr lvl="2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06251" y="904741"/>
            <a:ext cx="8809149" cy="529375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sz="1300" dirty="0" err="1">
                <a:solidFill>
                  <a:prstClr val="black"/>
                </a:solidFill>
                <a:latin typeface="Consolas" charset="0"/>
              </a:rPr>
              <a:t>time_t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 t;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sz="1300" dirty="0" err="1">
                <a:solidFill>
                  <a:prstClr val="black"/>
                </a:solidFill>
                <a:latin typeface="Consolas" charset="0"/>
              </a:rPr>
              <a:t>srand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((</a:t>
            </a:r>
            <a:r>
              <a:rPr lang="en-US" sz="1300" dirty="0">
                <a:solidFill>
                  <a:srgbClr val="0000FF"/>
                </a:solidFill>
                <a:latin typeface="Consolas" charset="0"/>
              </a:rPr>
              <a:t>unsigned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) time(&amp;t));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=0; </a:t>
            </a:r>
            <a:r>
              <a:rPr lang="en-US" sz="1300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&lt;N; </a:t>
            </a:r>
            <a:r>
              <a:rPr lang="en-US" sz="1300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++){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 diem = ((</a:t>
            </a:r>
            <a:r>
              <a:rPr lang="en-US" sz="1300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) rand() / RAND_MAX)*10;</a:t>
            </a:r>
          </a:p>
          <a:p>
            <a:endParaRPr lang="en-US" sz="1300" dirty="0">
              <a:solidFill>
                <a:prstClr val="black"/>
              </a:solidFill>
              <a:latin typeface="Consolas" charset="0"/>
            </a:endParaRPr>
          </a:p>
          <a:p>
            <a:r>
              <a:rPr lang="pl-PL" sz="1300" dirty="0">
                <a:solidFill>
                  <a:prstClr val="black"/>
                </a:solidFill>
                <a:latin typeface="Consolas" charset="0"/>
              </a:rPr>
              <a:t>			</a:t>
            </a:r>
            <a:r>
              <a:rPr lang="pl-PL" sz="1300" dirty="0" err="1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pl-PL" sz="1300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pl-PL" sz="1300" dirty="0" err="1">
                <a:solidFill>
                  <a:prstClr val="black"/>
                </a:solidFill>
                <a:latin typeface="Consolas" charset="0"/>
              </a:rPr>
              <a:t>diem</a:t>
            </a:r>
            <a:r>
              <a:rPr lang="pl-PL" sz="1300" dirty="0">
                <a:solidFill>
                  <a:prstClr val="black"/>
                </a:solidFill>
                <a:latin typeface="Consolas" charset="0"/>
              </a:rPr>
              <a:t> &lt; 5.0f){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	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left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setprecision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(3)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diem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				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srgbClr val="A31515"/>
                </a:solidFill>
                <a:latin typeface="Consolas" charset="0"/>
              </a:rPr>
              <a:t>: BAD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endl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}</a:t>
            </a:r>
          </a:p>
          <a:p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			</a:t>
            </a:r>
            <a:r>
              <a:rPr lang="nb-NO" sz="1300" dirty="0" err="1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sz="1300" dirty="0" err="1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nb-NO" sz="1300" dirty="0" err="1">
                <a:solidFill>
                  <a:prstClr val="black"/>
                </a:solidFill>
                <a:latin typeface="Consolas" charset="0"/>
              </a:rPr>
              <a:t>diem</a:t>
            </a:r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 &lt; 6.5f){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	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left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setprecision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(3)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diem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				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srgbClr val="A31515"/>
                </a:solidFill>
                <a:latin typeface="Consolas" charset="0"/>
              </a:rPr>
              <a:t>: AVERAGE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endl;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}</a:t>
            </a:r>
          </a:p>
          <a:p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			</a:t>
            </a:r>
            <a:r>
              <a:rPr lang="nb-NO" sz="1300" dirty="0" err="1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sz="1300" dirty="0" err="1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nb-NO" sz="1300" dirty="0" err="1">
                <a:solidFill>
                  <a:prstClr val="black"/>
                </a:solidFill>
                <a:latin typeface="Consolas" charset="0"/>
              </a:rPr>
              <a:t>diem</a:t>
            </a:r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 &lt; 8.5f){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	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left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setprecision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(3)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diem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				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srgbClr val="A31515"/>
                </a:solidFill>
                <a:latin typeface="Consolas" charset="0"/>
              </a:rPr>
              <a:t>: FAIRLY GOOD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endl;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}</a:t>
            </a:r>
          </a:p>
          <a:p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			</a:t>
            </a:r>
            <a:r>
              <a:rPr lang="nb-NO" sz="1300" dirty="0" err="1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sz="1300" dirty="0" err="1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nb-NO" sz="1300" dirty="0" err="1">
                <a:solidFill>
                  <a:prstClr val="black"/>
                </a:solidFill>
                <a:latin typeface="Consolas" charset="0"/>
              </a:rPr>
              <a:t>diem</a:t>
            </a:r>
            <a:r>
              <a:rPr lang="nb-NO" sz="1300" dirty="0">
                <a:solidFill>
                  <a:prstClr val="black"/>
                </a:solidFill>
                <a:latin typeface="Consolas" charset="0"/>
              </a:rPr>
              <a:t> &lt; 9.5f){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	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left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setprecision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(3)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diem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				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srgbClr val="A31515"/>
                </a:solidFill>
                <a:latin typeface="Consolas" charset="0"/>
              </a:rPr>
              <a:t>: GOOD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endl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}</a:t>
            </a:r>
          </a:p>
          <a:p>
            <a:r>
              <a:rPr lang="da-DK" sz="1300" dirty="0">
                <a:solidFill>
                  <a:prstClr val="black"/>
                </a:solidFill>
                <a:latin typeface="Consolas" charset="0"/>
              </a:rPr>
              <a:t>			</a:t>
            </a:r>
            <a:r>
              <a:rPr lang="da-DK" sz="1300" dirty="0" err="1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da-DK" sz="13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	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left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setprecision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(3)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diem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				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srgbClr val="A31515"/>
                </a:solidFill>
                <a:latin typeface="Consolas" charset="0"/>
              </a:rPr>
              <a:t>: EXCELLENT</a:t>
            </a:r>
            <a:r>
              <a:rPr lang="mr-IN" sz="1300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sz="1300" dirty="0" err="1">
                <a:solidFill>
                  <a:prstClr val="black"/>
                </a:solidFill>
                <a:latin typeface="Consolas" charset="0"/>
              </a:rPr>
              <a:t>endl</a:t>
            </a:r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de-DE" sz="1300" dirty="0">
                <a:solidFill>
                  <a:prstClr val="black"/>
                </a:solidFill>
                <a:latin typeface="Consolas" charset="0"/>
              </a:rPr>
              <a:t>			}</a:t>
            </a:r>
          </a:p>
          <a:p>
            <a:r>
              <a:rPr lang="en-US" sz="1300" dirty="0">
                <a:solidFill>
                  <a:prstClr val="black"/>
                </a:solidFill>
                <a:latin typeface="Consolas" charset="0"/>
              </a:rPr>
              <a:t>		}</a:t>
            </a:r>
            <a:r>
              <a:rPr lang="en-US" sz="1300" dirty="0">
                <a:solidFill>
                  <a:srgbClr val="008000"/>
                </a:solidFill>
                <a:latin typeface="Consolas" charset="0"/>
              </a:rPr>
              <a:t>//end for</a:t>
            </a:r>
            <a:endParaRPr lang="en-US" sz="1300" dirty="0">
              <a:solidFill>
                <a:prstClr val="black"/>
              </a:solidFill>
              <a:latin typeface="Consola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043448" y="1600200"/>
            <a:ext cx="13952" cy="4267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4054" y="3249209"/>
            <a:ext cx="19050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loop statement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743200" y="1524000"/>
            <a:ext cx="0" cy="266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743200" y="1981200"/>
            <a:ext cx="0" cy="3886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06251" y="1373609"/>
            <a:ext cx="187280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 dirty="0"/>
              <a:t>Generate randomly N points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251" y="4800600"/>
            <a:ext cx="19050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Rate &amp; print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979054" y="1676400"/>
            <a:ext cx="7641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600200" y="3771900"/>
            <a:ext cx="1143000" cy="1213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77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Iteration structure</a:t>
            </a:r>
          </a:p>
          <a:p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/>
              <a:t> statement</a:t>
            </a:r>
            <a:endParaRPr lang="vi-VN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/>
              <a:t> statement</a:t>
            </a:r>
            <a:endParaRPr lang="vi-VN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is-I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/>
              <a:t> statement</a:t>
            </a:r>
            <a:endParaRPr lang="vi-VN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/>
              <a:t>The role of algorithms in problem-solving</a:t>
            </a:r>
          </a:p>
          <a:p>
            <a:r>
              <a:rPr lang="en-US"/>
              <a:t>Some common mistakes when using loops</a:t>
            </a:r>
          </a:p>
          <a:p>
            <a:r>
              <a:rPr lang="en-US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Application</a:t>
            </a:r>
          </a:p>
          <a:p>
            <a:pPr lvl="1"/>
            <a:r>
              <a:rPr lang="en-US" dirty="0"/>
              <a:t>Used when dealing with multidimensional arrays </a:t>
            </a:r>
          </a:p>
          <a:p>
            <a:pPr lvl="1"/>
            <a:r>
              <a:rPr lang="en-US" dirty="0"/>
              <a:t>When we need to access the data in nested arrays </a:t>
            </a:r>
            <a:br>
              <a:rPr lang="en-US" dirty="0"/>
            </a:br>
            <a:r>
              <a:rPr lang="en-US" dirty="0"/>
              <a:t>Example: When we need to access student information, we can access by two step: </a:t>
            </a:r>
            <a:br>
              <a:rPr lang="en-US" dirty="0"/>
            </a:br>
            <a:r>
              <a:rPr lang="en-US" dirty="0"/>
              <a:t>    - Browse all classes in the school (an array)</a:t>
            </a:r>
            <a:br>
              <a:rPr lang="en-US" dirty="0"/>
            </a:br>
            <a:r>
              <a:rPr lang="en-US" dirty="0"/>
              <a:t>    - For each class, access the information of each student (another array inside the class element)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9435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while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676400" y="762000"/>
            <a:ext cx="4419600" cy="3469782"/>
            <a:chOff x="1295400" y="1981200"/>
            <a:chExt cx="4419600" cy="3469782"/>
          </a:xfrm>
        </p:grpSpPr>
        <p:sp>
          <p:nvSpPr>
            <p:cNvPr id="9" name="Rectangle 8"/>
            <p:cNvSpPr/>
            <p:nvPr/>
          </p:nvSpPr>
          <p:spPr bwMode="auto">
            <a:xfrm>
              <a:off x="2368095" y="3997818"/>
              <a:ext cx="2490585" cy="5334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&lt;Statement&gt;</a:t>
              </a:r>
            </a:p>
          </p:txBody>
        </p:sp>
        <p:sp>
          <p:nvSpPr>
            <p:cNvPr id="10" name="Diamond 9"/>
            <p:cNvSpPr/>
            <p:nvPr/>
          </p:nvSpPr>
          <p:spPr bwMode="auto">
            <a:xfrm>
              <a:off x="2297806" y="2814570"/>
              <a:ext cx="2466975" cy="762001"/>
            </a:xfrm>
            <a:prstGeom prst="diamond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3502718" y="1981200"/>
              <a:ext cx="0" cy="8333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2824550" y="29850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&lt;Condition&gt;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3502718" y="3576571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1698995" y="4648200"/>
              <a:ext cx="180372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5251361" y="3169743"/>
              <a:ext cx="0" cy="10689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4764781" y="3195570"/>
              <a:ext cx="493019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1698995" y="3200400"/>
              <a:ext cx="58700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1698995" y="3195571"/>
              <a:ext cx="0" cy="14526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3502718" y="4648200"/>
              <a:ext cx="0" cy="8027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1295400" y="2362200"/>
              <a:ext cx="4419600" cy="2667000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11046" y="27807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false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7976" y="35824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true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4858680" y="4264518"/>
              <a:ext cx="39912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606127" y="4304226"/>
            <a:ext cx="7196912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&lt;Condition&gt;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algn="ctr"/>
            <a:r>
              <a:rPr lang="en-US" dirty="0"/>
              <a:t>Can be a </a:t>
            </a:r>
            <a:r>
              <a:rPr lang="en-US" dirty="0" err="1"/>
              <a:t>boolean</a:t>
            </a:r>
            <a:r>
              <a:rPr lang="en-US" dirty="0"/>
              <a:t> expression or an expression that can be transformed to </a:t>
            </a:r>
            <a:r>
              <a:rPr lang="en-US" dirty="0" err="1"/>
              <a:t>boolean</a:t>
            </a:r>
            <a:r>
              <a:rPr lang="en-US" dirty="0"/>
              <a:t> type</a:t>
            </a:r>
            <a:endParaRPr lang="vi-VN" dirty="0"/>
          </a:p>
          <a:p>
            <a:pPr algn="ctr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&lt;Statement&gt;:</a:t>
            </a:r>
            <a:endParaRPr lang="vi-VN" sz="2400" dirty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vi-VN" dirty="0"/>
              <a:t>Can be single or </a:t>
            </a:r>
            <a:r>
              <a:rPr lang="en-US" dirty="0"/>
              <a:t>composite</a:t>
            </a:r>
            <a:r>
              <a:rPr lang="vi-VN" dirty="0"/>
              <a:t> statement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1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while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Principles of </a:t>
            </a:r>
            <a:r>
              <a:rPr lang="en-US" dirty="0"/>
              <a:t>execution</a:t>
            </a:r>
            <a:endParaRPr lang="vi-VN" dirty="0"/>
          </a:p>
          <a:p>
            <a:pPr lvl="1"/>
            <a:r>
              <a:rPr lang="en-US" dirty="0"/>
              <a:t>The program that checks the conditional expression</a:t>
            </a:r>
            <a:endParaRPr lang="vi-VN" dirty="0"/>
          </a:p>
          <a:p>
            <a:pPr lvl="1"/>
            <a:r>
              <a:rPr lang="vi-VN" dirty="0"/>
              <a:t>If condition is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2"/>
            <a:r>
              <a:rPr lang="vi-VN" dirty="0"/>
              <a:t>Execute </a:t>
            </a:r>
            <a:r>
              <a:rPr lang="en-US" dirty="0"/>
              <a:t>statement</a:t>
            </a:r>
            <a:endParaRPr lang="vi-VN" dirty="0"/>
          </a:p>
          <a:p>
            <a:pPr lvl="2"/>
            <a:r>
              <a:rPr lang="vi-VN" dirty="0"/>
              <a:t>Jump to step checking stop condition </a:t>
            </a:r>
          </a:p>
          <a:p>
            <a:pPr lvl="3"/>
            <a:r>
              <a:rPr lang="vi-VN" dirty="0"/>
              <a:t>=&gt; </a:t>
            </a:r>
            <a:r>
              <a:rPr lang="en-US" dirty="0"/>
              <a:t>The loop must have an operation that changes the conditional expression so that the program does not loop infinitely</a:t>
            </a:r>
            <a:endParaRPr lang="vi-VN" dirty="0"/>
          </a:p>
          <a:p>
            <a:pPr lvl="1"/>
            <a:r>
              <a:rPr lang="en-US" dirty="0"/>
              <a:t>In contrast, (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/>
              <a:t>) the program jump to the statement after the loop.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84889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432FF"/>
                </a:solidFill>
                <a:latin typeface="Consolas" charset="0"/>
              </a:rPr>
              <a:t>while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/>
              <a:t>statement</a:t>
            </a:r>
            <a:b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1219200"/>
            <a:ext cx="4953000" cy="83099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&lt;Condition&gt;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&lt;Statement&gt;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2513" y="3810000"/>
            <a:ext cx="4953000" cy="193899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&lt;Condition&gt;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1&gt;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2&gt;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N&gt;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3440668"/>
            <a:ext cx="484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case implemented for complex statement</a:t>
            </a:r>
          </a:p>
        </p:txBody>
      </p:sp>
    </p:spTree>
    <p:extLst>
      <p:ext uri="{BB962C8B-B14F-4D97-AF65-F5344CB8AC3E}">
        <p14:creationId xmlns:p14="http://schemas.microsoft.com/office/powerpoint/2010/main" val="113874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432FF"/>
                </a:solidFill>
                <a:latin typeface="Consolas" charset="0"/>
              </a:rPr>
              <a:t>while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/>
              <a:t>statement</a:t>
            </a:r>
            <a:b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with the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/>
              <a:t>statement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The preceding statements (before </a:t>
            </a:r>
            <a:r>
              <a:rPr lang="vi-VN" dirty="0">
                <a:solidFill>
                  <a:srgbClr val="0432FF"/>
                </a:solidFill>
              </a:rPr>
              <a:t>while</a:t>
            </a:r>
            <a:r>
              <a:rPr lang="en-US" dirty="0"/>
              <a:t>) often made the assignment so that the execution condition is satisfied</a:t>
            </a:r>
            <a:endParaRPr lang="vi-VN" dirty="0"/>
          </a:p>
          <a:p>
            <a:pPr lvl="2"/>
            <a:r>
              <a:rPr lang="en-US" dirty="0"/>
              <a:t>It is possible to assign control variables</a:t>
            </a:r>
          </a:p>
          <a:p>
            <a:pPr lvl="2"/>
            <a:r>
              <a:rPr lang="en-US" dirty="0"/>
              <a:t>It is possible to assign counter variables that count the index of the iterations</a:t>
            </a:r>
            <a:endParaRPr lang="vi-VN" dirty="0"/>
          </a:p>
          <a:p>
            <a:pPr lvl="2"/>
            <a:r>
              <a:rPr lang="vi-VN" dirty="0"/>
              <a:t>Etc.</a:t>
            </a:r>
          </a:p>
          <a:p>
            <a:pPr lvl="1"/>
            <a:r>
              <a:rPr lang="en-US" dirty="0"/>
              <a:t>There may be cases</a:t>
            </a:r>
            <a:endParaRPr lang="vi-VN" dirty="0"/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(true){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(1){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</a:t>
            </a:r>
          </a:p>
          <a:p>
            <a:pPr lvl="3"/>
            <a:r>
              <a:rPr lang="vi-VN" dirty="0">
                <a:ea typeface="Consolas" charset="0"/>
                <a:cs typeface="Consolas" charset="0"/>
              </a:rPr>
              <a:t>For these form, we need use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vi-VN" dirty="0">
                <a:ea typeface="Consolas" charset="0"/>
                <a:cs typeface="Consolas" charset="0"/>
              </a:rPr>
              <a:t>statement</a:t>
            </a:r>
            <a:endParaRPr lang="vi-VN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The meaning of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dirty="0"/>
              <a:t> and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/>
              <a:t> </a:t>
            </a:r>
            <a:r>
              <a:rPr lang="en-US" dirty="0"/>
              <a:t>statement is shown in section “for statement”</a:t>
            </a:r>
            <a:endParaRPr lang="vi-V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while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that calculates and prints the sum of squares of ten number from 1 to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21465" y="2125682"/>
            <a:ext cx="5029200" cy="397031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 dirty="0" err="1">
                <a:latin typeface="Consolas" charset="0"/>
              </a:rPr>
              <a:t>std</a:t>
            </a:r>
            <a:r>
              <a:rPr lang="en-US" dirty="0">
                <a:latin typeface="Consolas" charset="0"/>
              </a:rPr>
              <a:t>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nb-NO" dirty="0">
                <a:solidFill>
                  <a:prstClr val="black"/>
                </a:solidFill>
                <a:latin typeface="Consolas" charset="0"/>
              </a:rPr>
              <a:t> i =0;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sum = 0;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(++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&lt;= 10){</a:t>
            </a:r>
          </a:p>
          <a:p>
            <a:r>
              <a:rPr lang="is-IS" dirty="0">
                <a:solidFill>
                  <a:prstClr val="black"/>
                </a:solidFill>
                <a:latin typeface="Consolas" charset="0"/>
              </a:rPr>
              <a:t>		sum += i*i;</a:t>
            </a:r>
          </a:p>
          <a:p>
            <a:r>
              <a:rPr lang="is-IS" dirty="0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charset="0"/>
              </a:rPr>
              <a:t>Sum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 = " 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&lt;&lt; sum &lt;&lt;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 err="1">
                <a:solidFill>
                  <a:prstClr val="black"/>
                </a:solidFill>
                <a:latin typeface="Consolas" charset="0"/>
              </a:rPr>
              <a:t>system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667000" y="2895600"/>
            <a:ext cx="0" cy="4572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429000" y="3505200"/>
            <a:ext cx="0" cy="7620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334000" y="2286000"/>
            <a:ext cx="358140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Pre-loop initialization is essential and important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667000" y="2514600"/>
            <a:ext cx="2590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257800" y="3693017"/>
            <a:ext cx="358140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Must change the condition expression inside the loop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 bwMode="auto">
          <a:xfrm>
            <a:off x="3429000" y="3733800"/>
            <a:ext cx="1828800" cy="2823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22441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do while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Principles of </a:t>
            </a:r>
            <a:r>
              <a:rPr lang="en-US" dirty="0"/>
              <a:t>execution</a:t>
            </a:r>
            <a:endParaRPr lang="vi-VN" dirty="0"/>
          </a:p>
          <a:p>
            <a:pPr lvl="1"/>
            <a:r>
              <a:rPr lang="vi-VN" dirty="0"/>
              <a:t>(1) </a:t>
            </a:r>
            <a:r>
              <a:rPr lang="en-US" dirty="0"/>
              <a:t>The program immediately executes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&lt;Statement&gt;</a:t>
            </a:r>
            <a:endParaRPr lang="vi-VN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vi-VN" dirty="0"/>
              <a:t>Therefore,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&lt;Statement&gt;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is executed at least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dirty="0"/>
              <a:t> times</a:t>
            </a:r>
            <a:endParaRPr lang="vi-VN" dirty="0"/>
          </a:p>
          <a:p>
            <a:pPr lvl="2"/>
            <a:r>
              <a:rPr lang="en-US" dirty="0"/>
              <a:t>Once executed, the program evaluates the conditional expression and checks its value.</a:t>
            </a:r>
            <a:endParaRPr lang="vi-VN" dirty="0"/>
          </a:p>
          <a:p>
            <a:pPr lvl="1"/>
            <a:r>
              <a:rPr lang="vi-VN" dirty="0"/>
              <a:t>(2) If condition</a:t>
            </a:r>
            <a:r>
              <a:rPr lang="en-US" dirty="0"/>
              <a:t>al</a:t>
            </a:r>
            <a:r>
              <a:rPr lang="vi-VN" dirty="0"/>
              <a:t> expression is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lvl="2"/>
            <a:r>
              <a:rPr lang="vi-VN" dirty="0"/>
              <a:t>Jump to step (1) to execute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&lt;Statement&gt;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vi-VN" dirty="0"/>
          </a:p>
          <a:p>
            <a:pPr lvl="1"/>
            <a:r>
              <a:rPr lang="vi-VN" dirty="0"/>
              <a:t>(3)</a:t>
            </a:r>
            <a:r>
              <a:rPr lang="en-US" dirty="0"/>
              <a:t> Otherwise</a:t>
            </a:r>
            <a:r>
              <a:rPr lang="vi-VN" dirty="0"/>
              <a:t>, (</a:t>
            </a:r>
            <a:r>
              <a:rPr lang="vi-VN" dirty="0">
                <a:solidFill>
                  <a:srgbClr val="0432FF"/>
                </a:solidFill>
              </a:rPr>
              <a:t>false</a:t>
            </a:r>
            <a:r>
              <a:rPr lang="vi-VN" dirty="0"/>
              <a:t>)</a:t>
            </a:r>
            <a:r>
              <a:rPr lang="en-US" dirty="0"/>
              <a:t>,</a:t>
            </a:r>
            <a:r>
              <a:rPr lang="vi-VN" dirty="0"/>
              <a:t> the </a:t>
            </a:r>
            <a:r>
              <a:rPr lang="en-US" dirty="0"/>
              <a:t>program jumps to the statement after the loop.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380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432FF"/>
                </a:solidFill>
                <a:latin typeface="Consolas" charset="0"/>
              </a:rPr>
              <a:t>while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/>
              <a:t>statement</a:t>
            </a:r>
            <a:b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approximates the value of nonlinear functions</a:t>
            </a:r>
            <a:endParaRPr lang="vi-VN" dirty="0"/>
          </a:p>
          <a:p>
            <a:pPr lvl="1"/>
            <a:r>
              <a:rPr lang="vi-VN" dirty="0"/>
              <a:t>Dùng Taylor Maclaurin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8" y="1981200"/>
            <a:ext cx="6927761" cy="47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do while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762000"/>
            <a:ext cx="4419600" cy="3294309"/>
            <a:chOff x="1676400" y="762000"/>
            <a:chExt cx="4419600" cy="3294309"/>
          </a:xfrm>
        </p:grpSpPr>
        <p:sp>
          <p:nvSpPr>
            <p:cNvPr id="9" name="Rectangle 8"/>
            <p:cNvSpPr/>
            <p:nvPr/>
          </p:nvSpPr>
          <p:spPr bwMode="auto">
            <a:xfrm>
              <a:off x="2593556" y="1576858"/>
              <a:ext cx="2490585" cy="533400"/>
            </a:xfrm>
            <a:prstGeom prst="rect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rPr>
                <a:t>&lt;Statement&gt;</a:t>
              </a:r>
            </a:p>
          </p:txBody>
        </p:sp>
        <p:sp>
          <p:nvSpPr>
            <p:cNvPr id="10" name="Diamond 9"/>
            <p:cNvSpPr/>
            <p:nvPr/>
          </p:nvSpPr>
          <p:spPr bwMode="auto">
            <a:xfrm>
              <a:off x="2636989" y="2491526"/>
              <a:ext cx="2466975" cy="762001"/>
            </a:xfrm>
            <a:prstGeom prst="diamond">
              <a:avLst/>
            </a:prstGeom>
            <a:solidFill>
              <a:srgbClr val="CCF7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3883718" y="762000"/>
              <a:ext cx="0" cy="8333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036266" y="269557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charset="0"/>
                  <a:ea typeface="Consolas" charset="0"/>
                  <a:cs typeface="Consolas" charset="0"/>
                </a:rPr>
                <a:t>&lt;Condition&gt;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3887349" y="2104017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5632361" y="1295668"/>
              <a:ext cx="0" cy="15768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3928425" y="1295668"/>
              <a:ext cx="1703936" cy="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3870476" y="3253527"/>
              <a:ext cx="0" cy="8027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1676400" y="1143000"/>
              <a:ext cx="4419600" cy="2667000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0476" y="325352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false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72506" y="252857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true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5103964" y="2872526"/>
              <a:ext cx="528397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606127" y="4304226"/>
            <a:ext cx="7196912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&lt;Condition&gt;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algn="ctr"/>
            <a:r>
              <a:rPr lang="en-US" dirty="0"/>
              <a:t>Can be a logical expression or an expression that can be transformed to logical</a:t>
            </a:r>
            <a:endParaRPr lang="vi-VN" dirty="0"/>
          </a:p>
          <a:p>
            <a:pPr algn="ctr"/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&lt;Statement&gt;:</a:t>
            </a:r>
            <a:endParaRPr lang="vi-VN" sz="2400" dirty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vi-VN" dirty="0"/>
              <a:t>Can be single or complex statement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1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432FF"/>
                </a:solidFill>
                <a:latin typeface="Consolas" charset="0"/>
              </a:rPr>
              <a:t>do while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/>
              <a:t>statement</a:t>
            </a:r>
            <a:b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1219200"/>
            <a:ext cx="4953000" cy="156966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&lt;Statement&gt;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&lt;Condition&gt;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2563" y="3077561"/>
            <a:ext cx="442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for composite statement: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3523093"/>
            <a:ext cx="4953000" cy="23083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1&gt;</a:t>
            </a: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2&gt;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N&gt;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&lt;Condition&gt;</a:t>
            </a:r>
            <a:r>
              <a:rPr lang="vi-VN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119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use of iteration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controls</a:t>
            </a:r>
            <a:r>
              <a:rPr lang="vi-VN" dirty="0"/>
              <a:t> </a:t>
            </a:r>
          </a:p>
          <a:p>
            <a:pPr lvl="1"/>
            <a:r>
              <a:rPr lang="en-US" dirty="0"/>
              <a:t>Sequence</a:t>
            </a:r>
            <a:r>
              <a:rPr lang="vi-VN" dirty="0"/>
              <a:t>: </a:t>
            </a:r>
          </a:p>
          <a:p>
            <a:pPr lvl="2"/>
            <a:r>
              <a:rPr lang="en-US" dirty="0"/>
              <a:t>The nature of the program is sequential. The program will execute statements one by one.</a:t>
            </a:r>
            <a:endParaRPr lang="vi-VN" dirty="0"/>
          </a:p>
          <a:p>
            <a:pPr lvl="1"/>
            <a:r>
              <a:rPr lang="en-US" dirty="0"/>
              <a:t>Branching:</a:t>
            </a:r>
            <a:endParaRPr lang="vi-VN" dirty="0"/>
          </a:p>
          <a:p>
            <a:pPr lvl="2"/>
            <a:r>
              <a:rPr lang="en-US" dirty="0"/>
              <a:t>Is used to choose to execute some statements</a:t>
            </a:r>
            <a:endParaRPr lang="vi-VN" dirty="0"/>
          </a:p>
          <a:p>
            <a:pPr lvl="2"/>
            <a:r>
              <a:rPr lang="en-US" dirty="0"/>
              <a:t>We learned this in the previous chapter.</a:t>
            </a:r>
            <a:endParaRPr lang="vi-VN" dirty="0"/>
          </a:p>
          <a:p>
            <a:pPr lvl="1"/>
            <a:r>
              <a:rPr lang="en-US" dirty="0"/>
              <a:t>Iteration (loop):</a:t>
            </a:r>
            <a:endParaRPr lang="vi-VN" dirty="0"/>
          </a:p>
          <a:p>
            <a:pPr lvl="2"/>
            <a:r>
              <a:rPr lang="en-US" dirty="0"/>
              <a:t>Execute a task (with parameters) many times</a:t>
            </a:r>
            <a:r>
              <a:rPr lang="vi-VN" dirty="0"/>
              <a:t>.</a:t>
            </a:r>
          </a:p>
          <a:p>
            <a:pPr lvl="2"/>
            <a:endParaRPr lang="vi-VN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5066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do while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Note with the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/>
              <a:t>statement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The preceding statements (before </a:t>
            </a:r>
            <a:r>
              <a:rPr lang="vi-VN" dirty="0">
                <a:solidFill>
                  <a:srgbClr val="0432FF"/>
                </a:solidFill>
              </a:rPr>
              <a:t>do</a:t>
            </a:r>
            <a:r>
              <a:rPr lang="en-US" dirty="0"/>
              <a:t>) often made the assignments to determine the stop condition of the problem</a:t>
            </a:r>
            <a:endParaRPr lang="vi-VN" dirty="0"/>
          </a:p>
          <a:p>
            <a:pPr lvl="2"/>
            <a:r>
              <a:rPr lang="en-US" dirty="0"/>
              <a:t>The initial sum is zero</a:t>
            </a:r>
            <a:endParaRPr lang="vi-VN" dirty="0"/>
          </a:p>
          <a:p>
            <a:pPr lvl="2"/>
            <a:r>
              <a:rPr lang="en-US" dirty="0"/>
              <a:t>You can assign values to control variables</a:t>
            </a:r>
          </a:p>
          <a:p>
            <a:pPr lvl="2"/>
            <a:r>
              <a:rPr lang="en-US" dirty="0"/>
              <a:t>You can assign counter variable to count the number of loops</a:t>
            </a:r>
            <a:endParaRPr lang="vi-VN" dirty="0"/>
          </a:p>
          <a:p>
            <a:pPr lvl="2"/>
            <a:r>
              <a:rPr lang="en-US" dirty="0"/>
              <a:t>Etc.</a:t>
            </a:r>
            <a:endParaRPr lang="vi-VN" dirty="0"/>
          </a:p>
          <a:p>
            <a:pPr lvl="1"/>
            <a:r>
              <a:rPr lang="en-US" dirty="0"/>
              <a:t>The following cases can be used</a:t>
            </a:r>
            <a:endParaRPr lang="vi-VN" dirty="0"/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(true)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…}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(1)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pPr lvl="3"/>
            <a:r>
              <a:rPr lang="vi-VN" dirty="0">
                <a:ea typeface="Consolas" charset="0"/>
                <a:cs typeface="Consolas" charset="0"/>
              </a:rPr>
              <a:t>For these form</a:t>
            </a:r>
            <a:r>
              <a:rPr lang="en-US" dirty="0">
                <a:ea typeface="Consolas" charset="0"/>
                <a:cs typeface="Consolas" charset="0"/>
              </a:rPr>
              <a:t>s</a:t>
            </a:r>
            <a:r>
              <a:rPr lang="vi-VN" dirty="0">
                <a:ea typeface="Consolas" charset="0"/>
                <a:cs typeface="Consolas" charset="0"/>
              </a:rPr>
              <a:t>, we need</a:t>
            </a:r>
            <a:r>
              <a:rPr lang="en-US" dirty="0">
                <a:ea typeface="Consolas" charset="0"/>
                <a:cs typeface="Consolas" charset="0"/>
              </a:rPr>
              <a:t> to</a:t>
            </a:r>
            <a:r>
              <a:rPr lang="vi-VN" dirty="0">
                <a:ea typeface="Consolas" charset="0"/>
                <a:cs typeface="Consolas" charset="0"/>
              </a:rPr>
              <a:t> use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vi-VN" dirty="0">
                <a:ea typeface="Consolas" charset="0"/>
                <a:cs typeface="Consolas" charset="0"/>
              </a:rPr>
              <a:t>statement</a:t>
            </a:r>
          </a:p>
          <a:p>
            <a:pPr lvl="1"/>
            <a:r>
              <a:rPr lang="en-US" dirty="0"/>
              <a:t>The meanings of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dirty="0"/>
              <a:t> and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continue</a:t>
            </a:r>
            <a:r>
              <a:rPr lang="vi-VN" dirty="0"/>
              <a:t> </a:t>
            </a:r>
            <a:r>
              <a:rPr lang="en-US" dirty="0"/>
              <a:t>statement are the same as when “for statement” is used.</a:t>
            </a:r>
            <a:endParaRPr lang="vi-V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37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432FF"/>
                </a:solidFill>
                <a:latin typeface="Consolas" charset="0"/>
              </a:rPr>
              <a:t>do while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/>
              <a:t>statement</a:t>
            </a:r>
            <a:b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with the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dirty="0"/>
              <a:t>statement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>
                <a:ea typeface="Consolas" charset="0"/>
              </a:rPr>
              <a:t> and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do-while</a:t>
            </a:r>
            <a:r>
              <a:rPr lang="en-US" dirty="0">
                <a:ea typeface="Consolas" charset="0"/>
              </a:rPr>
              <a:t> are fairly similar except for one point:</a:t>
            </a:r>
            <a:endParaRPr lang="vi-VN" dirty="0">
              <a:ea typeface="Consolas" charset="0"/>
            </a:endParaRP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lvl="3"/>
            <a:r>
              <a:rPr lang="en-US" dirty="0">
                <a:ea typeface="Consolas" charset="0"/>
                <a:cs typeface="Consolas" charset="0"/>
              </a:rPr>
              <a:t>statement</a:t>
            </a:r>
            <a:r>
              <a:rPr lang="vi-VN" dirty="0">
                <a:ea typeface="Consolas" charset="0"/>
                <a:cs typeface="Consolas" charset="0"/>
              </a:rPr>
              <a:t> may not be executed</a:t>
            </a:r>
          </a:p>
          <a:p>
            <a:pPr lvl="2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lvl="3"/>
            <a:r>
              <a:rPr lang="en-US" dirty="0">
                <a:ea typeface="Consolas" charset="0"/>
                <a:cs typeface="Consolas" charset="0"/>
              </a:rPr>
              <a:t>statement</a:t>
            </a:r>
            <a:r>
              <a:rPr lang="vi-VN" dirty="0">
                <a:ea typeface="Consolas" charset="0"/>
                <a:cs typeface="Consolas" charset="0"/>
              </a:rPr>
              <a:t> is executed at least 01 times</a:t>
            </a:r>
          </a:p>
          <a:p>
            <a:pPr lvl="3"/>
            <a:endParaRPr lang="vi-VN" dirty="0"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ea typeface="Consolas" charset="0"/>
              </a:rPr>
              <a:t>Assignment statements before (above)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 </a:t>
            </a:r>
            <a:r>
              <a:rPr lang="en-US" dirty="0">
                <a:ea typeface="Consolas" charset="0"/>
              </a:rPr>
              <a:t>and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en-US" dirty="0">
                <a:ea typeface="Consolas" charset="0"/>
              </a:rPr>
              <a:t> are very important to determine the stop condition of the loop</a:t>
            </a:r>
            <a:endParaRPr lang="vi-VN" dirty="0">
              <a:latin typeface="Consolas" charset="0"/>
              <a:ea typeface="Consolas" charset="0"/>
              <a:cs typeface="Consolas" charset="0"/>
            </a:endParaRPr>
          </a:p>
          <a:p>
            <a:pPr lvl="3"/>
            <a:endParaRPr lang="vi-V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4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common mistakes when using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en-US" dirty="0"/>
              <a:t>Infinite loop</a:t>
            </a:r>
          </a:p>
          <a:p>
            <a:pPr lvl="1"/>
            <a:r>
              <a:rPr lang="en-US" dirty="0"/>
              <a:t>Program failed to see or find the terminating condition</a:t>
            </a:r>
            <a:endParaRPr lang="vi-VN" dirty="0"/>
          </a:p>
          <a:p>
            <a:pPr lvl="1"/>
            <a:r>
              <a:rPr lang="en-US" dirty="0"/>
              <a:t>Program is able to find the termination condition, but the condition statement is not satisfied</a:t>
            </a:r>
          </a:p>
        </p:txBody>
      </p:sp>
    </p:spTree>
    <p:extLst>
      <p:ext uri="{BB962C8B-B14F-4D97-AF65-F5344CB8AC3E}">
        <p14:creationId xmlns:p14="http://schemas.microsoft.com/office/powerpoint/2010/main" val="272613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common mistakes when using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en-US"/>
              <a:t>Infinite loop</a:t>
            </a:r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655320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  <a:br>
              <a:rPr lang="nn-NO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2;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 &lt;&lt; i &lt;&lt;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&lt; i) {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% j == 0)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cout &lt;&lt; j &lt;&lt;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j++;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 &lt;&lt;endl;</a:t>
            </a:r>
            <a:b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sp>
        <p:nvSpPr>
          <p:cNvPr id="5" name="Striped Right Arrow 4"/>
          <p:cNvSpPr/>
          <p:nvPr/>
        </p:nvSpPr>
        <p:spPr bwMode="auto">
          <a:xfrm flipH="1">
            <a:off x="4343400" y="2514600"/>
            <a:ext cx="1828800" cy="533400"/>
          </a:xfrm>
          <a:prstGeom prst="striped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79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en-US" dirty="0"/>
              <a:t>Write a program to output the following string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Input: N ( Number of line)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Output: String is shown below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* *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* * *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* * *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* * * *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9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en-US" dirty="0"/>
              <a:t>Write a program that output the following string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Input: N ( Number of line)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Output: String is as shown below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      *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**     **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***   ***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**** ****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*********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3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en-US" dirty="0"/>
              <a:t>Write the program that output to console likes bellow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Input: N (Number of lines of the square matrix 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Output: The matrix contains numbers in spiral form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dirty="0"/>
              <a:t>    With N = 4, we have a matrix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1   2   3   4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12  13  14   5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11  16  15   6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10   9   8   7</a:t>
            </a:r>
          </a:p>
        </p:txBody>
      </p:sp>
    </p:spTree>
    <p:extLst>
      <p:ext uri="{BB962C8B-B14F-4D97-AF65-F5344CB8AC3E}">
        <p14:creationId xmlns:p14="http://schemas.microsoft.com/office/powerpoint/2010/main" val="680659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0"/>
                <a:ext cx="8610600" cy="4953000"/>
              </a:xfrm>
            </p:spPr>
            <p:txBody>
              <a:bodyPr/>
              <a:lstStyle/>
              <a:p>
                <a:r>
                  <a:rPr lang="en-US" dirty="0"/>
                  <a:t>Write a program that</a:t>
                </a:r>
              </a:p>
              <a:p>
                <a:pPr lvl="1">
                  <a:buClr>
                    <a:schemeClr val="tx2"/>
                  </a:buClr>
                </a:pPr>
                <a:r>
                  <a:rPr lang="en-US" dirty="0"/>
                  <a:t>Enter the number N and output the sequence of square number not greater than N (that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buClr>
                    <a:schemeClr val="tx2"/>
                  </a:buClr>
                </a:pPr>
                <a:r>
                  <a:rPr lang="en-US" dirty="0"/>
                  <a:t>Enter the number N and output the Fibonacci sequence that not greater than N</a:t>
                </a:r>
                <a:br>
                  <a:rPr lang="en-US" dirty="0"/>
                </a:br>
                <a:r>
                  <a:rPr lang="en-US" dirty="0"/>
                  <a:t>Example: With N = 20</a:t>
                </a:r>
                <a:br>
                  <a:rPr lang="en-US" dirty="0"/>
                </a:br>
                <a:r>
                  <a:rPr lang="en-US" dirty="0"/>
                  <a:t>The sequence of square numbers which is not greater than 20:</a:t>
                </a:r>
                <a:br>
                  <a:rPr lang="en-US" dirty="0"/>
                </a:br>
                <a:r>
                  <a:rPr lang="en-US" dirty="0"/>
                  <a:t>    1, 4, 9, 16</a:t>
                </a:r>
                <a:br>
                  <a:rPr lang="en-US" dirty="0"/>
                </a:br>
                <a:r>
                  <a:rPr lang="en-US" dirty="0"/>
                  <a:t>The sequence of Fibonacci numbers which is not greater than 20:</a:t>
                </a:r>
                <a:br>
                  <a:rPr lang="en-US" dirty="0"/>
                </a:br>
                <a:r>
                  <a:rPr lang="en-US" dirty="0"/>
                  <a:t>    1, 1, 2, 3, 5, 8, 13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8610600" cy="4953000"/>
              </a:xfrm>
              <a:blipFill>
                <a:blip r:embed="rId3"/>
                <a:stretch>
                  <a:fillRect l="-142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277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r>
              <a:rPr lang="en-US" dirty="0"/>
              <a:t>You should understand the execution principles of loop statements</a:t>
            </a:r>
            <a:endParaRPr lang="vi-VN" dirty="0"/>
          </a:p>
          <a:p>
            <a:r>
              <a:rPr lang="en-US" dirty="0"/>
              <a:t>Know how to use the loop statements to solve </a:t>
            </a:r>
            <a:r>
              <a:rPr lang="en-US"/>
              <a:t>the practical </a:t>
            </a:r>
            <a:r>
              <a:rPr lang="en-US" dirty="0"/>
              <a:t>problem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4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of iteration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iteration structure used a lot</a:t>
            </a:r>
            <a:r>
              <a:rPr lang="vi-VN" dirty="0"/>
              <a:t>?</a:t>
            </a:r>
          </a:p>
          <a:p>
            <a:pPr lvl="1"/>
            <a:r>
              <a:rPr lang="en-US" dirty="0"/>
              <a:t>Data processing</a:t>
            </a:r>
            <a:endParaRPr lang="vi-VN" dirty="0"/>
          </a:p>
          <a:p>
            <a:pPr lvl="2"/>
            <a:r>
              <a:rPr lang="en-US" dirty="0"/>
              <a:t>In reality, there is too much data</a:t>
            </a:r>
            <a:endParaRPr lang="vi-VN" dirty="0"/>
          </a:p>
          <a:p>
            <a:pPr lvl="2"/>
            <a:r>
              <a:rPr lang="en-US" dirty="0"/>
              <a:t>The program that handles the data must have access to all of the data</a:t>
            </a:r>
            <a:endParaRPr lang="vi-VN" dirty="0"/>
          </a:p>
          <a:p>
            <a:pPr lvl="3"/>
            <a:r>
              <a:rPr lang="en-US" dirty="0"/>
              <a:t>Access all or a group of student</a:t>
            </a:r>
            <a:endParaRPr lang="vi-VN" dirty="0"/>
          </a:p>
          <a:p>
            <a:pPr lvl="4"/>
            <a:r>
              <a:rPr lang="en-US" dirty="0"/>
              <a:t>In student management</a:t>
            </a:r>
            <a:endParaRPr lang="vi-VN" dirty="0"/>
          </a:p>
          <a:p>
            <a:pPr lvl="3"/>
            <a:r>
              <a:rPr lang="en-US" dirty="0"/>
              <a:t>Access all or a group of product</a:t>
            </a:r>
            <a:endParaRPr lang="vi-VN" dirty="0"/>
          </a:p>
          <a:p>
            <a:pPr lvl="4"/>
            <a:r>
              <a:rPr lang="en-US" dirty="0"/>
              <a:t>In product management</a:t>
            </a:r>
            <a:endParaRPr lang="vi-VN" dirty="0"/>
          </a:p>
          <a:p>
            <a:pPr lvl="3"/>
            <a:r>
              <a:rPr lang="en-US" dirty="0"/>
              <a:t>Access all or a group of pixels</a:t>
            </a:r>
            <a:endParaRPr lang="vi-VN" dirty="0"/>
          </a:p>
          <a:p>
            <a:pPr lvl="4"/>
            <a:r>
              <a:rPr lang="en-US" dirty="0"/>
              <a:t>In pixel processing</a:t>
            </a:r>
            <a:endParaRPr lang="vi-VN" dirty="0"/>
          </a:p>
          <a:p>
            <a:pPr lvl="3"/>
            <a:r>
              <a:rPr lang="en-US" dirty="0"/>
              <a:t>Access all or a group of friend on the social network.</a:t>
            </a:r>
            <a:endParaRPr lang="vi-VN" dirty="0"/>
          </a:p>
          <a:p>
            <a:pPr lvl="4"/>
            <a:r>
              <a:rPr lang="en-US" dirty="0"/>
              <a:t>In </a:t>
            </a:r>
            <a:r>
              <a:rPr lang="en-US" dirty="0" err="1"/>
              <a:t>facebook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013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use of iteration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iteration structure used a lot</a:t>
            </a:r>
            <a:r>
              <a:rPr lang="vi-VN" dirty="0"/>
              <a:t>?</a:t>
            </a:r>
          </a:p>
          <a:p>
            <a:pPr lvl="1"/>
            <a:r>
              <a:rPr lang="en-US" dirty="0"/>
              <a:t>Data processing</a:t>
            </a:r>
            <a:endParaRPr lang="vi-VN" dirty="0"/>
          </a:p>
          <a:p>
            <a:pPr lvl="1"/>
            <a:r>
              <a:rPr lang="en-US" dirty="0"/>
              <a:t>Algorithm</a:t>
            </a:r>
            <a:endParaRPr lang="vi-VN" dirty="0"/>
          </a:p>
          <a:p>
            <a:pPr lvl="2"/>
            <a:r>
              <a:rPr lang="en-US" dirty="0"/>
              <a:t>Many algorithms, in reality, need iteration structure</a:t>
            </a:r>
            <a:endParaRPr lang="vi-VN" dirty="0"/>
          </a:p>
          <a:p>
            <a:pPr lvl="3"/>
            <a:r>
              <a:rPr lang="en-US" dirty="0"/>
              <a:t>The problem of approximating nonlinear functions such as</a:t>
            </a:r>
            <a:r>
              <a:rPr lang="vi-VN" dirty="0"/>
              <a:t>: sin(x), cos(x), </a:t>
            </a:r>
            <a:r>
              <a:rPr lang="en-US" dirty="0" err="1"/>
              <a:t>etc</a:t>
            </a:r>
            <a:r>
              <a:rPr lang="vi-VN" dirty="0"/>
              <a:t>.</a:t>
            </a:r>
          </a:p>
          <a:p>
            <a:pPr lvl="3"/>
            <a:r>
              <a:rPr lang="en-US" dirty="0"/>
              <a:t>Finding the solutions of non-analytic equations</a:t>
            </a:r>
            <a:endParaRPr lang="vi-VN" dirty="0"/>
          </a:p>
          <a:p>
            <a:pPr lvl="3"/>
            <a:r>
              <a:rPr lang="en-US" dirty="0"/>
              <a:t>Etc.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1090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/>
              <a:t>statement</a:t>
            </a:r>
            <a:endParaRPr lang="vi-VN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problems to use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</a:rPr>
              <a:t>for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statement</a:t>
            </a:r>
            <a:r>
              <a:rPr lang="vi-VN" dirty="0"/>
              <a:t>.</a:t>
            </a:r>
          </a:p>
          <a:p>
            <a:pPr lvl="1"/>
            <a:r>
              <a:rPr lang="en-US" dirty="0"/>
              <a:t>Very well suited to the problem that needs to repeat with a determined number of iterations</a:t>
            </a:r>
            <a:r>
              <a:rPr lang="vi-VN" dirty="0"/>
              <a:t> (</a:t>
            </a:r>
            <a:r>
              <a:rPr lang="en-US" dirty="0"/>
              <a:t>This number is an integer</a:t>
            </a:r>
            <a:r>
              <a:rPr lang="vi-VN" dirty="0"/>
              <a:t>)</a:t>
            </a:r>
          </a:p>
          <a:p>
            <a:pPr lvl="2"/>
            <a:r>
              <a:rPr lang="en-US" dirty="0"/>
              <a:t>Many technical problems use arrays to store data</a:t>
            </a:r>
            <a:endParaRPr lang="vi-VN" dirty="0"/>
          </a:p>
          <a:p>
            <a:pPr lvl="3"/>
            <a:r>
              <a:rPr lang="en-US" dirty="0"/>
              <a:t>We will learn about array in the next chapter</a:t>
            </a:r>
            <a:endParaRPr lang="vi-VN" dirty="0"/>
          </a:p>
          <a:p>
            <a:pPr lvl="2"/>
            <a:r>
              <a:rPr lang="en-US" dirty="0"/>
              <a:t>To process array data (browse through the elements), the </a:t>
            </a:r>
            <a:r>
              <a:rPr lang="vi-VN" dirty="0">
                <a:solidFill>
                  <a:srgbClr val="0432FF"/>
                </a:solidFill>
              </a:rPr>
              <a:t>for </a:t>
            </a:r>
            <a:r>
              <a:rPr lang="en-US" dirty="0"/>
              <a:t>structure is the best fit</a:t>
            </a:r>
          </a:p>
          <a:p>
            <a:pPr lvl="2"/>
            <a:endParaRPr lang="vi-VN" dirty="0"/>
          </a:p>
          <a:p>
            <a:pPr lvl="1"/>
            <a:r>
              <a:rPr lang="vi-VN" dirty="0">
                <a:solidFill>
                  <a:srgbClr val="0432FF"/>
                </a:solidFill>
              </a:rPr>
              <a:t>for</a:t>
            </a:r>
            <a:r>
              <a:rPr lang="en-US" dirty="0"/>
              <a:t> statement,</a:t>
            </a:r>
            <a:r>
              <a:rPr lang="vi-VN" dirty="0"/>
              <a:t> </a:t>
            </a:r>
            <a:r>
              <a:rPr lang="en-US" dirty="0"/>
              <a:t>when combined with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dirty="0">
                <a:ea typeface="Consolas" charset="0"/>
              </a:rPr>
              <a:t> statement, </a:t>
            </a:r>
            <a:r>
              <a:rPr lang="en-US" dirty="0"/>
              <a:t>is also possible to stop the loop statement</a:t>
            </a:r>
            <a:endParaRPr lang="vi-VN" dirty="0"/>
          </a:p>
          <a:p>
            <a:pPr lvl="2"/>
            <a:r>
              <a:rPr lang="en-US" dirty="0" err="1">
                <a:solidFill>
                  <a:srgbClr val="0432FF"/>
                </a:solidFill>
              </a:rPr>
              <a:t>fo</a:t>
            </a:r>
            <a:r>
              <a:rPr lang="vi-VN" dirty="0">
                <a:solidFill>
                  <a:srgbClr val="0432FF"/>
                </a:solidFill>
              </a:rPr>
              <a:t>r</a:t>
            </a:r>
            <a:r>
              <a:rPr lang="vi-VN" dirty="0"/>
              <a:t> </a:t>
            </a:r>
            <a:r>
              <a:rPr lang="en-US" dirty="0"/>
              <a:t>is also used with other iteration types.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0906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295400" y="1295400"/>
            <a:ext cx="6629400" cy="4114800"/>
            <a:chOff x="152400" y="990600"/>
            <a:chExt cx="6629400" cy="4114800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990600"/>
              <a:ext cx="6629400" cy="4114800"/>
              <a:chOff x="762000" y="914400"/>
              <a:chExt cx="6629400" cy="41148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1752600" y="1524000"/>
                <a:ext cx="2490585" cy="528570"/>
              </a:xfrm>
              <a:prstGeom prst="rect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&lt;Initialization</a:t>
                </a:r>
                <a:r>
                  <a:rPr kumimoji="0" lang="vi-V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&gt;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1834695" y="3616818"/>
                <a:ext cx="2490585" cy="533400"/>
              </a:xfrm>
              <a:prstGeom prst="rect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&lt;Statement&gt;</a:t>
                </a:r>
              </a:p>
            </p:txBody>
          </p:sp>
          <p:sp>
            <p:nvSpPr>
              <p:cNvPr id="8" name="Diamond 7"/>
              <p:cNvSpPr/>
              <p:nvPr/>
            </p:nvSpPr>
            <p:spPr bwMode="auto">
              <a:xfrm>
                <a:off x="1764406" y="2433570"/>
                <a:ext cx="2466975" cy="762001"/>
              </a:xfrm>
              <a:prstGeom prst="diamond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2969318" y="2052570"/>
                <a:ext cx="0" cy="3810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2291150" y="2604077"/>
                <a:ext cx="1577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nsolas" charset="0"/>
                    <a:ea typeface="Consolas" charset="0"/>
                    <a:cs typeface="Consolas" charset="0"/>
                  </a:rPr>
                  <a:t>&lt;Condition</a:t>
                </a:r>
                <a:r>
                  <a:rPr lang="vi-VN">
                    <a:latin typeface="Consolas" charset="0"/>
                    <a:ea typeface="Consolas" charset="0"/>
                    <a:cs typeface="Consolas" charset="0"/>
                  </a:rPr>
                  <a:t>&gt;</a:t>
                </a:r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4648200" y="3616818"/>
                <a:ext cx="2466975" cy="533400"/>
              </a:xfrm>
              <a:prstGeom prst="rect">
                <a:avLst/>
              </a:prstGeom>
              <a:solidFill>
                <a:srgbClr val="CCF7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charset="0"/>
                    <a:ea typeface="Consolas" charset="0"/>
                    <a:cs typeface="Consolas" charset="0"/>
                  </a:rPr>
                  <a:t>&lt;Changing value&gt;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2969318" y="3195571"/>
                <a:ext cx="0" cy="3810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1165595" y="4267200"/>
                <a:ext cx="1803723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5881284" y="2243070"/>
                <a:ext cx="0" cy="137374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2997892" y="2243070"/>
                <a:ext cx="2883392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1165595" y="2819400"/>
                <a:ext cx="58700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1165595" y="2814571"/>
                <a:ext cx="0" cy="145262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2969318" y="914400"/>
                <a:ext cx="0" cy="609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2969318" y="4226418"/>
                <a:ext cx="0" cy="80278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5" name="Rectangle 54"/>
              <p:cNvSpPr/>
              <p:nvPr/>
            </p:nvSpPr>
            <p:spPr bwMode="auto">
              <a:xfrm>
                <a:off x="762000" y="1295400"/>
                <a:ext cx="6629400" cy="33528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60" name="Straight Arrow Connector 59"/>
              <p:cNvCxnSpPr>
                <a:endCxn id="32" idx="1"/>
              </p:cNvCxnSpPr>
              <p:nvPr/>
            </p:nvCxnSpPr>
            <p:spPr bwMode="auto">
              <a:xfrm>
                <a:off x="4325280" y="3883518"/>
                <a:ext cx="322920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7" name="TextBox 56"/>
            <p:cNvSpPr txBox="1"/>
            <p:nvPr/>
          </p:nvSpPr>
          <p:spPr>
            <a:xfrm>
              <a:off x="501142" y="2555919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false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34976" y="32776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solidFill>
                    <a:srgbClr val="0432FF"/>
                  </a:solidFill>
                  <a:latin typeface="Consolas" charset="0"/>
                  <a:ea typeface="Consolas" charset="0"/>
                  <a:cs typeface="Consolas" charset="0"/>
                </a:rPr>
                <a:t>true</a:t>
              </a:r>
              <a:endPara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78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&lt;Initialization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</a:t>
            </a:r>
            <a:endParaRPr lang="vi-VN" dirty="0"/>
          </a:p>
          <a:p>
            <a:pPr lvl="1"/>
            <a:r>
              <a:rPr lang="en-US" sz="1800" dirty="0"/>
              <a:t>Uses</a:t>
            </a:r>
            <a:r>
              <a:rPr lang="vi-VN" sz="1800" dirty="0"/>
              <a:t>:</a:t>
            </a:r>
          </a:p>
          <a:p>
            <a:pPr lvl="2"/>
            <a:r>
              <a:rPr lang="en-US" sz="1800" dirty="0"/>
              <a:t>Variable declaration: used only in the iteration statements</a:t>
            </a:r>
            <a:endParaRPr lang="vi-VN" sz="1800" dirty="0"/>
          </a:p>
          <a:p>
            <a:pPr lvl="2"/>
            <a:r>
              <a:rPr lang="en-US" sz="1800" dirty="0"/>
              <a:t>Initialize variables that controls the loop</a:t>
            </a:r>
            <a:endParaRPr lang="vi-VN" sz="1800" dirty="0"/>
          </a:p>
          <a:p>
            <a:pPr lvl="1"/>
            <a:r>
              <a:rPr lang="en-US" sz="1800" dirty="0"/>
              <a:t>Quantity</a:t>
            </a:r>
            <a:r>
              <a:rPr lang="vi-VN" sz="1800" dirty="0"/>
              <a:t>:</a:t>
            </a:r>
          </a:p>
          <a:p>
            <a:pPr lvl="2"/>
            <a:r>
              <a:rPr lang="en-US" sz="1800" dirty="0"/>
              <a:t>None, one or many variables (of the same type) is declared and </a:t>
            </a:r>
            <a:r>
              <a:rPr lang="en-US" sz="1800" dirty="0" err="1"/>
              <a:t>intialized</a:t>
            </a:r>
            <a:endParaRPr lang="vi-VN" sz="1800" dirty="0"/>
          </a:p>
          <a:p>
            <a:pPr lvl="2"/>
            <a:r>
              <a:rPr lang="en-US" sz="1800" dirty="0"/>
              <a:t>The initialization is separated by commas: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vi-V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  <a:p>
            <a:pPr lvl="1"/>
            <a:r>
              <a:rPr lang="en-US" sz="1800" dirty="0"/>
              <a:t>Uses</a:t>
            </a:r>
            <a:r>
              <a:rPr lang="vi-VN" sz="1800" dirty="0"/>
              <a:t>:</a:t>
            </a:r>
          </a:p>
          <a:p>
            <a:pPr lvl="2"/>
            <a:r>
              <a:rPr lang="en-US" sz="1800" dirty="0"/>
              <a:t>To check the stop condition of the loop</a:t>
            </a:r>
            <a:endParaRPr lang="vi-VN" sz="1800" dirty="0"/>
          </a:p>
          <a:p>
            <a:pPr lvl="1"/>
            <a:r>
              <a:rPr lang="en-US" sz="1800" dirty="0"/>
              <a:t>Quantity</a:t>
            </a:r>
            <a:endParaRPr lang="vi-VN" sz="1800" dirty="0"/>
          </a:p>
          <a:p>
            <a:pPr lvl="2"/>
            <a:r>
              <a:rPr lang="en-US" sz="1800" dirty="0"/>
              <a:t>None, one or many </a:t>
            </a:r>
            <a:r>
              <a:rPr lang="en-US" sz="1800" dirty="0" err="1"/>
              <a:t>boolean</a:t>
            </a:r>
            <a:r>
              <a:rPr lang="en-US" sz="1800" dirty="0"/>
              <a:t> expressions or expressions that can be transformed to </a:t>
            </a:r>
            <a:r>
              <a:rPr lang="en-US" sz="1800" dirty="0" err="1"/>
              <a:t>boolean</a:t>
            </a:r>
            <a:endParaRPr lang="vi-VN" sz="1800" dirty="0"/>
          </a:p>
          <a:p>
            <a:pPr lvl="2"/>
            <a:r>
              <a:rPr lang="vi-VN" sz="1800" dirty="0"/>
              <a:t>Expressions</a:t>
            </a:r>
            <a:r>
              <a:rPr lang="en-US" sz="1800" dirty="0"/>
              <a:t> are</a:t>
            </a:r>
            <a:r>
              <a:rPr lang="vi-VN" sz="1800" dirty="0"/>
              <a:t> separated by commas</a:t>
            </a:r>
          </a:p>
          <a:p>
            <a:pPr lvl="2"/>
            <a:r>
              <a:rPr lang="en-US" sz="1800" dirty="0"/>
              <a:t>If there is no expression, the condition is assumed to be </a:t>
            </a:r>
            <a:r>
              <a:rPr lang="vi-VN" sz="1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800" dirty="0"/>
              <a:t>. At that point, the stop condition should be put inside the loop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174357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statement</a:t>
            </a:r>
            <a:b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Changing value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1"/>
            <a:r>
              <a:rPr lang="en-US" dirty="0"/>
              <a:t>Uses</a:t>
            </a:r>
            <a:endParaRPr lang="vi-VN" dirty="0"/>
          </a:p>
          <a:p>
            <a:pPr lvl="2"/>
            <a:r>
              <a:rPr lang="en-US" dirty="0"/>
              <a:t>To change the value of control variables</a:t>
            </a:r>
          </a:p>
          <a:p>
            <a:pPr lvl="3"/>
            <a:r>
              <a:rPr lang="en-US" dirty="0"/>
              <a:t>The loop only stops when the conditional expression, evaluated based on these control variables, is </a:t>
            </a:r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Quantity</a:t>
            </a:r>
            <a:r>
              <a:rPr lang="vi-VN" dirty="0"/>
              <a:t>	</a:t>
            </a:r>
          </a:p>
          <a:p>
            <a:pPr lvl="2"/>
            <a:r>
              <a:rPr lang="en-US" dirty="0"/>
              <a:t>None, one or many statements to change the value of control the variables</a:t>
            </a:r>
          </a:p>
          <a:p>
            <a:pPr lvl="2"/>
            <a:r>
              <a:rPr lang="en-US" dirty="0"/>
              <a:t>Separated by commas</a:t>
            </a:r>
            <a:endParaRPr lang="vi-VN" dirty="0"/>
          </a:p>
          <a:p>
            <a:r>
              <a:rPr lang="vi-VN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Statement</a:t>
            </a:r>
            <a:r>
              <a:rPr lang="vi-VN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1"/>
            <a:r>
              <a:rPr lang="en-US" dirty="0"/>
              <a:t>Any single or composite statement</a:t>
            </a:r>
            <a:endParaRPr lang="vi-VN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3403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</TotalTime>
  <Words>2314</Words>
  <Application>Microsoft Office PowerPoint</Application>
  <PresentationFormat>Trình chiếu Trên màn hình (4:3)</PresentationFormat>
  <Paragraphs>433</Paragraphs>
  <Slides>38</Slides>
  <Notes>22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44" baseType="lpstr">
      <vt:lpstr>Arial</vt:lpstr>
      <vt:lpstr>Cambria Math</vt:lpstr>
      <vt:lpstr>Consolas</vt:lpstr>
      <vt:lpstr>Tahoma</vt:lpstr>
      <vt:lpstr>Wingdings</vt:lpstr>
      <vt:lpstr>15_Blends</vt:lpstr>
      <vt:lpstr>Chapter 05 Iteration Structure</vt:lpstr>
      <vt:lpstr>Nội dung</vt:lpstr>
      <vt:lpstr>The use of iteration structure</vt:lpstr>
      <vt:lpstr>The use of iteration structure</vt:lpstr>
      <vt:lpstr>The use of iteration structure</vt:lpstr>
      <vt:lpstr>for statement</vt:lpstr>
      <vt:lpstr>for statement Concept</vt:lpstr>
      <vt:lpstr>for statement Concept</vt:lpstr>
      <vt:lpstr>for statement Concept</vt:lpstr>
      <vt:lpstr>for statement Concept</vt:lpstr>
      <vt:lpstr>for statement Syntax</vt:lpstr>
      <vt:lpstr>for statement Syntax</vt:lpstr>
      <vt:lpstr>for statement Syntax</vt:lpstr>
      <vt:lpstr>for statement Example</vt:lpstr>
      <vt:lpstr>for statement Example</vt:lpstr>
      <vt:lpstr>for statement Example</vt:lpstr>
      <vt:lpstr>for statement Example</vt:lpstr>
      <vt:lpstr>for statement Example</vt:lpstr>
      <vt:lpstr>for statement Example</vt:lpstr>
      <vt:lpstr>Nested for statement</vt:lpstr>
      <vt:lpstr>while statement Concept</vt:lpstr>
      <vt:lpstr>while statement Concept</vt:lpstr>
      <vt:lpstr>while statement Syntax</vt:lpstr>
      <vt:lpstr>while statement Syntax</vt:lpstr>
      <vt:lpstr>while statement Example</vt:lpstr>
      <vt:lpstr>do while statement Concept</vt:lpstr>
      <vt:lpstr>while statement Example</vt:lpstr>
      <vt:lpstr>do while statement Concept</vt:lpstr>
      <vt:lpstr>do while statement Syntax</vt:lpstr>
      <vt:lpstr>do while statement Syntax</vt:lpstr>
      <vt:lpstr>do while statement Syntax</vt:lpstr>
      <vt:lpstr>Some common mistakes when using loops</vt:lpstr>
      <vt:lpstr>Some common mistakes when using loops</vt:lpstr>
      <vt:lpstr>Exercise 1</vt:lpstr>
      <vt:lpstr>Exercise 2</vt:lpstr>
      <vt:lpstr>Exercise 3</vt:lpstr>
      <vt:lpstr>Exercise 4</vt:lpstr>
      <vt:lpstr>Summary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Kanade Tachibana</cp:lastModifiedBy>
  <cp:revision>1323</cp:revision>
  <cp:lastPrinted>2017-03-12T22:03:30Z</cp:lastPrinted>
  <dcterms:created xsi:type="dcterms:W3CDTF">2010-12-08T09:26:28Z</dcterms:created>
  <dcterms:modified xsi:type="dcterms:W3CDTF">2018-03-11T06:38:30Z</dcterms:modified>
</cp:coreProperties>
</file>