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</p:sldMasterIdLst>
  <p:notesMasterIdLst>
    <p:notesMasterId r:id="rId97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18" r:id="rId71"/>
    <p:sldId id="319" r:id="rId72"/>
    <p:sldId id="320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Noto Sans CJK SC Regular" charset="0"/>
        <a:cs typeface="Noto Sans CJK SC Regular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Noto Sans CJK SC Regular" charset="0"/>
        <a:cs typeface="Noto Sans CJK SC Regular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Noto Sans CJK SC Regular" charset="0"/>
        <a:cs typeface="Noto Sans CJK SC Regular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Noto Sans CJK SC Regular" charset="0"/>
        <a:cs typeface="Noto Sans CJK SC Regular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Noto Sans CJK SC Regular" charset="0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Noto Sans CJK SC Regular" charset="0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Noto Sans CJK SC Regular" charset="0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Noto Sans CJK SC Regular" charset="0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Noto Sans CJK SC Regular" charset="0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530" initials="T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7"/>
    <p:restoredTop sz="95884"/>
  </p:normalViewPr>
  <p:slideViewPr>
    <p:cSldViewPr>
      <p:cViewPr varScale="1">
        <p:scale>
          <a:sx n="73" d="100"/>
          <a:sy n="73" d="100"/>
        </p:scale>
        <p:origin x="924" y="4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63" Type="http://schemas.openxmlformats.org/officeDocument/2006/relationships/slide" Target="slides/slide54.xml"/><Relationship Id="rId68" Type="http://schemas.openxmlformats.org/officeDocument/2006/relationships/slide" Target="slides/slide59.xml"/><Relationship Id="rId76" Type="http://schemas.openxmlformats.org/officeDocument/2006/relationships/slide" Target="slides/slide67.xml"/><Relationship Id="rId84" Type="http://schemas.openxmlformats.org/officeDocument/2006/relationships/slide" Target="slides/slide75.xml"/><Relationship Id="rId89" Type="http://schemas.openxmlformats.org/officeDocument/2006/relationships/slide" Target="slides/slide80.xml"/><Relationship Id="rId97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2.xml"/><Relationship Id="rId92" Type="http://schemas.openxmlformats.org/officeDocument/2006/relationships/slide" Target="slides/slide8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66" Type="http://schemas.openxmlformats.org/officeDocument/2006/relationships/slide" Target="slides/slide57.xml"/><Relationship Id="rId74" Type="http://schemas.openxmlformats.org/officeDocument/2006/relationships/slide" Target="slides/slide65.xml"/><Relationship Id="rId79" Type="http://schemas.openxmlformats.org/officeDocument/2006/relationships/slide" Target="slides/slide70.xml"/><Relationship Id="rId87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2.xml"/><Relationship Id="rId82" Type="http://schemas.openxmlformats.org/officeDocument/2006/relationships/slide" Target="slides/slide73.xml"/><Relationship Id="rId90" Type="http://schemas.openxmlformats.org/officeDocument/2006/relationships/slide" Target="slides/slide81.xml"/><Relationship Id="rId95" Type="http://schemas.openxmlformats.org/officeDocument/2006/relationships/slide" Target="slides/slide86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slide" Target="slides/slide55.xml"/><Relationship Id="rId69" Type="http://schemas.openxmlformats.org/officeDocument/2006/relationships/slide" Target="slides/slide60.xml"/><Relationship Id="rId77" Type="http://schemas.openxmlformats.org/officeDocument/2006/relationships/slide" Target="slides/slide68.xml"/><Relationship Id="rId100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72" Type="http://schemas.openxmlformats.org/officeDocument/2006/relationships/slide" Target="slides/slide63.xml"/><Relationship Id="rId80" Type="http://schemas.openxmlformats.org/officeDocument/2006/relationships/slide" Target="slides/slide71.xml"/><Relationship Id="rId85" Type="http://schemas.openxmlformats.org/officeDocument/2006/relationships/slide" Target="slides/slide76.xml"/><Relationship Id="rId93" Type="http://schemas.openxmlformats.org/officeDocument/2006/relationships/slide" Target="slides/slide84.xml"/><Relationship Id="rId9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slide" Target="slides/slide58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slide" Target="slides/slide61.xml"/><Relationship Id="rId75" Type="http://schemas.openxmlformats.org/officeDocument/2006/relationships/slide" Target="slides/slide66.xml"/><Relationship Id="rId83" Type="http://schemas.openxmlformats.org/officeDocument/2006/relationships/slide" Target="slides/slide74.xml"/><Relationship Id="rId88" Type="http://schemas.openxmlformats.org/officeDocument/2006/relationships/slide" Target="slides/slide79.xml"/><Relationship Id="rId91" Type="http://schemas.openxmlformats.org/officeDocument/2006/relationships/slide" Target="slides/slide82.xml"/><Relationship Id="rId96" Type="http://schemas.openxmlformats.org/officeDocument/2006/relationships/slide" Target="slides/slide8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73" Type="http://schemas.openxmlformats.org/officeDocument/2006/relationships/slide" Target="slides/slide64.xml"/><Relationship Id="rId78" Type="http://schemas.openxmlformats.org/officeDocument/2006/relationships/slide" Target="slides/slide69.xml"/><Relationship Id="rId81" Type="http://schemas.openxmlformats.org/officeDocument/2006/relationships/slide" Target="slides/slide72.xml"/><Relationship Id="rId86" Type="http://schemas.openxmlformats.org/officeDocument/2006/relationships/slide" Target="slides/slide77.xml"/><Relationship Id="rId94" Type="http://schemas.openxmlformats.org/officeDocument/2006/relationships/slide" Target="slides/slide85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9" Type="http://schemas.openxmlformats.org/officeDocument/2006/relationships/slide" Target="slides/slide3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6-15T15:10:47.105" idx="1">
    <p:pos x="5286" y="1672"/>
    <p:text>Eng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43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44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45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46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47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35587" cy="399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8850" cy="480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10249" name="Text Box 8"/>
          <p:cNvSpPr txBox="1">
            <a:spLocks noChangeArrowheads="1"/>
          </p:cNvSpPr>
          <p:nvPr/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50" name="Text Box 9"/>
          <p:cNvSpPr txBox="1">
            <a:spLocks noChangeArrowheads="1"/>
          </p:cNvSpPr>
          <p:nvPr/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51" name="Text Box 10"/>
          <p:cNvSpPr txBox="1">
            <a:spLocks noChangeArrowheads="1"/>
          </p:cNvSpPr>
          <p:nvPr/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fld id="{DE82A034-4C70-4053-A228-066504CFC4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197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5E010C5-6FFE-4F78-885F-4F3AF3B81629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1229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66179716-416B-4010-B964-A953A9CBAB24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12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6960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C98577-94EC-41F0-92C5-9160F6B71927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3072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02EC5696-6870-4535-AD28-B4D6ECFF99F9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5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4483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CFDB10-5F23-4B97-B3CF-BC46CBBDA702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0C9E7764-7B80-4EA7-AFAE-54F73071492F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3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2622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F001C63-D197-4D98-AD9B-AF1EBEF1CC76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AF21393B-FA85-416B-A859-5AB5E5B96A8D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7708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841AFC0-7E20-49FF-BD0C-049C349ECEBC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7DBDA069-C4F7-4360-A9CE-3BB3B0986C7D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9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3720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2853FF-9C32-4802-8E43-89422134493A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31973BCF-16F6-41E3-A203-ED1B59FA0185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7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3705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469ED18-8CA6-4C6B-9841-63EB7F0A780E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FFA33D95-A6F4-4AD4-AEA5-756A561CF991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5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9896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8EA46A-18CA-4664-9656-BC52D55EEDEC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4301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9F913667-0160-43D0-ABEA-07D186F9E9CA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3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1778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F95BDC-17F4-482E-AF51-4AEC2B4FEF79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25C29827-D678-4685-A1DB-C9596797A830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45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1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5857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8E253B5-EBA2-4F7C-B3BB-67F9E36C0F41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47107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D9BEAA68-E7B0-44C0-BCD7-94C0896FD926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9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9924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B4E8A7-B939-426C-B088-C8E1A3519710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2581AE36-F29E-4A03-B855-6B4DDA3E3E77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7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1699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3038CE6-FC96-459A-80A1-18C604CED2BA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5203D174-70FF-4956-A1E8-FE891CCD40D7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143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9525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980F0B0-B532-4EF6-A8E9-F20D998500EB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21DF44C4-C9DD-4C48-A798-BAF489F9FC3C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5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4607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95AAAC8-5195-43B8-B071-9B9427361F10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5325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3843BC2B-F0AC-4943-822A-2FA894D6033A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3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28237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968BE98-8F3E-4BCB-9184-214705CD237A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47DD8E19-B886-4844-863A-23D0E6ABE088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1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9678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DF733EB-C33E-42AD-AE1B-B18BEDFAC290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57347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F181C6A3-5A9B-46D7-BBBD-C99A16D358F4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9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90238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466B868-98DA-4EFF-98F1-951CD0E97E24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59395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0887E2CF-6E61-437B-BF0E-F00630837097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7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69509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0C2C80C-3CDE-41AF-AD84-881D9A467A84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6144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3EC821B7-F6F5-4714-A577-265C942DAB39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5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828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077A7D4-D903-4D6E-99AF-F92282A92186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70BF92A3-2B62-48FF-8A35-A57C23F384FB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3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17222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CE94F63-D4E4-4FCB-AD0C-46069D003365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65539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25794ED0-EC28-4B63-BDA0-A872AD52D150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65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1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5207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E90A60-B787-4F70-906C-869CC0AA7649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67587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16043ABB-B125-4D70-B59A-3CE37B7166D3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67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9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62379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47685CA-FEED-46F2-B325-378D86E8CBE8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69635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E6A8FD7F-A940-43B5-B374-BEA0295C7B30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696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7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835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8DA7C1-C5D8-4E76-ACFC-1E067B38C4EE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1F1CF0B8-2DC6-45DB-8E1D-E25BA76D339A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9608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E101A4F-8B25-49E0-B597-ACA4098D9A7C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CE0EF8F8-E6D2-429C-AA80-69C63905C24F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5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4277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4A7F5F-4A5A-4F62-8F13-8AF58733126D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7373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3B8873D2-3D6E-44E7-8E01-51D80B8543EE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73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3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67398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34CA6E7-3509-46B4-AC0F-070730F7BBCC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75779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E37AA176-42F0-4999-8B72-ECA9C0940A65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757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1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25624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21D3DA-0123-4F37-B2F9-4514D38688C1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33A1B600-82A6-482B-9337-88391225AABE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9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3622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DC32200-DE5E-47CC-BEB0-E971694C725A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79875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6DD4CB1E-576F-44BD-9395-70A0274E2C4D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798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7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99856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8DF9CF3-B7F6-4BAE-BF41-3D5AB4D5A258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8192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E35875EA-BCAB-41F4-AB66-2F47ACEB3D44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819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5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51903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E7F8985-C705-4D78-BFED-5F0EFB62D222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8397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95B2ABE3-1BB1-42AE-B02B-7429BEDBC030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839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3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44120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D5EFF35-EF84-4BC7-9D46-D6707380CCF0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83A48F30-7602-4A46-83AE-B8DEB84DD7F7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44103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5BCB555-0293-4A75-A0EF-E92508DA553A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88067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BABEDB5F-CE50-4A8D-ADB9-30E25E7A8AAE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880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0429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E88DA53-81B0-45CD-8713-A7AFC5126819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E28BE797-92E5-4508-8737-FBA5CE83BB10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7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082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3CB565B-A84D-41B1-BB23-44ABB6580205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18435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AA89328E-C3F6-4438-970D-B365DFE3622A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7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26628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93A486D-C75C-495E-9833-99F3647F8BE6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9216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19510987-1A40-4D94-AAC0-5D1D2466DDE4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921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5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46210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DF00E15-FDE5-4E17-8D79-6E26302B43DC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9421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46228AB1-88D6-4145-95FF-2FB7DBB1FF8F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942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0872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D4CA6BF-8A00-4583-8605-8774EFFC9F75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96259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31D29B77-E1B6-4F16-85B2-E4A4EF6C6214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962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1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808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5C3339A-C789-4176-83BF-90CFC79A12E6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33806745-7A4E-496D-9255-EF41CBB60CA9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983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9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58062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7EEF120-6BDB-4A79-86F7-2880FBEE1C19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100355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8632A994-1E76-4B5E-8697-7C631C32F5E2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1003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7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0358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8F90C64-BE23-4E5D-BA3F-5164D27F7435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0831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A3BF4A1-FE71-4560-BF25-6D159BF28A99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10240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850E2DB7-64C6-479C-973C-D5033285C8C7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1024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5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40418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848D43F-19CC-4F8B-A272-D3A2C0EC1E61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10445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7039C384-B765-4C1E-8BFF-317179690E56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1044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3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1598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788142F-16BB-49BB-A023-6C23CA4EF725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106499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3707737D-8E98-4174-B975-FDFA94A2D3BD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1065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1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24351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94DEDAC-2217-4511-A6B6-963DEE42165C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108547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3F5090A4-C9D6-40BF-8A65-DA81654D5021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1085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9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70553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B4ED6C7-B9BF-4530-A9A1-49E3E7A22777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110595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15933981-64B7-4B9A-AA19-365B54920D9D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1105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7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4907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B735CAB-217B-43C6-ADE8-9F482D8B60F7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2048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368479A3-CD5A-4DA4-88A2-51CB5256C8A3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5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04563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335B79B-7799-471E-BE8A-696058105387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11264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73344568-5F9A-4402-A77F-DB95262EE1A8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1126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5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34083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E5FDE68-20A2-415B-8ACA-5740BD6D4561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11469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02701DF2-346F-4252-B17C-87D76E37C2F2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1146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3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945931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0ACB1A2-D72B-4A89-AC6D-3A153374B475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116739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8FDAB2EF-175A-4BC8-8BFD-3B81A9267FE3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1167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071234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A28E297-57B4-4DA4-9C96-3F44B1AF79FB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118787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95F21ECB-D320-4881-BFEE-A6F651B4306C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1187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9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60158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F0AB12E-A703-4FBD-BE71-DE7B34CDD9E8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120835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373C1A48-BA7F-4256-BD1B-2932E0025BBB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1208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7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67965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F8F8EFE-DC20-44D1-9C58-01191336467C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12288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E02FAA3C-80F2-4493-9709-45B592A50BE7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1228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5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446284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353AE03-CC24-4AAA-B57B-2F95FFE0A006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12493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B2EC007E-B91D-445D-A308-3AB6472CCDDF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124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3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330877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B9163F5-4E82-4AF8-81AF-F79F2A85266D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126979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5963ED3E-FCE7-4071-985F-DC162F2FF767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1269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1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15854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709FC44-9963-47EF-BFBA-342CFDC4ADC4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129027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5880D49E-BEF2-4E87-B8E9-C7C368949BD7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1290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9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276114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5D507F-809A-4C38-8D0A-D7F6CF59F46F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131075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05D15D0D-23C6-4E0F-993B-37955421DF0B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1310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7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4555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5C3CC0-2621-4228-A9BB-F4419DF2E3AF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2253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ECBA67F9-37C4-4018-B122-2B4038B4E742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441583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AB5F07E-DA3D-445B-98C8-9DEB5595D494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13312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78E017F9-773D-4322-90B3-3DB0C4314911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1331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5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33664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AC14D3C-4A55-49D1-BD87-A2982C473228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13517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ADD60F94-AFF0-46C7-9025-9477B1964989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3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261615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2D8E1D4-8036-4B96-818A-D20E60EE39F7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137219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C0B54E12-40CA-476D-BD15-EFE484F0EAF0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1372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21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25191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8DAF171-85DC-4A11-87A1-1E66FEB0863A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63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139267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82F5DE4E-6EA1-443E-8603-402EFA17EA68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63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139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9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73717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896B08D-AE44-4C59-BBF4-4EB847B425CB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64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141315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3CC8BCA3-7B3B-43C3-90EE-E83C3D5B0D2F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64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1413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7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543718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74C2D8-6D3E-4CCD-8868-0BA8D45D8396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65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14336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62DC1F36-27F4-4236-9988-38931C4A49CB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65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143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5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142557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FB61133-46CE-42B2-BB02-F116A52D3076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66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14541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81A8CF29-5215-40C9-A548-7E06490CB2DE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66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145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5413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644327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B8B530-9FBC-4B94-994A-B3EE2B54D4ED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67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147459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927CB10F-0FE6-4109-9502-C0F8283A981B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67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147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61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476171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8F792B9-E6A4-44D4-B7A7-F178B4BB0CFD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68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149507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1FA0991D-0582-4014-B29B-A9B9D90B5E24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68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149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9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27207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0CECFA7-9D0C-4504-B125-8C765A34C304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69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151555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1197E485-4AB7-491A-9988-60A4CB9576DB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69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1515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1557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895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7FDFA7-C2EB-4076-856C-B906F3772848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7C0357DB-165C-4CC9-B3CC-994C48C10E68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51582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5D8D18-4499-4868-824B-0D204CCAB969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70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15360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F7C60DD9-9819-4C55-82E3-3FB0C572D9DF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70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1536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05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E7D58BE-A26B-479F-B0F0-A96C8AE99B57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3161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A841780-12A9-4261-B78E-E16C0803EAD0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71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15565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E0664FB2-B4F4-4F5A-B512-9FD74F387EE7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71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155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5653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55654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3EE1B28-CCD6-4025-830D-91F56CCB6896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34176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6528F5C-4C01-4620-B306-5FDEC9413181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72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157699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80009F72-4F80-444A-B6D1-3A5C3ED87A77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72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157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770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57702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12CDD51-334A-46AE-B496-8D5C96BEB3A9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71442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24F6A88-06BC-459B-86B7-29016A9ADAE1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73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159747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338D2007-2616-47C6-A1FF-998DA247156F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73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159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9749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59750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E4A3A4A-FFB7-4940-828D-7461DAB8D432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55461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AA6D917-0580-4FC1-B5AD-53D22ACF8C92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74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161795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A3A5B512-7E4F-4401-B5D1-7BE316F7EADE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74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161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1797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1798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3C3F354B-519A-449D-8EC5-A51F6FC61737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15370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11B0B42-972B-4A71-B3D3-208F5031E258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75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16384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EF46C4F8-61BB-4870-801C-8968E33F589E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75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163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45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3846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B4DCE12-DD7E-4CD6-9E1A-FBFFC0DF4A74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41257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9AA39BD-9B41-48F6-87FE-86FE17EB59B1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76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16589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3BC260E0-0926-4765-8825-7DB3CEA2634C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76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165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5893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346459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7682829-0B5F-44AB-AEC5-4C331D3C9812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77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167939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53F523BD-C014-4D29-885C-4D7756DD7335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77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167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7941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522991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39C0F8-2AF3-4625-AD29-404C965F0E5F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78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169987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7DB4D7BD-2BC9-45D3-8A1A-5D76905F5127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78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169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9989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80066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A2B7D48-2B9B-4634-A5F5-2FCB11D69A17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79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172035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0E4DFF99-6D73-42E0-BBDF-96D759261E6A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79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172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2037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3469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BEB94B7-B632-460B-B691-6D3A02BAC02E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26627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6ECFC360-8E69-48CF-958E-9FF1E266A726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624606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9E2B46-BDB6-4809-9D6A-D2C3592BF47E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80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17408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281C6B92-D052-4317-8060-73234DDBA00C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80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174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085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034903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BAC8F3-9119-4322-BD76-E055BD46307D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81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17613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C87C3AD2-BB77-47FA-B3A8-3C8D925B0DA3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81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176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6133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124427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D0E235-7178-43F1-95D4-476EBBE88FCA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82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178179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597A9D4E-48CB-4D49-98BB-B18E87B6821A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82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178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8181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002962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4D8F091-7983-449A-9E0A-42D40EC5B97A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83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180227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DE1BA38D-B03F-48B8-83D7-702EDB7B646C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83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180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0229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703469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FB3EA9-88FE-4EAF-AA48-0AAD2360D01D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84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182275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F26C2158-22D6-45DE-81D9-84CD3963CB79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84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182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2277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084926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B92A39-9857-4164-860E-50115B215669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85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18432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7C23ACD7-D3C1-4E3D-A740-D7F4E7CBD907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85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184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25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857076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3A76CF8-6560-4E24-ACE2-40AA2EA05900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86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18637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D621D2A4-B174-48AD-BFF9-773704F0C1B6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86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186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3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050526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230788C-43EA-4472-90FD-5E71D41C481E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87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188419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ABC442DA-AF5D-4EFD-AE32-7CD531F8DE78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87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188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8421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9934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8CED1DE-23A1-4E3C-9E0A-DE9EB06AEC3B}" type="slidenum">
              <a:rPr lang="en-US" altLang="en-US" sz="1400" smtClean="0">
                <a:ea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400">
              <a:ea typeface="DejaVu Sans" charset="0"/>
            </a:endParaRPr>
          </a:p>
        </p:txBody>
      </p:sp>
      <p:sp>
        <p:nvSpPr>
          <p:cNvPr id="28675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B889ED55-92B5-44A2-B316-7E5B2DAD9B28}" type="slidenum">
              <a:rPr lang="en-US" altLang="en-US" sz="1400"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400">
              <a:ea typeface="DejaVu Sans" charset="0"/>
              <a:cs typeface="DejaVu Sans" charset="0"/>
            </a:endParaRPr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7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8621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4295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073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73050"/>
            <a:ext cx="2054225" cy="529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5038" cy="52990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422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67954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2952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6545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224338" cy="49434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1143000"/>
            <a:ext cx="4224337" cy="49434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0902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738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34759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2674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290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84872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70559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41497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6400" y="76200"/>
            <a:ext cx="2149475" cy="6010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299200" cy="60102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29416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557217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4484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20187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3838" cy="3967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604963"/>
            <a:ext cx="4033837" cy="3967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83848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5300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50888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31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49041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91345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79720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4554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50" y="1604963"/>
            <a:ext cx="2092325" cy="3967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127750" cy="39671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103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557022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84615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4487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3838" cy="3967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604963"/>
            <a:ext cx="4033837" cy="3967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16232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02251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200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3838" cy="3967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604963"/>
            <a:ext cx="4033837" cy="3967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33876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52786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82171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05969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20399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6400" y="76200"/>
            <a:ext cx="2149475" cy="54959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299200" cy="54959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17806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381223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18372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19528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3838" cy="3967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604963"/>
            <a:ext cx="4033837" cy="3967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87430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81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294685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20743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68039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419358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48064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87678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273050"/>
            <a:ext cx="2054225" cy="529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3450" cy="52990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53363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8987858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081287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83112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222750" cy="494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950" y="1143000"/>
            <a:ext cx="4222750" cy="494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416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843039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615162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359446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71331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144380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34829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785909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3225" y="76200"/>
            <a:ext cx="2149475" cy="6007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296025" cy="60071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078928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8139802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004290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683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17554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2250" cy="39639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604963"/>
            <a:ext cx="4032250" cy="39639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017071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70388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135759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206262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649670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606795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034058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3225" y="76200"/>
            <a:ext cx="2149475" cy="5492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296025" cy="5492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650717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9789699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95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267255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8292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2250" cy="39639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604963"/>
            <a:ext cx="4032250" cy="39639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850918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2272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651025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974844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688493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591544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535102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9875" y="273050"/>
            <a:ext cx="2054225" cy="5295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0275" cy="52959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358102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8640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4197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631170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275159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2250" cy="39639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604963"/>
            <a:ext cx="4032250" cy="39639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42018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589881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526190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23084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17112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619478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298788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4175" y="1604963"/>
            <a:ext cx="2092325" cy="3963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124575" cy="39639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505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0" y="6137275"/>
            <a:ext cx="9144000" cy="720725"/>
          </a:xfrm>
          <a:prstGeom prst="rect">
            <a:avLst/>
          </a:prstGeom>
          <a:solidFill>
            <a:srgbClr val="26267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6194425"/>
            <a:ext cx="3419475" cy="623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5000" rIns="90000" bIns="450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SzPct val="100000"/>
              <a:defRPr/>
            </a:pPr>
            <a:r>
              <a:rPr lang="en-US" altLang="en-US" sz="1100" b="1">
                <a:solidFill>
                  <a:srgbClr val="D1D1F0"/>
                </a:solidFill>
                <a:latin typeface="Tahoma" panose="020B0604030504040204" pitchFamily="34" charset="0"/>
              </a:rPr>
              <a:t>            HCM University of Technology</a:t>
            </a:r>
          </a:p>
          <a:p>
            <a:pPr eaLnBrk="1">
              <a:buSzPct val="100000"/>
              <a:defRPr/>
            </a:pPr>
            <a:r>
              <a:rPr lang="en-US" altLang="en-US" sz="1100" b="1">
                <a:solidFill>
                  <a:srgbClr val="D1D1F0"/>
                </a:solidFill>
                <a:latin typeface="Tahoma" panose="020B0604030504040204" pitchFamily="34" charset="0"/>
              </a:rPr>
              <a:t>Faculty of Computer Science and Engineering</a:t>
            </a:r>
          </a:p>
          <a:p>
            <a:pPr eaLnBrk="1">
              <a:spcBef>
                <a:spcPts val="225"/>
              </a:spcBef>
              <a:buSzPct val="100000"/>
              <a:defRPr/>
            </a:pPr>
            <a:r>
              <a:rPr lang="en-US" altLang="en-US" sz="1100" b="1">
                <a:solidFill>
                  <a:srgbClr val="199ACC"/>
                </a:solidFill>
                <a:latin typeface="Tahoma" panose="020B0604030504040204" pitchFamily="34" charset="0"/>
              </a:rPr>
              <a:t>© 2016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810000" y="6194425"/>
            <a:ext cx="533400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buSzPct val="100000"/>
              <a:defRPr/>
            </a:pPr>
            <a:r>
              <a:rPr lang="en-US" altLang="en-US" sz="1100" b="1">
                <a:solidFill>
                  <a:srgbClr val="FFFFFF"/>
                </a:solidFill>
                <a:latin typeface="Tahoma" panose="020B0604030504040204" pitchFamily="34" charset="0"/>
              </a:rPr>
              <a:t>C/C++ Programming</a:t>
            </a:r>
          </a:p>
          <a:p>
            <a:pPr algn="r" eaLnBrk="1">
              <a:buSzPct val="100000"/>
              <a:defRPr/>
            </a:pPr>
            <a:fld id="{672D0009-82AD-4E11-9ACC-004C6E67F4FD}" type="slidenum">
              <a:rPr lang="en-US" altLang="en-US" sz="1100" b="1" smtClean="0">
                <a:solidFill>
                  <a:srgbClr val="FFFFFF"/>
                </a:solidFill>
                <a:latin typeface="Tahoma" panose="020B0604030504040204" pitchFamily="34" charset="0"/>
              </a:rPr>
              <a:pPr algn="r" eaLnBrk="1">
                <a:buSzPct val="100000"/>
                <a:defRPr/>
              </a:pPr>
              <a:t>‹#›</a:t>
            </a:fld>
            <a:endParaRPr lang="en-US" altLang="en-US" sz="1100" b="1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533400" y="3549650"/>
            <a:ext cx="8226425" cy="3175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0075" cy="396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2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1663" cy="113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 kern="1200">
          <a:solidFill>
            <a:srgbClr val="000000"/>
          </a:solidFill>
          <a:latin typeface="+mj-lt"/>
          <a:ea typeface="Noto Sans CJK SC Regular" charset="0"/>
          <a:cs typeface="+mj-cs"/>
        </a:defRPr>
      </a:lvl1pPr>
      <a:lvl2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ea typeface="Noto Sans CJK SC Regular" charset="0"/>
          <a:cs typeface="Noto Sans CJK SC Regular" charset="0"/>
        </a:defRPr>
      </a:lvl2pPr>
      <a:lvl3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ea typeface="Noto Sans CJK SC Regular" charset="0"/>
          <a:cs typeface="Noto Sans CJK SC Regular" charset="0"/>
        </a:defRPr>
      </a:lvl3pPr>
      <a:lvl4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ea typeface="Noto Sans CJK SC Regular" charset="0"/>
          <a:cs typeface="Noto Sans CJK SC Regular" charset="0"/>
        </a:defRPr>
      </a:lvl4pPr>
      <a:lvl5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ea typeface="Noto Sans CJK SC Regular" charset="0"/>
          <a:cs typeface="Noto Sans CJK SC Regular" charset="0"/>
        </a:defRPr>
      </a:lvl5pPr>
      <a:lvl6pPr marL="2514600" indent="-228600"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cs typeface="Noto Sans CJK SC Regular" charset="0"/>
        </a:defRPr>
      </a:lvl6pPr>
      <a:lvl7pPr marL="2971800" indent="-228600"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cs typeface="Noto Sans CJK SC Regular" charset="0"/>
        </a:defRPr>
      </a:lvl7pPr>
      <a:lvl8pPr marL="3429000" indent="-228600"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cs typeface="Noto Sans CJK SC Regular" charset="0"/>
        </a:defRPr>
      </a:lvl8pPr>
      <a:lvl9pPr marL="3886200" indent="-228600"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cs typeface="Noto Sans CJK SC Regular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Noto Sans CJK SC Regular" charset="0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Noto Sans CJK SC Regular" charset="0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Noto Sans CJK SC Regular" charset="0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Noto Sans CJK SC Regular" charset="0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Noto Sans CJK SC Regular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>
            <a:off x="0" y="6137275"/>
            <a:ext cx="9144000" cy="720725"/>
          </a:xfrm>
          <a:prstGeom prst="rect">
            <a:avLst/>
          </a:prstGeom>
          <a:solidFill>
            <a:srgbClr val="26267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6194425"/>
            <a:ext cx="370840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SzPct val="100000"/>
              <a:defRPr/>
            </a:pPr>
            <a:r>
              <a:rPr lang="en-US" altLang="en-US" sz="1100" b="1">
                <a:solidFill>
                  <a:srgbClr val="D1D1F0"/>
                </a:solidFill>
                <a:latin typeface="Tahoma" panose="020B0604030504040204" pitchFamily="34" charset="0"/>
              </a:rPr>
              <a:t>            HCM University of Technology</a:t>
            </a:r>
          </a:p>
          <a:p>
            <a:pPr eaLnBrk="1">
              <a:buSzPct val="100000"/>
              <a:defRPr/>
            </a:pPr>
            <a:r>
              <a:rPr lang="en-US" altLang="en-US" sz="1100" b="1">
                <a:solidFill>
                  <a:srgbClr val="D1D1F0"/>
                </a:solidFill>
                <a:latin typeface="Tahoma" panose="020B0604030504040204" pitchFamily="34" charset="0"/>
              </a:rPr>
              <a:t>Faculty of Computer Science and Engineering</a:t>
            </a:r>
          </a:p>
          <a:p>
            <a:pPr eaLnBrk="1">
              <a:spcBef>
                <a:spcPts val="225"/>
              </a:spcBef>
              <a:buSzPct val="100000"/>
              <a:defRPr/>
            </a:pPr>
            <a:r>
              <a:rPr lang="en-US" altLang="en-US" sz="1100" b="1">
                <a:solidFill>
                  <a:srgbClr val="199ACC"/>
                </a:solidFill>
                <a:latin typeface="Tahoma" panose="020B0604030504040204" pitchFamily="34" charset="0"/>
              </a:rPr>
              <a:t>© 2016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810000" y="6194425"/>
            <a:ext cx="533400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buSzPct val="100000"/>
              <a:defRPr/>
            </a:pPr>
            <a:r>
              <a:rPr lang="en-US" altLang="en-US" sz="1100" b="1">
                <a:solidFill>
                  <a:srgbClr val="FFFFFF"/>
                </a:solidFill>
                <a:latin typeface="Tahoma" panose="020B0604030504040204" pitchFamily="34" charset="0"/>
              </a:rPr>
              <a:t>C/C++ Programming</a:t>
            </a:r>
          </a:p>
          <a:p>
            <a:pPr algn="r" eaLnBrk="1">
              <a:buSzPct val="100000"/>
              <a:defRPr/>
            </a:pPr>
            <a:fld id="{E489036D-2D5C-4F26-9E3F-E1E8B2CCDC4F}" type="slidenum">
              <a:rPr lang="en-US" altLang="en-US" sz="1100" b="1" smtClean="0">
                <a:solidFill>
                  <a:srgbClr val="FFFFFF"/>
                </a:solidFill>
                <a:latin typeface="Tahoma" panose="020B0604030504040204" pitchFamily="34" charset="0"/>
              </a:rPr>
              <a:pPr algn="r" eaLnBrk="1">
                <a:buSzPct val="100000"/>
                <a:defRPr/>
              </a:pPr>
              <a:t>‹#›</a:t>
            </a:fld>
            <a:endParaRPr lang="en-US" altLang="en-US" sz="1100" b="1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6010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601075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 kern="1200">
          <a:solidFill>
            <a:srgbClr val="000000"/>
          </a:solidFill>
          <a:latin typeface="+mj-lt"/>
          <a:ea typeface="Noto Sans CJK SC Regular" charset="0"/>
          <a:cs typeface="+mj-cs"/>
        </a:defRPr>
      </a:lvl1pPr>
      <a:lvl2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ea typeface="Noto Sans CJK SC Regular" charset="0"/>
          <a:cs typeface="Noto Sans CJK SC Regular" charset="0"/>
        </a:defRPr>
      </a:lvl2pPr>
      <a:lvl3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ea typeface="Noto Sans CJK SC Regular" charset="0"/>
          <a:cs typeface="Noto Sans CJK SC Regular" charset="0"/>
        </a:defRPr>
      </a:lvl3pPr>
      <a:lvl4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ea typeface="Noto Sans CJK SC Regular" charset="0"/>
          <a:cs typeface="Noto Sans CJK SC Regular" charset="0"/>
        </a:defRPr>
      </a:lvl4pPr>
      <a:lvl5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ea typeface="Noto Sans CJK SC Regular" charset="0"/>
          <a:cs typeface="Noto Sans CJK SC Regular" charset="0"/>
        </a:defRPr>
      </a:lvl5pPr>
      <a:lvl6pPr marL="2514600" indent="-228600"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cs typeface="Noto Sans CJK SC Regular" charset="0"/>
        </a:defRPr>
      </a:lvl6pPr>
      <a:lvl7pPr marL="2971800" indent="-228600"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cs typeface="Noto Sans CJK SC Regular" charset="0"/>
        </a:defRPr>
      </a:lvl7pPr>
      <a:lvl8pPr marL="3429000" indent="-228600"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cs typeface="Noto Sans CJK SC Regular" charset="0"/>
        </a:defRPr>
      </a:lvl8pPr>
      <a:lvl9pPr marL="3886200" indent="-228600"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cs typeface="Noto Sans CJK SC Regular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Noto Sans CJK SC Regular" charset="0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Noto Sans CJK SC Regular" charset="0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Noto Sans CJK SC Regular" charset="0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Noto Sans CJK SC Regular" charset="0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Noto Sans CJK SC Regular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0" y="6137275"/>
            <a:ext cx="9144000" cy="720725"/>
          </a:xfrm>
          <a:prstGeom prst="rect">
            <a:avLst/>
          </a:prstGeom>
          <a:solidFill>
            <a:srgbClr val="26267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6194425"/>
            <a:ext cx="414020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SzPct val="100000"/>
              <a:defRPr/>
            </a:pPr>
            <a:r>
              <a:rPr lang="en-US" altLang="en-US" sz="1100" b="1">
                <a:solidFill>
                  <a:srgbClr val="D1D1F0"/>
                </a:solidFill>
                <a:latin typeface="Tahoma" panose="020B0604030504040204" pitchFamily="34" charset="0"/>
              </a:rPr>
              <a:t>            HCM University of Technology</a:t>
            </a:r>
          </a:p>
          <a:p>
            <a:pPr eaLnBrk="1">
              <a:buSzPct val="100000"/>
              <a:defRPr/>
            </a:pPr>
            <a:r>
              <a:rPr lang="en-US" altLang="en-US" sz="1100" b="1">
                <a:solidFill>
                  <a:srgbClr val="D1D1F0"/>
                </a:solidFill>
                <a:latin typeface="Tahoma" panose="020B0604030504040204" pitchFamily="34" charset="0"/>
              </a:rPr>
              <a:t>Faculty of Computer Science and Engineering</a:t>
            </a:r>
          </a:p>
          <a:p>
            <a:pPr eaLnBrk="1">
              <a:spcBef>
                <a:spcPts val="225"/>
              </a:spcBef>
              <a:buSzPct val="100000"/>
              <a:defRPr/>
            </a:pPr>
            <a:r>
              <a:rPr lang="en-US" altLang="en-US" sz="1100" b="1">
                <a:solidFill>
                  <a:srgbClr val="199ACC"/>
                </a:solidFill>
                <a:latin typeface="Tahoma" panose="020B0604030504040204" pitchFamily="34" charset="0"/>
              </a:rPr>
              <a:t>© 2016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810000" y="6194425"/>
            <a:ext cx="533400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buSzPct val="100000"/>
              <a:defRPr/>
            </a:pPr>
            <a:r>
              <a:rPr lang="en-US" altLang="en-US" sz="1100" b="1">
                <a:solidFill>
                  <a:srgbClr val="FFFFFF"/>
                </a:solidFill>
                <a:latin typeface="Tahoma" panose="020B0604030504040204" pitchFamily="34" charset="0"/>
              </a:rPr>
              <a:t>C/C++ Programming</a:t>
            </a:r>
          </a:p>
          <a:p>
            <a:pPr algn="r" eaLnBrk="1">
              <a:buSzPct val="100000"/>
              <a:defRPr/>
            </a:pPr>
            <a:fld id="{8303E5CD-485D-4B39-A762-C64EFC6C52AE}" type="slidenum">
              <a:rPr lang="en-US" altLang="en-US" sz="1100" b="1" smtClean="0">
                <a:solidFill>
                  <a:srgbClr val="FFFFFF"/>
                </a:solidFill>
                <a:latin typeface="Tahoma" panose="020B0604030504040204" pitchFamily="34" charset="0"/>
              </a:rPr>
              <a:pPr algn="r" eaLnBrk="1">
                <a:buSzPct val="100000"/>
                <a:defRPr/>
              </a:pPr>
              <a:t>‹#›</a:t>
            </a:fld>
            <a:endParaRPr lang="en-US" altLang="en-US" sz="1100" b="1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05000"/>
            <a:ext cx="837247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0075" cy="396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2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 kern="1200">
          <a:solidFill>
            <a:srgbClr val="000000"/>
          </a:solidFill>
          <a:latin typeface="+mj-lt"/>
          <a:ea typeface="Noto Sans CJK SC Regular" charset="0"/>
          <a:cs typeface="+mj-cs"/>
        </a:defRPr>
      </a:lvl1pPr>
      <a:lvl2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ea typeface="Noto Sans CJK SC Regular" charset="0"/>
          <a:cs typeface="Noto Sans CJK SC Regular" charset="0"/>
        </a:defRPr>
      </a:lvl2pPr>
      <a:lvl3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ea typeface="Noto Sans CJK SC Regular" charset="0"/>
          <a:cs typeface="Noto Sans CJK SC Regular" charset="0"/>
        </a:defRPr>
      </a:lvl3pPr>
      <a:lvl4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ea typeface="Noto Sans CJK SC Regular" charset="0"/>
          <a:cs typeface="Noto Sans CJK SC Regular" charset="0"/>
        </a:defRPr>
      </a:lvl4pPr>
      <a:lvl5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ea typeface="Noto Sans CJK SC Regular" charset="0"/>
          <a:cs typeface="Noto Sans CJK SC Regular" charset="0"/>
        </a:defRPr>
      </a:lvl5pPr>
      <a:lvl6pPr marL="2514600" indent="-228600"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cs typeface="Noto Sans CJK SC Regular" charset="0"/>
        </a:defRPr>
      </a:lvl6pPr>
      <a:lvl7pPr marL="2971800" indent="-228600"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cs typeface="Noto Sans CJK SC Regular" charset="0"/>
        </a:defRPr>
      </a:lvl7pPr>
      <a:lvl8pPr marL="3429000" indent="-228600"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cs typeface="Noto Sans CJK SC Regular" charset="0"/>
        </a:defRPr>
      </a:lvl8pPr>
      <a:lvl9pPr marL="3886200" indent="-228600"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cs typeface="Noto Sans CJK SC Regular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Noto Sans CJK SC Regular" charset="0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Noto Sans CJK SC Regular" charset="0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Noto Sans CJK SC Regular" charset="0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Noto Sans CJK SC Regular" charset="0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Noto Sans CJK SC Regular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0" y="6137275"/>
            <a:ext cx="9144000" cy="720725"/>
          </a:xfrm>
          <a:prstGeom prst="rect">
            <a:avLst/>
          </a:prstGeom>
          <a:solidFill>
            <a:srgbClr val="26267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6194425"/>
            <a:ext cx="392430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SzPct val="100000"/>
              <a:defRPr/>
            </a:pPr>
            <a:r>
              <a:rPr lang="en-US" altLang="en-US" sz="1100" b="1">
                <a:solidFill>
                  <a:srgbClr val="D1D1F0"/>
                </a:solidFill>
                <a:latin typeface="Tahoma" panose="020B0604030504040204" pitchFamily="34" charset="0"/>
              </a:rPr>
              <a:t>            HCM University of Technology</a:t>
            </a:r>
          </a:p>
          <a:p>
            <a:pPr eaLnBrk="1">
              <a:buSzPct val="100000"/>
              <a:defRPr/>
            </a:pPr>
            <a:r>
              <a:rPr lang="en-US" altLang="en-US" sz="1100" b="1">
                <a:solidFill>
                  <a:srgbClr val="D1D1F0"/>
                </a:solidFill>
                <a:latin typeface="Tahoma" panose="020B0604030504040204" pitchFamily="34" charset="0"/>
              </a:rPr>
              <a:t>Faculty of Computer Science and Engineering</a:t>
            </a:r>
          </a:p>
          <a:p>
            <a:pPr eaLnBrk="1">
              <a:spcBef>
                <a:spcPts val="225"/>
              </a:spcBef>
              <a:buSzPct val="100000"/>
              <a:defRPr/>
            </a:pPr>
            <a:r>
              <a:rPr lang="en-US" altLang="en-US" sz="1100" b="1">
                <a:solidFill>
                  <a:srgbClr val="199ACC"/>
                </a:solidFill>
                <a:latin typeface="Tahoma" panose="020B0604030504040204" pitchFamily="34" charset="0"/>
              </a:rPr>
              <a:t>© 2016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810000" y="6194425"/>
            <a:ext cx="533400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buSzPct val="100000"/>
              <a:defRPr/>
            </a:pPr>
            <a:r>
              <a:rPr lang="en-US" altLang="en-US" sz="1100" b="1">
                <a:solidFill>
                  <a:srgbClr val="FFFFFF"/>
                </a:solidFill>
                <a:latin typeface="Tahoma" panose="020B0604030504040204" pitchFamily="34" charset="0"/>
              </a:rPr>
              <a:t>C/C++ Programming</a:t>
            </a:r>
          </a:p>
          <a:p>
            <a:pPr algn="r" eaLnBrk="1">
              <a:buSzPct val="100000"/>
              <a:defRPr/>
            </a:pPr>
            <a:fld id="{59908633-8E8D-433A-8DCC-73CB5CAF0AED}" type="slidenum">
              <a:rPr lang="en-US" altLang="en-US" sz="1100" b="1" smtClean="0">
                <a:solidFill>
                  <a:srgbClr val="FFFFFF"/>
                </a:solidFill>
                <a:latin typeface="Tahoma" panose="020B0604030504040204" pitchFamily="34" charset="0"/>
              </a:rPr>
              <a:pPr algn="r" eaLnBrk="1">
                <a:buSzPct val="100000"/>
                <a:defRPr/>
              </a:pPr>
              <a:t>‹#›</a:t>
            </a:fld>
            <a:endParaRPr lang="en-US" altLang="en-US" sz="1100" b="1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6010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0075" cy="396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2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 kern="1200">
          <a:solidFill>
            <a:srgbClr val="000000"/>
          </a:solidFill>
          <a:latin typeface="+mj-lt"/>
          <a:ea typeface="Noto Sans CJK SC Regular" charset="0"/>
          <a:cs typeface="+mj-cs"/>
        </a:defRPr>
      </a:lvl1pPr>
      <a:lvl2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ea typeface="Noto Sans CJK SC Regular" charset="0"/>
          <a:cs typeface="Noto Sans CJK SC Regular" charset="0"/>
        </a:defRPr>
      </a:lvl2pPr>
      <a:lvl3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ea typeface="Noto Sans CJK SC Regular" charset="0"/>
          <a:cs typeface="Noto Sans CJK SC Regular" charset="0"/>
        </a:defRPr>
      </a:lvl3pPr>
      <a:lvl4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ea typeface="Noto Sans CJK SC Regular" charset="0"/>
          <a:cs typeface="Noto Sans CJK SC Regular" charset="0"/>
        </a:defRPr>
      </a:lvl4pPr>
      <a:lvl5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ea typeface="Noto Sans CJK SC Regular" charset="0"/>
          <a:cs typeface="Noto Sans CJK SC Regular" charset="0"/>
        </a:defRPr>
      </a:lvl5pPr>
      <a:lvl6pPr marL="2514600" indent="-228600"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cs typeface="Noto Sans CJK SC Regular" charset="0"/>
        </a:defRPr>
      </a:lvl6pPr>
      <a:lvl7pPr marL="2971800" indent="-228600"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cs typeface="Noto Sans CJK SC Regular" charset="0"/>
        </a:defRPr>
      </a:lvl7pPr>
      <a:lvl8pPr marL="3429000" indent="-228600"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cs typeface="Noto Sans CJK SC Regular" charset="0"/>
        </a:defRPr>
      </a:lvl8pPr>
      <a:lvl9pPr marL="3886200" indent="-228600"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cs typeface="Noto Sans CJK SC Regular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Noto Sans CJK SC Regular" charset="0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Noto Sans CJK SC Regular" charset="0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Noto Sans CJK SC Regular" charset="0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Noto Sans CJK SC Regular" charset="0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Noto Sans CJK SC Regular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137275"/>
            <a:ext cx="9144000" cy="720725"/>
          </a:xfrm>
          <a:prstGeom prst="rect">
            <a:avLst/>
          </a:prstGeom>
          <a:solidFill>
            <a:srgbClr val="26267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6194425"/>
            <a:ext cx="349250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SzPct val="100000"/>
              <a:defRPr/>
            </a:pPr>
            <a:r>
              <a:rPr lang="en-US" altLang="en-US" sz="1100" b="1">
                <a:solidFill>
                  <a:srgbClr val="D1D1F0"/>
                </a:solidFill>
                <a:latin typeface="Tahoma" panose="020B0604030504040204" pitchFamily="34" charset="0"/>
              </a:rPr>
              <a:t>            HCM University of Technology</a:t>
            </a:r>
          </a:p>
          <a:p>
            <a:pPr eaLnBrk="1">
              <a:buSzPct val="100000"/>
              <a:defRPr/>
            </a:pPr>
            <a:r>
              <a:rPr lang="en-US" altLang="en-US" sz="1100" b="1">
                <a:solidFill>
                  <a:srgbClr val="D1D1F0"/>
                </a:solidFill>
                <a:latin typeface="Tahoma" panose="020B0604030504040204" pitchFamily="34" charset="0"/>
              </a:rPr>
              <a:t>Faculty of Computer Science and Engineering</a:t>
            </a:r>
          </a:p>
          <a:p>
            <a:pPr eaLnBrk="1">
              <a:spcBef>
                <a:spcPts val="225"/>
              </a:spcBef>
              <a:buSzPct val="100000"/>
              <a:defRPr/>
            </a:pPr>
            <a:r>
              <a:rPr lang="en-US" altLang="en-US" sz="1100" b="1">
                <a:solidFill>
                  <a:srgbClr val="199ACC"/>
                </a:solidFill>
                <a:latin typeface="Tahoma" panose="020B0604030504040204" pitchFamily="34" charset="0"/>
              </a:rPr>
              <a:t>© 2016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10000" y="6194425"/>
            <a:ext cx="533400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buSzPct val="100000"/>
              <a:defRPr/>
            </a:pPr>
            <a:r>
              <a:rPr lang="en-US" altLang="en-US" sz="1100" b="1">
                <a:solidFill>
                  <a:srgbClr val="FFFFFF"/>
                </a:solidFill>
                <a:latin typeface="Tahoma" panose="020B0604030504040204" pitchFamily="34" charset="0"/>
              </a:rPr>
              <a:t>C/C++ Programming</a:t>
            </a:r>
          </a:p>
          <a:p>
            <a:pPr algn="r" eaLnBrk="1">
              <a:buSzPct val="100000"/>
              <a:defRPr/>
            </a:pPr>
            <a:fld id="{C72C614F-79E5-4765-94A8-81D7A49636CA}" type="slidenum">
              <a:rPr lang="en-US" altLang="en-US" sz="1100" b="1" smtClean="0">
                <a:solidFill>
                  <a:srgbClr val="FFFFFF"/>
                </a:solidFill>
                <a:latin typeface="Tahoma" panose="020B0604030504040204" pitchFamily="34" charset="0"/>
              </a:rPr>
              <a:pPr algn="r" eaLnBrk="1">
                <a:buSzPct val="100000"/>
                <a:defRPr/>
              </a:pPr>
              <a:t>‹#›</a:t>
            </a:fld>
            <a:endParaRPr lang="en-US" altLang="en-US" sz="1100" b="1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0075" cy="113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0075" cy="396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2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 kern="1200">
          <a:solidFill>
            <a:srgbClr val="000000"/>
          </a:solidFill>
          <a:latin typeface="+mj-lt"/>
          <a:ea typeface="Noto Sans CJK SC Regular" charset="0"/>
          <a:cs typeface="+mj-cs"/>
        </a:defRPr>
      </a:lvl1pPr>
      <a:lvl2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ea typeface="Noto Sans CJK SC Regular" charset="0"/>
          <a:cs typeface="Noto Sans CJK SC Regular" charset="0"/>
        </a:defRPr>
      </a:lvl2pPr>
      <a:lvl3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ea typeface="Noto Sans CJK SC Regular" charset="0"/>
          <a:cs typeface="Noto Sans CJK SC Regular" charset="0"/>
        </a:defRPr>
      </a:lvl3pPr>
      <a:lvl4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ea typeface="Noto Sans CJK SC Regular" charset="0"/>
          <a:cs typeface="Noto Sans CJK SC Regular" charset="0"/>
        </a:defRPr>
      </a:lvl4pPr>
      <a:lvl5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ea typeface="Noto Sans CJK SC Regular" charset="0"/>
          <a:cs typeface="Noto Sans CJK SC Regular" charset="0"/>
        </a:defRPr>
      </a:lvl5pPr>
      <a:lvl6pPr marL="2514600" indent="-228600"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cs typeface="Noto Sans CJK SC Regular" charset="0"/>
        </a:defRPr>
      </a:lvl6pPr>
      <a:lvl7pPr marL="2971800" indent="-228600"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cs typeface="Noto Sans CJK SC Regular" charset="0"/>
        </a:defRPr>
      </a:lvl7pPr>
      <a:lvl8pPr marL="3429000" indent="-228600"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cs typeface="Noto Sans CJK SC Regular" charset="0"/>
        </a:defRPr>
      </a:lvl8pPr>
      <a:lvl9pPr marL="3886200" indent="-228600"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cs typeface="Noto Sans CJK SC Regular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Noto Sans CJK SC Regular" charset="0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Noto Sans CJK SC Regular" charset="0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Noto Sans CJK SC Regular" charset="0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Noto Sans CJK SC Regular" charset="0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Noto Sans CJK SC Regular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0" y="6137275"/>
            <a:ext cx="9144000" cy="720725"/>
          </a:xfrm>
          <a:prstGeom prst="rect">
            <a:avLst/>
          </a:prstGeom>
          <a:solidFill>
            <a:srgbClr val="26267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6194425"/>
            <a:ext cx="3995738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SzPct val="100000"/>
              <a:defRPr/>
            </a:pPr>
            <a:r>
              <a:rPr lang="en-US" altLang="en-US" sz="1100" b="1">
                <a:solidFill>
                  <a:srgbClr val="D1D1F0"/>
                </a:solidFill>
                <a:latin typeface="Tahoma" panose="020B0604030504040204" pitchFamily="34" charset="0"/>
              </a:rPr>
              <a:t>            HCM University of Technology</a:t>
            </a:r>
          </a:p>
          <a:p>
            <a:pPr eaLnBrk="1">
              <a:buSzPct val="100000"/>
              <a:defRPr/>
            </a:pPr>
            <a:r>
              <a:rPr lang="en-US" altLang="en-US" sz="1100" b="1">
                <a:solidFill>
                  <a:srgbClr val="D1D1F0"/>
                </a:solidFill>
                <a:latin typeface="Tahoma" panose="020B0604030504040204" pitchFamily="34" charset="0"/>
              </a:rPr>
              <a:t>Faculty of Computer Science and Engineering</a:t>
            </a:r>
          </a:p>
          <a:p>
            <a:pPr eaLnBrk="1">
              <a:spcBef>
                <a:spcPts val="225"/>
              </a:spcBef>
              <a:buSzPct val="100000"/>
              <a:defRPr/>
            </a:pPr>
            <a:r>
              <a:rPr lang="en-US" altLang="en-US" sz="1100" b="1">
                <a:solidFill>
                  <a:srgbClr val="199ACC"/>
                </a:solidFill>
                <a:latin typeface="Tahoma" panose="020B0604030504040204" pitchFamily="34" charset="0"/>
              </a:rPr>
              <a:t>© 2016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810000" y="6194425"/>
            <a:ext cx="533400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buSzPct val="100000"/>
              <a:defRPr/>
            </a:pPr>
            <a:r>
              <a:rPr lang="en-US" altLang="en-US" sz="1100" b="1">
                <a:solidFill>
                  <a:srgbClr val="FFFFFF"/>
                </a:solidFill>
                <a:latin typeface="Tahoma" panose="020B0604030504040204" pitchFamily="34" charset="0"/>
              </a:rPr>
              <a:t>C/C++ Programming</a:t>
            </a:r>
          </a:p>
          <a:p>
            <a:pPr algn="r" eaLnBrk="1">
              <a:buSzPct val="100000"/>
              <a:defRPr/>
            </a:pPr>
            <a:fld id="{7BDAE92A-3FD2-4606-8A32-B3B46145622E}" type="slidenum">
              <a:rPr lang="en-US" altLang="en-US" sz="1100" b="1" smtClean="0">
                <a:solidFill>
                  <a:srgbClr val="FFFFFF"/>
                </a:solidFill>
                <a:latin typeface="Tahoma" panose="020B0604030504040204" pitchFamily="34" charset="0"/>
              </a:rPr>
              <a:pPr algn="r" eaLnBrk="1">
                <a:buSzPct val="100000"/>
                <a:defRPr/>
              </a:pPr>
              <a:t>‹#›</a:t>
            </a:fld>
            <a:endParaRPr lang="en-US" altLang="en-US" sz="1100" b="1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5979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97900" cy="49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 kern="1200">
          <a:solidFill>
            <a:srgbClr val="000000"/>
          </a:solidFill>
          <a:latin typeface="+mj-lt"/>
          <a:ea typeface="Noto Sans CJK SC Regular" charset="0"/>
          <a:cs typeface="+mj-cs"/>
        </a:defRPr>
      </a:lvl1pPr>
      <a:lvl2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ea typeface="Noto Sans CJK SC Regular" charset="0"/>
          <a:cs typeface="Noto Sans CJK SC Regular" charset="0"/>
        </a:defRPr>
      </a:lvl2pPr>
      <a:lvl3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ea typeface="Noto Sans CJK SC Regular" charset="0"/>
          <a:cs typeface="Noto Sans CJK SC Regular" charset="0"/>
        </a:defRPr>
      </a:lvl3pPr>
      <a:lvl4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ea typeface="Noto Sans CJK SC Regular" charset="0"/>
          <a:cs typeface="Noto Sans CJK SC Regular" charset="0"/>
        </a:defRPr>
      </a:lvl4pPr>
      <a:lvl5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ea typeface="Noto Sans CJK SC Regular" charset="0"/>
          <a:cs typeface="Noto Sans CJK SC Regular" charset="0"/>
        </a:defRPr>
      </a:lvl5pPr>
      <a:lvl6pPr marL="2514600" indent="-228600"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cs typeface="Noto Sans CJK SC Regular" charset="0"/>
        </a:defRPr>
      </a:lvl6pPr>
      <a:lvl7pPr marL="2971800" indent="-228600"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cs typeface="Noto Sans CJK SC Regular" charset="0"/>
        </a:defRPr>
      </a:lvl7pPr>
      <a:lvl8pPr marL="3429000" indent="-228600"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cs typeface="Noto Sans CJK SC Regular" charset="0"/>
        </a:defRPr>
      </a:lvl8pPr>
      <a:lvl9pPr marL="3886200" indent="-228600"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cs typeface="Noto Sans CJK SC Regular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Noto Sans CJK SC Regular" charset="0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Noto Sans CJK SC Regular" charset="0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Noto Sans CJK SC Regular" charset="0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Noto Sans CJK SC Regular" charset="0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Noto Sans CJK SC Regular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0" y="6137275"/>
            <a:ext cx="9144000" cy="720725"/>
          </a:xfrm>
          <a:prstGeom prst="rect">
            <a:avLst/>
          </a:prstGeom>
          <a:solidFill>
            <a:srgbClr val="26267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6194425"/>
            <a:ext cx="3779838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SzPct val="100000"/>
              <a:defRPr/>
            </a:pPr>
            <a:r>
              <a:rPr lang="en-US" altLang="en-US" sz="1100" b="1">
                <a:solidFill>
                  <a:srgbClr val="D1D1F0"/>
                </a:solidFill>
                <a:latin typeface="Tahoma" panose="020B0604030504040204" pitchFamily="34" charset="0"/>
              </a:rPr>
              <a:t>            HCM University of Technology</a:t>
            </a:r>
          </a:p>
          <a:p>
            <a:pPr eaLnBrk="1">
              <a:buSzPct val="100000"/>
              <a:defRPr/>
            </a:pPr>
            <a:r>
              <a:rPr lang="en-US" altLang="en-US" sz="1100" b="1">
                <a:solidFill>
                  <a:srgbClr val="D1D1F0"/>
                </a:solidFill>
                <a:latin typeface="Tahoma" panose="020B0604030504040204" pitchFamily="34" charset="0"/>
              </a:rPr>
              <a:t>Faculty of Computer Science and Engineering</a:t>
            </a:r>
          </a:p>
          <a:p>
            <a:pPr eaLnBrk="1">
              <a:spcBef>
                <a:spcPts val="225"/>
              </a:spcBef>
              <a:buSzPct val="100000"/>
              <a:defRPr/>
            </a:pPr>
            <a:r>
              <a:rPr lang="en-US" altLang="en-US" sz="1100" b="1">
                <a:solidFill>
                  <a:srgbClr val="199ACC"/>
                </a:solidFill>
                <a:latin typeface="Tahoma" panose="020B0604030504040204" pitchFamily="34" charset="0"/>
              </a:rPr>
              <a:t>© 2016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810000" y="6194425"/>
            <a:ext cx="533400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buSzPct val="100000"/>
              <a:defRPr/>
            </a:pPr>
            <a:r>
              <a:rPr lang="en-US" altLang="en-US" sz="1100" b="1">
                <a:solidFill>
                  <a:srgbClr val="FFFFFF"/>
                </a:solidFill>
                <a:latin typeface="Tahoma" panose="020B0604030504040204" pitchFamily="34" charset="0"/>
              </a:rPr>
              <a:t>C/C++ Programming</a:t>
            </a:r>
          </a:p>
          <a:p>
            <a:pPr algn="r" eaLnBrk="1">
              <a:buSzPct val="100000"/>
              <a:defRPr/>
            </a:pPr>
            <a:fld id="{97FFEFBF-C8D9-4746-8EFD-736D1C05D12F}" type="slidenum">
              <a:rPr lang="en-US" altLang="en-US" sz="1100" b="1" smtClean="0">
                <a:solidFill>
                  <a:srgbClr val="FFFFFF"/>
                </a:solidFill>
                <a:latin typeface="Tahoma" panose="020B0604030504040204" pitchFamily="34" charset="0"/>
              </a:rPr>
              <a:pPr algn="r" eaLnBrk="1">
                <a:buSzPct val="100000"/>
                <a:defRPr/>
              </a:pPr>
              <a:t>‹#›</a:t>
            </a:fld>
            <a:endParaRPr lang="en-US" altLang="en-US" sz="1100" b="1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5979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16900" cy="396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2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 kern="1200">
          <a:solidFill>
            <a:srgbClr val="000000"/>
          </a:solidFill>
          <a:latin typeface="+mj-lt"/>
          <a:ea typeface="Noto Sans CJK SC Regular" charset="0"/>
          <a:cs typeface="+mj-cs"/>
        </a:defRPr>
      </a:lvl1pPr>
      <a:lvl2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ea typeface="Noto Sans CJK SC Regular" charset="0"/>
          <a:cs typeface="Noto Sans CJK SC Regular" charset="0"/>
        </a:defRPr>
      </a:lvl2pPr>
      <a:lvl3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ea typeface="Noto Sans CJK SC Regular" charset="0"/>
          <a:cs typeface="Noto Sans CJK SC Regular" charset="0"/>
        </a:defRPr>
      </a:lvl3pPr>
      <a:lvl4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ea typeface="Noto Sans CJK SC Regular" charset="0"/>
          <a:cs typeface="Noto Sans CJK SC Regular" charset="0"/>
        </a:defRPr>
      </a:lvl4pPr>
      <a:lvl5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ea typeface="Noto Sans CJK SC Regular" charset="0"/>
          <a:cs typeface="Noto Sans CJK SC Regular" charset="0"/>
        </a:defRPr>
      </a:lvl5pPr>
      <a:lvl6pPr marL="2514600" indent="-228600"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cs typeface="Noto Sans CJK SC Regular" charset="0"/>
        </a:defRPr>
      </a:lvl6pPr>
      <a:lvl7pPr marL="2971800" indent="-228600"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cs typeface="Noto Sans CJK SC Regular" charset="0"/>
        </a:defRPr>
      </a:lvl7pPr>
      <a:lvl8pPr marL="3429000" indent="-228600"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cs typeface="Noto Sans CJK SC Regular" charset="0"/>
        </a:defRPr>
      </a:lvl8pPr>
      <a:lvl9pPr marL="3886200" indent="-228600"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cs typeface="Noto Sans CJK SC Regular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Noto Sans CJK SC Regular" charset="0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Noto Sans CJK SC Regular" charset="0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Noto Sans CJK SC Regular" charset="0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Noto Sans CJK SC Regular" charset="0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Noto Sans CJK SC Regular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0" y="6137275"/>
            <a:ext cx="9144000" cy="720725"/>
          </a:xfrm>
          <a:prstGeom prst="rect">
            <a:avLst/>
          </a:prstGeom>
          <a:solidFill>
            <a:srgbClr val="26267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6194425"/>
            <a:ext cx="381000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SzPct val="100000"/>
              <a:defRPr/>
            </a:pPr>
            <a:r>
              <a:rPr lang="en-US" altLang="en-US" sz="1100" b="1">
                <a:solidFill>
                  <a:srgbClr val="D1D1F0"/>
                </a:solidFill>
                <a:latin typeface="Tahoma" panose="020B0604030504040204" pitchFamily="34" charset="0"/>
              </a:rPr>
              <a:t>            HCM University of Technology</a:t>
            </a:r>
          </a:p>
          <a:p>
            <a:pPr eaLnBrk="1">
              <a:buSzPct val="100000"/>
              <a:defRPr/>
            </a:pPr>
            <a:r>
              <a:rPr lang="en-US" altLang="en-US" sz="1100" b="1">
                <a:solidFill>
                  <a:srgbClr val="D1D1F0"/>
                </a:solidFill>
                <a:latin typeface="Tahoma" panose="020B0604030504040204" pitchFamily="34" charset="0"/>
              </a:rPr>
              <a:t>Faculty of Computer Science and Engineering</a:t>
            </a:r>
          </a:p>
          <a:p>
            <a:pPr eaLnBrk="1">
              <a:spcBef>
                <a:spcPts val="225"/>
              </a:spcBef>
              <a:buSzPct val="100000"/>
              <a:defRPr/>
            </a:pPr>
            <a:r>
              <a:rPr lang="en-US" altLang="en-US" sz="1100" b="1">
                <a:solidFill>
                  <a:srgbClr val="199ACC"/>
                </a:solidFill>
                <a:latin typeface="Tahoma" panose="020B0604030504040204" pitchFamily="34" charset="0"/>
              </a:rPr>
              <a:t>© 2016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810000" y="6194425"/>
            <a:ext cx="533400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buSzPct val="100000"/>
              <a:defRPr/>
            </a:pPr>
            <a:r>
              <a:rPr lang="en-US" altLang="en-US" sz="1100" b="1">
                <a:solidFill>
                  <a:srgbClr val="FFFFFF"/>
                </a:solidFill>
                <a:latin typeface="Tahoma" panose="020B0604030504040204" pitchFamily="34" charset="0"/>
              </a:rPr>
              <a:t>C/C++ Programming</a:t>
            </a:r>
          </a:p>
          <a:p>
            <a:pPr algn="r" eaLnBrk="1">
              <a:buSzPct val="100000"/>
              <a:defRPr/>
            </a:pPr>
            <a:fld id="{8A1D502F-71F0-4413-9BCF-67BF834BD24E}" type="slidenum">
              <a:rPr lang="en-US" altLang="en-US" sz="1100" b="1" smtClean="0">
                <a:solidFill>
                  <a:srgbClr val="FFFFFF"/>
                </a:solidFill>
                <a:latin typeface="Tahoma" panose="020B0604030504040204" pitchFamily="34" charset="0"/>
              </a:rPr>
              <a:pPr algn="r" eaLnBrk="1">
                <a:buSzPct val="100000"/>
                <a:defRPr/>
              </a:pPr>
              <a:t>‹#›</a:t>
            </a:fld>
            <a:endParaRPr lang="en-US" altLang="en-US" sz="1100" b="1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16900" cy="113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16900" cy="396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2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 kern="1200">
          <a:solidFill>
            <a:srgbClr val="000000"/>
          </a:solidFill>
          <a:latin typeface="+mj-lt"/>
          <a:ea typeface="Noto Sans CJK SC Regular" charset="0"/>
          <a:cs typeface="+mj-cs"/>
        </a:defRPr>
      </a:lvl1pPr>
      <a:lvl2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ea typeface="Noto Sans CJK SC Regular" charset="0"/>
          <a:cs typeface="Noto Sans CJK SC Regular" charset="0"/>
        </a:defRPr>
      </a:lvl2pPr>
      <a:lvl3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ea typeface="Noto Sans CJK SC Regular" charset="0"/>
          <a:cs typeface="Noto Sans CJK SC Regular" charset="0"/>
        </a:defRPr>
      </a:lvl3pPr>
      <a:lvl4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ea typeface="Noto Sans CJK SC Regular" charset="0"/>
          <a:cs typeface="Noto Sans CJK SC Regular" charset="0"/>
        </a:defRPr>
      </a:lvl4pPr>
      <a:lvl5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ea typeface="Noto Sans CJK SC Regular" charset="0"/>
          <a:cs typeface="Noto Sans CJK SC Regular" charset="0"/>
        </a:defRPr>
      </a:lvl5pPr>
      <a:lvl6pPr marL="2514600" indent="-228600"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cs typeface="Noto Sans CJK SC Regular" charset="0"/>
        </a:defRPr>
      </a:lvl6pPr>
      <a:lvl7pPr marL="2971800" indent="-228600"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cs typeface="Noto Sans CJK SC Regular" charset="0"/>
        </a:defRPr>
      </a:lvl7pPr>
      <a:lvl8pPr marL="3429000" indent="-228600"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cs typeface="Noto Sans CJK SC Regular" charset="0"/>
        </a:defRPr>
      </a:lvl8pPr>
      <a:lvl9pPr marL="3886200" indent="-228600"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cs typeface="Noto Sans CJK SC Regular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Noto Sans CJK SC Regular" charset="0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Noto Sans CJK SC Regular" charset="0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Noto Sans CJK SC Regular" charset="0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Noto Sans CJK SC Regular" charset="0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Noto Sans CJK SC Regular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0" y="6137275"/>
            <a:ext cx="9144000" cy="720725"/>
          </a:xfrm>
          <a:prstGeom prst="rect">
            <a:avLst/>
          </a:prstGeom>
          <a:solidFill>
            <a:srgbClr val="26267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6194425"/>
            <a:ext cx="3563938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SzPct val="100000"/>
              <a:defRPr/>
            </a:pPr>
            <a:r>
              <a:rPr lang="en-US" altLang="en-US" sz="1100" b="1">
                <a:solidFill>
                  <a:srgbClr val="D1D1F0"/>
                </a:solidFill>
                <a:latin typeface="Tahoma" panose="020B0604030504040204" pitchFamily="34" charset="0"/>
              </a:rPr>
              <a:t>            HCM University of Technology</a:t>
            </a:r>
          </a:p>
          <a:p>
            <a:pPr eaLnBrk="1">
              <a:buSzPct val="100000"/>
              <a:defRPr/>
            </a:pPr>
            <a:r>
              <a:rPr lang="en-US" altLang="en-US" sz="1100" b="1">
                <a:solidFill>
                  <a:srgbClr val="D1D1F0"/>
                </a:solidFill>
                <a:latin typeface="Tahoma" panose="020B0604030504040204" pitchFamily="34" charset="0"/>
              </a:rPr>
              <a:t>Faculty of Computer Science and Engineering</a:t>
            </a:r>
          </a:p>
          <a:p>
            <a:pPr eaLnBrk="1">
              <a:spcBef>
                <a:spcPts val="225"/>
              </a:spcBef>
              <a:buSzPct val="100000"/>
              <a:defRPr/>
            </a:pPr>
            <a:r>
              <a:rPr lang="en-US" altLang="en-US" sz="1100" b="1">
                <a:solidFill>
                  <a:srgbClr val="199ACC"/>
                </a:solidFill>
                <a:latin typeface="Tahoma" panose="020B0604030504040204" pitchFamily="34" charset="0"/>
              </a:rPr>
              <a:t>© 2016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810000" y="6194425"/>
            <a:ext cx="533400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buSzPct val="100000"/>
              <a:defRPr/>
            </a:pPr>
            <a:r>
              <a:rPr lang="en-US" altLang="en-US" sz="1100" b="1">
                <a:solidFill>
                  <a:srgbClr val="FFFFFF"/>
                </a:solidFill>
                <a:latin typeface="Tahoma" panose="020B0604030504040204" pitchFamily="34" charset="0"/>
              </a:rPr>
              <a:t>C/C++ Programming</a:t>
            </a:r>
          </a:p>
          <a:p>
            <a:pPr algn="r" eaLnBrk="1">
              <a:buSzPct val="100000"/>
              <a:defRPr/>
            </a:pPr>
            <a:fld id="{3FE83E64-FEE9-467E-AF9E-F593770E8402}" type="slidenum">
              <a:rPr lang="en-US" altLang="en-US" sz="1100" b="1" smtClean="0">
                <a:solidFill>
                  <a:srgbClr val="FFFFFF"/>
                </a:solidFill>
                <a:latin typeface="Tahoma" panose="020B0604030504040204" pitchFamily="34" charset="0"/>
              </a:rPr>
              <a:pPr algn="r" eaLnBrk="1">
                <a:buSzPct val="100000"/>
                <a:defRPr/>
              </a:pPr>
              <a:t>‹#›</a:t>
            </a:fld>
            <a:endParaRPr lang="en-US" altLang="en-US" sz="1100" b="1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05000"/>
            <a:ext cx="8369300" cy="143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16900" cy="396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2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 kern="1200">
          <a:solidFill>
            <a:srgbClr val="000000"/>
          </a:solidFill>
          <a:latin typeface="+mj-lt"/>
          <a:ea typeface="Noto Sans CJK SC Regular" charset="0"/>
          <a:cs typeface="+mj-cs"/>
        </a:defRPr>
      </a:lvl1pPr>
      <a:lvl2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ea typeface="Noto Sans CJK SC Regular" charset="0"/>
          <a:cs typeface="Noto Sans CJK SC Regular" charset="0"/>
        </a:defRPr>
      </a:lvl2pPr>
      <a:lvl3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ea typeface="Noto Sans CJK SC Regular" charset="0"/>
          <a:cs typeface="Noto Sans CJK SC Regular" charset="0"/>
        </a:defRPr>
      </a:lvl3pPr>
      <a:lvl4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ea typeface="Noto Sans CJK SC Regular" charset="0"/>
          <a:cs typeface="Noto Sans CJK SC Regular" charset="0"/>
        </a:defRPr>
      </a:lvl4pPr>
      <a:lvl5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ea typeface="Noto Sans CJK SC Regular" charset="0"/>
          <a:cs typeface="Noto Sans CJK SC Regular" charset="0"/>
        </a:defRPr>
      </a:lvl5pPr>
      <a:lvl6pPr marL="2514600" indent="-228600"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cs typeface="Noto Sans CJK SC Regular" charset="0"/>
        </a:defRPr>
      </a:lvl6pPr>
      <a:lvl7pPr marL="2971800" indent="-228600"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cs typeface="Noto Sans CJK SC Regular" charset="0"/>
        </a:defRPr>
      </a:lvl7pPr>
      <a:lvl8pPr marL="3429000" indent="-228600"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cs typeface="Noto Sans CJK SC Regular" charset="0"/>
        </a:defRPr>
      </a:lvl8pPr>
      <a:lvl9pPr marL="3886200" indent="-228600"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Tahoma" panose="020B0604030504040204" pitchFamily="34" charset="0"/>
          <a:cs typeface="Noto Sans CJK SC Regular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Noto Sans CJK SC Regular" charset="0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Noto Sans CJK SC Regular" charset="0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Noto Sans CJK SC Regular" charset="0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Noto Sans CJK SC Regular" charset="0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Noto Sans CJK SC Regular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8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9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381000" y="609600"/>
            <a:ext cx="83058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333399"/>
                </a:solidFill>
                <a:latin typeface="Tahoma" panose="020B0604030504040204" pitchFamily="34" charset="0"/>
              </a:rPr>
              <a:t>Chapter 06</a:t>
            </a:r>
            <a:br>
              <a:rPr lang="en-US" altLang="en-US" sz="3600">
                <a:solidFill>
                  <a:srgbClr val="333399"/>
                </a:solidFill>
                <a:latin typeface="Tahoma" panose="020B0604030504040204" pitchFamily="34" charset="0"/>
              </a:rPr>
            </a:br>
            <a:r>
              <a:rPr lang="en-US" altLang="en-US" sz="3600">
                <a:solidFill>
                  <a:srgbClr val="333399"/>
                </a:solidFill>
                <a:latin typeface="Tahoma" panose="020B0604030504040204" pitchFamily="34" charset="0"/>
              </a:rPr>
              <a:t>Data type</a:t>
            </a:r>
            <a:br>
              <a:rPr lang="en-US" altLang="en-US" sz="3600">
                <a:solidFill>
                  <a:srgbClr val="333399"/>
                </a:solidFill>
                <a:latin typeface="Tahoma" panose="020B0604030504040204" pitchFamily="34" charset="0"/>
              </a:rPr>
            </a:br>
            <a:r>
              <a:rPr lang="en-US" altLang="en-US" sz="3600">
                <a:solidFill>
                  <a:srgbClr val="333399"/>
                </a:solidFill>
                <a:latin typeface="Tahoma" panose="020B0604030504040204" pitchFamily="34" charset="0"/>
              </a:rPr>
              <a:t>User-defined Data Type</a:t>
            </a: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ts val="488"/>
              </a:spcBef>
              <a:buClrTx/>
              <a:buFontTx/>
              <a:buNone/>
            </a:pPr>
            <a:r>
              <a:rPr lang="en-US" altLang="en-US"/>
              <a:t>Dr. Le Thanh Sach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Struct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indent="-2270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indent="-2270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400" dirty="0">
                <a:solidFill>
                  <a:srgbClr val="000000"/>
                </a:solidFill>
                <a:ea typeface="+mn-ea"/>
              </a:rPr>
              <a:t>Why do we need </a:t>
            </a:r>
            <a:r>
              <a:rPr lang="en-US" altLang="en-US" sz="2400" dirty="0" err="1">
                <a:solidFill>
                  <a:srgbClr val="000000"/>
                </a:solidFill>
                <a:ea typeface="+mn-ea"/>
              </a:rPr>
              <a:t>struct</a:t>
            </a:r>
            <a:r>
              <a:rPr lang="en-US" altLang="en-US" sz="2400" dirty="0">
                <a:solidFill>
                  <a:srgbClr val="000000"/>
                </a:solidFill>
                <a:ea typeface="+mn-ea"/>
              </a:rPr>
              <a:t> ?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Problem: Student management system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Another similar problems</a:t>
            </a:r>
          </a:p>
          <a:p>
            <a:pPr lvl="2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Information of a point or a vector</a:t>
            </a:r>
          </a:p>
          <a:p>
            <a:pPr lvl="2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Information of a product, goods in supermarket</a:t>
            </a:r>
          </a:p>
          <a:p>
            <a:pPr lvl="2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...</a:t>
            </a:r>
          </a:p>
          <a:p>
            <a:pPr marL="341313" indent="-333375"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Solution</a:t>
            </a:r>
          </a:p>
          <a:p>
            <a:pPr lvl="2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GATHER all related data into one block</a:t>
            </a:r>
          </a:p>
          <a:p>
            <a:pPr lvl="3" eaLnBrk="1">
              <a:spcBef>
                <a:spcPts val="400"/>
              </a:spcBef>
              <a:buClr>
                <a:srgbClr val="FFCF01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Are always allocated contiguously in memory</a:t>
            </a:r>
          </a:p>
          <a:p>
            <a:pPr lvl="3" eaLnBrk="1">
              <a:spcBef>
                <a:spcPts val="400"/>
              </a:spcBef>
              <a:buClr>
                <a:srgbClr val="FFCF01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Are always released from memory together</a:t>
            </a:r>
          </a:p>
          <a:p>
            <a:pPr lvl="3" eaLnBrk="1">
              <a:spcBef>
                <a:spcPts val="400"/>
              </a:spcBef>
              <a:buClr>
                <a:srgbClr val="FFCF01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Allow different component data fragments can be retrieved independently by its name</a:t>
            </a:r>
          </a:p>
          <a:p>
            <a:pPr marL="341313" indent="-333375"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Struct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04800" y="1196975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indent="-2270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indent="-2270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400" dirty="0">
                <a:solidFill>
                  <a:srgbClr val="000000"/>
                </a:solidFill>
                <a:ea typeface="+mn-ea"/>
              </a:rPr>
              <a:t>Why do we </a:t>
            </a:r>
            <a:r>
              <a:rPr lang="en-US" altLang="en-US" sz="2400">
                <a:solidFill>
                  <a:srgbClr val="000000"/>
                </a:solidFill>
                <a:ea typeface="+mn-ea"/>
              </a:rPr>
              <a:t>need </a:t>
            </a:r>
            <a:r>
              <a:rPr lang="en-US" altLang="en-US" sz="2400" dirty="0" err="1">
                <a:solidFill>
                  <a:srgbClr val="000000"/>
                </a:solidFill>
                <a:ea typeface="+mn-ea"/>
              </a:rPr>
              <a:t>struct</a:t>
            </a:r>
            <a:r>
              <a:rPr lang="en-US" altLang="en-US" sz="2400" dirty="0">
                <a:solidFill>
                  <a:srgbClr val="000000"/>
                </a:solidFill>
                <a:ea typeface="+mn-ea"/>
              </a:rPr>
              <a:t>?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Solution</a:t>
            </a:r>
          </a:p>
          <a:p>
            <a:pPr lvl="2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GATHER all related data into one block</a:t>
            </a:r>
          </a:p>
          <a:p>
            <a:pPr lvl="3" eaLnBrk="1">
              <a:spcBef>
                <a:spcPts val="400"/>
              </a:spcBef>
              <a:buClr>
                <a:srgbClr val="FFCF01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Are always allocated contiguously in memory</a:t>
            </a:r>
          </a:p>
          <a:p>
            <a:pPr lvl="3" eaLnBrk="1">
              <a:spcBef>
                <a:spcPts val="400"/>
              </a:spcBef>
              <a:buClr>
                <a:srgbClr val="FFCF01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Are always released from memory together</a:t>
            </a:r>
          </a:p>
          <a:p>
            <a:pPr lvl="3" eaLnBrk="1">
              <a:spcBef>
                <a:spcPts val="400"/>
              </a:spcBef>
              <a:buClr>
                <a:srgbClr val="FFCF01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Allow different component data fragments can be retrieved independently by its name</a:t>
            </a:r>
          </a:p>
          <a:p>
            <a:pPr marL="341313" indent="-333375"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  <a:p>
            <a:pPr marL="341313" indent="-333375"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  <a:p>
            <a:pPr lvl="2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In C: </a:t>
            </a:r>
            <a:r>
              <a:rPr lang="en-US" altLang="en-US" sz="2000" dirty="0" err="1">
                <a:solidFill>
                  <a:srgbClr val="000000"/>
                </a:solidFill>
                <a:ea typeface="+mn-ea"/>
              </a:rPr>
              <a:t>struct</a:t>
            </a: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 is used</a:t>
            </a:r>
          </a:p>
          <a:p>
            <a:pPr lvl="2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In C++: class is used</a:t>
            </a:r>
          </a:p>
          <a:p>
            <a:pPr marL="341313" indent="-333375"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Struct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</a:pPr>
            <a:r>
              <a:rPr lang="en-US" altLang="en-US" sz="2400">
                <a:solidFill>
                  <a:srgbClr val="000000"/>
                </a:solidFill>
              </a:rPr>
              <a:t>What is struct?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</a:pPr>
            <a:r>
              <a:rPr lang="en-US" altLang="en-US" sz="2000">
                <a:solidFill>
                  <a:srgbClr val="000000"/>
                </a:solidFill>
              </a:rPr>
              <a:t>Is a composite data type consisting of  partial, built-in data types. Partial types can be the same type or they can be different. They can also be struct.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</a:pPr>
            <a:r>
              <a:rPr lang="en-US" altLang="en-US" sz="2000">
                <a:solidFill>
                  <a:srgbClr val="000000"/>
                </a:solidFill>
              </a:rPr>
              <a:t>In object oriented programming languages, a similar data type but with more features (Class) can be used instead of struct.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Struct</a:t>
            </a: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735013" indent="-277813"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What is struct?</a:t>
            </a:r>
          </a:p>
          <a:p>
            <a:pPr lvl="1" eaLnBrk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Example</a:t>
            </a: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2819400" y="1671638"/>
            <a:ext cx="5562600" cy="4205287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800">
                <a:latin typeface="Consolas" panose="020B0609020204030204" pitchFamily="49" charset="0"/>
              </a:rPr>
              <a:t> sStudent{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1800">
                <a:latin typeface="Consolas" panose="020B0609020204030204" pitchFamily="49" charset="0"/>
              </a:rPr>
              <a:t> id[5];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1800">
                <a:latin typeface="Consolas" panose="020B0609020204030204" pitchFamily="49" charset="0"/>
              </a:rPr>
              <a:t> name[50];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1800">
                <a:latin typeface="Consolas" panose="020B0609020204030204" pitchFamily="49" charset="0"/>
              </a:rPr>
              <a:t> gpa;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};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800">
                <a:latin typeface="Consolas" panose="020B0609020204030204" pitchFamily="49" charset="0"/>
              </a:rPr>
              <a:t> sPoint3D{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1800">
                <a:latin typeface="Consolas" panose="020B0609020204030204" pitchFamily="49" charset="0"/>
              </a:rPr>
              <a:t> x, y, z;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};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800">
                <a:latin typeface="Consolas" panose="020B0609020204030204" pitchFamily="49" charset="0"/>
              </a:rPr>
              <a:t> sVector3D{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1800">
                <a:latin typeface="Consolas" panose="020B0609020204030204" pitchFamily="49" charset="0"/>
              </a:rPr>
              <a:t> x, y, z;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};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800">
                <a:latin typeface="Consolas" panose="020B0609020204030204" pitchFamily="49" charset="0"/>
              </a:rPr>
              <a:t> sTable{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1800">
                <a:latin typeface="Consolas" panose="020B0609020204030204" pitchFamily="49" charset="0"/>
              </a:rPr>
              <a:t> code[10];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1800">
                <a:latin typeface="Consolas" panose="020B0609020204030204" pitchFamily="49" charset="0"/>
              </a:rPr>
              <a:t> width, length, height;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Struct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indent="-2270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indent="-2270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400" dirty="0" err="1">
                <a:solidFill>
                  <a:srgbClr val="000000"/>
                </a:solidFill>
                <a:ea typeface="+mn-ea"/>
              </a:rPr>
              <a:t>Struct</a:t>
            </a:r>
            <a:r>
              <a:rPr lang="en-US" altLang="en-US" sz="2400" dirty="0">
                <a:solidFill>
                  <a:srgbClr val="000000"/>
                </a:solidFill>
                <a:ea typeface="+mn-ea"/>
              </a:rPr>
              <a:t> “</a:t>
            </a:r>
            <a:r>
              <a:rPr lang="en-US" altLang="en-US" sz="2400" dirty="0" err="1">
                <a:solidFill>
                  <a:srgbClr val="000000"/>
                </a:solidFill>
                <a:ea typeface="+mn-ea"/>
              </a:rPr>
              <a:t>sStudent</a:t>
            </a:r>
            <a:r>
              <a:rPr lang="en-US" altLang="en-US" sz="2400" dirty="0">
                <a:solidFill>
                  <a:srgbClr val="000000"/>
                </a:solidFill>
                <a:ea typeface="+mn-ea"/>
              </a:rPr>
              <a:t>”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Gather the relevant components (field) to describe a student 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Data of each student contains:</a:t>
            </a:r>
          </a:p>
          <a:p>
            <a:pPr lvl="2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id, name: Identifier and name of the student</a:t>
            </a:r>
          </a:p>
          <a:p>
            <a:pPr lvl="3" eaLnBrk="1">
              <a:spcBef>
                <a:spcPts val="400"/>
              </a:spcBef>
              <a:buClr>
                <a:srgbClr val="FFCF01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Data type: array (will be covered in another chapter)</a:t>
            </a:r>
          </a:p>
          <a:p>
            <a:pPr lvl="2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 err="1">
                <a:solidFill>
                  <a:srgbClr val="000000"/>
                </a:solidFill>
                <a:ea typeface="+mn-ea"/>
              </a:rPr>
              <a:t>gpa</a:t>
            </a: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: grade point average:</a:t>
            </a:r>
          </a:p>
          <a:p>
            <a:pPr lvl="3" eaLnBrk="1">
              <a:spcBef>
                <a:spcPts val="400"/>
              </a:spcBef>
              <a:buClr>
                <a:srgbClr val="FFCF01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Data type: float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Always, CONTIGUOUS (ADJACENT) memory locations are used to store structure members in memory (</a:t>
            </a:r>
            <a:r>
              <a:rPr lang="en-US" altLang="en-US" sz="2000" dirty="0" err="1">
                <a:solidFill>
                  <a:srgbClr val="000000"/>
                </a:solidFill>
                <a:ea typeface="+mn-ea"/>
              </a:rPr>
              <a:t>struct</a:t>
            </a: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 “</a:t>
            </a:r>
            <a:r>
              <a:rPr lang="en-US" altLang="en-US" sz="2000" dirty="0" err="1">
                <a:solidFill>
                  <a:srgbClr val="000000"/>
                </a:solidFill>
                <a:ea typeface="+mn-ea"/>
              </a:rPr>
              <a:t>sStudent</a:t>
            </a: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” in this case).</a:t>
            </a:r>
          </a:p>
          <a:p>
            <a:pPr marL="341313" indent="-333375"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2700338" y="4641850"/>
            <a:ext cx="3352800" cy="1462088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800">
                <a:latin typeface="Consolas" panose="020B0609020204030204" pitchFamily="49" charset="0"/>
              </a:rPr>
              <a:t> sStudent{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1800">
                <a:latin typeface="Consolas" panose="020B0609020204030204" pitchFamily="49" charset="0"/>
              </a:rPr>
              <a:t> id[5];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1800">
                <a:latin typeface="Consolas" panose="020B0609020204030204" pitchFamily="49" charset="0"/>
              </a:rPr>
              <a:t> name[50];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1800">
                <a:latin typeface="Consolas" panose="020B0609020204030204" pitchFamily="49" charset="0"/>
              </a:rPr>
              <a:t> gpa;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Struct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indent="-2270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indent="-2270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400" dirty="0" err="1">
                <a:solidFill>
                  <a:srgbClr val="000000"/>
                </a:solidFill>
                <a:ea typeface="+mn-ea"/>
              </a:rPr>
              <a:t>Struct</a:t>
            </a:r>
            <a:r>
              <a:rPr lang="en-US" altLang="en-US" sz="2400" dirty="0">
                <a:solidFill>
                  <a:srgbClr val="000000"/>
                </a:solidFill>
                <a:ea typeface="+mn-ea"/>
              </a:rPr>
              <a:t> “sPoint3D” and “sVector3D”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Gather the relevant components (field) to describe a point and a vector in three dimensions.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Name of each component:</a:t>
            </a:r>
          </a:p>
          <a:p>
            <a:pPr lvl="2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 err="1">
                <a:solidFill>
                  <a:srgbClr val="000000"/>
                </a:solidFill>
                <a:ea typeface="+mn-ea"/>
              </a:rPr>
              <a:t>x,y,z</a:t>
            </a: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: coordinates of point or vector</a:t>
            </a:r>
          </a:p>
          <a:p>
            <a:pPr lvl="3" eaLnBrk="1">
              <a:spcBef>
                <a:spcPts val="400"/>
              </a:spcBef>
              <a:buClr>
                <a:srgbClr val="FFCF01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Data type: float or double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Each time the system allocates memory for a point or vector, it allocates a contiguous blocks for all the data points and vector</a:t>
            </a:r>
          </a:p>
          <a:p>
            <a:pPr marL="341313" indent="-333375"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1828800" y="4162425"/>
            <a:ext cx="5562600" cy="1736725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800">
                <a:latin typeface="Consolas" panose="020B0609020204030204" pitchFamily="49" charset="0"/>
              </a:rPr>
              <a:t> sPoint3D{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1800">
                <a:latin typeface="Consolas" panose="020B0609020204030204" pitchFamily="49" charset="0"/>
              </a:rPr>
              <a:t> x, y, z;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};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800">
                <a:latin typeface="Consolas" panose="020B0609020204030204" pitchFamily="49" charset="0"/>
              </a:rPr>
              <a:t> sVector3D{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1800">
                <a:latin typeface="Consolas" panose="020B0609020204030204" pitchFamily="49" charset="0"/>
              </a:rPr>
              <a:t> x, y, z;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Struct</a:t>
            </a: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How to declare and use struct?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152400" y="1430338"/>
            <a:ext cx="8763000" cy="475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800">
                <a:latin typeface="Consolas" panose="020B0609020204030204" pitchFamily="49" charset="0"/>
              </a:rPr>
              <a:t>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using namespace std;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800">
                <a:latin typeface="Consolas" panose="020B0609020204030204" pitchFamily="49" charset="0"/>
              </a:rPr>
              <a:t> sStudent{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    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1800">
                <a:latin typeface="Consolas" panose="020B0609020204030204" pitchFamily="49" charset="0"/>
              </a:rPr>
              <a:t> id[5];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    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1800">
                <a:latin typeface="Consolas" panose="020B0609020204030204" pitchFamily="49" charset="0"/>
              </a:rPr>
              <a:t> name[50];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    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1800">
                <a:latin typeface="Consolas" panose="020B0609020204030204" pitchFamily="49" charset="0"/>
              </a:rPr>
              <a:t> gpa;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};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main(){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    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800">
                <a:latin typeface="Consolas" panose="020B0609020204030204" pitchFamily="49" charset="0"/>
              </a:rPr>
              <a:t> sStudent	s1;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    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800">
                <a:latin typeface="Consolas" panose="020B0609020204030204" pitchFamily="49" charset="0"/>
              </a:rPr>
              <a:t> sStudent	s2 = {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"001"</a:t>
            </a:r>
            <a:r>
              <a:rPr lang="en-US" altLang="en-US" sz="1800">
                <a:latin typeface="Consolas" panose="020B0609020204030204" pitchFamily="49" charset="0"/>
              </a:rPr>
              <a:t>,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"Nguyen Van An"</a:t>
            </a:r>
            <a:r>
              <a:rPr lang="en-US" altLang="en-US" sz="1800">
                <a:latin typeface="Consolas" panose="020B0609020204030204" pitchFamily="49" charset="0"/>
              </a:rPr>
              <a:t>};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    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800">
                <a:latin typeface="Consolas" panose="020B0609020204030204" pitchFamily="49" charset="0"/>
              </a:rPr>
              <a:t> sStudent	s3 = {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"001"</a:t>
            </a:r>
            <a:r>
              <a:rPr lang="en-US" altLang="en-US" sz="1800">
                <a:latin typeface="Consolas" panose="020B0609020204030204" pitchFamily="49" charset="0"/>
              </a:rPr>
              <a:t>,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"Nguyen Van An"</a:t>
            </a:r>
            <a:r>
              <a:rPr lang="en-US" altLang="en-US" sz="1800">
                <a:latin typeface="Consolas" panose="020B0609020204030204" pitchFamily="49" charset="0"/>
              </a:rPr>
              <a:t>, 9.5f};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Consolas" panose="020B06090202040302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    cout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"ID:\t" </a:t>
            </a:r>
            <a:r>
              <a:rPr lang="en-US" altLang="en-US" sz="1800">
                <a:latin typeface="Consolas" panose="020B0609020204030204" pitchFamily="49" charset="0"/>
              </a:rPr>
              <a:t>&lt;&lt; s3.id &lt;&lt; endl;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    cout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"NAME:\t" </a:t>
            </a:r>
            <a:r>
              <a:rPr lang="en-US" altLang="en-US" sz="1800">
                <a:latin typeface="Consolas" panose="020B0609020204030204" pitchFamily="49" charset="0"/>
              </a:rPr>
              <a:t>&lt;&lt; s3.name &lt;&lt; endl;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    cout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"GPA:\t" </a:t>
            </a:r>
            <a:r>
              <a:rPr lang="en-US" altLang="en-US" sz="1800">
                <a:latin typeface="Consolas" panose="020B0609020204030204" pitchFamily="49" charset="0"/>
              </a:rPr>
              <a:t>&lt;&lt; s3.gpa &lt;&lt; endl;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    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800">
                <a:latin typeface="Consolas" panose="020B0609020204030204" pitchFamily="49" charset="0"/>
              </a:rPr>
              <a:t> 0;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Struct</a:t>
            </a: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304800" y="855663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How to declare and use struct ?</a:t>
            </a: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152400" y="1285875"/>
            <a:ext cx="8763000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800">
                <a:latin typeface="Consolas" panose="020B0609020204030204" pitchFamily="49" charset="0"/>
              </a:rPr>
              <a:t>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>
                <a:latin typeface="Consolas" panose="020B0609020204030204" pitchFamily="49" charset="0"/>
              </a:rPr>
              <a:t>using namespace std;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800">
                <a:latin typeface="Consolas" panose="020B0609020204030204" pitchFamily="49" charset="0"/>
              </a:rPr>
              <a:t> sStudent{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1800">
                <a:latin typeface="Consolas" panose="020B0609020204030204" pitchFamily="49" charset="0"/>
              </a:rPr>
              <a:t> id[5];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1800">
                <a:latin typeface="Consolas" panose="020B0609020204030204" pitchFamily="49" charset="0"/>
              </a:rPr>
              <a:t> name[50];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1800">
                <a:latin typeface="Consolas" panose="020B0609020204030204" pitchFamily="49" charset="0"/>
              </a:rPr>
              <a:t> gpa;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};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main(){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800">
                <a:latin typeface="Consolas" panose="020B0609020204030204" pitchFamily="49" charset="0"/>
              </a:rPr>
              <a:t> sStudent	s1;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800">
                <a:latin typeface="Consolas" panose="020B0609020204030204" pitchFamily="49" charset="0"/>
              </a:rPr>
              <a:t> sStudent	s2 = {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"001"</a:t>
            </a:r>
            <a:r>
              <a:rPr lang="en-US" altLang="en-US" sz="1800">
                <a:latin typeface="Consolas" panose="020B0609020204030204" pitchFamily="49" charset="0"/>
              </a:rPr>
              <a:t>,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"Nguyen Van An"</a:t>
            </a:r>
            <a:r>
              <a:rPr lang="en-US" altLang="en-US" sz="1800">
                <a:latin typeface="Consolas" panose="020B0609020204030204" pitchFamily="49" charset="0"/>
              </a:rPr>
              <a:t>};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800">
                <a:latin typeface="Consolas" panose="020B0609020204030204" pitchFamily="49" charset="0"/>
              </a:rPr>
              <a:t> sStudent	s3 = {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"001"</a:t>
            </a:r>
            <a:r>
              <a:rPr lang="en-US" altLang="en-US" sz="1800">
                <a:latin typeface="Consolas" panose="020B0609020204030204" pitchFamily="49" charset="0"/>
              </a:rPr>
              <a:t>,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"Nguyen Van An"</a:t>
            </a:r>
            <a:r>
              <a:rPr lang="en-US" altLang="en-US" sz="1800">
                <a:latin typeface="Consolas" panose="020B0609020204030204" pitchFamily="49" charset="0"/>
              </a:rPr>
              <a:t>, 9.5f};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Consolas" panose="020B06090202040302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cout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"ID:\t" </a:t>
            </a:r>
            <a:r>
              <a:rPr lang="en-US" altLang="en-US" sz="1800">
                <a:latin typeface="Consolas" panose="020B0609020204030204" pitchFamily="49" charset="0"/>
              </a:rPr>
              <a:t>&lt;&lt; s3.id &lt;&lt; endl;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cout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"NAME:\t" </a:t>
            </a:r>
            <a:r>
              <a:rPr lang="en-US" altLang="en-US" sz="1800">
                <a:latin typeface="Consolas" panose="020B0609020204030204" pitchFamily="49" charset="0"/>
              </a:rPr>
              <a:t>&lt;&lt; s3.name &lt;&lt; endl;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cout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"GPA:\t" </a:t>
            </a:r>
            <a:r>
              <a:rPr lang="en-US" altLang="en-US" sz="1800">
                <a:latin typeface="Consolas" panose="020B0609020204030204" pitchFamily="49" charset="0"/>
              </a:rPr>
              <a:t>&lt;&lt; s3.gpa &lt;&lt; endl;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800">
                <a:latin typeface="Consolas" panose="020B0609020204030204" pitchFamily="49" charset="0"/>
              </a:rPr>
              <a:t> 0;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4037" name="Line 4"/>
          <p:cNvSpPr>
            <a:spLocks noChangeShapeType="1"/>
          </p:cNvSpPr>
          <p:nvPr/>
        </p:nvSpPr>
        <p:spPr bwMode="auto">
          <a:xfrm>
            <a:off x="3048000" y="1933575"/>
            <a:ext cx="1588" cy="1262063"/>
          </a:xfrm>
          <a:prstGeom prst="line">
            <a:avLst/>
          </a:prstGeom>
          <a:noFill/>
          <a:ln w="38160" cap="sq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4684713" y="1263650"/>
            <a:ext cx="2752725" cy="365125"/>
          </a:xfrm>
          <a:prstGeom prst="rect">
            <a:avLst/>
          </a:prstGeom>
          <a:solidFill>
            <a:srgbClr val="C7FF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Define struct sStudent</a:t>
            </a:r>
          </a:p>
        </p:txBody>
      </p:sp>
      <p:sp>
        <p:nvSpPr>
          <p:cNvPr id="44039" name="Rectangle 6"/>
          <p:cNvSpPr>
            <a:spLocks noChangeArrowheads="1"/>
          </p:cNvSpPr>
          <p:nvPr/>
        </p:nvSpPr>
        <p:spPr bwMode="auto">
          <a:xfrm>
            <a:off x="4533900" y="2576513"/>
            <a:ext cx="2784475" cy="365125"/>
          </a:xfrm>
          <a:prstGeom prst="rect">
            <a:avLst/>
          </a:prstGeom>
          <a:solidFill>
            <a:srgbClr val="C7FF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S1: not assigned value</a:t>
            </a:r>
          </a:p>
        </p:txBody>
      </p:sp>
      <p:sp>
        <p:nvSpPr>
          <p:cNvPr id="44040" name="Rectangle 7"/>
          <p:cNvSpPr>
            <a:spLocks noChangeArrowheads="1"/>
          </p:cNvSpPr>
          <p:nvPr/>
        </p:nvSpPr>
        <p:spPr bwMode="auto">
          <a:xfrm>
            <a:off x="4083050" y="2054225"/>
            <a:ext cx="5076825" cy="365125"/>
          </a:xfrm>
          <a:prstGeom prst="rect">
            <a:avLst/>
          </a:prstGeom>
          <a:solidFill>
            <a:srgbClr val="C7FF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Declare variables s1, s2, s3 with struct sStudent</a:t>
            </a:r>
          </a:p>
        </p:txBody>
      </p:sp>
      <p:sp>
        <p:nvSpPr>
          <p:cNvPr id="44041" name="Rectangle 8"/>
          <p:cNvSpPr>
            <a:spLocks noChangeArrowheads="1"/>
          </p:cNvSpPr>
          <p:nvPr/>
        </p:nvSpPr>
        <p:spPr bwMode="auto">
          <a:xfrm>
            <a:off x="5245100" y="3032125"/>
            <a:ext cx="3275013" cy="365125"/>
          </a:xfrm>
          <a:prstGeom prst="rect">
            <a:avLst/>
          </a:prstGeom>
          <a:solidFill>
            <a:srgbClr val="C7FF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s2: incomplete initalization</a:t>
            </a:r>
          </a:p>
        </p:txBody>
      </p:sp>
      <p:sp>
        <p:nvSpPr>
          <p:cNvPr id="44042" name="Rectangle 9"/>
          <p:cNvSpPr>
            <a:spLocks noChangeArrowheads="1"/>
          </p:cNvSpPr>
          <p:nvPr/>
        </p:nvSpPr>
        <p:spPr bwMode="auto">
          <a:xfrm>
            <a:off x="5148263" y="4600575"/>
            <a:ext cx="3130550" cy="365125"/>
          </a:xfrm>
          <a:prstGeom prst="rect">
            <a:avLst/>
          </a:prstGeom>
          <a:solidFill>
            <a:srgbClr val="C7FF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s3: complete initialization</a:t>
            </a:r>
          </a:p>
        </p:txBody>
      </p:sp>
      <p:cxnSp>
        <p:nvCxnSpPr>
          <p:cNvPr id="44043" name="AutoShape 10"/>
          <p:cNvCxnSpPr>
            <a:cxnSpLocks noChangeShapeType="1"/>
            <a:endCxn id="44038" idx="1"/>
          </p:cNvCxnSpPr>
          <p:nvPr/>
        </p:nvCxnSpPr>
        <p:spPr bwMode="auto">
          <a:xfrm flipV="1">
            <a:off x="3048000" y="1446213"/>
            <a:ext cx="1636713" cy="95408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044" name="Line 11"/>
          <p:cNvSpPr>
            <a:spLocks noChangeShapeType="1"/>
          </p:cNvSpPr>
          <p:nvPr/>
        </p:nvSpPr>
        <p:spPr bwMode="auto">
          <a:xfrm>
            <a:off x="2484438" y="3532188"/>
            <a:ext cx="1587" cy="836612"/>
          </a:xfrm>
          <a:prstGeom prst="line">
            <a:avLst/>
          </a:prstGeom>
          <a:noFill/>
          <a:ln w="38160" cap="sq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4045" name="AutoShape 12"/>
          <p:cNvCxnSpPr>
            <a:cxnSpLocks noChangeShapeType="1"/>
          </p:cNvCxnSpPr>
          <p:nvPr/>
        </p:nvCxnSpPr>
        <p:spPr bwMode="auto">
          <a:xfrm flipV="1">
            <a:off x="2511425" y="2400300"/>
            <a:ext cx="1989138" cy="11144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6" name="AutoShape 13"/>
          <p:cNvCxnSpPr>
            <a:cxnSpLocks noChangeShapeType="1"/>
          </p:cNvCxnSpPr>
          <p:nvPr/>
        </p:nvCxnSpPr>
        <p:spPr bwMode="auto">
          <a:xfrm flipV="1">
            <a:off x="2835275" y="2965450"/>
            <a:ext cx="1774825" cy="67786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4"/>
          <p:cNvCxnSpPr>
            <a:cxnSpLocks noChangeShapeType="1"/>
          </p:cNvCxnSpPr>
          <p:nvPr/>
        </p:nvCxnSpPr>
        <p:spPr bwMode="auto">
          <a:xfrm flipV="1">
            <a:off x="2835275" y="3360738"/>
            <a:ext cx="2228850" cy="5842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5"/>
          <p:cNvCxnSpPr>
            <a:cxnSpLocks noChangeShapeType="1"/>
          </p:cNvCxnSpPr>
          <p:nvPr/>
        </p:nvCxnSpPr>
        <p:spPr bwMode="auto">
          <a:xfrm>
            <a:off x="2835275" y="4205288"/>
            <a:ext cx="2297113" cy="5778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Struct</a:t>
            </a: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How to declare and use Struct ?</a:t>
            </a: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152400" y="1466850"/>
            <a:ext cx="8763000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800">
                <a:latin typeface="Consolas" panose="020B0609020204030204" pitchFamily="49" charset="0"/>
              </a:rPr>
              <a:t>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>
                <a:latin typeface="Consolas" panose="020B0609020204030204" pitchFamily="49" charset="0"/>
              </a:rPr>
              <a:t>using namespace std;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800">
                <a:latin typeface="Consolas" panose="020B0609020204030204" pitchFamily="49" charset="0"/>
              </a:rPr>
              <a:t> sStudent{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1800">
                <a:latin typeface="Consolas" panose="020B0609020204030204" pitchFamily="49" charset="0"/>
              </a:rPr>
              <a:t> id[5];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1800">
                <a:latin typeface="Consolas" panose="020B0609020204030204" pitchFamily="49" charset="0"/>
              </a:rPr>
              <a:t> name[50];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1800">
                <a:latin typeface="Consolas" panose="020B0609020204030204" pitchFamily="49" charset="0"/>
              </a:rPr>
              <a:t> gpa;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};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main(){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800">
                <a:latin typeface="Consolas" panose="020B0609020204030204" pitchFamily="49" charset="0"/>
              </a:rPr>
              <a:t> sStudent	s1;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800">
                <a:latin typeface="Consolas" panose="020B0609020204030204" pitchFamily="49" charset="0"/>
              </a:rPr>
              <a:t> sStudent	s2 = {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"001"</a:t>
            </a:r>
            <a:r>
              <a:rPr lang="en-US" altLang="en-US" sz="1800">
                <a:latin typeface="Consolas" panose="020B0609020204030204" pitchFamily="49" charset="0"/>
              </a:rPr>
              <a:t>,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"Nguyen Van An"</a:t>
            </a:r>
            <a:r>
              <a:rPr lang="en-US" altLang="en-US" sz="1800">
                <a:latin typeface="Consolas" panose="020B0609020204030204" pitchFamily="49" charset="0"/>
              </a:rPr>
              <a:t>};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800">
                <a:latin typeface="Consolas" panose="020B0609020204030204" pitchFamily="49" charset="0"/>
              </a:rPr>
              <a:t> sStudent	s3 = {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"001"</a:t>
            </a:r>
            <a:r>
              <a:rPr lang="en-US" altLang="en-US" sz="1800">
                <a:latin typeface="Consolas" panose="020B0609020204030204" pitchFamily="49" charset="0"/>
              </a:rPr>
              <a:t>,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"Nguyen Van An"</a:t>
            </a:r>
            <a:r>
              <a:rPr lang="en-US" altLang="en-US" sz="1800">
                <a:latin typeface="Consolas" panose="020B0609020204030204" pitchFamily="49" charset="0"/>
              </a:rPr>
              <a:t>, 9.5f};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Consolas" panose="020B06090202040302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cout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"ID:\t" </a:t>
            </a:r>
            <a:r>
              <a:rPr lang="en-US" altLang="en-US" sz="1800">
                <a:latin typeface="Consolas" panose="020B0609020204030204" pitchFamily="49" charset="0"/>
              </a:rPr>
              <a:t>&lt;&lt; s3.id &lt;&lt; endl;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cout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"NAME:\t" </a:t>
            </a:r>
            <a:r>
              <a:rPr lang="en-US" altLang="en-US" sz="1800">
                <a:latin typeface="Consolas" panose="020B0609020204030204" pitchFamily="49" charset="0"/>
              </a:rPr>
              <a:t>&lt;&lt; s3.name &lt;&lt; endl;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cout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"GPA:\t" </a:t>
            </a:r>
            <a:r>
              <a:rPr lang="en-US" altLang="en-US" sz="1800">
                <a:latin typeface="Consolas" panose="020B0609020204030204" pitchFamily="49" charset="0"/>
              </a:rPr>
              <a:t>&lt;&lt; s3.gpa &lt;&lt; endl;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800">
                <a:latin typeface="Consolas" panose="020B0609020204030204" pitchFamily="49" charset="0"/>
              </a:rPr>
              <a:t> 0;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2555875" y="1862138"/>
            <a:ext cx="5541963" cy="639762"/>
          </a:xfrm>
          <a:prstGeom prst="rect">
            <a:avLst/>
          </a:prstGeom>
          <a:solidFill>
            <a:srgbClr val="C7FF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Retrieve component data by name 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Usage: &lt;variable name&gt;.&lt;component name&gt;</a:t>
            </a:r>
          </a:p>
        </p:txBody>
      </p:sp>
      <p:sp>
        <p:nvSpPr>
          <p:cNvPr id="46086" name="Line 5"/>
          <p:cNvSpPr>
            <a:spLocks noChangeShapeType="1"/>
          </p:cNvSpPr>
          <p:nvPr/>
        </p:nvSpPr>
        <p:spPr bwMode="auto">
          <a:xfrm>
            <a:off x="2916238" y="2497138"/>
            <a:ext cx="22225" cy="2244725"/>
          </a:xfrm>
          <a:prstGeom prst="line">
            <a:avLst/>
          </a:prstGeom>
          <a:noFill/>
          <a:ln w="38160" cap="sq">
            <a:solidFill>
              <a:srgbClr val="0070C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Struct</a:t>
            </a: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Another example:</a:t>
            </a:r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368300" y="1663700"/>
            <a:ext cx="8382000" cy="4479925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800">
                <a:latin typeface="Consolas" panose="020B0609020204030204" pitchFamily="49" charset="0"/>
              </a:rPr>
              <a:t>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>
                <a:latin typeface="Consolas" panose="020B0609020204030204" pitchFamily="49" charset="0"/>
              </a:rPr>
              <a:t>using namespace std;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800">
                <a:latin typeface="Consolas" panose="020B0609020204030204" pitchFamily="49" charset="0"/>
              </a:rPr>
              <a:t> sPoint3D{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1800">
                <a:latin typeface="Consolas" panose="020B0609020204030204" pitchFamily="49" charset="0"/>
              </a:rPr>
              <a:t> x, y, z;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};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main(){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800">
                <a:latin typeface="Consolas" panose="020B0609020204030204" pitchFamily="49" charset="0"/>
              </a:rPr>
              <a:t> sPoint3D p1;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800">
                <a:latin typeface="Consolas" panose="020B0609020204030204" pitchFamily="49" charset="0"/>
              </a:rPr>
              <a:t> sPoint3D p2 = {1.5f, 2.5f, 3.5f};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p1.x = 1.0f; p1.y = 2.0f; p1.z = 3.0f;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Consolas" panose="020B06090202040302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cout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"p1 = ("</a:t>
            </a:r>
            <a:r>
              <a:rPr lang="en-US" altLang="en-US" sz="1800">
                <a:latin typeface="Consolas" panose="020B0609020204030204" pitchFamily="49" charset="0"/>
              </a:rPr>
              <a:t> &lt;&lt; p1.x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"," </a:t>
            </a:r>
            <a:r>
              <a:rPr lang="en-US" altLang="en-US" sz="1800">
                <a:latin typeface="Consolas" panose="020B0609020204030204" pitchFamily="49" charset="0"/>
              </a:rPr>
              <a:t>&lt;&lt; p1.y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1800">
                <a:latin typeface="Consolas" panose="020B0609020204030204" pitchFamily="49" charset="0"/>
              </a:rPr>
              <a:t> &lt;&lt; p1.z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")"</a:t>
            </a:r>
            <a:r>
              <a:rPr lang="en-US" altLang="en-US" sz="1800">
                <a:latin typeface="Consolas" panose="020B0609020204030204" pitchFamily="49" charset="0"/>
              </a:rPr>
              <a:t> &lt;&lt; endl;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cout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"p2 = ("</a:t>
            </a:r>
            <a:r>
              <a:rPr lang="en-US" altLang="en-US" sz="1800">
                <a:latin typeface="Consolas" panose="020B0609020204030204" pitchFamily="49" charset="0"/>
              </a:rPr>
              <a:t> &lt;&lt; p2.x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"," </a:t>
            </a:r>
            <a:r>
              <a:rPr lang="en-US" altLang="en-US" sz="1800">
                <a:latin typeface="Consolas" panose="020B0609020204030204" pitchFamily="49" charset="0"/>
              </a:rPr>
              <a:t>&lt;&lt; p2.y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1800">
                <a:latin typeface="Consolas" panose="020B0609020204030204" pitchFamily="49" charset="0"/>
              </a:rPr>
              <a:t> &lt;&lt; p2.z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")"</a:t>
            </a:r>
            <a:r>
              <a:rPr lang="en-US" altLang="en-US" sz="1800">
                <a:latin typeface="Consolas" panose="020B0609020204030204" pitchFamily="49" charset="0"/>
              </a:rPr>
              <a:t> &lt;&lt; endl;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800">
                <a:latin typeface="Consolas" panose="020B0609020204030204" pitchFamily="49" charset="0"/>
              </a:rPr>
              <a:t> 0;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8133" name="Line 4"/>
          <p:cNvSpPr>
            <a:spLocks noChangeShapeType="1"/>
          </p:cNvSpPr>
          <p:nvPr/>
        </p:nvSpPr>
        <p:spPr bwMode="auto">
          <a:xfrm>
            <a:off x="5424488" y="3621088"/>
            <a:ext cx="1587" cy="531812"/>
          </a:xfrm>
          <a:prstGeom prst="line">
            <a:avLst/>
          </a:prstGeom>
          <a:noFill/>
          <a:ln w="57240" cap="sq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4433888" y="2151063"/>
            <a:ext cx="3581400" cy="639762"/>
          </a:xfrm>
          <a:prstGeom prst="rect">
            <a:avLst/>
          </a:prstGeom>
          <a:solidFill>
            <a:srgbClr val="C7FF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Note: declare and assign values</a:t>
            </a:r>
          </a:p>
        </p:txBody>
      </p:sp>
      <p:cxnSp>
        <p:nvCxnSpPr>
          <p:cNvPr id="48135" name="AutoShape 6"/>
          <p:cNvCxnSpPr>
            <a:cxnSpLocks noChangeShapeType="1"/>
          </p:cNvCxnSpPr>
          <p:nvPr/>
        </p:nvCxnSpPr>
        <p:spPr bwMode="auto">
          <a:xfrm flipV="1">
            <a:off x="5424488" y="2781300"/>
            <a:ext cx="1143000" cy="8382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36" name="Rectangle 7"/>
          <p:cNvSpPr>
            <a:spLocks noChangeArrowheads="1"/>
          </p:cNvSpPr>
          <p:nvPr/>
        </p:nvSpPr>
        <p:spPr bwMode="auto">
          <a:xfrm>
            <a:off x="4406900" y="5778500"/>
            <a:ext cx="3581400" cy="365125"/>
          </a:xfrm>
          <a:prstGeom prst="rect">
            <a:avLst/>
          </a:prstGeom>
          <a:solidFill>
            <a:srgbClr val="C7FF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Notice how the printing was done</a:t>
            </a:r>
          </a:p>
        </p:txBody>
      </p:sp>
      <p:sp>
        <p:nvSpPr>
          <p:cNvPr id="48137" name="Line 8"/>
          <p:cNvSpPr>
            <a:spLocks noChangeShapeType="1"/>
          </p:cNvSpPr>
          <p:nvPr/>
        </p:nvSpPr>
        <p:spPr bwMode="auto">
          <a:xfrm flipH="1" flipV="1">
            <a:off x="8502650" y="4295775"/>
            <a:ext cx="33338" cy="971550"/>
          </a:xfrm>
          <a:prstGeom prst="line">
            <a:avLst/>
          </a:prstGeom>
          <a:noFill/>
          <a:ln w="57240" cap="sq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8138" name="AutoShape 9"/>
          <p:cNvCxnSpPr>
            <a:cxnSpLocks noChangeShapeType="1"/>
            <a:stCxn id="48137" idx="0"/>
            <a:endCxn id="48136" idx="0"/>
          </p:cNvCxnSpPr>
          <p:nvPr/>
        </p:nvCxnSpPr>
        <p:spPr bwMode="auto">
          <a:xfrm flipH="1">
            <a:off x="6197600" y="5267325"/>
            <a:ext cx="2338388" cy="51117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Content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400">
                <a:solidFill>
                  <a:srgbClr val="000000"/>
                </a:solidFill>
                <a:ea typeface="+mn-ea"/>
              </a:rPr>
              <a:t>Typedef</a:t>
            </a:r>
          </a:p>
          <a:p>
            <a:pPr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400">
                <a:solidFill>
                  <a:srgbClr val="000000"/>
                </a:solidFill>
                <a:ea typeface="+mn-ea"/>
              </a:rPr>
              <a:t>Struct</a:t>
            </a:r>
          </a:p>
          <a:p>
            <a:pPr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400">
                <a:solidFill>
                  <a:srgbClr val="000000"/>
                </a:solidFill>
                <a:ea typeface="+mn-ea"/>
              </a:rPr>
              <a:t>Array</a:t>
            </a:r>
          </a:p>
          <a:p>
            <a:pPr marL="341313" indent="-333375" eaLnBrk="1">
              <a:spcBef>
                <a:spcPts val="488"/>
              </a:spcBef>
              <a:buSzPct val="100000"/>
              <a:defRPr/>
            </a:pPr>
            <a:endParaRPr lang="en-US" altLang="en-US" sz="240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Struct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400" dirty="0">
                <a:solidFill>
                  <a:srgbClr val="000000"/>
                </a:solidFill>
                <a:ea typeface="+mn-ea"/>
              </a:rPr>
              <a:t>Use </a:t>
            </a:r>
            <a:r>
              <a:rPr lang="en-US" altLang="en-US" sz="2400" dirty="0" err="1">
                <a:solidFill>
                  <a:srgbClr val="000000"/>
                </a:solidFill>
                <a:ea typeface="+mn-ea"/>
              </a:rPr>
              <a:t>typedef</a:t>
            </a:r>
            <a:r>
              <a:rPr lang="en-US" altLang="en-US" sz="2400" dirty="0">
                <a:solidFill>
                  <a:srgbClr val="000000"/>
                </a:solidFill>
                <a:ea typeface="+mn-ea"/>
              </a:rPr>
              <a:t> with </a:t>
            </a:r>
            <a:r>
              <a:rPr lang="en-US" altLang="en-US" sz="2400" dirty="0" err="1">
                <a:solidFill>
                  <a:srgbClr val="000000"/>
                </a:solidFill>
                <a:ea typeface="+mn-ea"/>
              </a:rPr>
              <a:t>struct</a:t>
            </a:r>
            <a:endParaRPr lang="en-US" altLang="en-US" sz="2400" dirty="0">
              <a:solidFill>
                <a:srgbClr val="000000"/>
              </a:solidFill>
              <a:ea typeface="+mn-ea"/>
            </a:endParaRP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chemeClr val="tx1"/>
                </a:solidFill>
                <a:ea typeface="+mn-ea"/>
              </a:rPr>
              <a:t>Remove keyword “</a:t>
            </a:r>
            <a:r>
              <a:rPr lang="en-US" altLang="en-US" sz="2000" dirty="0" err="1">
                <a:solidFill>
                  <a:schemeClr val="tx1"/>
                </a:solidFill>
                <a:ea typeface="+mn-ea"/>
              </a:rPr>
              <a:t>struct</a:t>
            </a:r>
            <a:r>
              <a:rPr lang="en-US" altLang="en-US" sz="2000" dirty="0">
                <a:solidFill>
                  <a:schemeClr val="tx1"/>
                </a:solidFill>
                <a:ea typeface="+mn-ea"/>
              </a:rPr>
              <a:t>” when declaring variables with type </a:t>
            </a:r>
            <a:r>
              <a:rPr lang="en-US" altLang="en-US" sz="2000" dirty="0" err="1">
                <a:solidFill>
                  <a:schemeClr val="tx1"/>
                </a:solidFill>
                <a:ea typeface="+mn-ea"/>
              </a:rPr>
              <a:t>struct</a:t>
            </a:r>
            <a:endParaRPr lang="en-US" altLang="en-US" sz="2000" dirty="0">
              <a:solidFill>
                <a:schemeClr val="tx1"/>
              </a:solidFill>
              <a:ea typeface="+mn-ea"/>
            </a:endParaRPr>
          </a:p>
          <a:p>
            <a:pPr marL="341313" indent="-333375"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228600" y="2111375"/>
            <a:ext cx="8534400" cy="3930650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800">
                <a:latin typeface="Consolas" panose="020B0609020204030204" pitchFamily="49" charset="0"/>
              </a:rPr>
              <a:t>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>
                <a:latin typeface="Consolas" panose="020B0609020204030204" pitchFamily="49" charset="0"/>
              </a:rPr>
              <a:t>using namespace std;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en-US" sz="1800">
                <a:latin typeface="Consolas" panose="020B0609020204030204" pitchFamily="49" charset="0"/>
              </a:rPr>
              <a:t> 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800">
                <a:latin typeface="Consolas" panose="020B0609020204030204" pitchFamily="49" charset="0"/>
              </a:rPr>
              <a:t> sPoint3D{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1800">
                <a:latin typeface="Consolas" panose="020B0609020204030204" pitchFamily="49" charset="0"/>
              </a:rPr>
              <a:t> x, y, z;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} Point3D;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Consolas" panose="020B06090202040302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main(){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800">
                <a:latin typeface="Consolas" panose="020B0609020204030204" pitchFamily="49" charset="0"/>
              </a:rPr>
              <a:t> sPoint3D p1 = {1.0f, 2.0f, 3.0f};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Point3D p2 = {1.0f, 2.0f, 3.0f};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cout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"p1 = ("</a:t>
            </a:r>
            <a:r>
              <a:rPr lang="en-US" altLang="en-US" sz="1800">
                <a:latin typeface="Consolas" panose="020B0609020204030204" pitchFamily="49" charset="0"/>
              </a:rPr>
              <a:t> &lt;&lt; p1.x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"," </a:t>
            </a:r>
            <a:r>
              <a:rPr lang="en-US" altLang="en-US" sz="1800">
                <a:latin typeface="Consolas" panose="020B0609020204030204" pitchFamily="49" charset="0"/>
              </a:rPr>
              <a:t>&lt;&lt; p1.y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1800">
                <a:latin typeface="Consolas" panose="020B0609020204030204" pitchFamily="49" charset="0"/>
              </a:rPr>
              <a:t> &lt;&lt; p1.z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")"</a:t>
            </a:r>
            <a:r>
              <a:rPr lang="en-US" altLang="en-US" sz="1800">
                <a:latin typeface="Consolas" panose="020B0609020204030204" pitchFamily="49" charset="0"/>
              </a:rPr>
              <a:t> &lt;&lt; endl;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cout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"p2 = ("</a:t>
            </a:r>
            <a:r>
              <a:rPr lang="en-US" altLang="en-US" sz="1800">
                <a:latin typeface="Consolas" panose="020B0609020204030204" pitchFamily="49" charset="0"/>
              </a:rPr>
              <a:t> &lt;&lt; p2.x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"," </a:t>
            </a:r>
            <a:r>
              <a:rPr lang="en-US" altLang="en-US" sz="1800">
                <a:latin typeface="Consolas" panose="020B0609020204030204" pitchFamily="49" charset="0"/>
              </a:rPr>
              <a:t>&lt;&lt; p2.y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1800">
                <a:latin typeface="Consolas" panose="020B0609020204030204" pitchFamily="49" charset="0"/>
              </a:rPr>
              <a:t> &lt;&lt; p2.z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")"</a:t>
            </a:r>
            <a:r>
              <a:rPr lang="en-US" altLang="en-US" sz="1800">
                <a:latin typeface="Consolas" panose="020B0609020204030204" pitchFamily="49" charset="0"/>
              </a:rPr>
              <a:t> &lt;&lt; endl;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0181" name="Line 4"/>
          <p:cNvSpPr>
            <a:spLocks noChangeShapeType="1"/>
          </p:cNvSpPr>
          <p:nvPr/>
        </p:nvSpPr>
        <p:spPr bwMode="auto">
          <a:xfrm>
            <a:off x="3417888" y="2708275"/>
            <a:ext cx="1587" cy="693738"/>
          </a:xfrm>
          <a:prstGeom prst="line">
            <a:avLst/>
          </a:prstGeom>
          <a:noFill/>
          <a:ln w="57240" cap="sq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4591050" y="2746375"/>
            <a:ext cx="3581400" cy="639763"/>
          </a:xfrm>
          <a:prstGeom prst="rect">
            <a:avLst/>
          </a:prstGeom>
          <a:solidFill>
            <a:srgbClr val="C7FF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Note: use </a:t>
            </a:r>
            <a:r>
              <a:rPr lang="en-US" altLang="en-US" sz="1800">
                <a:solidFill>
                  <a:srgbClr val="0432FF"/>
                </a:solidFill>
                <a:latin typeface="Tahoma" panose="020B0604030504040204" pitchFamily="34" charset="0"/>
              </a:rPr>
              <a:t>typedef</a:t>
            </a:r>
            <a:r>
              <a:rPr lang="en-US" altLang="en-US" sz="1800">
                <a:latin typeface="Tahoma" panose="020B0604030504040204" pitchFamily="34" charset="0"/>
              </a:rPr>
              <a:t> to define new data type - sPoint3D</a:t>
            </a:r>
          </a:p>
        </p:txBody>
      </p:sp>
      <p:cxnSp>
        <p:nvCxnSpPr>
          <p:cNvPr id="50183" name="AutoShape 6"/>
          <p:cNvCxnSpPr>
            <a:cxnSpLocks noChangeShapeType="1"/>
          </p:cNvCxnSpPr>
          <p:nvPr/>
        </p:nvCxnSpPr>
        <p:spPr bwMode="auto">
          <a:xfrm>
            <a:off x="3432175" y="3054350"/>
            <a:ext cx="1068388" cy="460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Struct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400">
                <a:solidFill>
                  <a:srgbClr val="000000"/>
                </a:solidFill>
                <a:ea typeface="+mn-ea"/>
              </a:rPr>
              <a:t>Use typedef with struct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>
                <a:solidFill>
                  <a:srgbClr val="000000"/>
                </a:solidFill>
                <a:ea typeface="+mn-ea"/>
              </a:rPr>
              <a:t>Remove keyword “struct” when declaring variables with type struct</a:t>
            </a:r>
          </a:p>
          <a:p>
            <a:pPr marL="341313" indent="-333375" eaLnBrk="1">
              <a:spcBef>
                <a:spcPts val="1425"/>
              </a:spcBef>
              <a:buSzPct val="100000"/>
              <a:defRPr/>
            </a:pPr>
            <a:endParaRPr lang="en-US" altLang="en-US" sz="2000">
              <a:solidFill>
                <a:srgbClr val="000000"/>
              </a:solidFill>
              <a:ea typeface="+mn-ea"/>
            </a:endParaRPr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228600" y="2111375"/>
            <a:ext cx="8534400" cy="3930650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800">
                <a:latin typeface="Consolas" panose="020B0609020204030204" pitchFamily="49" charset="0"/>
              </a:rPr>
              <a:t>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>
                <a:latin typeface="Consolas" panose="020B0609020204030204" pitchFamily="49" charset="0"/>
              </a:rPr>
              <a:t>using namespace std;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en-US" sz="1800">
                <a:latin typeface="Consolas" panose="020B0609020204030204" pitchFamily="49" charset="0"/>
              </a:rPr>
              <a:t> 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800">
                <a:latin typeface="Consolas" panose="020B0609020204030204" pitchFamily="49" charset="0"/>
              </a:rPr>
              <a:t> sPoint3D{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1800">
                <a:latin typeface="Consolas" panose="020B0609020204030204" pitchFamily="49" charset="0"/>
              </a:rPr>
              <a:t> x, y, z;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} Point3D;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Consolas" panose="020B06090202040302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main(){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800">
                <a:latin typeface="Consolas" panose="020B0609020204030204" pitchFamily="49" charset="0"/>
              </a:rPr>
              <a:t> sPoint3D p1 = {1.0f, 2.0f, 3.0f};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Point3D p2 = {1.0f, 2.0f, 3.0f};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cout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"p1 = ("</a:t>
            </a:r>
            <a:r>
              <a:rPr lang="en-US" altLang="en-US" sz="1800">
                <a:latin typeface="Consolas" panose="020B0609020204030204" pitchFamily="49" charset="0"/>
              </a:rPr>
              <a:t> &lt;&lt; p1.x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"," </a:t>
            </a:r>
            <a:r>
              <a:rPr lang="en-US" altLang="en-US" sz="1800">
                <a:latin typeface="Consolas" panose="020B0609020204030204" pitchFamily="49" charset="0"/>
              </a:rPr>
              <a:t>&lt;&lt; p1.y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1800">
                <a:latin typeface="Consolas" panose="020B0609020204030204" pitchFamily="49" charset="0"/>
              </a:rPr>
              <a:t> &lt;&lt; p1.z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")"</a:t>
            </a:r>
            <a:r>
              <a:rPr lang="en-US" altLang="en-US" sz="1800">
                <a:latin typeface="Consolas" panose="020B0609020204030204" pitchFamily="49" charset="0"/>
              </a:rPr>
              <a:t> &lt;&lt; endl;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cout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"p2 = ("</a:t>
            </a:r>
            <a:r>
              <a:rPr lang="en-US" altLang="en-US" sz="1800">
                <a:latin typeface="Consolas" panose="020B0609020204030204" pitchFamily="49" charset="0"/>
              </a:rPr>
              <a:t> &lt;&lt; p2.x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"," </a:t>
            </a:r>
            <a:r>
              <a:rPr lang="en-US" altLang="en-US" sz="1800">
                <a:latin typeface="Consolas" panose="020B0609020204030204" pitchFamily="49" charset="0"/>
              </a:rPr>
              <a:t>&lt;&lt; p2.y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1800">
                <a:latin typeface="Consolas" panose="020B0609020204030204" pitchFamily="49" charset="0"/>
              </a:rPr>
              <a:t> &lt;&lt; p2.z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")"</a:t>
            </a:r>
            <a:r>
              <a:rPr lang="en-US" altLang="en-US" sz="1800">
                <a:latin typeface="Consolas" panose="020B0609020204030204" pitchFamily="49" charset="0"/>
              </a:rPr>
              <a:t> &lt;&lt; endl;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2229" name="Line 4"/>
          <p:cNvSpPr>
            <a:spLocks noChangeShapeType="1"/>
          </p:cNvSpPr>
          <p:nvPr/>
        </p:nvSpPr>
        <p:spPr bwMode="auto">
          <a:xfrm>
            <a:off x="3429000" y="2700338"/>
            <a:ext cx="1588" cy="693737"/>
          </a:xfrm>
          <a:prstGeom prst="line">
            <a:avLst/>
          </a:prstGeom>
          <a:noFill/>
          <a:ln w="57240" cap="sq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0" name="Rectangle 5"/>
          <p:cNvSpPr>
            <a:spLocks noChangeArrowheads="1"/>
          </p:cNvSpPr>
          <p:nvPr/>
        </p:nvSpPr>
        <p:spPr bwMode="auto">
          <a:xfrm>
            <a:off x="4495800" y="2746375"/>
            <a:ext cx="3581400" cy="639763"/>
          </a:xfrm>
          <a:prstGeom prst="rect">
            <a:avLst/>
          </a:prstGeom>
          <a:solidFill>
            <a:srgbClr val="C7FF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Note: use </a:t>
            </a:r>
            <a:r>
              <a:rPr lang="en-US" altLang="en-US" sz="1800">
                <a:solidFill>
                  <a:srgbClr val="0432FF"/>
                </a:solidFill>
                <a:latin typeface="Tahoma" panose="020B0604030504040204" pitchFamily="34" charset="0"/>
              </a:rPr>
              <a:t>typedef</a:t>
            </a:r>
            <a:r>
              <a:rPr lang="en-US" altLang="en-US" sz="1800">
                <a:latin typeface="Tahoma" panose="020B0604030504040204" pitchFamily="34" charset="0"/>
              </a:rPr>
              <a:t> to define new data type - sPoint3D</a:t>
            </a:r>
          </a:p>
        </p:txBody>
      </p:sp>
      <p:cxnSp>
        <p:nvCxnSpPr>
          <p:cNvPr id="52231" name="AutoShape 6"/>
          <p:cNvCxnSpPr>
            <a:cxnSpLocks noChangeShapeType="1"/>
          </p:cNvCxnSpPr>
          <p:nvPr/>
        </p:nvCxnSpPr>
        <p:spPr bwMode="auto">
          <a:xfrm flipV="1">
            <a:off x="3430588" y="2981325"/>
            <a:ext cx="1065212" cy="10001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232" name="Line 7"/>
          <p:cNvSpPr>
            <a:spLocks noChangeShapeType="1"/>
          </p:cNvSpPr>
          <p:nvPr/>
        </p:nvSpPr>
        <p:spPr bwMode="auto">
          <a:xfrm>
            <a:off x="5362575" y="4041775"/>
            <a:ext cx="1588" cy="541338"/>
          </a:xfrm>
          <a:prstGeom prst="line">
            <a:avLst/>
          </a:prstGeom>
          <a:noFill/>
          <a:ln w="57240" cap="sq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3" name="Rectangle 8"/>
          <p:cNvSpPr>
            <a:spLocks noChangeArrowheads="1"/>
          </p:cNvSpPr>
          <p:nvPr/>
        </p:nvSpPr>
        <p:spPr bwMode="auto">
          <a:xfrm>
            <a:off x="5540375" y="3416300"/>
            <a:ext cx="3581400" cy="639763"/>
          </a:xfrm>
          <a:prstGeom prst="rect">
            <a:avLst/>
          </a:prstGeom>
          <a:solidFill>
            <a:srgbClr val="C7FF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Notes: remove keyword “struct”</a:t>
            </a:r>
          </a:p>
        </p:txBody>
      </p:sp>
      <p:cxnSp>
        <p:nvCxnSpPr>
          <p:cNvPr id="52234" name="AutoShape 9"/>
          <p:cNvCxnSpPr>
            <a:cxnSpLocks noChangeShapeType="1"/>
          </p:cNvCxnSpPr>
          <p:nvPr/>
        </p:nvCxnSpPr>
        <p:spPr bwMode="auto">
          <a:xfrm flipV="1">
            <a:off x="5351463" y="4051300"/>
            <a:ext cx="841375" cy="4191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/>
          <p:cNvSpPr txBox="1">
            <a:spLocks noChangeArrowheads="1"/>
          </p:cNvSpPr>
          <p:nvPr/>
        </p:nvSpPr>
        <p:spPr bwMode="auto">
          <a:xfrm>
            <a:off x="0" y="1905000"/>
            <a:ext cx="9144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800">
                <a:solidFill>
                  <a:srgbClr val="333399"/>
                </a:solidFill>
                <a:latin typeface="Tahoma" panose="020B0604030504040204" pitchFamily="34" charset="0"/>
              </a:rPr>
              <a:t>Array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Content</a:t>
            </a: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indent="-2270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spcBef>
                <a:spcPts val="363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dirty="0">
                <a:solidFill>
                  <a:srgbClr val="000000"/>
                </a:solidFill>
                <a:ea typeface="+mn-ea"/>
              </a:rPr>
              <a:t>Why do we need array?</a:t>
            </a:r>
          </a:p>
          <a:p>
            <a:pPr eaLnBrk="1">
              <a:spcBef>
                <a:spcPts val="363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dirty="0">
                <a:solidFill>
                  <a:srgbClr val="000000"/>
                </a:solidFill>
                <a:ea typeface="+mn-ea"/>
              </a:rPr>
              <a:t>What is array?</a:t>
            </a:r>
          </a:p>
          <a:p>
            <a:pPr eaLnBrk="1">
              <a:spcBef>
                <a:spcPts val="363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dirty="0">
                <a:solidFill>
                  <a:srgbClr val="000000"/>
                </a:solidFill>
                <a:ea typeface="+mn-ea"/>
              </a:rPr>
              <a:t>1D Array</a:t>
            </a:r>
          </a:p>
          <a:p>
            <a:pPr lvl="1" eaLnBrk="1">
              <a:spcBef>
                <a:spcPts val="325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1600" dirty="0">
                <a:solidFill>
                  <a:srgbClr val="000000"/>
                </a:solidFill>
                <a:ea typeface="+mn-ea"/>
              </a:rPr>
              <a:t>1D array declaration</a:t>
            </a:r>
          </a:p>
          <a:p>
            <a:pPr lvl="1" eaLnBrk="1">
              <a:spcBef>
                <a:spcPts val="325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1600" dirty="0">
                <a:solidFill>
                  <a:srgbClr val="000000"/>
                </a:solidFill>
                <a:ea typeface="+mn-ea"/>
              </a:rPr>
              <a:t>Read and write element</a:t>
            </a:r>
          </a:p>
          <a:p>
            <a:pPr lvl="2" eaLnBrk="1">
              <a:spcBef>
                <a:spcPts val="325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1600" dirty="0">
                <a:solidFill>
                  <a:srgbClr val="000000"/>
                </a:solidFill>
                <a:ea typeface="+mn-ea"/>
              </a:rPr>
              <a:t>One element</a:t>
            </a:r>
          </a:p>
          <a:p>
            <a:pPr lvl="2" eaLnBrk="1">
              <a:spcBef>
                <a:spcPts val="325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1600" dirty="0">
                <a:solidFill>
                  <a:srgbClr val="000000"/>
                </a:solidFill>
                <a:ea typeface="+mn-ea"/>
              </a:rPr>
              <a:t>All element</a:t>
            </a:r>
          </a:p>
          <a:p>
            <a:pPr lvl="1" eaLnBrk="1">
              <a:spcBef>
                <a:spcPts val="325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1600" dirty="0">
                <a:solidFill>
                  <a:srgbClr val="000000"/>
                </a:solidFill>
                <a:ea typeface="+mn-ea"/>
              </a:rPr>
              <a:t>Applications</a:t>
            </a:r>
          </a:p>
          <a:p>
            <a:pPr eaLnBrk="1">
              <a:spcBef>
                <a:spcPts val="363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dirty="0">
                <a:solidFill>
                  <a:srgbClr val="000000"/>
                </a:solidFill>
                <a:ea typeface="+mn-ea"/>
              </a:rPr>
              <a:t>2D Array</a:t>
            </a:r>
          </a:p>
          <a:p>
            <a:pPr lvl="1" eaLnBrk="1">
              <a:spcBef>
                <a:spcPts val="325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1600" dirty="0">
                <a:solidFill>
                  <a:srgbClr val="000000"/>
                </a:solidFill>
                <a:ea typeface="+mn-ea"/>
              </a:rPr>
              <a:t>2D array declaration</a:t>
            </a:r>
          </a:p>
          <a:p>
            <a:pPr lvl="1" eaLnBrk="1">
              <a:spcBef>
                <a:spcPts val="325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1600" dirty="0">
                <a:solidFill>
                  <a:srgbClr val="000000"/>
                </a:solidFill>
                <a:ea typeface="+mn-ea"/>
              </a:rPr>
              <a:t>Read and write element</a:t>
            </a:r>
          </a:p>
          <a:p>
            <a:pPr lvl="2" eaLnBrk="1">
              <a:spcBef>
                <a:spcPts val="325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1600" dirty="0">
                <a:solidFill>
                  <a:srgbClr val="000000"/>
                </a:solidFill>
                <a:ea typeface="+mn-ea"/>
              </a:rPr>
              <a:t>One element</a:t>
            </a:r>
          </a:p>
          <a:p>
            <a:pPr lvl="2" eaLnBrk="1">
              <a:spcBef>
                <a:spcPts val="325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1600" dirty="0">
                <a:solidFill>
                  <a:srgbClr val="000000"/>
                </a:solidFill>
                <a:ea typeface="+mn-ea"/>
              </a:rPr>
              <a:t>All elements</a:t>
            </a:r>
          </a:p>
          <a:p>
            <a:pPr lvl="1" eaLnBrk="1">
              <a:spcBef>
                <a:spcPts val="363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dirty="0">
                <a:solidFill>
                  <a:srgbClr val="000000"/>
                </a:solidFill>
                <a:ea typeface="+mn-ea"/>
              </a:rPr>
              <a:t>Applications</a:t>
            </a:r>
          </a:p>
          <a:p>
            <a:pPr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String</a:t>
            </a:r>
          </a:p>
          <a:p>
            <a:pPr marL="341313" indent="-333375" eaLnBrk="1">
              <a:spcBef>
                <a:spcPts val="400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Why do we need array ?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indent="-2270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indent="-2270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400" dirty="0">
                <a:solidFill>
                  <a:srgbClr val="000000"/>
                </a:solidFill>
                <a:ea typeface="+mn-ea"/>
              </a:rPr>
              <a:t>Problem: Student management system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Suppose you want to store N students in memory and only use fundamental data types</a:t>
            </a:r>
          </a:p>
          <a:p>
            <a:pPr marL="341313" indent="-333375"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Need N x M variables </a:t>
            </a:r>
          </a:p>
          <a:p>
            <a:pPr lvl="2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M is number of attributes for each student</a:t>
            </a:r>
          </a:p>
          <a:p>
            <a:pPr lvl="2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N = 100 students, M = 10 attributes</a:t>
            </a:r>
          </a:p>
          <a:p>
            <a:pPr lvl="3" eaLnBrk="1">
              <a:spcBef>
                <a:spcPts val="400"/>
              </a:spcBef>
              <a:buClr>
                <a:srgbClr val="FFCF01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b="1" dirty="0">
                <a:solidFill>
                  <a:srgbClr val="0432FF"/>
                </a:solidFill>
                <a:ea typeface="+mn-ea"/>
              </a:rPr>
              <a:t>=&gt; 1000 variables!</a:t>
            </a:r>
          </a:p>
          <a:p>
            <a:pPr marL="341313" indent="-333375"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Possible but unreasonable!</a:t>
            </a:r>
          </a:p>
          <a:p>
            <a:pPr lvl="2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Hard to read and develop</a:t>
            </a:r>
          </a:p>
          <a:p>
            <a:pPr marL="341313" indent="-333375"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Why do we need array ?</a:t>
            </a: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indent="-2270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400" dirty="0">
                <a:solidFill>
                  <a:srgbClr val="000000"/>
                </a:solidFill>
                <a:ea typeface="+mn-ea"/>
              </a:rPr>
              <a:t>Problem: Student Management System</a:t>
            </a:r>
          </a:p>
          <a:p>
            <a:pPr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400" dirty="0">
                <a:solidFill>
                  <a:srgbClr val="000000"/>
                </a:solidFill>
                <a:ea typeface="+mn-ea"/>
              </a:rPr>
              <a:t>Solution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(1) Group all data of each student together =&gt; use </a:t>
            </a:r>
            <a:r>
              <a:rPr lang="en-US" altLang="en-US" sz="2000" dirty="0" err="1">
                <a:solidFill>
                  <a:srgbClr val="0432FF"/>
                </a:solidFill>
                <a:ea typeface="+mn-ea"/>
              </a:rPr>
              <a:t>struct</a:t>
            </a:r>
            <a:endParaRPr lang="en-US" altLang="en-US" sz="2000" dirty="0">
              <a:solidFill>
                <a:srgbClr val="0432FF"/>
              </a:solidFill>
              <a:ea typeface="+mn-ea"/>
            </a:endParaRPr>
          </a:p>
          <a:p>
            <a:pPr eaLnBrk="1">
              <a:spcBef>
                <a:spcPts val="400"/>
              </a:spcBef>
              <a:buSzPct val="100000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  	      (2) Store N students =&gt; use </a:t>
            </a:r>
            <a:r>
              <a:rPr lang="en-US" altLang="en-US" sz="2000" dirty="0">
                <a:solidFill>
                  <a:srgbClr val="0432FF"/>
                </a:solidFill>
                <a:ea typeface="+mn-ea"/>
              </a:rPr>
              <a:t>array</a:t>
            </a:r>
          </a:p>
          <a:p>
            <a:pPr lvl="2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Or we can use linked list</a:t>
            </a:r>
          </a:p>
          <a:p>
            <a:pPr marL="341313" indent="-333375"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  <a:p>
            <a:pPr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400" dirty="0">
                <a:solidFill>
                  <a:srgbClr val="000000"/>
                </a:solidFill>
                <a:ea typeface="+mn-ea"/>
              </a:rPr>
              <a:t>C++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Use (array) to store contiguous elements with same data type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Use (pointer) to develop linked list if necessary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What is array ?</a:t>
            </a:r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Array is a list of element with</a:t>
            </a:r>
            <a:r>
              <a:rPr lang="en-US" altLang="en-US">
                <a:solidFill>
                  <a:srgbClr val="0432FF"/>
                </a:solidFill>
              </a:rPr>
              <a:t> </a:t>
            </a:r>
            <a:r>
              <a:rPr lang="en-US" altLang="en-US" u="sng">
                <a:solidFill>
                  <a:srgbClr val="0432FF"/>
                </a:solidFill>
              </a:rPr>
              <a:t>same data type</a:t>
            </a:r>
            <a:r>
              <a:rPr lang="en-US" altLang="en-US">
                <a:solidFill>
                  <a:srgbClr val="0432FF"/>
                </a:solidFill>
              </a:rPr>
              <a:t> and </a:t>
            </a:r>
            <a:r>
              <a:rPr lang="en-US" altLang="en-US" u="sng">
                <a:solidFill>
                  <a:srgbClr val="0432FF"/>
                </a:solidFill>
              </a:rPr>
              <a:t>allocated contiguously</a:t>
            </a:r>
            <a:r>
              <a:rPr lang="en-US" altLang="en-US"/>
              <a:t> in memory.</a:t>
            </a:r>
          </a:p>
          <a:p>
            <a:pPr eaLnBrk="1"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For example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67000"/>
            <a:ext cx="6072188" cy="2133600"/>
          </a:xfrm>
          <a:prstGeom prst="rect">
            <a:avLst/>
          </a:prstGeom>
          <a:noFill/>
          <a:ln w="9360" cap="sq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2469" name="Rectangle 4"/>
          <p:cNvSpPr>
            <a:spLocks noChangeArrowheads="1"/>
          </p:cNvSpPr>
          <p:nvPr/>
        </p:nvSpPr>
        <p:spPr bwMode="auto">
          <a:xfrm>
            <a:off x="2524125" y="4297363"/>
            <a:ext cx="3382963" cy="3651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800"/>
              <a:t>An array contains 6 elements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What is array ?</a:t>
            </a: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indent="-2270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indent="-2270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400" dirty="0">
                <a:solidFill>
                  <a:srgbClr val="000000"/>
                </a:solidFill>
                <a:ea typeface="+mn-ea"/>
              </a:rPr>
              <a:t>An array contain 6 numbers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These numbers allocated contiguously in memory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So,</a:t>
            </a:r>
          </a:p>
          <a:p>
            <a:pPr lvl="2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If the value of the first element is 10 and starts at the </a:t>
            </a:r>
            <a:r>
              <a:rPr lang="en-US" altLang="en-US" sz="2000" b="1" dirty="0">
                <a:solidFill>
                  <a:srgbClr val="0432FF"/>
                </a:solidFill>
                <a:ea typeface="+mn-ea"/>
              </a:rPr>
              <a:t>100</a:t>
            </a:r>
            <a:r>
              <a:rPr lang="en-US" altLang="en-US" sz="2000" b="1" baseline="33000" dirty="0">
                <a:solidFill>
                  <a:srgbClr val="0432FF"/>
                </a:solidFill>
                <a:ea typeface="+mn-ea"/>
              </a:rPr>
              <a:t>th</a:t>
            </a:r>
            <a:r>
              <a:rPr lang="en-US" altLang="en-US" sz="2000" b="1" dirty="0">
                <a:solidFill>
                  <a:srgbClr val="0432FF"/>
                </a:solidFill>
                <a:ea typeface="+mn-ea"/>
              </a:rPr>
              <a:t> BYTE </a:t>
            </a: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in the memory of the program</a:t>
            </a:r>
          </a:p>
          <a:p>
            <a:pPr lvl="2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Then</a:t>
            </a:r>
          </a:p>
          <a:p>
            <a:pPr lvl="3" eaLnBrk="1">
              <a:spcBef>
                <a:spcPts val="400"/>
              </a:spcBef>
              <a:buClr>
                <a:srgbClr val="FFCF01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Address of the second element: </a:t>
            </a:r>
            <a:r>
              <a:rPr lang="en-US" altLang="en-US" sz="2000" b="1" dirty="0">
                <a:solidFill>
                  <a:srgbClr val="0432FF"/>
                </a:solidFill>
                <a:ea typeface="+mn-ea"/>
              </a:rPr>
              <a:t>104</a:t>
            </a:r>
          </a:p>
          <a:p>
            <a:pPr lvl="3" eaLnBrk="1">
              <a:spcBef>
                <a:spcPts val="400"/>
              </a:spcBef>
              <a:buClr>
                <a:srgbClr val="FFCF01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Address of the third element: </a:t>
            </a:r>
            <a:r>
              <a:rPr lang="en-US" altLang="en-US" sz="2000" b="1" dirty="0">
                <a:solidFill>
                  <a:srgbClr val="0432FF"/>
                </a:solidFill>
                <a:ea typeface="+mn-ea"/>
              </a:rPr>
              <a:t>108</a:t>
            </a:r>
          </a:p>
          <a:p>
            <a:pPr lvl="3" eaLnBrk="1">
              <a:spcBef>
                <a:spcPts val="400"/>
              </a:spcBef>
              <a:buClr>
                <a:srgbClr val="FFCF01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Address of the fourth element: </a:t>
            </a:r>
            <a:r>
              <a:rPr lang="en-US" altLang="en-US" sz="2000" b="1" dirty="0">
                <a:solidFill>
                  <a:srgbClr val="0432FF"/>
                </a:solidFill>
                <a:ea typeface="+mn-ea"/>
              </a:rPr>
              <a:t>112</a:t>
            </a:r>
          </a:p>
          <a:p>
            <a:pPr lvl="3" eaLnBrk="1">
              <a:spcBef>
                <a:spcPts val="400"/>
              </a:spcBef>
              <a:buClr>
                <a:srgbClr val="FFCF01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Address of the fifth element </a:t>
            </a:r>
            <a:r>
              <a:rPr lang="en-US" altLang="en-US" sz="2000" b="1" dirty="0">
                <a:solidFill>
                  <a:srgbClr val="0432FF"/>
                </a:solidFill>
                <a:ea typeface="+mn-ea"/>
              </a:rPr>
              <a:t>116</a:t>
            </a:r>
          </a:p>
          <a:p>
            <a:pPr lvl="3" eaLnBrk="1">
              <a:spcBef>
                <a:spcPts val="400"/>
              </a:spcBef>
              <a:buClr>
                <a:srgbClr val="FFCF01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Address of the sixth element: </a:t>
            </a:r>
            <a:r>
              <a:rPr lang="en-US" altLang="en-US" sz="2000" b="1" dirty="0">
                <a:solidFill>
                  <a:srgbClr val="0432FF"/>
                </a:solidFill>
                <a:ea typeface="+mn-ea"/>
              </a:rPr>
              <a:t>120</a:t>
            </a:r>
          </a:p>
          <a:p>
            <a:pPr marL="341313" indent="-333375"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  <a:p>
            <a:pPr marL="341313" indent="-333375"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</p:txBody>
      </p:sp>
      <p:pic>
        <p:nvPicPr>
          <p:cNvPr id="645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76200"/>
            <a:ext cx="3962400" cy="1392238"/>
          </a:xfrm>
          <a:prstGeom prst="rect">
            <a:avLst/>
          </a:prstGeom>
          <a:noFill/>
          <a:ln w="9360" cap="sq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4517" name="Rectangle 4"/>
          <p:cNvSpPr>
            <a:spLocks noChangeArrowheads="1"/>
          </p:cNvSpPr>
          <p:nvPr/>
        </p:nvSpPr>
        <p:spPr bwMode="auto">
          <a:xfrm>
            <a:off x="5010150" y="1041400"/>
            <a:ext cx="3382963" cy="3651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800"/>
              <a:t>An array contains 6 elements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What is array ?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indent="-2270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400" dirty="0">
                <a:solidFill>
                  <a:srgbClr val="000000"/>
                </a:solidFill>
                <a:ea typeface="+mn-ea"/>
              </a:rPr>
              <a:t>An array contain 6 numbers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These numbers allocated contiguously in memory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These elements have </a:t>
            </a:r>
            <a:r>
              <a:rPr lang="en-US" altLang="en-US" sz="2000" u="sng" dirty="0">
                <a:solidFill>
                  <a:srgbClr val="FF0000"/>
                </a:solidFill>
                <a:ea typeface="+mn-ea"/>
              </a:rPr>
              <a:t>index</a:t>
            </a:r>
            <a:r>
              <a:rPr lang="en-US" altLang="en-US" sz="2000" b="1" dirty="0">
                <a:solidFill>
                  <a:srgbClr val="FF0000"/>
                </a:solidFill>
                <a:ea typeface="+mn-ea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to access</a:t>
            </a:r>
          </a:p>
          <a:p>
            <a:pPr lvl="2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FF0000"/>
                </a:solidFill>
                <a:ea typeface="+mn-ea"/>
              </a:rPr>
              <a:t>The index of the first element is ALWAYS 0</a:t>
            </a:r>
          </a:p>
          <a:p>
            <a:pPr lvl="2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FF0000"/>
                </a:solidFill>
                <a:ea typeface="+mn-ea"/>
              </a:rPr>
              <a:t>The index of the second element is 1, and so on.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Therefore, </a:t>
            </a:r>
          </a:p>
          <a:p>
            <a:pPr lvl="2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The index of memory cell containing value 10 is </a:t>
            </a:r>
            <a:r>
              <a:rPr lang="en-US" altLang="en-US" sz="2000" b="1" dirty="0">
                <a:solidFill>
                  <a:srgbClr val="0432FF"/>
                </a:solidFill>
                <a:ea typeface="+mn-ea"/>
              </a:rPr>
              <a:t>0</a:t>
            </a:r>
          </a:p>
          <a:p>
            <a:pPr lvl="2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The index of memory cell containing value 20 is </a:t>
            </a:r>
            <a:r>
              <a:rPr lang="en-US" altLang="en-US" sz="2000" b="1" dirty="0">
                <a:solidFill>
                  <a:srgbClr val="0432FF"/>
                </a:solidFill>
                <a:ea typeface="+mn-ea"/>
              </a:rPr>
              <a:t>1</a:t>
            </a:r>
          </a:p>
          <a:p>
            <a:pPr lvl="2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The index of memory cell containing value 30 is </a:t>
            </a:r>
            <a:r>
              <a:rPr lang="en-US" altLang="en-US" sz="2000" b="1" dirty="0">
                <a:solidFill>
                  <a:srgbClr val="0432FF"/>
                </a:solidFill>
                <a:ea typeface="+mn-ea"/>
              </a:rPr>
              <a:t>2</a:t>
            </a:r>
          </a:p>
          <a:p>
            <a:pPr lvl="2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The index of memory cell containing value 40 is </a:t>
            </a:r>
            <a:r>
              <a:rPr lang="en-US" altLang="en-US" sz="2000" b="1" dirty="0">
                <a:solidFill>
                  <a:srgbClr val="0432FF"/>
                </a:solidFill>
                <a:ea typeface="+mn-ea"/>
              </a:rPr>
              <a:t>3</a:t>
            </a:r>
          </a:p>
          <a:p>
            <a:pPr lvl="2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The index of memory cell containing value 50 is </a:t>
            </a:r>
            <a:r>
              <a:rPr lang="en-US" altLang="en-US" sz="2000" b="1" dirty="0">
                <a:solidFill>
                  <a:srgbClr val="0432FF"/>
                </a:solidFill>
                <a:ea typeface="+mn-ea"/>
              </a:rPr>
              <a:t>4</a:t>
            </a:r>
          </a:p>
          <a:p>
            <a:pPr lvl="2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The index of memory cell containing value 60 is </a:t>
            </a:r>
            <a:r>
              <a:rPr lang="en-US" altLang="en-US" sz="2000" b="1" dirty="0">
                <a:solidFill>
                  <a:srgbClr val="0432FF"/>
                </a:solidFill>
                <a:ea typeface="+mn-ea"/>
              </a:rPr>
              <a:t>5</a:t>
            </a:r>
          </a:p>
          <a:p>
            <a:pPr marL="341313" indent="-333375"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  <a:p>
            <a:pPr marL="341313" indent="-333375"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  <a:p>
            <a:pPr marL="341313" indent="-333375"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  <a:p>
            <a:pPr marL="341313" indent="-333375"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  <a:p>
            <a:pPr marL="341313" indent="-333375"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  <a:p>
            <a:pPr marL="341313" indent="-333375"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  <a:p>
            <a:pPr marL="341313" indent="-333375"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  <a:p>
            <a:pPr marL="341313" indent="-333375"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</p:txBody>
      </p:sp>
      <p:pic>
        <p:nvPicPr>
          <p:cNvPr id="665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76200"/>
            <a:ext cx="3962400" cy="1392238"/>
          </a:xfrm>
          <a:prstGeom prst="rect">
            <a:avLst/>
          </a:prstGeom>
          <a:noFill/>
          <a:ln w="9360" cap="sq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6565" name="Rectangle 4"/>
          <p:cNvSpPr>
            <a:spLocks noChangeArrowheads="1"/>
          </p:cNvSpPr>
          <p:nvPr/>
        </p:nvSpPr>
        <p:spPr bwMode="auto">
          <a:xfrm>
            <a:off x="5137150" y="1062038"/>
            <a:ext cx="3382963" cy="3651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800"/>
              <a:t>An array contains 6 elements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What is array ?</a:t>
            </a: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indent="-2270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400" dirty="0">
                <a:solidFill>
                  <a:srgbClr val="000000"/>
                </a:solidFill>
                <a:ea typeface="+mn-ea"/>
              </a:rPr>
              <a:t>An array contains 6 numbers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These numbers allocated contiguously in memory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These elements have </a:t>
            </a:r>
            <a:r>
              <a:rPr lang="en-US" altLang="en-US" sz="2000" u="sng" dirty="0">
                <a:solidFill>
                  <a:srgbClr val="FF0000"/>
                </a:solidFill>
                <a:ea typeface="+mn-ea"/>
              </a:rPr>
              <a:t>index</a:t>
            </a: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 to access</a:t>
            </a:r>
          </a:p>
          <a:p>
            <a:pPr lvl="2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FF0000"/>
                </a:solidFill>
                <a:ea typeface="+mn-ea"/>
              </a:rPr>
              <a:t>The index of the first element is ALWAYS 0</a:t>
            </a:r>
          </a:p>
          <a:p>
            <a:pPr lvl="2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FF0000"/>
                </a:solidFill>
                <a:ea typeface="+mn-ea"/>
              </a:rPr>
              <a:t>The index of the second element is 1, and so on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Therefore, </a:t>
            </a:r>
          </a:p>
          <a:p>
            <a:pPr lvl="2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If an array has </a:t>
            </a:r>
            <a:r>
              <a:rPr lang="en-US" altLang="en-US" sz="2000" b="1" dirty="0">
                <a:solidFill>
                  <a:srgbClr val="0432FF"/>
                </a:solidFill>
                <a:ea typeface="+mn-ea"/>
              </a:rPr>
              <a:t>N</a:t>
            </a: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 elements then the index of the last element will be (</a:t>
            </a:r>
            <a:r>
              <a:rPr lang="en-US" altLang="en-US" sz="2000" b="1" dirty="0">
                <a:solidFill>
                  <a:srgbClr val="0432FF"/>
                </a:solidFill>
                <a:ea typeface="+mn-ea"/>
              </a:rPr>
              <a:t>N-1</a:t>
            </a: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) - not</a:t>
            </a:r>
            <a:r>
              <a:rPr lang="en-US" altLang="en-US" sz="2000" b="1" dirty="0">
                <a:solidFill>
                  <a:srgbClr val="FF0000"/>
                </a:solidFill>
                <a:ea typeface="+mn-ea"/>
              </a:rPr>
              <a:t> N</a:t>
            </a:r>
          </a:p>
          <a:p>
            <a:pPr marL="341313" indent="-333375"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  <a:p>
            <a:pPr marL="341313" indent="-333375"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  <a:p>
            <a:pPr marL="341313" indent="-333375"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  <a:p>
            <a:pPr marL="341313" indent="-333375"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  <a:p>
            <a:pPr marL="341313" indent="-333375"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  <a:p>
            <a:pPr marL="341313" indent="-333375"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  <a:p>
            <a:pPr marL="341313" indent="-333375"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</p:txBody>
      </p:sp>
      <p:pic>
        <p:nvPicPr>
          <p:cNvPr id="686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76200"/>
            <a:ext cx="3962400" cy="1392238"/>
          </a:xfrm>
          <a:prstGeom prst="rect">
            <a:avLst/>
          </a:prstGeom>
          <a:noFill/>
          <a:ln w="9360" cap="sq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8613" name="Rectangle 4"/>
          <p:cNvSpPr>
            <a:spLocks noChangeArrowheads="1"/>
          </p:cNvSpPr>
          <p:nvPr/>
        </p:nvSpPr>
        <p:spPr bwMode="auto">
          <a:xfrm>
            <a:off x="5084763" y="1041400"/>
            <a:ext cx="3382962" cy="3651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800"/>
              <a:t>An array contains 6 elements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Convention</a:t>
            </a: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1116013" y="2997200"/>
            <a:ext cx="6315075" cy="517525"/>
          </a:xfrm>
          <a:prstGeom prst="rect">
            <a:avLst/>
          </a:prstGeom>
          <a:noFill/>
          <a:ln w="9360" cap="sq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>
                <a:solidFill>
                  <a:srgbClr val="0432FF"/>
                </a:solidFill>
                <a:latin typeface="Tahoma" panose="020B0604030504040204" pitchFamily="34" charset="0"/>
              </a:rPr>
              <a:t>USR_DT </a:t>
            </a:r>
            <a:r>
              <a:rPr lang="en-US" altLang="en-US" sz="2800">
                <a:latin typeface="Tahoma" panose="020B0604030504040204" pitchFamily="34" charset="0"/>
              </a:rPr>
              <a:t>= </a:t>
            </a:r>
            <a:r>
              <a:rPr lang="en-US" altLang="en-US" sz="2800">
                <a:solidFill>
                  <a:srgbClr val="0432FF"/>
                </a:solidFill>
                <a:latin typeface="Tahoma" panose="020B0604030504040204" pitchFamily="34" charset="0"/>
              </a:rPr>
              <a:t>User-defined data type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What is array ?</a:t>
            </a: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337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735013" indent="-27781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spcBef>
                <a:spcPts val="488"/>
              </a:spcBef>
              <a:buSzPct val="100000"/>
              <a:defRPr/>
            </a:pPr>
            <a:endParaRPr lang="en-US" altLang="en-US" sz="2400" dirty="0">
              <a:solidFill>
                <a:srgbClr val="000000"/>
              </a:solidFill>
              <a:ea typeface="+mn-ea"/>
            </a:endParaRPr>
          </a:p>
          <a:p>
            <a:pPr marL="336550" indent="-327025"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400" dirty="0">
                <a:solidFill>
                  <a:srgbClr val="000000"/>
                </a:solidFill>
                <a:ea typeface="+mn-ea"/>
              </a:rPr>
              <a:t>To calculate the address of a memory cell with index k, the program uses the following formula: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Address = address of first element + k * (size of element)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Therefore, the program easily points out an element at any index =&gt; RANDOM ACCESS </a:t>
            </a:r>
          </a:p>
          <a:p>
            <a:pPr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  <a:p>
            <a:pPr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  <a:p>
            <a:pPr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</p:txBody>
      </p:sp>
      <p:pic>
        <p:nvPicPr>
          <p:cNvPr id="706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46050"/>
            <a:ext cx="3543300" cy="1244600"/>
          </a:xfrm>
          <a:prstGeom prst="rect">
            <a:avLst/>
          </a:prstGeom>
          <a:noFill/>
          <a:ln w="9360" cap="sq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0661" name="Rectangle 4"/>
          <p:cNvSpPr>
            <a:spLocks noChangeArrowheads="1"/>
          </p:cNvSpPr>
          <p:nvPr/>
        </p:nvSpPr>
        <p:spPr bwMode="auto">
          <a:xfrm>
            <a:off x="5178425" y="969963"/>
            <a:ext cx="3382963" cy="3651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800"/>
              <a:t>An array contains 6 elements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What is array ?</a:t>
            </a: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337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735013" indent="-27781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indent="-22701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indent="-22701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spcBef>
                <a:spcPts val="488"/>
              </a:spcBef>
              <a:buSzPct val="100000"/>
              <a:defRPr/>
            </a:pPr>
            <a:endParaRPr lang="en-US" altLang="en-US" sz="2400" dirty="0">
              <a:solidFill>
                <a:srgbClr val="000000"/>
              </a:solidFill>
              <a:ea typeface="+mn-ea"/>
            </a:endParaRPr>
          </a:p>
          <a:p>
            <a:pPr marL="336550" indent="-327025"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400" dirty="0">
                <a:solidFill>
                  <a:srgbClr val="000000"/>
                </a:solidFill>
                <a:ea typeface="+mn-ea"/>
              </a:rPr>
              <a:t>However, compiler must know the size of the array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Therefore, we can calculate address of k</a:t>
            </a:r>
            <a:r>
              <a:rPr lang="en-US" altLang="en-US" sz="2000" baseline="30000" dirty="0">
                <a:solidFill>
                  <a:srgbClr val="000000"/>
                </a:solidFill>
                <a:ea typeface="+mn-ea"/>
              </a:rPr>
              <a:t>th</a:t>
            </a: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 element in the memory by using this formula:</a:t>
            </a:r>
          </a:p>
          <a:p>
            <a:pPr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  <a:p>
            <a:pPr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  <a:p>
            <a:pPr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  <a:p>
            <a:pPr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  <a:p>
            <a:pPr lvl="2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b="1" dirty="0">
                <a:solidFill>
                  <a:srgbClr val="0432FF"/>
                </a:solidFill>
                <a:ea typeface="+mn-ea"/>
              </a:rPr>
              <a:t>first</a:t>
            </a: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: address of the first element</a:t>
            </a:r>
          </a:p>
          <a:p>
            <a:pPr lvl="3" eaLnBrk="1">
              <a:spcBef>
                <a:spcPts val="400"/>
              </a:spcBef>
              <a:buClr>
                <a:srgbClr val="FFCF01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b="1" dirty="0">
                <a:solidFill>
                  <a:srgbClr val="0432FF"/>
                </a:solidFill>
                <a:ea typeface="+mn-ea"/>
              </a:rPr>
              <a:t>first </a:t>
            </a: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is name of variable of array</a:t>
            </a:r>
          </a:p>
          <a:p>
            <a:pPr eaLnBrk="1">
              <a:spcBef>
                <a:spcPts val="488"/>
              </a:spcBef>
              <a:buSzPct val="100000"/>
              <a:defRPr/>
            </a:pPr>
            <a:endParaRPr lang="en-US" altLang="en-US" sz="2400" dirty="0">
              <a:solidFill>
                <a:srgbClr val="000000"/>
              </a:solidFill>
              <a:ea typeface="+mn-ea"/>
            </a:endParaRPr>
          </a:p>
          <a:p>
            <a:pPr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  <a:p>
            <a:pPr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  <a:p>
            <a:pPr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  <a:p>
            <a:pPr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  <a:p>
            <a:pPr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  <a:p>
            <a:pPr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</p:txBody>
      </p:sp>
      <p:pic>
        <p:nvPicPr>
          <p:cNvPr id="727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46050"/>
            <a:ext cx="3543300" cy="1244600"/>
          </a:xfrm>
          <a:prstGeom prst="rect">
            <a:avLst/>
          </a:prstGeom>
          <a:noFill/>
          <a:ln w="9360" cap="sq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2709" name="Rectangle 4"/>
          <p:cNvSpPr>
            <a:spLocks noChangeArrowheads="1"/>
          </p:cNvSpPr>
          <p:nvPr/>
        </p:nvSpPr>
        <p:spPr bwMode="auto">
          <a:xfrm>
            <a:off x="838200" y="3162300"/>
            <a:ext cx="6934200" cy="914400"/>
          </a:xfrm>
          <a:prstGeom prst="rect">
            <a:avLst/>
          </a:prstGeom>
          <a:solidFill>
            <a:srgbClr val="8EFFE1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  <a:p>
            <a:pPr algn="ctr"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432FF"/>
                </a:solidFill>
                <a:latin typeface="Tahoma" panose="020B0604030504040204" pitchFamily="34" charset="0"/>
              </a:rPr>
              <a:t>Address of k</a:t>
            </a:r>
            <a:r>
              <a:rPr lang="en-US" altLang="en-US" sz="1800" baseline="30000">
                <a:solidFill>
                  <a:srgbClr val="0432FF"/>
                </a:solidFill>
                <a:latin typeface="Tahoma" panose="020B0604030504040204" pitchFamily="34" charset="0"/>
              </a:rPr>
              <a:t>th</a:t>
            </a:r>
            <a:r>
              <a:rPr lang="en-US" altLang="en-US" sz="1800">
                <a:solidFill>
                  <a:srgbClr val="0432FF"/>
                </a:solidFill>
                <a:latin typeface="Tahoma" panose="020B0604030504040204" pitchFamily="34" charset="0"/>
              </a:rPr>
              <a:t> element </a:t>
            </a:r>
            <a:r>
              <a:rPr lang="en-US" altLang="en-US" sz="1800">
                <a:latin typeface="Tahoma" panose="020B0604030504040204" pitchFamily="34" charset="0"/>
              </a:rPr>
              <a:t>= </a:t>
            </a:r>
            <a:r>
              <a:rPr lang="en-US" altLang="en-US" sz="1800" b="1">
                <a:solidFill>
                  <a:srgbClr val="0432FF"/>
                </a:solidFill>
                <a:latin typeface="Tahoma" panose="020B0604030504040204" pitchFamily="34" charset="0"/>
              </a:rPr>
              <a:t>first + k</a:t>
            </a:r>
          </a:p>
          <a:p>
            <a:pPr algn="ctr"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b="1">
              <a:solidFill>
                <a:srgbClr val="0432FF"/>
              </a:solidFill>
              <a:latin typeface="Tahoma" panose="020B0604030504040204" pitchFamily="34" charset="0"/>
            </a:endParaRPr>
          </a:p>
        </p:txBody>
      </p:sp>
      <p:sp>
        <p:nvSpPr>
          <p:cNvPr id="72710" name="Rectangle 5"/>
          <p:cNvSpPr>
            <a:spLocks noChangeArrowheads="1"/>
          </p:cNvSpPr>
          <p:nvPr/>
        </p:nvSpPr>
        <p:spPr bwMode="auto">
          <a:xfrm>
            <a:off x="2524125" y="4297363"/>
            <a:ext cx="3382963" cy="3651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800"/>
              <a:t>An array contains 6 elements</a:t>
            </a:r>
          </a:p>
        </p:txBody>
      </p:sp>
      <p:sp>
        <p:nvSpPr>
          <p:cNvPr id="72711" name="Rectangle 6"/>
          <p:cNvSpPr>
            <a:spLocks noChangeArrowheads="1"/>
          </p:cNvSpPr>
          <p:nvPr/>
        </p:nvSpPr>
        <p:spPr bwMode="auto">
          <a:xfrm>
            <a:off x="5141913" y="989013"/>
            <a:ext cx="3382962" cy="3651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800"/>
              <a:t>An array contains 6 elements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1D Array</a:t>
            </a:r>
            <a:b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</a:br>
            <a:r>
              <a:rPr lang="en-US" altLang="en-US">
                <a:solidFill>
                  <a:srgbClr val="0432FF"/>
                </a:solidFill>
                <a:latin typeface="Tahoma" panose="020B0604030504040204" pitchFamily="34" charset="0"/>
              </a:rPr>
              <a:t>Declaration</a:t>
            </a:r>
          </a:p>
        </p:txBody>
      </p:sp>
      <p:sp>
        <p:nvSpPr>
          <p:cNvPr id="74755" name="Rectangle 2"/>
          <p:cNvSpPr>
            <a:spLocks noChangeArrowheads="1"/>
          </p:cNvSpPr>
          <p:nvPr/>
        </p:nvSpPr>
        <p:spPr bwMode="auto">
          <a:xfrm>
            <a:off x="2743200" y="515938"/>
            <a:ext cx="5867400" cy="2011362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main(){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a[6];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b[6] = {10, 20, 30};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c[6] = {10, 20, 30, 40, 50, 60};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Consolas" panose="020B06090202040302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800">
                <a:latin typeface="Consolas" panose="020B0609020204030204" pitchFamily="49" charset="0"/>
              </a:rPr>
              <a:t> 0;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63538" y="608013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020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731838" indent="-2746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spcBef>
                <a:spcPts val="488"/>
              </a:spcBef>
              <a:buSzPct val="100000"/>
              <a:defRPr/>
            </a:pPr>
            <a:endParaRPr lang="en-US" altLang="en-US" sz="2400" dirty="0">
              <a:solidFill>
                <a:srgbClr val="000000"/>
              </a:solidFill>
              <a:ea typeface="+mn-ea"/>
            </a:endParaRPr>
          </a:p>
          <a:p>
            <a:pPr eaLnBrk="1">
              <a:spcBef>
                <a:spcPts val="488"/>
              </a:spcBef>
              <a:buSzPct val="100000"/>
              <a:defRPr/>
            </a:pPr>
            <a:endParaRPr lang="en-US" altLang="en-US" sz="2400" dirty="0">
              <a:solidFill>
                <a:srgbClr val="000000"/>
              </a:solidFill>
              <a:ea typeface="+mn-ea"/>
            </a:endParaRPr>
          </a:p>
          <a:p>
            <a:pPr eaLnBrk="1">
              <a:spcBef>
                <a:spcPts val="488"/>
              </a:spcBef>
              <a:buSzPct val="100000"/>
              <a:defRPr/>
            </a:pPr>
            <a:endParaRPr lang="en-US" altLang="en-US" sz="2400" dirty="0">
              <a:solidFill>
                <a:srgbClr val="000000"/>
              </a:solidFill>
              <a:ea typeface="+mn-ea"/>
            </a:endParaRPr>
          </a:p>
          <a:p>
            <a:pPr eaLnBrk="1">
              <a:spcBef>
                <a:spcPts val="488"/>
              </a:spcBef>
              <a:buSzPct val="100000"/>
              <a:defRPr/>
            </a:pPr>
            <a:endParaRPr lang="en-US" altLang="en-US" sz="2400" dirty="0">
              <a:solidFill>
                <a:srgbClr val="000000"/>
              </a:solidFill>
              <a:ea typeface="+mn-ea"/>
            </a:endParaRPr>
          </a:p>
          <a:p>
            <a:pPr eaLnBrk="1">
              <a:spcBef>
                <a:spcPts val="488"/>
              </a:spcBef>
              <a:buSzPct val="100000"/>
              <a:defRPr/>
            </a:pPr>
            <a:endParaRPr lang="en-US" altLang="en-US" sz="2400" dirty="0">
              <a:solidFill>
                <a:srgbClr val="000000"/>
              </a:solidFill>
              <a:ea typeface="+mn-ea"/>
            </a:endParaRPr>
          </a:p>
          <a:p>
            <a:pPr marL="333375" indent="-320675"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400" dirty="0">
                <a:solidFill>
                  <a:srgbClr val="000000"/>
                </a:solidFill>
                <a:ea typeface="+mn-ea"/>
              </a:rPr>
              <a:t>a: an array of 6 integers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Element values are unknown</a:t>
            </a:r>
          </a:p>
          <a:p>
            <a:pPr marL="333375" indent="-320675"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400" dirty="0">
                <a:solidFill>
                  <a:srgbClr val="000000"/>
                </a:solidFill>
                <a:ea typeface="+mn-ea"/>
              </a:rPr>
              <a:t>b: an array of 6 integers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First 3 element values are 10, 20, and 30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Last 3 element values are unknown</a:t>
            </a:r>
          </a:p>
          <a:p>
            <a:pPr marL="333375" indent="-320675"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400" dirty="0">
                <a:solidFill>
                  <a:srgbClr val="000000"/>
                </a:solidFill>
                <a:ea typeface="+mn-ea"/>
              </a:rPr>
              <a:t>c: an array of 6 integers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Element values are 10, 20, 30, 40, 50, and 60</a:t>
            </a:r>
          </a:p>
          <a:p>
            <a:pPr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  <a:p>
            <a:pPr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  <a:p>
            <a:pPr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  <a:p>
            <a:pPr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1D Array</a:t>
            </a:r>
            <a:b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</a:br>
            <a:r>
              <a:rPr lang="en-US" altLang="en-US">
                <a:solidFill>
                  <a:srgbClr val="0432FF"/>
                </a:solidFill>
                <a:latin typeface="Tahoma" panose="020B0604030504040204" pitchFamily="34" charset="0"/>
              </a:rPr>
              <a:t>Declaration</a:t>
            </a: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337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735013" indent="-27781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spcBef>
                <a:spcPts val="488"/>
              </a:spcBef>
              <a:buSzPct val="100000"/>
              <a:defRPr/>
            </a:pPr>
            <a:endParaRPr lang="en-US" altLang="en-US" sz="2400" dirty="0">
              <a:solidFill>
                <a:srgbClr val="000000"/>
              </a:solidFill>
              <a:ea typeface="+mn-ea"/>
            </a:endParaRPr>
          </a:p>
          <a:p>
            <a:pPr eaLnBrk="1">
              <a:spcBef>
                <a:spcPts val="488"/>
              </a:spcBef>
              <a:buSzPct val="100000"/>
              <a:defRPr/>
            </a:pPr>
            <a:endParaRPr lang="en-US" altLang="en-US" sz="2400" dirty="0">
              <a:solidFill>
                <a:srgbClr val="000000"/>
              </a:solidFill>
              <a:ea typeface="+mn-ea"/>
            </a:endParaRPr>
          </a:p>
          <a:p>
            <a:pPr eaLnBrk="1">
              <a:spcBef>
                <a:spcPts val="488"/>
              </a:spcBef>
              <a:buSzPct val="100000"/>
              <a:defRPr/>
            </a:pPr>
            <a:endParaRPr lang="en-US" altLang="en-US" sz="2400" dirty="0">
              <a:solidFill>
                <a:srgbClr val="000000"/>
              </a:solidFill>
              <a:ea typeface="+mn-ea"/>
            </a:endParaRPr>
          </a:p>
          <a:p>
            <a:pPr eaLnBrk="1">
              <a:spcBef>
                <a:spcPts val="488"/>
              </a:spcBef>
              <a:buSzPct val="100000"/>
              <a:defRPr/>
            </a:pPr>
            <a:endParaRPr lang="en-US" altLang="en-US" sz="2400" dirty="0">
              <a:solidFill>
                <a:srgbClr val="000000"/>
              </a:solidFill>
              <a:ea typeface="+mn-ea"/>
            </a:endParaRPr>
          </a:p>
          <a:p>
            <a:pPr eaLnBrk="1">
              <a:spcBef>
                <a:spcPts val="488"/>
              </a:spcBef>
              <a:buSzPct val="100000"/>
              <a:defRPr/>
            </a:pPr>
            <a:endParaRPr lang="en-US" altLang="en-US" sz="2400" dirty="0">
              <a:solidFill>
                <a:srgbClr val="000000"/>
              </a:solidFill>
              <a:ea typeface="+mn-ea"/>
            </a:endParaRPr>
          </a:p>
          <a:p>
            <a:pPr eaLnBrk="1">
              <a:spcBef>
                <a:spcPts val="488"/>
              </a:spcBef>
              <a:buSzPct val="100000"/>
              <a:defRPr/>
            </a:pPr>
            <a:endParaRPr lang="en-US" altLang="en-US" sz="2400" dirty="0">
              <a:solidFill>
                <a:srgbClr val="000000"/>
              </a:solidFill>
              <a:ea typeface="+mn-ea"/>
            </a:endParaRPr>
          </a:p>
          <a:p>
            <a:pPr eaLnBrk="1">
              <a:spcBef>
                <a:spcPts val="488"/>
              </a:spcBef>
              <a:buSzPct val="100000"/>
              <a:defRPr/>
            </a:pPr>
            <a:endParaRPr lang="en-US" altLang="en-US" sz="2400" dirty="0">
              <a:solidFill>
                <a:srgbClr val="000000"/>
              </a:solidFill>
              <a:ea typeface="+mn-ea"/>
            </a:endParaRPr>
          </a:p>
          <a:p>
            <a:pPr marL="336550" indent="-327025"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400" dirty="0">
                <a:solidFill>
                  <a:srgbClr val="000000"/>
                </a:solidFill>
                <a:ea typeface="+mn-ea"/>
              </a:rPr>
              <a:t>Notes: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All variables a, b, and c are array containing 6 elements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So, </a:t>
            </a:r>
            <a:r>
              <a:rPr lang="en-US" altLang="en-US" sz="2000" b="1" dirty="0">
                <a:solidFill>
                  <a:srgbClr val="0432FF"/>
                </a:solidFill>
                <a:ea typeface="+mn-ea"/>
              </a:rPr>
              <a:t>the index starts from 0 to 5</a:t>
            </a:r>
          </a:p>
          <a:p>
            <a:pPr eaLnBrk="1">
              <a:spcBef>
                <a:spcPts val="1425"/>
              </a:spcBef>
              <a:buSzPct val="100000"/>
              <a:defRPr/>
            </a:pPr>
            <a:endParaRPr lang="en-US" altLang="en-US" sz="2000" b="1" dirty="0">
              <a:solidFill>
                <a:srgbClr val="0432FF"/>
              </a:solidFill>
              <a:ea typeface="+mn-ea"/>
            </a:endParaRPr>
          </a:p>
          <a:p>
            <a:pPr eaLnBrk="1">
              <a:spcBef>
                <a:spcPts val="1425"/>
              </a:spcBef>
              <a:buSzPct val="100000"/>
              <a:defRPr/>
            </a:pPr>
            <a:endParaRPr lang="en-US" altLang="en-US" sz="2000" b="1" dirty="0">
              <a:solidFill>
                <a:srgbClr val="0432FF"/>
              </a:solidFill>
              <a:ea typeface="+mn-ea"/>
            </a:endParaRPr>
          </a:p>
          <a:p>
            <a:pPr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  <a:p>
            <a:pPr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  <a:p>
            <a:pPr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</p:txBody>
      </p:sp>
      <p:sp>
        <p:nvSpPr>
          <p:cNvPr id="76804" name="Rectangle 3"/>
          <p:cNvSpPr>
            <a:spLocks noChangeArrowheads="1"/>
          </p:cNvSpPr>
          <p:nvPr/>
        </p:nvSpPr>
        <p:spPr bwMode="auto">
          <a:xfrm>
            <a:off x="2057400" y="1143000"/>
            <a:ext cx="5867400" cy="2011363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main(){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a[6];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b[6] = {10, 20, 30};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c[6] = {10, 20, 30, 40, 50, 60};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Consolas" panose="020B06090202040302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800">
                <a:latin typeface="Consolas" panose="020B0609020204030204" pitchFamily="49" charset="0"/>
              </a:rPr>
              <a:t> 0;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1D Array</a:t>
            </a:r>
            <a:b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</a:br>
            <a:r>
              <a:rPr lang="en-US" altLang="en-US">
                <a:solidFill>
                  <a:srgbClr val="0432FF"/>
                </a:solidFill>
                <a:latin typeface="Tahoma" panose="020B0604030504040204" pitchFamily="34" charset="0"/>
              </a:rPr>
              <a:t>Declaration</a:t>
            </a:r>
          </a:p>
        </p:txBody>
      </p:sp>
      <p:pic>
        <p:nvPicPr>
          <p:cNvPr id="788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04800"/>
            <a:ext cx="5664200" cy="629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533400" y="1981200"/>
            <a:ext cx="2814638" cy="119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How are arrays (a, b, and c) allocated in memory?</a:t>
            </a:r>
          </a:p>
        </p:txBody>
      </p:sp>
      <p:sp>
        <p:nvSpPr>
          <p:cNvPr id="78853" name="Rectangle 4"/>
          <p:cNvSpPr>
            <a:spLocks noChangeArrowheads="1"/>
          </p:cNvSpPr>
          <p:nvPr/>
        </p:nvSpPr>
        <p:spPr bwMode="auto">
          <a:xfrm>
            <a:off x="6765925" y="509588"/>
            <a:ext cx="1006475" cy="3651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800"/>
              <a:t>Index</a:t>
            </a:r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6802438" y="2305050"/>
            <a:ext cx="2011362" cy="3651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800"/>
              <a:t>Variable c: </a:t>
            </a:r>
          </a:p>
          <a:p>
            <a:pPr algn="ctr">
              <a:spcBef>
                <a:spcPct val="0"/>
              </a:spcBef>
            </a:pPr>
            <a:r>
              <a:rPr lang="en-US" altLang="en-US" sz="1800"/>
              <a:t>6 integers</a:t>
            </a:r>
          </a:p>
        </p:txBody>
      </p:sp>
      <p:sp>
        <p:nvSpPr>
          <p:cNvPr id="78855" name="Rectangle 6"/>
          <p:cNvSpPr>
            <a:spLocks noChangeArrowheads="1"/>
          </p:cNvSpPr>
          <p:nvPr/>
        </p:nvSpPr>
        <p:spPr bwMode="auto">
          <a:xfrm>
            <a:off x="6802438" y="5362575"/>
            <a:ext cx="2011362" cy="3651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800"/>
              <a:t>Variable a: </a:t>
            </a:r>
          </a:p>
          <a:p>
            <a:pPr algn="ctr">
              <a:spcBef>
                <a:spcPct val="0"/>
              </a:spcBef>
            </a:pPr>
            <a:r>
              <a:rPr lang="en-US" altLang="en-US" sz="1800"/>
              <a:t>6 integers</a:t>
            </a:r>
          </a:p>
        </p:txBody>
      </p:sp>
      <p:sp>
        <p:nvSpPr>
          <p:cNvPr id="78856" name="Rectangle 7"/>
          <p:cNvSpPr>
            <a:spLocks noChangeArrowheads="1"/>
          </p:cNvSpPr>
          <p:nvPr/>
        </p:nvSpPr>
        <p:spPr bwMode="auto">
          <a:xfrm>
            <a:off x="6802438" y="3813175"/>
            <a:ext cx="2011362" cy="3651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800"/>
              <a:t>Variable b: </a:t>
            </a:r>
          </a:p>
          <a:p>
            <a:pPr algn="ctr">
              <a:spcBef>
                <a:spcPct val="0"/>
              </a:spcBef>
            </a:pPr>
            <a:r>
              <a:rPr lang="en-US" altLang="en-US" sz="1800"/>
              <a:t>6 integers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1D Array</a:t>
            </a:r>
            <a:b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</a:br>
            <a:r>
              <a:rPr lang="en-US" altLang="en-US">
                <a:solidFill>
                  <a:srgbClr val="0432FF"/>
                </a:solidFill>
                <a:latin typeface="Tahoma" panose="020B0604030504040204" pitchFamily="34" charset="0"/>
              </a:rPr>
              <a:t>Declaration</a:t>
            </a: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indent="-2270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indent="-2270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400" dirty="0">
                <a:solidFill>
                  <a:srgbClr val="000000"/>
                </a:solidFill>
                <a:ea typeface="+mn-ea"/>
              </a:rPr>
              <a:t>Number of elements in array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Must be determined at compile time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Is constant and non-negative</a:t>
            </a:r>
          </a:p>
          <a:p>
            <a:pPr lvl="2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Use macro</a:t>
            </a:r>
          </a:p>
          <a:p>
            <a:pPr lvl="3" eaLnBrk="1">
              <a:spcBef>
                <a:spcPts val="400"/>
              </a:spcBef>
              <a:buClr>
                <a:srgbClr val="FFCF01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432FF"/>
                </a:solidFill>
                <a:ea typeface="+mn-ea"/>
              </a:rPr>
              <a:t>#define </a:t>
            </a: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MAX_SIZE</a:t>
            </a:r>
          </a:p>
          <a:p>
            <a:pPr lvl="2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Use </a:t>
            </a:r>
            <a:r>
              <a:rPr lang="en-US" altLang="en-US" sz="2000" dirty="0" err="1">
                <a:solidFill>
                  <a:srgbClr val="000000"/>
                </a:solidFill>
                <a:ea typeface="+mn-ea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ea typeface="+mn-ea"/>
              </a:rPr>
              <a:t>const</a:t>
            </a:r>
            <a:endParaRPr lang="en-US" altLang="en-US" sz="2000" dirty="0">
              <a:solidFill>
                <a:srgbClr val="000000"/>
              </a:solidFill>
              <a:ea typeface="+mn-ea"/>
            </a:endParaRPr>
          </a:p>
          <a:p>
            <a:pPr lvl="3" eaLnBrk="1">
              <a:spcBef>
                <a:spcPts val="400"/>
              </a:spcBef>
              <a:buClr>
                <a:srgbClr val="FFCF01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 err="1">
                <a:solidFill>
                  <a:srgbClr val="0432FF"/>
                </a:solidFill>
                <a:ea typeface="+mn-ea"/>
              </a:rPr>
              <a:t>const</a:t>
            </a:r>
            <a:r>
              <a:rPr lang="en-US" altLang="en-US" sz="2000" dirty="0">
                <a:solidFill>
                  <a:srgbClr val="0432FF"/>
                </a:solidFill>
                <a:ea typeface="+mn-ea"/>
              </a:rPr>
              <a:t> </a:t>
            </a:r>
            <a:r>
              <a:rPr lang="en-US" altLang="en-US" sz="2000" dirty="0" err="1">
                <a:solidFill>
                  <a:srgbClr val="0432FF"/>
                </a:solidFill>
                <a:ea typeface="+mn-ea"/>
              </a:rPr>
              <a:t>int</a:t>
            </a:r>
            <a:r>
              <a:rPr lang="en-US" altLang="en-US" sz="2000" dirty="0">
                <a:solidFill>
                  <a:srgbClr val="0432FF"/>
                </a:solidFill>
                <a:ea typeface="+mn-ea"/>
              </a:rPr>
              <a:t> </a:t>
            </a:r>
            <a:r>
              <a:rPr lang="en-US" altLang="en-US" sz="2000" dirty="0" err="1">
                <a:solidFill>
                  <a:srgbClr val="0432FF"/>
                </a:solidFill>
                <a:ea typeface="+mn-ea"/>
              </a:rPr>
              <a:t>max_size</a:t>
            </a:r>
            <a:endParaRPr lang="en-US" altLang="en-US" sz="2000" dirty="0">
              <a:solidFill>
                <a:srgbClr val="0432FF"/>
              </a:solidFill>
              <a:ea typeface="+mn-ea"/>
            </a:endParaRPr>
          </a:p>
          <a:p>
            <a:pPr marL="341313" indent="-333375" eaLnBrk="1">
              <a:spcBef>
                <a:spcPts val="1425"/>
              </a:spcBef>
              <a:buSzPct val="100000"/>
              <a:defRPr/>
            </a:pPr>
            <a:endParaRPr lang="en-US" altLang="en-US" sz="2000" b="1" dirty="0">
              <a:solidFill>
                <a:srgbClr val="0432FF"/>
              </a:solidFill>
              <a:ea typeface="+mn-ea"/>
            </a:endParaRPr>
          </a:p>
          <a:p>
            <a:pPr marL="341313" indent="-333375" eaLnBrk="1">
              <a:spcBef>
                <a:spcPts val="1425"/>
              </a:spcBef>
              <a:buSzPct val="100000"/>
              <a:defRPr/>
            </a:pPr>
            <a:endParaRPr lang="en-US" altLang="en-US" sz="2000" b="1" dirty="0">
              <a:solidFill>
                <a:srgbClr val="0432FF"/>
              </a:solidFill>
              <a:ea typeface="+mn-ea"/>
            </a:endParaRPr>
          </a:p>
          <a:p>
            <a:pPr marL="341313" indent="-333375"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  <a:p>
            <a:pPr marL="341313" indent="-333375"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  <a:p>
            <a:pPr marL="341313" indent="-333375"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</p:txBody>
      </p:sp>
      <p:sp>
        <p:nvSpPr>
          <p:cNvPr id="80900" name="Rectangle 3"/>
          <p:cNvSpPr>
            <a:spLocks noChangeArrowheads="1"/>
          </p:cNvSpPr>
          <p:nvPr/>
        </p:nvSpPr>
        <p:spPr bwMode="auto">
          <a:xfrm>
            <a:off x="914400" y="3810000"/>
            <a:ext cx="5867400" cy="2284413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#define </a:t>
            </a:r>
            <a:r>
              <a:rPr lang="en-US" altLang="en-US" sz="1800">
                <a:latin typeface="Consolas" panose="020B0609020204030204" pitchFamily="49" charset="0"/>
              </a:rPr>
              <a:t>MAX_SIZE 6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Consolas" panose="020B06090202040302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main(){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const int</a:t>
            </a:r>
            <a:r>
              <a:rPr lang="en-US" altLang="en-US" sz="1800">
                <a:latin typeface="Consolas" panose="020B0609020204030204" pitchFamily="49" charset="0"/>
              </a:rPr>
              <a:t> max_size = 10;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a[MAX_SIZE];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b[max_size];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800">
                <a:latin typeface="Consolas" panose="020B0609020204030204" pitchFamily="49" charset="0"/>
              </a:rPr>
              <a:t> 0;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1D Array</a:t>
            </a:r>
            <a:b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</a:br>
            <a:r>
              <a:rPr lang="en-US" altLang="en-US">
                <a:solidFill>
                  <a:srgbClr val="0432FF"/>
                </a:solidFill>
                <a:latin typeface="Tahoma" panose="020B0604030504040204" pitchFamily="34" charset="0"/>
              </a:rPr>
              <a:t>Read and write elements of 1D array</a:t>
            </a:r>
          </a:p>
        </p:txBody>
      </p:sp>
      <p:sp>
        <p:nvSpPr>
          <p:cNvPr id="82947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735013" indent="-277813"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Two ways:</a:t>
            </a:r>
          </a:p>
          <a:p>
            <a:pPr lvl="1" eaLnBrk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By index</a:t>
            </a:r>
          </a:p>
          <a:p>
            <a:pPr lvl="1" eaLnBrk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By address of memory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1D Array</a:t>
            </a:r>
            <a:b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</a:br>
            <a:r>
              <a:rPr lang="en-US" altLang="en-US">
                <a:solidFill>
                  <a:srgbClr val="0432FF"/>
                </a:solidFill>
                <a:latin typeface="Tahoma" panose="020B0604030504040204" pitchFamily="34" charset="0"/>
              </a:rPr>
              <a:t>Read and write element of 1D array</a:t>
            </a: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400">
                <a:solidFill>
                  <a:srgbClr val="000000"/>
                </a:solidFill>
                <a:ea typeface="+mn-ea"/>
              </a:rPr>
              <a:t>Two ways: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>
                <a:solidFill>
                  <a:srgbClr val="000000"/>
                </a:solidFill>
                <a:ea typeface="+mn-ea"/>
              </a:rPr>
              <a:t>By index </a:t>
            </a:r>
          </a:p>
          <a:p>
            <a:pPr marL="341313" indent="-333375" eaLnBrk="1">
              <a:spcBef>
                <a:spcPts val="1425"/>
              </a:spcBef>
              <a:buSzPct val="100000"/>
              <a:defRPr/>
            </a:pPr>
            <a:endParaRPr lang="en-US" altLang="en-US" sz="2000">
              <a:solidFill>
                <a:srgbClr val="000000"/>
              </a:solidFill>
              <a:ea typeface="+mn-ea"/>
            </a:endParaRPr>
          </a:p>
        </p:txBody>
      </p:sp>
      <p:sp>
        <p:nvSpPr>
          <p:cNvPr id="84996" name="Rectangle 3"/>
          <p:cNvSpPr>
            <a:spLocks noChangeArrowheads="1"/>
          </p:cNvSpPr>
          <p:nvPr/>
        </p:nvSpPr>
        <p:spPr bwMode="auto">
          <a:xfrm>
            <a:off x="533400" y="2125663"/>
            <a:ext cx="7391400" cy="3656012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800">
                <a:latin typeface="Consolas" panose="020B0609020204030204" pitchFamily="49" charset="0"/>
              </a:rPr>
              <a:t>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>
                <a:latin typeface="Consolas" panose="020B0609020204030204" pitchFamily="49" charset="0"/>
              </a:rPr>
              <a:t>using namespace std;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main(){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c[6] = {10, 20, 30, 40, 50, 60};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id = 0;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8000"/>
                </a:solidFill>
                <a:latin typeface="Consolas" panose="020B0609020204030204" pitchFamily="49" charset="0"/>
              </a:rPr>
              <a:t>/*Write to element*/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c[3] = 99;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c[id + 1] = 100;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8000"/>
                </a:solidFill>
                <a:latin typeface="Consolas" panose="020B0609020204030204" pitchFamily="49" charset="0"/>
              </a:rPr>
              <a:t>/*Read and print element*/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cout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"c[3] = "</a:t>
            </a:r>
            <a:r>
              <a:rPr lang="en-US" altLang="en-US" sz="1800">
                <a:latin typeface="Consolas" panose="020B0609020204030204" pitchFamily="49" charset="0"/>
              </a:rPr>
              <a:t> &lt;&lt; c[3] &lt;&lt; endl;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cout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"c["</a:t>
            </a:r>
            <a:r>
              <a:rPr lang="en-US" altLang="en-US" sz="1800">
                <a:latin typeface="Consolas" panose="020B0609020204030204" pitchFamily="49" charset="0"/>
              </a:rPr>
              <a:t> &lt;&lt; id + 1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"] = "</a:t>
            </a:r>
            <a:r>
              <a:rPr lang="en-US" altLang="en-US" sz="1800">
                <a:latin typeface="Consolas" panose="020B0609020204030204" pitchFamily="49" charset="0"/>
              </a:rPr>
              <a:t> &lt;&lt; c[id + 1] &lt;&lt; endl;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800">
                <a:latin typeface="Consolas" panose="020B0609020204030204" pitchFamily="49" charset="0"/>
              </a:rPr>
              <a:t> 0;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1"/>
          <p:cNvSpPr txBox="1">
            <a:spLocks noChangeArrowheads="1"/>
          </p:cNvSpPr>
          <p:nvPr/>
        </p:nvSpPr>
        <p:spPr bwMode="auto">
          <a:xfrm>
            <a:off x="304800" y="115888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1D Array</a:t>
            </a:r>
            <a:b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</a:br>
            <a:r>
              <a:rPr lang="en-US" altLang="en-US">
                <a:solidFill>
                  <a:srgbClr val="0432FF"/>
                </a:solidFill>
                <a:latin typeface="Tahoma" panose="020B0604030504040204" pitchFamily="34" charset="0"/>
              </a:rPr>
              <a:t>Read and write element of 1D array</a:t>
            </a:r>
          </a:p>
        </p:txBody>
      </p:sp>
      <p:sp>
        <p:nvSpPr>
          <p:cNvPr id="87043" name="Text Box 2"/>
          <p:cNvSpPr txBox="1">
            <a:spLocks noChangeArrowheads="1"/>
          </p:cNvSpPr>
          <p:nvPr/>
        </p:nvSpPr>
        <p:spPr bwMode="auto">
          <a:xfrm>
            <a:off x="304800" y="1052513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735013" indent="-277813"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Two ways:</a:t>
            </a:r>
          </a:p>
          <a:p>
            <a:pPr lvl="1" eaLnBrk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By index</a:t>
            </a:r>
          </a:p>
        </p:txBody>
      </p:sp>
      <p:sp>
        <p:nvSpPr>
          <p:cNvPr id="87044" name="Rectangle 3"/>
          <p:cNvSpPr>
            <a:spLocks noChangeArrowheads="1"/>
          </p:cNvSpPr>
          <p:nvPr/>
        </p:nvSpPr>
        <p:spPr bwMode="auto">
          <a:xfrm>
            <a:off x="533400" y="2125663"/>
            <a:ext cx="7391400" cy="3930650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800">
                <a:latin typeface="Consolas" panose="020B0609020204030204" pitchFamily="49" charset="0"/>
              </a:rPr>
              <a:t>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>
                <a:latin typeface="Consolas" panose="020B0609020204030204" pitchFamily="49" charset="0"/>
              </a:rPr>
              <a:t>using namespace std;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</a:pPr>
            <a:endParaRPr lang="en-US" altLang="en-US" sz="1800">
              <a:latin typeface="Consolas" panose="020B06090202040302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main(){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c[6] = {10, 20, 30, 40, 50, 60};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id = 0;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8000"/>
                </a:solidFill>
                <a:latin typeface="Consolas" panose="020B0609020204030204" pitchFamily="49" charset="0"/>
              </a:rPr>
              <a:t>/*Write to element*/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c[3] = 99;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c[id + 1] = 100;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8000"/>
                </a:solidFill>
                <a:latin typeface="Consolas" panose="020B0609020204030204" pitchFamily="49" charset="0"/>
              </a:rPr>
              <a:t>/*Read and print element*/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cout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"c[3] = "</a:t>
            </a:r>
            <a:r>
              <a:rPr lang="en-US" altLang="en-US" sz="1800">
                <a:latin typeface="Consolas" panose="020B0609020204030204" pitchFamily="49" charset="0"/>
              </a:rPr>
              <a:t> &lt;&lt; c[3] &lt;&lt; endl;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cout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"c["</a:t>
            </a:r>
            <a:r>
              <a:rPr lang="en-US" altLang="en-US" sz="1800">
                <a:latin typeface="Consolas" panose="020B0609020204030204" pitchFamily="49" charset="0"/>
              </a:rPr>
              <a:t> &lt;&lt; id + 1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"] = "</a:t>
            </a:r>
            <a:r>
              <a:rPr lang="en-US" altLang="en-US" sz="1800">
                <a:latin typeface="Consolas" panose="020B0609020204030204" pitchFamily="49" charset="0"/>
              </a:rPr>
              <a:t> &lt;&lt; c[id + 1] &lt;&lt; endl;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800">
                <a:latin typeface="Consolas" panose="020B0609020204030204" pitchFamily="49" charset="0"/>
              </a:rPr>
              <a:t> 0;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7045" name="Line 4"/>
          <p:cNvSpPr>
            <a:spLocks noChangeShapeType="1"/>
          </p:cNvSpPr>
          <p:nvPr/>
        </p:nvSpPr>
        <p:spPr bwMode="auto">
          <a:xfrm>
            <a:off x="684213" y="4378325"/>
            <a:ext cx="609600" cy="1588"/>
          </a:xfrm>
          <a:prstGeom prst="line">
            <a:avLst/>
          </a:prstGeom>
          <a:noFill/>
          <a:ln w="57240" cap="sq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6" name="Line 5"/>
          <p:cNvSpPr>
            <a:spLocks noChangeShapeType="1"/>
          </p:cNvSpPr>
          <p:nvPr/>
        </p:nvSpPr>
        <p:spPr bwMode="auto">
          <a:xfrm>
            <a:off x="755650" y="4649788"/>
            <a:ext cx="838200" cy="1587"/>
          </a:xfrm>
          <a:prstGeom prst="line">
            <a:avLst/>
          </a:prstGeom>
          <a:noFill/>
          <a:ln w="57240" cap="sq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7" name="Line 6"/>
          <p:cNvSpPr>
            <a:spLocks noChangeShapeType="1"/>
          </p:cNvSpPr>
          <p:nvPr/>
        </p:nvSpPr>
        <p:spPr bwMode="auto">
          <a:xfrm>
            <a:off x="3241675" y="5180013"/>
            <a:ext cx="609600" cy="1587"/>
          </a:xfrm>
          <a:prstGeom prst="line">
            <a:avLst/>
          </a:prstGeom>
          <a:noFill/>
          <a:ln w="57240" cap="sq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8" name="Line 7"/>
          <p:cNvSpPr>
            <a:spLocks noChangeShapeType="1"/>
          </p:cNvSpPr>
          <p:nvPr/>
        </p:nvSpPr>
        <p:spPr bwMode="auto">
          <a:xfrm>
            <a:off x="5318125" y="5486400"/>
            <a:ext cx="838200" cy="1588"/>
          </a:xfrm>
          <a:prstGeom prst="line">
            <a:avLst/>
          </a:prstGeom>
          <a:noFill/>
          <a:ln w="57240" cap="sq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9" name="Rectangle 8"/>
          <p:cNvSpPr>
            <a:spLocks noChangeArrowheads="1"/>
          </p:cNvSpPr>
          <p:nvPr/>
        </p:nvSpPr>
        <p:spPr bwMode="auto">
          <a:xfrm>
            <a:off x="3105150" y="2373313"/>
            <a:ext cx="2051050" cy="365125"/>
          </a:xfrm>
          <a:prstGeom prst="rect">
            <a:avLst/>
          </a:prstGeom>
          <a:solidFill>
            <a:srgbClr val="54DF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Can be constant</a:t>
            </a:r>
          </a:p>
        </p:txBody>
      </p:sp>
      <p:sp>
        <p:nvSpPr>
          <p:cNvPr id="87050" name="Rectangle 9"/>
          <p:cNvSpPr>
            <a:spLocks noChangeArrowheads="1"/>
          </p:cNvSpPr>
          <p:nvPr/>
        </p:nvSpPr>
        <p:spPr bwMode="auto">
          <a:xfrm>
            <a:off x="5208588" y="3333750"/>
            <a:ext cx="2743200" cy="912813"/>
          </a:xfrm>
          <a:prstGeom prst="rect">
            <a:avLst/>
          </a:prstGeom>
          <a:solidFill>
            <a:srgbClr val="54DF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0432FF"/>
                </a:solidFill>
                <a:latin typeface="Tahoma" panose="020B0604030504040204" pitchFamily="34" charset="0"/>
              </a:rPr>
              <a:t>General: </a:t>
            </a:r>
            <a:r>
              <a:rPr lang="en-US" altLang="en-US" sz="1800">
                <a:latin typeface="Tahoma" panose="020B0604030504040204" pitchFamily="34" charset="0"/>
              </a:rPr>
              <a:t>index can be any positive integer expression</a:t>
            </a:r>
          </a:p>
        </p:txBody>
      </p:sp>
      <p:cxnSp>
        <p:nvCxnSpPr>
          <p:cNvPr id="87051" name="AutoShape 10"/>
          <p:cNvCxnSpPr>
            <a:cxnSpLocks noChangeShapeType="1"/>
            <a:stCxn id="87045" idx="1"/>
          </p:cNvCxnSpPr>
          <p:nvPr/>
        </p:nvCxnSpPr>
        <p:spPr bwMode="auto">
          <a:xfrm flipV="1">
            <a:off x="1293813" y="2778125"/>
            <a:ext cx="1900237" cy="16017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7052" name="AutoShape 11"/>
          <p:cNvCxnSpPr>
            <a:cxnSpLocks noChangeShapeType="1"/>
            <a:stCxn id="87047" idx="1"/>
          </p:cNvCxnSpPr>
          <p:nvPr/>
        </p:nvCxnSpPr>
        <p:spPr bwMode="auto">
          <a:xfrm flipH="1" flipV="1">
            <a:off x="3241675" y="2738438"/>
            <a:ext cx="609600" cy="244316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7053" name="AutoShape 12"/>
          <p:cNvCxnSpPr>
            <a:cxnSpLocks noChangeShapeType="1"/>
          </p:cNvCxnSpPr>
          <p:nvPr/>
        </p:nvCxnSpPr>
        <p:spPr bwMode="auto">
          <a:xfrm flipV="1">
            <a:off x="1593850" y="3656013"/>
            <a:ext cx="3568700" cy="99377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7054" name="AutoShape 13"/>
          <p:cNvCxnSpPr>
            <a:cxnSpLocks noChangeShapeType="1"/>
            <a:stCxn id="87048" idx="1"/>
            <a:endCxn id="87050" idx="2"/>
          </p:cNvCxnSpPr>
          <p:nvPr/>
        </p:nvCxnSpPr>
        <p:spPr bwMode="auto">
          <a:xfrm flipV="1">
            <a:off x="6156325" y="4246563"/>
            <a:ext cx="423863" cy="12414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1D Array</a:t>
            </a:r>
            <a:b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</a:br>
            <a:r>
              <a:rPr lang="en-US" altLang="en-US">
                <a:solidFill>
                  <a:srgbClr val="0432FF"/>
                </a:solidFill>
                <a:latin typeface="Tahoma" panose="020B0604030504040204" pitchFamily="34" charset="0"/>
              </a:rPr>
              <a:t>Read and write element of 1D array</a:t>
            </a:r>
          </a:p>
        </p:txBody>
      </p:sp>
      <p:sp>
        <p:nvSpPr>
          <p:cNvPr id="8909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735013" indent="-277813"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Two ways:</a:t>
            </a:r>
          </a:p>
          <a:p>
            <a:pPr lvl="1" eaLnBrk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By index </a:t>
            </a:r>
          </a:p>
        </p:txBody>
      </p:sp>
      <p:sp>
        <p:nvSpPr>
          <p:cNvPr id="89092" name="Rectangle 3"/>
          <p:cNvSpPr>
            <a:spLocks noChangeArrowheads="1"/>
          </p:cNvSpPr>
          <p:nvPr/>
        </p:nvSpPr>
        <p:spPr bwMode="auto">
          <a:xfrm>
            <a:off x="533400" y="2125663"/>
            <a:ext cx="7391400" cy="3656012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800">
                <a:latin typeface="Consolas" panose="020B0609020204030204" pitchFamily="49" charset="0"/>
              </a:rPr>
              <a:t>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>
                <a:latin typeface="Consolas" panose="020B0609020204030204" pitchFamily="49" charset="0"/>
              </a:rPr>
              <a:t>using namespace std;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main(){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c[6] = {10, 20, 30, 40, 50, 60};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id = 0;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8000"/>
                </a:solidFill>
                <a:latin typeface="Consolas" panose="020B0609020204030204" pitchFamily="49" charset="0"/>
              </a:rPr>
              <a:t>/*Write to element*/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c[3] = 99;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c[id + 1] = 100;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8000"/>
                </a:solidFill>
                <a:latin typeface="Consolas" panose="020B0609020204030204" pitchFamily="49" charset="0"/>
              </a:rPr>
              <a:t>/*Read and print element*/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cout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"c[3] = "</a:t>
            </a:r>
            <a:r>
              <a:rPr lang="en-US" altLang="en-US" sz="1800">
                <a:latin typeface="Consolas" panose="020B0609020204030204" pitchFamily="49" charset="0"/>
              </a:rPr>
              <a:t> &lt;&lt; c[3] &lt;&lt; endl;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cout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"c["</a:t>
            </a:r>
            <a:r>
              <a:rPr lang="en-US" altLang="en-US" sz="1800">
                <a:latin typeface="Consolas" panose="020B0609020204030204" pitchFamily="49" charset="0"/>
              </a:rPr>
              <a:t> &lt;&lt; id + 1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"] = "</a:t>
            </a:r>
            <a:r>
              <a:rPr lang="en-US" altLang="en-US" sz="1800">
                <a:latin typeface="Consolas" panose="020B0609020204030204" pitchFamily="49" charset="0"/>
              </a:rPr>
              <a:t> &lt;&lt; c[id + 1] &lt;&lt; endl;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800">
                <a:latin typeface="Consolas" panose="020B0609020204030204" pitchFamily="49" charset="0"/>
              </a:rPr>
              <a:t> 0;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90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1168400"/>
            <a:ext cx="4240212" cy="119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Typedef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</a:pPr>
            <a:r>
              <a:rPr lang="en-US" altLang="en-US" sz="2400">
                <a:solidFill>
                  <a:srgbClr val="000000"/>
                </a:solidFill>
              </a:rPr>
              <a:t>typedef is a keyword used in C++ language to assign alternative names to existing types. It’s mostly used with user defined data types, when names of data types get slightly complicated.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</a:pPr>
            <a:r>
              <a:rPr lang="en-US" altLang="en-US" sz="2000">
                <a:solidFill>
                  <a:srgbClr val="000000"/>
                </a:solidFill>
              </a:rPr>
              <a:t>The new name is more understandable, in the context of the problem.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</a:pPr>
            <a:r>
              <a:rPr lang="en-US" altLang="en-US" sz="2000">
                <a:solidFill>
                  <a:srgbClr val="000000"/>
                </a:solidFill>
              </a:rPr>
              <a:t>Write code shorter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</a:pPr>
            <a:r>
              <a:rPr lang="en-US" altLang="en-US" sz="2000">
                <a:solidFill>
                  <a:srgbClr val="000000"/>
                </a:solidFill>
              </a:rPr>
              <a:t>Can be used like fundamental data type</a:t>
            </a:r>
          </a:p>
          <a:p>
            <a:pPr eaLnBrk="1">
              <a:spcBef>
                <a:spcPts val="488"/>
              </a:spcBef>
              <a:buSzPct val="100000"/>
            </a:pPr>
            <a:endParaRPr lang="en-US" altLang="en-US" sz="2400">
              <a:solidFill>
                <a:srgbClr val="000000"/>
              </a:solidFill>
            </a:endParaRPr>
          </a:p>
          <a:p>
            <a:pPr eaLnBrk="1">
              <a:spcBef>
                <a:spcPts val="488"/>
              </a:spcBef>
              <a:buSzPct val="100000"/>
            </a:pPr>
            <a:endParaRPr lang="en-US" altLang="en-US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1D Array</a:t>
            </a:r>
            <a:b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</a:br>
            <a:r>
              <a:rPr lang="en-US" altLang="en-US">
                <a:solidFill>
                  <a:srgbClr val="0432FF"/>
                </a:solidFill>
                <a:latin typeface="Tahoma" panose="020B0604030504040204" pitchFamily="34" charset="0"/>
              </a:rPr>
              <a:t>Read and write element of 1D array</a:t>
            </a: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400">
                <a:solidFill>
                  <a:srgbClr val="000000"/>
                </a:solidFill>
                <a:ea typeface="+mn-ea"/>
              </a:rPr>
              <a:t>Two ways: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>
                <a:solidFill>
                  <a:srgbClr val="000000"/>
                </a:solidFill>
                <a:ea typeface="+mn-ea"/>
              </a:rPr>
              <a:t>By address in memory</a:t>
            </a:r>
          </a:p>
          <a:p>
            <a:pPr marL="341313" indent="-333375" eaLnBrk="1">
              <a:spcBef>
                <a:spcPts val="1425"/>
              </a:spcBef>
              <a:buSzPct val="100000"/>
              <a:defRPr/>
            </a:pPr>
            <a:endParaRPr lang="en-US" altLang="en-US" sz="2000">
              <a:solidFill>
                <a:srgbClr val="000000"/>
              </a:solidFill>
              <a:ea typeface="+mn-ea"/>
            </a:endParaRPr>
          </a:p>
        </p:txBody>
      </p:sp>
      <p:sp>
        <p:nvSpPr>
          <p:cNvPr id="91140" name="Rectangle 3"/>
          <p:cNvSpPr>
            <a:spLocks noChangeArrowheads="1"/>
          </p:cNvSpPr>
          <p:nvPr/>
        </p:nvSpPr>
        <p:spPr bwMode="auto">
          <a:xfrm>
            <a:off x="38100" y="2057400"/>
            <a:ext cx="8877300" cy="3656013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800">
                <a:latin typeface="Consolas" panose="020B0609020204030204" pitchFamily="49" charset="0"/>
              </a:rPr>
              <a:t>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>
                <a:latin typeface="Consolas" panose="020B0609020204030204" pitchFamily="49" charset="0"/>
              </a:rPr>
              <a:t>using namespace std;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main(){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c[6] = {10, 20, 30, 40, 50, 60};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id = 0;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8000"/>
                </a:solidFill>
                <a:latin typeface="Consolas" panose="020B0609020204030204" pitchFamily="49" charset="0"/>
              </a:rPr>
              <a:t>/*Write to element*/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*(c + 3) = 99;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*(c + (id + 1)) = 100;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8000"/>
                </a:solidFill>
                <a:latin typeface="Consolas" panose="020B0609020204030204" pitchFamily="49" charset="0"/>
              </a:rPr>
              <a:t>/*Read and print element*/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cout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"c[3] = "</a:t>
            </a:r>
            <a:r>
              <a:rPr lang="en-US" altLang="en-US" sz="1800">
                <a:latin typeface="Consolas" panose="020B0609020204030204" pitchFamily="49" charset="0"/>
              </a:rPr>
              <a:t> &lt;&lt; *(c + 3) &lt;&lt; endl;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cout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"c["</a:t>
            </a:r>
            <a:r>
              <a:rPr lang="en-US" altLang="en-US" sz="1800">
                <a:latin typeface="Consolas" panose="020B0609020204030204" pitchFamily="49" charset="0"/>
              </a:rPr>
              <a:t> &lt;&lt; id + 1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"] = "</a:t>
            </a:r>
            <a:r>
              <a:rPr lang="en-US" altLang="en-US" sz="1800">
                <a:latin typeface="Consolas" panose="020B0609020204030204" pitchFamily="49" charset="0"/>
              </a:rPr>
              <a:t> &lt;&lt; *(c + (id + 1)) &lt;&lt; endl;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800">
                <a:latin typeface="Consolas" panose="020B0609020204030204" pitchFamily="49" charset="0"/>
              </a:rPr>
              <a:t> 0;	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11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963" y="1989138"/>
            <a:ext cx="4240212" cy="119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1D Array</a:t>
            </a:r>
            <a:b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</a:br>
            <a:r>
              <a:rPr lang="en-US" altLang="en-US">
                <a:solidFill>
                  <a:srgbClr val="0432FF"/>
                </a:solidFill>
                <a:latin typeface="Tahoma" panose="020B0604030504040204" pitchFamily="34" charset="0"/>
              </a:rPr>
              <a:t>Read and write element of 1D array</a:t>
            </a:r>
          </a:p>
        </p:txBody>
      </p:sp>
      <p:sp>
        <p:nvSpPr>
          <p:cNvPr id="93187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735013" indent="-277813"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indent="-227013"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Two ways:</a:t>
            </a:r>
          </a:p>
          <a:p>
            <a:pPr lvl="1" eaLnBrk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By address in memory</a:t>
            </a:r>
          </a:p>
          <a:p>
            <a:pPr lvl="2" eaLnBrk="1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>
                <a:solidFill>
                  <a:srgbClr val="00B050"/>
                </a:solidFill>
              </a:rPr>
              <a:t>(1) Calculate address</a:t>
            </a:r>
          </a:p>
          <a:p>
            <a:pPr lvl="2" eaLnBrk="1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>
                <a:solidFill>
                  <a:srgbClr val="00B050"/>
                </a:solidFill>
              </a:rPr>
              <a:t>(2) Get element by calculated address</a:t>
            </a:r>
          </a:p>
        </p:txBody>
      </p:sp>
      <p:sp>
        <p:nvSpPr>
          <p:cNvPr id="93188" name="Rectangle 3"/>
          <p:cNvSpPr>
            <a:spLocks noChangeArrowheads="1"/>
          </p:cNvSpPr>
          <p:nvPr/>
        </p:nvSpPr>
        <p:spPr bwMode="auto">
          <a:xfrm>
            <a:off x="1220788" y="4038600"/>
            <a:ext cx="3041650" cy="577850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latin typeface="Consolas" panose="020B0609020204030204" pitchFamily="49" charset="0"/>
              </a:rPr>
              <a:t>*(c + 3) = 99;</a:t>
            </a:r>
          </a:p>
        </p:txBody>
      </p:sp>
      <p:grpSp>
        <p:nvGrpSpPr>
          <p:cNvPr id="93189" name="Group 4"/>
          <p:cNvGrpSpPr>
            <a:grpSpLocks/>
          </p:cNvGrpSpPr>
          <p:nvPr/>
        </p:nvGrpSpPr>
        <p:grpSpPr bwMode="auto">
          <a:xfrm>
            <a:off x="1524000" y="3771900"/>
            <a:ext cx="1285875" cy="257175"/>
            <a:chOff x="960" y="2376"/>
            <a:chExt cx="810" cy="162"/>
          </a:xfrm>
        </p:grpSpPr>
        <p:sp>
          <p:nvSpPr>
            <p:cNvPr id="93193" name="Line 5"/>
            <p:cNvSpPr>
              <a:spLocks noChangeShapeType="1"/>
            </p:cNvSpPr>
            <p:nvPr/>
          </p:nvSpPr>
          <p:spPr bwMode="auto">
            <a:xfrm>
              <a:off x="960" y="2376"/>
              <a:ext cx="805" cy="0"/>
            </a:xfrm>
            <a:prstGeom prst="line">
              <a:avLst/>
            </a:prstGeom>
            <a:noFill/>
            <a:ln w="38160" cap="sq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94" name="Line 6"/>
            <p:cNvSpPr>
              <a:spLocks noChangeShapeType="1"/>
            </p:cNvSpPr>
            <p:nvPr/>
          </p:nvSpPr>
          <p:spPr bwMode="auto">
            <a:xfrm>
              <a:off x="960" y="2376"/>
              <a:ext cx="0" cy="162"/>
            </a:xfrm>
            <a:prstGeom prst="line">
              <a:avLst/>
            </a:prstGeom>
            <a:noFill/>
            <a:ln w="38160" cap="sq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95" name="Line 7"/>
            <p:cNvSpPr>
              <a:spLocks noChangeShapeType="1"/>
            </p:cNvSpPr>
            <p:nvPr/>
          </p:nvSpPr>
          <p:spPr bwMode="auto">
            <a:xfrm>
              <a:off x="1771" y="2376"/>
              <a:ext cx="0" cy="162"/>
            </a:xfrm>
            <a:prstGeom prst="line">
              <a:avLst/>
            </a:prstGeom>
            <a:noFill/>
            <a:ln w="38160" cap="sq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190" name="Rectangle 8"/>
          <p:cNvSpPr>
            <a:spLocks noChangeArrowheads="1"/>
          </p:cNvSpPr>
          <p:nvPr/>
        </p:nvSpPr>
        <p:spPr bwMode="auto">
          <a:xfrm>
            <a:off x="1087438" y="3125788"/>
            <a:ext cx="2922587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  <a:latin typeface="Tahoma" panose="020B0604030504040204" pitchFamily="34" charset="0"/>
              </a:rPr>
              <a:t>(1) Calculate address</a:t>
            </a:r>
          </a:p>
          <a:p>
            <a:pPr algn="ctr"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(use </a:t>
            </a:r>
            <a:r>
              <a:rPr lang="en-US" altLang="en-US" sz="1800" b="1">
                <a:solidFill>
                  <a:srgbClr val="0432FF"/>
                </a:solidFill>
                <a:latin typeface="Tahoma" panose="020B0604030504040204" pitchFamily="34" charset="0"/>
              </a:rPr>
              <a:t>first+ k </a:t>
            </a:r>
            <a:r>
              <a:rPr lang="en-US" altLang="en-US" sz="1800">
                <a:latin typeface="Tahoma" panose="020B0604030504040204" pitchFamily="34" charset="0"/>
              </a:rPr>
              <a:t>formula)</a:t>
            </a:r>
          </a:p>
        </p:txBody>
      </p:sp>
      <p:sp>
        <p:nvSpPr>
          <p:cNvPr id="93191" name="Rectangle 9"/>
          <p:cNvSpPr>
            <a:spLocks noChangeArrowheads="1"/>
          </p:cNvSpPr>
          <p:nvPr/>
        </p:nvSpPr>
        <p:spPr bwMode="auto">
          <a:xfrm>
            <a:off x="134938" y="5429250"/>
            <a:ext cx="50149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  <a:latin typeface="Tahoma" panose="020B0604030504040204" pitchFamily="34" charset="0"/>
              </a:rPr>
              <a:t>(2) Get element at an address: * operator</a:t>
            </a:r>
          </a:p>
        </p:txBody>
      </p:sp>
      <p:cxnSp>
        <p:nvCxnSpPr>
          <p:cNvPr id="93192" name="AutoShape 10"/>
          <p:cNvCxnSpPr>
            <a:cxnSpLocks noChangeShapeType="1"/>
          </p:cNvCxnSpPr>
          <p:nvPr/>
        </p:nvCxnSpPr>
        <p:spPr bwMode="auto">
          <a:xfrm flipV="1">
            <a:off x="1228725" y="4330700"/>
            <a:ext cx="3175" cy="1054100"/>
          </a:xfrm>
          <a:prstGeom prst="straightConnector1">
            <a:avLst/>
          </a:prstGeom>
          <a:noFill/>
          <a:ln w="38160" cap="sq">
            <a:solidFill>
              <a:srgbClr val="0070C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1D Array</a:t>
            </a:r>
            <a:b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</a:br>
            <a:r>
              <a:rPr lang="en-US" altLang="en-US">
                <a:solidFill>
                  <a:srgbClr val="0432FF"/>
                </a:solidFill>
                <a:latin typeface="Tahoma" panose="020B0604030504040204" pitchFamily="34" charset="0"/>
              </a:rPr>
              <a:t>Read and write element of 1D array</a:t>
            </a:r>
          </a:p>
        </p:txBody>
      </p:sp>
      <p:sp>
        <p:nvSpPr>
          <p:cNvPr id="95235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735013" indent="-277813"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indent="-227013"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Two ways:</a:t>
            </a:r>
          </a:p>
          <a:p>
            <a:pPr lvl="1" eaLnBrk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Calculate the address and receive reference to the wanted element</a:t>
            </a:r>
          </a:p>
          <a:p>
            <a:pPr lvl="2" eaLnBrk="1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Calculate the address</a:t>
            </a:r>
          </a:p>
          <a:p>
            <a:pPr lvl="2" eaLnBrk="1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Receive reference to the wanted element</a:t>
            </a:r>
          </a:p>
        </p:txBody>
      </p:sp>
      <p:sp>
        <p:nvSpPr>
          <p:cNvPr id="95236" name="Rectangle 3"/>
          <p:cNvSpPr>
            <a:spLocks noChangeArrowheads="1"/>
          </p:cNvSpPr>
          <p:nvPr/>
        </p:nvSpPr>
        <p:spPr bwMode="auto">
          <a:xfrm>
            <a:off x="839788" y="3035300"/>
            <a:ext cx="3041650" cy="577850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latin typeface="Consolas" panose="020B0609020204030204" pitchFamily="49" charset="0"/>
              </a:rPr>
              <a:t>*(c + 3) = 99;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5575" y="4343400"/>
            <a:ext cx="4457700" cy="1476375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 marL="285750" indent="-276225">
              <a:tabLst>
                <a:tab pos="285750" algn="l"/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735013" indent="-277813">
              <a:tabLst>
                <a:tab pos="285750" algn="l"/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285750" algn="l"/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285750" algn="l"/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285750" algn="l"/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5750" algn="l"/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5750" algn="l"/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5750" algn="l"/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5750" algn="l"/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buSzPct val="100000"/>
              <a:defRPr/>
            </a:pPr>
            <a:r>
              <a:rPr lang="en-US" altLang="en-US" b="1" dirty="0">
                <a:solidFill>
                  <a:srgbClr val="0432FF"/>
                </a:solidFill>
                <a:latin typeface="Tahoma" panose="020B0604030504040204" pitchFamily="34" charset="0"/>
                <a:ea typeface="+mn-ea"/>
              </a:rPr>
              <a:t>Address of the first element in array:</a:t>
            </a:r>
          </a:p>
          <a:p>
            <a:pPr marL="279400" indent="-269875" eaLnBrk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rgbClr val="000000"/>
                </a:solidFill>
                <a:latin typeface="Tahoma" panose="020B0604030504040204" pitchFamily="34" charset="0"/>
                <a:ea typeface="+mn-ea"/>
              </a:rPr>
              <a:t>Use name of array:</a:t>
            </a:r>
          </a:p>
          <a:p>
            <a:pPr lvl="1" eaLnBrk="1">
              <a:buClr>
                <a:srgbClr val="0432FF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rgbClr val="0432FF"/>
                </a:solidFill>
                <a:latin typeface="Tahoma" panose="020B0604030504040204" pitchFamily="34" charset="0"/>
                <a:ea typeface="+mn-ea"/>
              </a:rPr>
              <a:t>c</a:t>
            </a:r>
          </a:p>
          <a:p>
            <a:pPr marL="279400" indent="-269875" eaLnBrk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rgbClr val="000000"/>
                </a:solidFill>
                <a:latin typeface="Tahoma" panose="020B0604030504040204" pitchFamily="34" charset="0"/>
                <a:ea typeface="+mn-ea"/>
              </a:rPr>
              <a:t>Or, use &amp; operator:</a:t>
            </a:r>
          </a:p>
          <a:p>
            <a:pPr lvl="1" eaLnBrk="1">
              <a:buClr>
                <a:srgbClr val="0432FF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rgbClr val="0432FF"/>
                </a:solidFill>
                <a:latin typeface="Tahoma" panose="020B0604030504040204" pitchFamily="34" charset="0"/>
                <a:ea typeface="+mn-ea"/>
              </a:rPr>
              <a:t>&amp;c[0]: the &amp; operand</a:t>
            </a:r>
          </a:p>
        </p:txBody>
      </p:sp>
      <p:cxnSp>
        <p:nvCxnSpPr>
          <p:cNvPr id="95238" name="AutoShape 5"/>
          <p:cNvCxnSpPr>
            <a:cxnSpLocks noChangeShapeType="1"/>
          </p:cNvCxnSpPr>
          <p:nvPr/>
        </p:nvCxnSpPr>
        <p:spPr bwMode="auto">
          <a:xfrm flipV="1">
            <a:off x="1476375" y="3505200"/>
            <a:ext cx="3175" cy="838200"/>
          </a:xfrm>
          <a:prstGeom prst="straightConnector1">
            <a:avLst/>
          </a:prstGeom>
          <a:noFill/>
          <a:ln w="38160" cap="sq">
            <a:solidFill>
              <a:srgbClr val="0070C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1D Array</a:t>
            </a:r>
            <a:b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</a:br>
            <a:r>
              <a:rPr lang="en-US" altLang="en-US">
                <a:solidFill>
                  <a:srgbClr val="0432FF"/>
                </a:solidFill>
                <a:latin typeface="Tahoma" panose="020B0604030504040204" pitchFamily="34" charset="0"/>
              </a:rPr>
              <a:t>Some techniques in 1D array</a:t>
            </a: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spcBef>
                <a:spcPts val="363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dirty="0">
                <a:solidFill>
                  <a:srgbClr val="000000"/>
                </a:solidFill>
                <a:ea typeface="+mn-ea"/>
              </a:rPr>
              <a:t>Access array elements</a:t>
            </a:r>
          </a:p>
          <a:p>
            <a:pPr eaLnBrk="1">
              <a:spcBef>
                <a:spcPts val="363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dirty="0">
                <a:solidFill>
                  <a:srgbClr val="000000"/>
                </a:solidFill>
                <a:ea typeface="+mn-ea"/>
              </a:rPr>
              <a:t>Calculate statistical values from array</a:t>
            </a:r>
          </a:p>
          <a:p>
            <a:pPr lvl="1" eaLnBrk="1">
              <a:spcBef>
                <a:spcPts val="325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1600" dirty="0">
                <a:solidFill>
                  <a:srgbClr val="000000"/>
                </a:solidFill>
                <a:ea typeface="+mn-ea"/>
              </a:rPr>
              <a:t>Sum</a:t>
            </a:r>
          </a:p>
          <a:p>
            <a:pPr lvl="1" eaLnBrk="1">
              <a:spcBef>
                <a:spcPts val="325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1600" dirty="0">
                <a:solidFill>
                  <a:srgbClr val="000000"/>
                </a:solidFill>
                <a:ea typeface="+mn-ea"/>
              </a:rPr>
              <a:t>Maximum</a:t>
            </a:r>
          </a:p>
          <a:p>
            <a:pPr lvl="1" eaLnBrk="1">
              <a:spcBef>
                <a:spcPts val="325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1600" dirty="0">
                <a:solidFill>
                  <a:srgbClr val="000000"/>
                </a:solidFill>
                <a:ea typeface="+mn-ea"/>
              </a:rPr>
              <a:t>Minimum</a:t>
            </a:r>
          </a:p>
          <a:p>
            <a:pPr lvl="1" eaLnBrk="1">
              <a:spcBef>
                <a:spcPts val="325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1600" dirty="0">
                <a:solidFill>
                  <a:srgbClr val="000000"/>
                </a:solidFill>
                <a:ea typeface="+mn-ea"/>
              </a:rPr>
              <a:t>Median</a:t>
            </a:r>
          </a:p>
          <a:p>
            <a:pPr lvl="1" eaLnBrk="1">
              <a:spcBef>
                <a:spcPts val="325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1600" dirty="0">
                <a:solidFill>
                  <a:srgbClr val="000000"/>
                </a:solidFill>
                <a:ea typeface="+mn-ea"/>
              </a:rPr>
              <a:t>Standard variation</a:t>
            </a:r>
          </a:p>
          <a:p>
            <a:pPr lvl="1" eaLnBrk="1">
              <a:spcBef>
                <a:spcPts val="325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1600" dirty="0">
                <a:solidFill>
                  <a:srgbClr val="000000"/>
                </a:solidFill>
                <a:ea typeface="+mn-ea"/>
              </a:rPr>
              <a:t>Mean</a:t>
            </a:r>
          </a:p>
          <a:p>
            <a:pPr lvl="1" eaLnBrk="1">
              <a:spcBef>
                <a:spcPts val="325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1600" dirty="0">
                <a:solidFill>
                  <a:srgbClr val="000000"/>
                </a:solidFill>
                <a:ea typeface="+mn-ea"/>
              </a:rPr>
              <a:t>...</a:t>
            </a:r>
          </a:p>
          <a:p>
            <a:pPr eaLnBrk="1">
              <a:spcBef>
                <a:spcPts val="363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dirty="0">
                <a:solidFill>
                  <a:srgbClr val="000000"/>
                </a:solidFill>
                <a:ea typeface="+mn-ea"/>
              </a:rPr>
              <a:t>Element-wise operation</a:t>
            </a:r>
          </a:p>
          <a:p>
            <a:pPr lvl="1" eaLnBrk="1">
              <a:spcBef>
                <a:spcPts val="325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1600" dirty="0">
                <a:solidFill>
                  <a:srgbClr val="000000"/>
                </a:solidFill>
                <a:ea typeface="+mn-ea"/>
              </a:rPr>
              <a:t>Normalize all element (student, product, </a:t>
            </a:r>
            <a:r>
              <a:rPr lang="en-US" altLang="en-US" sz="1600" dirty="0" err="1">
                <a:solidFill>
                  <a:srgbClr val="000000"/>
                </a:solidFill>
                <a:ea typeface="+mn-ea"/>
              </a:rPr>
              <a:t>etc</a:t>
            </a:r>
            <a:r>
              <a:rPr lang="en-US" altLang="en-US" sz="1600" dirty="0">
                <a:solidFill>
                  <a:srgbClr val="000000"/>
                </a:solidFill>
                <a:ea typeface="+mn-ea"/>
              </a:rPr>
              <a:t>) in array</a:t>
            </a:r>
          </a:p>
          <a:p>
            <a:pPr eaLnBrk="1">
              <a:spcBef>
                <a:spcPts val="363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dirty="0">
                <a:solidFill>
                  <a:srgbClr val="000000"/>
                </a:solidFill>
                <a:ea typeface="+mn-ea"/>
              </a:rPr>
              <a:t>Swap two elements in an array</a:t>
            </a:r>
          </a:p>
          <a:p>
            <a:pPr lvl="1" eaLnBrk="1">
              <a:spcBef>
                <a:spcPts val="325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1600" dirty="0">
                <a:solidFill>
                  <a:srgbClr val="000000"/>
                </a:solidFill>
                <a:ea typeface="+mn-ea"/>
              </a:rPr>
              <a:t>Sorting</a:t>
            </a:r>
          </a:p>
          <a:p>
            <a:pPr eaLnBrk="1">
              <a:spcBef>
                <a:spcPts val="363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dirty="0">
                <a:solidFill>
                  <a:srgbClr val="000000"/>
                </a:solidFill>
                <a:ea typeface="+mn-ea"/>
              </a:rPr>
              <a:t>Sort all elements in an array</a:t>
            </a:r>
          </a:p>
          <a:p>
            <a:pPr eaLnBrk="1">
              <a:spcBef>
                <a:spcPts val="363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dirty="0">
                <a:solidFill>
                  <a:srgbClr val="000000"/>
                </a:solidFill>
                <a:ea typeface="+mn-ea"/>
              </a:rPr>
              <a:t>Find an element in an array</a:t>
            </a:r>
          </a:p>
          <a:p>
            <a:pPr lvl="1" eaLnBrk="1">
              <a:spcBef>
                <a:spcPts val="325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1600" dirty="0">
                <a:solidFill>
                  <a:srgbClr val="000000"/>
                </a:solidFill>
                <a:ea typeface="+mn-ea"/>
              </a:rPr>
              <a:t>Binary search</a:t>
            </a:r>
          </a:p>
          <a:p>
            <a:pPr marL="341313" indent="-333375" eaLnBrk="1">
              <a:spcBef>
                <a:spcPts val="1425"/>
              </a:spcBef>
              <a:buSzPct val="100000"/>
              <a:defRPr/>
            </a:pPr>
            <a:endParaRPr lang="en-US" altLang="en-US" sz="1600" dirty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1D Array</a:t>
            </a:r>
            <a:b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</a:br>
            <a:r>
              <a:rPr lang="en-US" altLang="en-US">
                <a:solidFill>
                  <a:srgbClr val="0432FF"/>
                </a:solidFill>
                <a:latin typeface="Tahoma" panose="020B0604030504040204" pitchFamily="34" charset="0"/>
              </a:rPr>
              <a:t>Some techniques in 1D array</a:t>
            </a:r>
          </a:p>
        </p:txBody>
      </p:sp>
      <p:sp>
        <p:nvSpPr>
          <p:cNvPr id="9933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735013" indent="-277813"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indent="-227013"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 indent="-227013"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Access array elements</a:t>
            </a:r>
          </a:p>
          <a:p>
            <a:pPr lvl="1" eaLnBrk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Use 1 index variable (int type)</a:t>
            </a:r>
          </a:p>
          <a:p>
            <a:pPr lvl="1" eaLnBrk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Assign value 0 to this variable</a:t>
            </a:r>
          </a:p>
          <a:p>
            <a:pPr lvl="2" eaLnBrk="1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Indicate the first element of array </a:t>
            </a:r>
          </a:p>
          <a:p>
            <a:pPr lvl="1" eaLnBrk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Loop through an array</a:t>
            </a:r>
          </a:p>
          <a:p>
            <a:pPr lvl="2" eaLnBrk="1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For each iteration,</a:t>
            </a:r>
          </a:p>
          <a:p>
            <a:pPr lvl="3" eaLnBrk="1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Access element by index: read or write</a:t>
            </a:r>
          </a:p>
          <a:p>
            <a:pPr lvl="3" eaLnBrk="1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Increase index variable by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1D Array</a:t>
            </a:r>
            <a:b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</a:br>
            <a:r>
              <a:rPr lang="en-US" altLang="en-US">
                <a:solidFill>
                  <a:srgbClr val="0432FF"/>
                </a:solidFill>
                <a:latin typeface="Tahoma" panose="020B0604030504040204" pitchFamily="34" charset="0"/>
              </a:rPr>
              <a:t>Some techniques in 1D array</a:t>
            </a:r>
          </a:p>
        </p:txBody>
      </p:sp>
      <p:sp>
        <p:nvSpPr>
          <p:cNvPr id="101379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Access array elements</a:t>
            </a:r>
          </a:p>
        </p:txBody>
      </p:sp>
      <p:sp>
        <p:nvSpPr>
          <p:cNvPr id="101380" name="Rectangle 3"/>
          <p:cNvSpPr>
            <a:spLocks noChangeArrowheads="1"/>
          </p:cNvSpPr>
          <p:nvPr/>
        </p:nvSpPr>
        <p:spPr bwMode="auto">
          <a:xfrm>
            <a:off x="269875" y="1752600"/>
            <a:ext cx="8416925" cy="4479925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800">
                <a:latin typeface="Consolas" panose="020B0609020204030204" pitchFamily="49" charset="0"/>
              </a:rPr>
              <a:t>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>
                <a:latin typeface="Consolas" panose="020B0609020204030204" pitchFamily="49" charset="0"/>
              </a:rPr>
              <a:t>using namespace std;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#define</a:t>
            </a:r>
            <a:r>
              <a:rPr lang="en-US" altLang="en-US" sz="1800">
                <a:latin typeface="Consolas" panose="020B0609020204030204" pitchFamily="49" charset="0"/>
              </a:rPr>
              <a:t> MAX_SIZE 100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main(){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arr[MAX_SIZE];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cur_size = 5; </a:t>
            </a:r>
            <a:r>
              <a:rPr lang="en-US" altLang="en-US" sz="1800">
                <a:solidFill>
                  <a:srgbClr val="008000"/>
                </a:solidFill>
                <a:latin typeface="Consolas" panose="020B0609020204030204" pitchFamily="49" charset="0"/>
              </a:rPr>
              <a:t>//use 5 items only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8000"/>
                </a:solidFill>
                <a:latin typeface="Consolas" panose="020B0609020204030204" pitchFamily="49" charset="0"/>
              </a:rPr>
              <a:t>/*Initialize array*/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1800">
                <a:latin typeface="Consolas" panose="020B0609020204030204" pitchFamily="49" charset="0"/>
              </a:rPr>
              <a:t>(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i=0; i&lt;cur_size; i++){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	arr[i] = i*i;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}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8000"/>
                </a:solidFill>
                <a:latin typeface="Consolas" panose="020B0609020204030204" pitchFamily="49" charset="0"/>
              </a:rPr>
              <a:t>/*Print array*/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1800">
                <a:latin typeface="Consolas" panose="020B0609020204030204" pitchFamily="49" charset="0"/>
              </a:rPr>
              <a:t>(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i=0; i&lt;cur_size; i++){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	cout &lt;&lt; arr[i] &lt;&lt; “ “;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}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800">
                <a:latin typeface="Consolas" panose="020B0609020204030204" pitchFamily="49" charset="0"/>
              </a:rPr>
              <a:t> 0;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138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05000"/>
            <a:ext cx="3438525" cy="70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1D Array</a:t>
            </a:r>
            <a:b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</a:br>
            <a:r>
              <a:rPr lang="en-US" altLang="en-US">
                <a:solidFill>
                  <a:srgbClr val="0432FF"/>
                </a:solidFill>
                <a:latin typeface="Tahoma" panose="020B0604030504040204" pitchFamily="34" charset="0"/>
              </a:rPr>
              <a:t>Some techniques in 1D array</a:t>
            </a:r>
          </a:p>
        </p:txBody>
      </p:sp>
      <p:sp>
        <p:nvSpPr>
          <p:cNvPr id="103427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Access array elements</a:t>
            </a:r>
          </a:p>
        </p:txBody>
      </p:sp>
      <p:sp>
        <p:nvSpPr>
          <p:cNvPr id="103428" name="Rectangle 3"/>
          <p:cNvSpPr>
            <a:spLocks noChangeArrowheads="1"/>
          </p:cNvSpPr>
          <p:nvPr/>
        </p:nvSpPr>
        <p:spPr bwMode="auto">
          <a:xfrm>
            <a:off x="269875" y="1573213"/>
            <a:ext cx="8416925" cy="4479925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800">
                <a:latin typeface="Consolas" panose="020B0609020204030204" pitchFamily="49" charset="0"/>
              </a:rPr>
              <a:t>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>
                <a:latin typeface="Consolas" panose="020B0609020204030204" pitchFamily="49" charset="0"/>
              </a:rPr>
              <a:t>using namespace std;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#define</a:t>
            </a:r>
            <a:r>
              <a:rPr lang="en-US" altLang="en-US" sz="1800">
                <a:latin typeface="Consolas" panose="020B0609020204030204" pitchFamily="49" charset="0"/>
              </a:rPr>
              <a:t> MAX_SIZE 100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main(){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arr[MAX_SIZE];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cur_size = 5; </a:t>
            </a:r>
            <a:r>
              <a:rPr lang="en-US" altLang="en-US" sz="1800">
                <a:solidFill>
                  <a:srgbClr val="008000"/>
                </a:solidFill>
                <a:latin typeface="Consolas" panose="020B0609020204030204" pitchFamily="49" charset="0"/>
              </a:rPr>
              <a:t>//use 5 items only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8000"/>
                </a:solidFill>
                <a:latin typeface="Consolas" panose="020B0609020204030204" pitchFamily="49" charset="0"/>
              </a:rPr>
              <a:t>/*Initialize array*/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1800">
                <a:latin typeface="Consolas" panose="020B0609020204030204" pitchFamily="49" charset="0"/>
              </a:rPr>
              <a:t>(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i=0; i&lt;cur_size; i++){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	arr[i] = i*i;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}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8000"/>
                </a:solidFill>
                <a:latin typeface="Consolas" panose="020B0609020204030204" pitchFamily="49" charset="0"/>
              </a:rPr>
              <a:t>/*Print array*/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1800">
                <a:latin typeface="Consolas" panose="020B0609020204030204" pitchFamily="49" charset="0"/>
              </a:rPr>
              <a:t>(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i=0; i&lt;cur_size; i++){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	cout &lt;&lt; arr[i] &lt;&lt; “ “;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}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800">
                <a:latin typeface="Consolas" panose="020B0609020204030204" pitchFamily="49" charset="0"/>
              </a:rPr>
              <a:t> 0;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3429" name="Line 4"/>
          <p:cNvSpPr>
            <a:spLocks noChangeShapeType="1"/>
          </p:cNvSpPr>
          <p:nvPr/>
        </p:nvSpPr>
        <p:spPr bwMode="auto">
          <a:xfrm>
            <a:off x="827088" y="2960688"/>
            <a:ext cx="1676400" cy="1587"/>
          </a:xfrm>
          <a:prstGeom prst="line">
            <a:avLst/>
          </a:prstGeom>
          <a:noFill/>
          <a:ln w="38160" cap="sq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0" name="Rectangle 5"/>
          <p:cNvSpPr>
            <a:spLocks noChangeArrowheads="1"/>
          </p:cNvSpPr>
          <p:nvPr/>
        </p:nvSpPr>
        <p:spPr bwMode="auto">
          <a:xfrm>
            <a:off x="3549650" y="1512888"/>
            <a:ext cx="4124325" cy="365125"/>
          </a:xfrm>
          <a:prstGeom prst="rect">
            <a:avLst/>
          </a:prstGeom>
          <a:solidFill>
            <a:srgbClr val="88E9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MAX_SIZE (100) is positive integer</a:t>
            </a:r>
          </a:p>
        </p:txBody>
      </p:sp>
      <p:cxnSp>
        <p:nvCxnSpPr>
          <p:cNvPr id="103431" name="AutoShape 6"/>
          <p:cNvCxnSpPr>
            <a:cxnSpLocks noChangeShapeType="1"/>
          </p:cNvCxnSpPr>
          <p:nvPr/>
        </p:nvCxnSpPr>
        <p:spPr bwMode="auto">
          <a:xfrm flipV="1">
            <a:off x="2503488" y="1881188"/>
            <a:ext cx="1112837" cy="10795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3432" name="Line 7"/>
          <p:cNvSpPr>
            <a:spLocks noChangeShapeType="1"/>
          </p:cNvSpPr>
          <p:nvPr/>
        </p:nvSpPr>
        <p:spPr bwMode="auto">
          <a:xfrm>
            <a:off x="755650" y="3265488"/>
            <a:ext cx="1676400" cy="1587"/>
          </a:xfrm>
          <a:prstGeom prst="line">
            <a:avLst/>
          </a:prstGeom>
          <a:noFill/>
          <a:ln w="38160" cap="sq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3" name="Rectangle 8"/>
          <p:cNvSpPr>
            <a:spLocks noChangeArrowheads="1"/>
          </p:cNvSpPr>
          <p:nvPr/>
        </p:nvSpPr>
        <p:spPr bwMode="auto">
          <a:xfrm>
            <a:off x="3614738" y="2198688"/>
            <a:ext cx="4343400" cy="912812"/>
          </a:xfrm>
          <a:prstGeom prst="rect">
            <a:avLst/>
          </a:prstGeom>
          <a:solidFill>
            <a:srgbClr val="88E9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cur_sizee: number of elements are being used (can be determined by user)</a:t>
            </a:r>
          </a:p>
        </p:txBody>
      </p:sp>
      <p:cxnSp>
        <p:nvCxnSpPr>
          <p:cNvPr id="103434" name="AutoShape 9"/>
          <p:cNvCxnSpPr>
            <a:cxnSpLocks noChangeShapeType="1"/>
          </p:cNvCxnSpPr>
          <p:nvPr/>
        </p:nvCxnSpPr>
        <p:spPr bwMode="auto">
          <a:xfrm flipV="1">
            <a:off x="2503488" y="2568575"/>
            <a:ext cx="1112837" cy="69691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3435" name="Rectangle 10"/>
          <p:cNvSpPr>
            <a:spLocks noChangeArrowheads="1"/>
          </p:cNvSpPr>
          <p:nvPr/>
        </p:nvSpPr>
        <p:spPr bwMode="auto">
          <a:xfrm>
            <a:off x="5041900" y="3706813"/>
            <a:ext cx="2397125" cy="1462087"/>
          </a:xfrm>
          <a:prstGeom prst="rect">
            <a:avLst/>
          </a:prstGeom>
          <a:solidFill>
            <a:srgbClr val="88E9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432FF"/>
                </a:solidFill>
                <a:latin typeface="Tahoma" panose="020B0604030504040204" pitchFamily="34" charset="0"/>
              </a:rPr>
              <a:t>For loop</a:t>
            </a:r>
            <a:r>
              <a:rPr lang="en-US" altLang="en-US" sz="1800">
                <a:latin typeface="Tahoma" panose="020B0604030504040204" pitchFamily="34" charset="0"/>
              </a:rPr>
              <a:t>: iterate through all elements to read and print into console</a:t>
            </a:r>
          </a:p>
        </p:txBody>
      </p:sp>
      <p:sp>
        <p:nvSpPr>
          <p:cNvPr id="103436" name="Line 11"/>
          <p:cNvSpPr>
            <a:spLocks noChangeShapeType="1"/>
          </p:cNvSpPr>
          <p:nvPr/>
        </p:nvSpPr>
        <p:spPr bwMode="auto">
          <a:xfrm>
            <a:off x="4244975" y="3603625"/>
            <a:ext cx="1588" cy="762000"/>
          </a:xfrm>
          <a:prstGeom prst="line">
            <a:avLst/>
          </a:prstGeom>
          <a:noFill/>
          <a:ln w="38160" cap="sq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7" name="Line 12"/>
          <p:cNvSpPr>
            <a:spLocks noChangeShapeType="1"/>
          </p:cNvSpPr>
          <p:nvPr/>
        </p:nvSpPr>
        <p:spPr bwMode="auto">
          <a:xfrm>
            <a:off x="4244975" y="4630738"/>
            <a:ext cx="1588" cy="762000"/>
          </a:xfrm>
          <a:prstGeom prst="line">
            <a:avLst/>
          </a:prstGeom>
          <a:noFill/>
          <a:ln w="38160" cap="sq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3438" name="AutoShape 13"/>
          <p:cNvCxnSpPr>
            <a:cxnSpLocks noChangeShapeType="1"/>
          </p:cNvCxnSpPr>
          <p:nvPr/>
        </p:nvCxnSpPr>
        <p:spPr bwMode="auto">
          <a:xfrm>
            <a:off x="4279900" y="3908425"/>
            <a:ext cx="727075" cy="3444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3439" name="AutoShape 14"/>
          <p:cNvCxnSpPr>
            <a:cxnSpLocks noChangeShapeType="1"/>
          </p:cNvCxnSpPr>
          <p:nvPr/>
        </p:nvCxnSpPr>
        <p:spPr bwMode="auto">
          <a:xfrm flipV="1">
            <a:off x="4279900" y="4364038"/>
            <a:ext cx="727075" cy="7239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1D Array</a:t>
            </a:r>
            <a:b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</a:br>
            <a:r>
              <a:rPr lang="en-US" altLang="en-US">
                <a:solidFill>
                  <a:srgbClr val="0432FF"/>
                </a:solidFill>
                <a:latin typeface="Tahoma" panose="020B0604030504040204" pitchFamily="34" charset="0"/>
              </a:rPr>
              <a:t>Some techniques in 1D array</a:t>
            </a:r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738188" indent="-280988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indent="-2270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400" dirty="0">
                <a:solidFill>
                  <a:srgbClr val="000000"/>
                </a:solidFill>
                <a:ea typeface="+mn-ea"/>
              </a:rPr>
              <a:t>Access array elements</a:t>
            </a:r>
          </a:p>
          <a:p>
            <a:pPr lvl="1" eaLnBrk="1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Exercise</a:t>
            </a:r>
          </a:p>
          <a:p>
            <a:pPr lvl="2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Use for loop but the stopping condition should be put inside the for scope { }</a:t>
            </a:r>
          </a:p>
          <a:p>
            <a:pPr lvl="3" eaLnBrk="1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For(;;){…}</a:t>
            </a:r>
          </a:p>
          <a:p>
            <a:pPr lvl="3" eaLnBrk="1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Use break</a:t>
            </a:r>
          </a:p>
          <a:p>
            <a:pPr lvl="2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Other loop types</a:t>
            </a:r>
          </a:p>
          <a:p>
            <a:pPr lvl="3" indent="-227013" eaLnBrk="1">
              <a:spcBef>
                <a:spcPts val="400"/>
              </a:spcBef>
              <a:buClr>
                <a:srgbClr val="FFCF01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432FF"/>
                </a:solidFill>
                <a:ea typeface="+mn-ea"/>
              </a:rPr>
              <a:t>while</a:t>
            </a:r>
          </a:p>
          <a:p>
            <a:pPr lvl="3" indent="-227013" eaLnBrk="1">
              <a:spcBef>
                <a:spcPts val="400"/>
              </a:spcBef>
              <a:buClr>
                <a:srgbClr val="FFCF01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432FF"/>
                </a:solidFill>
                <a:ea typeface="+mn-ea"/>
              </a:rPr>
              <a:t>do ... while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1D Array</a:t>
            </a:r>
            <a:b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</a:br>
            <a:r>
              <a:rPr lang="en-US" altLang="en-US">
                <a:solidFill>
                  <a:srgbClr val="0432FF"/>
                </a:solidFill>
                <a:latin typeface="Tahoma" panose="020B0604030504040204" pitchFamily="34" charset="0"/>
              </a:rPr>
              <a:t>Some techniques in 1D array</a:t>
            </a:r>
          </a:p>
        </p:txBody>
      </p:sp>
      <p:sp>
        <p:nvSpPr>
          <p:cNvPr id="107523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735013" indent="-277813"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Calculate sum of all elements in array</a:t>
            </a:r>
          </a:p>
          <a:p>
            <a:pPr lvl="1" eaLnBrk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Loop</a:t>
            </a:r>
          </a:p>
          <a:p>
            <a:pPr lvl="1" eaLnBrk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Recursion (will be covered in a future chapter)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1D Array</a:t>
            </a:r>
            <a:b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</a:br>
            <a:r>
              <a:rPr lang="en-US" altLang="en-US">
                <a:solidFill>
                  <a:srgbClr val="0432FF"/>
                </a:solidFill>
                <a:latin typeface="Tahoma" panose="020B0604030504040204" pitchFamily="34" charset="0"/>
              </a:rPr>
              <a:t>Some techniques in 1D array</a:t>
            </a:r>
          </a:p>
        </p:txBody>
      </p:sp>
      <p:sp>
        <p:nvSpPr>
          <p:cNvPr id="1095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735013" indent="-277813"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indent="-227013"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 indent="-227013"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 indent="-227013"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7013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7013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7013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7013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Calculate sum of all elements in array</a:t>
            </a:r>
          </a:p>
          <a:p>
            <a:pPr lvl="1" eaLnBrk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Loop</a:t>
            </a:r>
          </a:p>
          <a:p>
            <a:pPr lvl="2" eaLnBrk="1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Let sum be the sum of all elements in array</a:t>
            </a:r>
          </a:p>
          <a:p>
            <a:pPr lvl="2" eaLnBrk="1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Initialize sum = 0</a:t>
            </a:r>
          </a:p>
          <a:p>
            <a:pPr lvl="2" eaLnBrk="1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Use loop to iterate through all elements in array</a:t>
            </a:r>
          </a:p>
          <a:p>
            <a:pPr lvl="3" eaLnBrk="1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For each iteration,</a:t>
            </a:r>
          </a:p>
          <a:p>
            <a:pPr lvl="4" eaLnBrk="1">
              <a:lnSpc>
                <a:spcPct val="100000"/>
              </a:lnSpc>
              <a:spcBef>
                <a:spcPts val="400"/>
              </a:spcBef>
              <a:buClr>
                <a:srgbClr val="00E4A8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Read element by index</a:t>
            </a:r>
          </a:p>
          <a:p>
            <a:pPr lvl="4" eaLnBrk="1">
              <a:lnSpc>
                <a:spcPct val="100000"/>
              </a:lnSpc>
              <a:spcBef>
                <a:spcPts val="400"/>
              </a:spcBef>
              <a:buClr>
                <a:srgbClr val="00E4A8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Add value the element at the specific index to sum</a:t>
            </a:r>
          </a:p>
          <a:p>
            <a:pPr lvl="4" eaLnBrk="1">
              <a:lnSpc>
                <a:spcPct val="100000"/>
              </a:lnSpc>
              <a:spcBef>
                <a:spcPts val="400"/>
              </a:spcBef>
              <a:buClr>
                <a:srgbClr val="00E4A8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Increase index variable by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Typedef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ClrTx/>
              <a:buFontTx/>
              <a:buNone/>
            </a:pPr>
            <a:endParaRPr lang="en-US" altLang="en-US"/>
          </a:p>
          <a:p>
            <a:pPr eaLnBrk="1">
              <a:lnSpc>
                <a:spcPct val="100000"/>
              </a:lnSpc>
              <a:spcBef>
                <a:spcPts val="488"/>
              </a:spcBef>
              <a:buClrTx/>
              <a:buFontTx/>
              <a:buNone/>
            </a:pPr>
            <a:endParaRPr lang="en-US" altLang="en-US"/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319088" y="1143000"/>
            <a:ext cx="8382000" cy="4205288"/>
          </a:xfrm>
          <a:prstGeom prst="rect">
            <a:avLst/>
          </a:prstGeom>
          <a:noFill/>
          <a:ln w="9360" cap="sq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800">
                <a:latin typeface="Consolas" panose="020B0609020204030204" pitchFamily="49" charset="0"/>
              </a:rPr>
              <a:t>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using namespace std;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Consolas" panose="020B0609020204030204" pitchFamily="49" charset="0"/>
              </a:rPr>
              <a:t>/*new name for "unsigned byte"*/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en-US" sz="1800">
                <a:latin typeface="Consolas" panose="020B0609020204030204" pitchFamily="49" charset="0"/>
              </a:rPr>
              <a:t> 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en-US" sz="1800">
                <a:latin typeface="Consolas" panose="020B0609020204030204" pitchFamily="49" charset="0"/>
              </a:rPr>
              <a:t> 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char </a:t>
            </a:r>
            <a:r>
              <a:rPr lang="en-US" altLang="en-US" sz="1800">
                <a:latin typeface="Consolas" panose="020B0609020204030204" pitchFamily="49" charset="0"/>
              </a:rPr>
              <a:t>byte;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main(){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byte a = 78;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en-US" sz="1800">
                <a:latin typeface="Consolas" panose="020B0609020204030204" pitchFamily="49" charset="0"/>
              </a:rPr>
              <a:t> 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char </a:t>
            </a:r>
            <a:r>
              <a:rPr lang="en-US" altLang="en-US" sz="1800">
                <a:latin typeface="Consolas" panose="020B0609020204030204" pitchFamily="49" charset="0"/>
              </a:rPr>
              <a:t>b =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altLang="en-US" sz="1800">
                <a:latin typeface="Consolas" panose="020B0609020204030204" pitchFamily="49" charset="0"/>
              </a:rPr>
              <a:t>, c;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c = a; a = b; 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cout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"a = "</a:t>
            </a:r>
            <a:r>
              <a:rPr lang="en-US" altLang="en-US" sz="1800">
                <a:latin typeface="Consolas" panose="020B0609020204030204" pitchFamily="49" charset="0"/>
              </a:rPr>
              <a:t> &lt;&lt; a &lt;&lt; endl;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cout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"b = "</a:t>
            </a:r>
            <a:r>
              <a:rPr lang="en-US" altLang="en-US" sz="1800">
                <a:latin typeface="Consolas" panose="020B0609020204030204" pitchFamily="49" charset="0"/>
              </a:rPr>
              <a:t> &lt;&lt; b &lt;&lt; endl;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cout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"c = " </a:t>
            </a:r>
            <a:r>
              <a:rPr lang="en-US" altLang="en-US" sz="1800">
                <a:latin typeface="Consolas" panose="020B0609020204030204" pitchFamily="49" charset="0"/>
              </a:rPr>
              <a:t>&lt;&lt; c &lt;&lt; endl;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Consolas" panose="020B06090202040302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system(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altLang="en-US" sz="1800">
                <a:latin typeface="Consolas" panose="020B0609020204030204" pitchFamily="49" charset="0"/>
              </a:rPr>
              <a:t>);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800">
                <a:latin typeface="Consolas" panose="020B0609020204030204" pitchFamily="49" charset="0"/>
              </a:rPr>
              <a:t> 0;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"/>
          <p:cNvSpPr>
            <a:spLocks noChangeArrowheads="1"/>
          </p:cNvSpPr>
          <p:nvPr/>
        </p:nvSpPr>
        <p:spPr bwMode="auto">
          <a:xfrm>
            <a:off x="685800" y="304800"/>
            <a:ext cx="7162800" cy="5027613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800">
                <a:latin typeface="Consolas" panose="020B0609020204030204" pitchFamily="49" charset="0"/>
              </a:rPr>
              <a:t>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>
                <a:latin typeface="Consolas" panose="020B0609020204030204" pitchFamily="49" charset="0"/>
              </a:rPr>
              <a:t>using namespace std;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#define</a:t>
            </a:r>
            <a:r>
              <a:rPr lang="en-US" altLang="en-US" sz="1800">
                <a:latin typeface="Consolas" panose="020B0609020204030204" pitchFamily="49" charset="0"/>
              </a:rPr>
              <a:t> MAX_SIZE 100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Consolas" panose="020B06090202040302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main(){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arr[MAX_SIZE];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cur_size = 5; </a:t>
            </a:r>
            <a:r>
              <a:rPr lang="en-US" altLang="en-US" sz="1800">
                <a:solidFill>
                  <a:srgbClr val="008000"/>
                </a:solidFill>
                <a:latin typeface="Consolas" panose="020B0609020204030204" pitchFamily="49" charset="0"/>
              </a:rPr>
              <a:t>//use 5 items only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8000"/>
                </a:solidFill>
                <a:latin typeface="Consolas" panose="020B0609020204030204" pitchFamily="49" charset="0"/>
              </a:rPr>
              <a:t>/*Initialize array*/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1800">
                <a:latin typeface="Consolas" panose="020B0609020204030204" pitchFamily="49" charset="0"/>
              </a:rPr>
              <a:t>(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i=0; i&lt;cur_size; i++){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	arr[i] = i*i;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}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8000"/>
                </a:solidFill>
                <a:latin typeface="Consolas" panose="020B0609020204030204" pitchFamily="49" charset="0"/>
              </a:rPr>
              <a:t>/*Print array*/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cout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"ARRAY's elements: " </a:t>
            </a:r>
            <a:r>
              <a:rPr lang="en-US" altLang="en-US" sz="1800">
                <a:latin typeface="Consolas" panose="020B0609020204030204" pitchFamily="49" charset="0"/>
              </a:rPr>
              <a:t>&lt;&lt; endl;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1800">
                <a:latin typeface="Consolas" panose="020B0609020204030204" pitchFamily="49" charset="0"/>
              </a:rPr>
              <a:t>(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i=0; i&lt;cur_size; i++){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	cout &lt;&lt; arr[i] &lt;&lt; “ ”;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}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//...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"/>
          <p:cNvSpPr>
            <a:spLocks noChangeArrowheads="1"/>
          </p:cNvSpPr>
          <p:nvPr/>
        </p:nvSpPr>
        <p:spPr bwMode="auto">
          <a:xfrm>
            <a:off x="685800" y="844550"/>
            <a:ext cx="6858000" cy="5302250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800">
                <a:latin typeface="Consolas" panose="020B0609020204030204" pitchFamily="49" charset="0"/>
              </a:rPr>
              <a:t>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>
                <a:latin typeface="Consolas" panose="020B0609020204030204" pitchFamily="49" charset="0"/>
              </a:rPr>
              <a:t>using namespace std;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#define</a:t>
            </a:r>
            <a:r>
              <a:rPr lang="en-US" altLang="en-US" sz="1800">
                <a:latin typeface="Consolas" panose="020B0609020204030204" pitchFamily="49" charset="0"/>
              </a:rPr>
              <a:t> MAX_SIZE 100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main(){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arr[MAX_SIZE];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cur_size = 5; </a:t>
            </a:r>
            <a:r>
              <a:rPr lang="en-US" altLang="en-US" sz="1800">
                <a:solidFill>
                  <a:srgbClr val="008000"/>
                </a:solidFill>
                <a:latin typeface="Consolas" panose="020B0609020204030204" pitchFamily="49" charset="0"/>
              </a:rPr>
              <a:t>//use 5 items only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8000"/>
                </a:solidFill>
                <a:latin typeface="Consolas" panose="020B0609020204030204" pitchFamily="49" charset="0"/>
              </a:rPr>
              <a:t>/*Initialize array*/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1800">
                <a:latin typeface="Consolas" panose="020B0609020204030204" pitchFamily="49" charset="0"/>
              </a:rPr>
              <a:t>(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i=0; i&lt;cur_size; i++){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	arr[i] = i*i;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}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//...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8000"/>
                </a:solidFill>
                <a:latin typeface="Consolas" panose="020B0609020204030204" pitchFamily="49" charset="0"/>
              </a:rPr>
              <a:t>/*Calculate sum*/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sum = 0;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1800">
                <a:latin typeface="Consolas" panose="020B0609020204030204" pitchFamily="49" charset="0"/>
              </a:rPr>
              <a:t>(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i=0; i&lt;cur_size; i++){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	sum += arr[i];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}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cout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"SUM = "</a:t>
            </a:r>
            <a:r>
              <a:rPr lang="en-US" altLang="en-US" sz="1800">
                <a:latin typeface="Consolas" panose="020B0609020204030204" pitchFamily="49" charset="0"/>
              </a:rPr>
              <a:t> &lt;&lt; sum &lt;&lt; endl;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800">
                <a:latin typeface="Consolas" panose="020B0609020204030204" pitchFamily="49" charset="0"/>
              </a:rPr>
              <a:t> 0;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3667" name="Rectangle 2"/>
          <p:cNvSpPr>
            <a:spLocks noChangeArrowheads="1"/>
          </p:cNvSpPr>
          <p:nvPr/>
        </p:nvSpPr>
        <p:spPr bwMode="auto">
          <a:xfrm>
            <a:off x="6248400" y="2420938"/>
            <a:ext cx="2397125" cy="1187450"/>
          </a:xfrm>
          <a:prstGeom prst="rect">
            <a:avLst/>
          </a:prstGeom>
          <a:solidFill>
            <a:srgbClr val="88E9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432FF"/>
                </a:solidFill>
                <a:latin typeface="Tahoma" panose="020B0604030504040204" pitchFamily="34" charset="0"/>
              </a:rPr>
              <a:t>For loop</a:t>
            </a:r>
            <a:r>
              <a:rPr lang="en-US" altLang="en-US" sz="1800">
                <a:latin typeface="Tahoma" panose="020B0604030504040204" pitchFamily="34" charset="0"/>
              </a:rPr>
              <a:t>: loop through all elements and add value to sum.</a:t>
            </a:r>
          </a:p>
        </p:txBody>
      </p:sp>
      <p:sp>
        <p:nvSpPr>
          <p:cNvPr id="113668" name="Line 3"/>
          <p:cNvSpPr>
            <a:spLocks noChangeShapeType="1"/>
          </p:cNvSpPr>
          <p:nvPr/>
        </p:nvSpPr>
        <p:spPr bwMode="auto">
          <a:xfrm>
            <a:off x="5580063" y="4437063"/>
            <a:ext cx="1587" cy="762000"/>
          </a:xfrm>
          <a:prstGeom prst="line">
            <a:avLst/>
          </a:prstGeom>
          <a:noFill/>
          <a:ln w="38160" cap="sq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13669" name="AutoShape 4"/>
          <p:cNvCxnSpPr>
            <a:cxnSpLocks noChangeShapeType="1"/>
          </p:cNvCxnSpPr>
          <p:nvPr/>
        </p:nvCxnSpPr>
        <p:spPr bwMode="auto">
          <a:xfrm flipV="1">
            <a:off x="5580063" y="3619500"/>
            <a:ext cx="620712" cy="11953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11367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1275"/>
            <a:ext cx="4876800" cy="177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1D Array</a:t>
            </a:r>
            <a:b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</a:br>
            <a:r>
              <a:rPr lang="en-US" altLang="en-US">
                <a:solidFill>
                  <a:srgbClr val="0432FF"/>
                </a:solidFill>
                <a:latin typeface="Tahoma" panose="020B0604030504040204" pitchFamily="34" charset="0"/>
              </a:rPr>
              <a:t>Some techniques in 1D array</a:t>
            </a:r>
          </a:p>
        </p:txBody>
      </p:sp>
      <p:sp>
        <p:nvSpPr>
          <p:cNvPr id="115715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735013" indent="-277813"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indent="-227013"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 indent="-227013"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 indent="-227013"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7013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7013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7013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7013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Find maximum value</a:t>
            </a:r>
          </a:p>
          <a:p>
            <a:pPr lvl="1" eaLnBrk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Let </a:t>
            </a:r>
            <a:r>
              <a:rPr lang="en-US" altLang="en-US">
                <a:solidFill>
                  <a:srgbClr val="0432FF"/>
                </a:solidFill>
              </a:rPr>
              <a:t>max_value</a:t>
            </a:r>
            <a:r>
              <a:rPr lang="en-US" altLang="en-US"/>
              <a:t> be the maximum value</a:t>
            </a:r>
          </a:p>
          <a:p>
            <a:pPr lvl="1" eaLnBrk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Initialize </a:t>
            </a:r>
            <a:r>
              <a:rPr lang="en-US" altLang="en-US">
                <a:solidFill>
                  <a:srgbClr val="0432FF"/>
                </a:solidFill>
              </a:rPr>
              <a:t>max_value</a:t>
            </a:r>
            <a:r>
              <a:rPr lang="en-US" altLang="en-US"/>
              <a:t> = smaller than the smallest value</a:t>
            </a:r>
          </a:p>
          <a:p>
            <a:pPr lvl="2" eaLnBrk="1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Or assign value of the first element of the array to </a:t>
            </a:r>
            <a:r>
              <a:rPr lang="en-US" altLang="en-US">
                <a:solidFill>
                  <a:srgbClr val="3333FF"/>
                </a:solidFill>
              </a:rPr>
              <a:t>max_value</a:t>
            </a:r>
          </a:p>
          <a:p>
            <a:pPr lvl="1" eaLnBrk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Loop through all elements</a:t>
            </a:r>
          </a:p>
          <a:p>
            <a:pPr lvl="2" eaLnBrk="1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For each element at index ID,</a:t>
            </a:r>
          </a:p>
          <a:p>
            <a:pPr lvl="3" eaLnBrk="1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If value of this element </a:t>
            </a:r>
            <a:r>
              <a:rPr lang="en-US" altLang="en-US">
                <a:solidFill>
                  <a:srgbClr val="0432FF"/>
                </a:solidFill>
              </a:rPr>
              <a:t>LARGER THAN</a:t>
            </a:r>
            <a:r>
              <a:rPr lang="en-US" altLang="en-US"/>
              <a:t> max_value</a:t>
            </a:r>
          </a:p>
          <a:p>
            <a:pPr lvl="4" eaLnBrk="1">
              <a:lnSpc>
                <a:spcPct val="100000"/>
              </a:lnSpc>
              <a:spcBef>
                <a:spcPts val="400"/>
              </a:spcBef>
              <a:buClr>
                <a:srgbClr val="00E4A8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Assign max_value = value of this element</a:t>
            </a:r>
          </a:p>
          <a:p>
            <a:pPr lvl="4" eaLnBrk="1">
              <a:lnSpc>
                <a:spcPct val="100000"/>
              </a:lnSpc>
              <a:spcBef>
                <a:spcPts val="400"/>
              </a:spcBef>
              <a:buClr>
                <a:srgbClr val="00E4A8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Increase index variable by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1D Array</a:t>
            </a:r>
            <a:b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</a:br>
            <a:r>
              <a:rPr lang="en-US" altLang="en-US">
                <a:solidFill>
                  <a:srgbClr val="0432FF"/>
                </a:solidFill>
                <a:latin typeface="Tahoma" panose="020B0604030504040204" pitchFamily="34" charset="0"/>
              </a:rPr>
              <a:t>Some techniques in 1D array</a:t>
            </a:r>
          </a:p>
        </p:txBody>
      </p:sp>
      <p:sp>
        <p:nvSpPr>
          <p:cNvPr id="117763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735013" indent="-277813"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indent="-227013"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 indent="-227013"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7013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7013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7013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7013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Find minimum value</a:t>
            </a:r>
          </a:p>
          <a:p>
            <a:pPr lvl="1" eaLnBrk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Let </a:t>
            </a:r>
            <a:r>
              <a:rPr lang="en-US" altLang="en-US">
                <a:solidFill>
                  <a:srgbClr val="0432FF"/>
                </a:solidFill>
              </a:rPr>
              <a:t>min_value</a:t>
            </a:r>
            <a:r>
              <a:rPr lang="en-US" altLang="en-US"/>
              <a:t> be the minimum value</a:t>
            </a:r>
          </a:p>
          <a:p>
            <a:pPr lvl="1" eaLnBrk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Initialize </a:t>
            </a:r>
            <a:r>
              <a:rPr lang="en-US" altLang="en-US">
                <a:solidFill>
                  <a:srgbClr val="0432FF"/>
                </a:solidFill>
              </a:rPr>
              <a:t>min_value</a:t>
            </a:r>
            <a:r>
              <a:rPr lang="en-US" altLang="en-US"/>
              <a:t> = larger than the largest element</a:t>
            </a:r>
          </a:p>
          <a:p>
            <a:pPr lvl="2" eaLnBrk="1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Or assign value of the first element in the array to </a:t>
            </a:r>
            <a:r>
              <a:rPr lang="en-US" altLang="en-US">
                <a:solidFill>
                  <a:srgbClr val="3333FF"/>
                </a:solidFill>
              </a:rPr>
              <a:t>min_value</a:t>
            </a:r>
          </a:p>
          <a:p>
            <a:pPr lvl="1" eaLnBrk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Loop through all element</a:t>
            </a:r>
          </a:p>
          <a:p>
            <a:pPr lvl="2" eaLnBrk="1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For each element at index ID,</a:t>
            </a:r>
          </a:p>
          <a:p>
            <a:pPr lvl="3" eaLnBrk="1">
              <a:lnSpc>
                <a:spcPct val="100000"/>
              </a:lnSpc>
              <a:spcBef>
                <a:spcPts val="400"/>
              </a:spcBef>
              <a:buFont typeface="Times New Roman" panose="02020603050405020304" pitchFamily="18" charset="0"/>
              <a:buChar char="–"/>
            </a:pPr>
            <a:r>
              <a:rPr lang="en-US" altLang="en-US"/>
              <a:t>If value of this element </a:t>
            </a:r>
            <a:r>
              <a:rPr lang="en-US" altLang="en-US">
                <a:solidFill>
                  <a:srgbClr val="0432FF"/>
                </a:solidFill>
              </a:rPr>
              <a:t>SMALLER THAN</a:t>
            </a:r>
            <a:r>
              <a:rPr lang="en-US" altLang="en-US"/>
              <a:t> min_value</a:t>
            </a:r>
          </a:p>
          <a:p>
            <a:pPr lvl="4" eaLnBrk="1">
              <a:lnSpc>
                <a:spcPct val="100000"/>
              </a:lnSpc>
              <a:spcBef>
                <a:spcPts val="400"/>
              </a:spcBef>
              <a:buClr>
                <a:srgbClr val="00E4A8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Assign min_value = value of this element</a:t>
            </a:r>
          </a:p>
          <a:p>
            <a:pPr lvl="4" eaLnBrk="1">
              <a:lnSpc>
                <a:spcPct val="100000"/>
              </a:lnSpc>
              <a:spcBef>
                <a:spcPts val="400"/>
              </a:spcBef>
              <a:buClr>
                <a:srgbClr val="00E4A8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Increase index variable by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1D Array</a:t>
            </a:r>
            <a:b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</a:br>
            <a:r>
              <a:rPr lang="en-US" altLang="en-US">
                <a:solidFill>
                  <a:srgbClr val="0432FF"/>
                </a:solidFill>
                <a:latin typeface="Tahoma" panose="020B0604030504040204" pitchFamily="34" charset="0"/>
              </a:rPr>
              <a:t>Some techniques in 1D array</a:t>
            </a: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indent="-2270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indent="-2270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400" dirty="0">
                <a:solidFill>
                  <a:srgbClr val="000000"/>
                </a:solidFill>
                <a:ea typeface="+mn-ea"/>
              </a:rPr>
              <a:t>Find maximum/minimum value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Problem</a:t>
            </a:r>
          </a:p>
          <a:p>
            <a:pPr lvl="2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Each student has attributes:</a:t>
            </a:r>
          </a:p>
          <a:p>
            <a:pPr lvl="3" eaLnBrk="1">
              <a:spcBef>
                <a:spcPts val="400"/>
              </a:spcBef>
              <a:buClr>
                <a:srgbClr val="FFCF01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Identifier (code), name (name), math score (math), </a:t>
            </a:r>
            <a:r>
              <a:rPr lang="en-US" altLang="en-US" sz="2000" dirty="0" err="1">
                <a:solidFill>
                  <a:srgbClr val="000000"/>
                </a:solidFill>
                <a:ea typeface="+mn-ea"/>
              </a:rPr>
              <a:t>english</a:t>
            </a: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 score (</a:t>
            </a:r>
            <a:r>
              <a:rPr lang="en-US" altLang="en-US" sz="2000" dirty="0" err="1">
                <a:solidFill>
                  <a:srgbClr val="000000"/>
                </a:solidFill>
                <a:ea typeface="+mn-ea"/>
              </a:rPr>
              <a:t>english</a:t>
            </a: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), and </a:t>
            </a:r>
            <a:r>
              <a:rPr lang="en-US" altLang="en-US" sz="2000" dirty="0" err="1">
                <a:solidFill>
                  <a:srgbClr val="000000"/>
                </a:solidFill>
                <a:ea typeface="+mn-ea"/>
              </a:rPr>
              <a:t>phisics</a:t>
            </a: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 score (physics)</a:t>
            </a:r>
          </a:p>
          <a:p>
            <a:pPr lvl="2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Let N be the number of students</a:t>
            </a:r>
          </a:p>
          <a:p>
            <a:pPr lvl="2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Program starts with all score values assigned randomly from 0 to 10. </a:t>
            </a:r>
            <a:r>
              <a:rPr lang="en-US" altLang="en-US" sz="2000" dirty="0" err="1">
                <a:solidFill>
                  <a:srgbClr val="000000"/>
                </a:solidFill>
                <a:ea typeface="+mn-ea"/>
              </a:rPr>
              <a:t>Identifer</a:t>
            </a: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 and name of student do not need initialization</a:t>
            </a:r>
          </a:p>
          <a:p>
            <a:pPr marL="341313" indent="-333375"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  <a:p>
            <a:pPr lvl="2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Find maximum and minimum value and print into console.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1D Array</a:t>
            </a:r>
            <a:b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</a:br>
            <a:r>
              <a:rPr lang="en-US" altLang="en-US">
                <a:solidFill>
                  <a:srgbClr val="0432FF"/>
                </a:solidFill>
                <a:latin typeface="Tahoma" panose="020B0604030504040204" pitchFamily="34" charset="0"/>
              </a:rPr>
              <a:t>Some techniques in 1D array</a:t>
            </a:r>
          </a:p>
        </p:txBody>
      </p:sp>
      <p:sp>
        <p:nvSpPr>
          <p:cNvPr id="121859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indent="-2270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 indent="-2270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</a:pPr>
            <a:r>
              <a:rPr lang="en-US" altLang="en-US" sz="2400">
                <a:solidFill>
                  <a:srgbClr val="000000"/>
                </a:solidFill>
              </a:rPr>
              <a:t>Find maximum/minimum value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</a:pPr>
            <a:r>
              <a:rPr lang="en-US" altLang="en-US" sz="2000">
                <a:solidFill>
                  <a:srgbClr val="000000"/>
                </a:solidFill>
              </a:rPr>
              <a:t>Bài toán</a:t>
            </a:r>
          </a:p>
          <a:p>
            <a:pPr lvl="2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</a:pPr>
            <a:r>
              <a:rPr lang="en-US" altLang="en-US" sz="2000">
                <a:solidFill>
                  <a:srgbClr val="000000"/>
                </a:solidFill>
              </a:rPr>
              <a:t>Mỗi sinh viên có chứa</a:t>
            </a:r>
          </a:p>
          <a:p>
            <a:pPr lvl="3" eaLnBrk="1">
              <a:spcBef>
                <a:spcPts val="400"/>
              </a:spcBef>
              <a:buClr>
                <a:srgbClr val="FFCF01"/>
              </a:buClr>
              <a:buSzPct val="100000"/>
              <a:buFont typeface="Wingdings" panose="05000000000000000000" pitchFamily="2" charset="2"/>
              <a:buChar char=""/>
            </a:pPr>
            <a:r>
              <a:rPr lang="en-US" altLang="en-US" sz="2000">
                <a:solidFill>
                  <a:srgbClr val="000000"/>
                </a:solidFill>
              </a:rPr>
              <a:t>Mã số (code), tên (name), điểm Toán (math), Anh văn (english), và Lý (physics)</a:t>
            </a:r>
          </a:p>
          <a:p>
            <a:pPr lvl="2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</a:pPr>
            <a:r>
              <a:rPr lang="en-US" altLang="en-US" sz="2000">
                <a:solidFill>
                  <a:srgbClr val="000000"/>
                </a:solidFill>
              </a:rPr>
              <a:t>Giả sử có danh sách của N sinh viên.</a:t>
            </a:r>
          </a:p>
          <a:p>
            <a:pPr lvl="2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</a:pPr>
            <a:r>
              <a:rPr lang="en-US" altLang="en-US" sz="2000">
                <a:solidFill>
                  <a:srgbClr val="000000"/>
                </a:solidFill>
              </a:rPr>
              <a:t>Chương trình khởi động danh sách với 3 cột điểm sinh ngẫu nhiên từ 0 đến 10. Mã số và tên của sinh viên chưa cần gán</a:t>
            </a:r>
          </a:p>
          <a:p>
            <a:pPr eaLnBrk="1">
              <a:spcBef>
                <a:spcPts val="1425"/>
              </a:spcBef>
              <a:buSzPct val="100000"/>
            </a:pPr>
            <a:endParaRPr lang="en-US" altLang="en-US" sz="2000">
              <a:solidFill>
                <a:srgbClr val="000000"/>
              </a:solidFill>
            </a:endParaRPr>
          </a:p>
          <a:p>
            <a:pPr lvl="2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</a:pPr>
            <a:r>
              <a:rPr lang="en-US" altLang="en-US" sz="2000">
                <a:solidFill>
                  <a:srgbClr val="000000"/>
                </a:solidFill>
              </a:rPr>
              <a:t>Tìm điểm trung bình lớn nhất và nhỏ nhất và in ra màn hình. Kết quả như hình sau</a:t>
            </a:r>
          </a:p>
        </p:txBody>
      </p:sp>
      <p:pic>
        <p:nvPicPr>
          <p:cNvPr id="1218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559800" cy="360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1D Array</a:t>
            </a:r>
            <a:b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</a:br>
            <a:r>
              <a:rPr lang="en-US" altLang="en-US">
                <a:solidFill>
                  <a:srgbClr val="0432FF"/>
                </a:solidFill>
                <a:latin typeface="Tahoma" panose="020B0604030504040204" pitchFamily="34" charset="0"/>
              </a:rPr>
              <a:t>Some techniques in 1D array</a:t>
            </a: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304800" y="1125538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indent="-2270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indent="-2270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400" dirty="0">
                <a:solidFill>
                  <a:srgbClr val="000000"/>
                </a:solidFill>
                <a:ea typeface="+mn-ea"/>
              </a:rPr>
              <a:t>Find maximum/minimum value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Analysis:</a:t>
            </a:r>
          </a:p>
          <a:p>
            <a:pPr lvl="2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Need to </a:t>
            </a:r>
            <a:r>
              <a:rPr lang="en-US" altLang="en-US" sz="2000">
                <a:solidFill>
                  <a:srgbClr val="000000"/>
                </a:solidFill>
                <a:ea typeface="+mn-ea"/>
              </a:rPr>
              <a:t>define a new </a:t>
            </a: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data type, Student, which contains the information fields as mentioned previously</a:t>
            </a:r>
          </a:p>
          <a:p>
            <a:pPr lvl="2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Save a list of up to NUM_STUDENT students.</a:t>
            </a:r>
          </a:p>
          <a:p>
            <a:pPr lvl="2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Initialize array as required </a:t>
            </a:r>
          </a:p>
          <a:p>
            <a:pPr lvl="3" eaLnBrk="1">
              <a:spcBef>
                <a:spcPts val="400"/>
              </a:spcBef>
              <a:buClr>
                <a:srgbClr val="FFCF01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3 score columns are random initialized from 0 to 10</a:t>
            </a:r>
          </a:p>
          <a:p>
            <a:pPr lvl="2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Find highest and lowest average scores and print them on the console</a:t>
            </a:r>
          </a:p>
          <a:p>
            <a:pPr lvl="3" eaLnBrk="1">
              <a:spcBef>
                <a:spcPts val="400"/>
              </a:spcBef>
              <a:buClr>
                <a:srgbClr val="FFCF01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Average = (math + </a:t>
            </a:r>
            <a:r>
              <a:rPr lang="en-US" altLang="en-US" sz="2000" dirty="0" err="1">
                <a:solidFill>
                  <a:srgbClr val="000000"/>
                </a:solidFill>
                <a:ea typeface="+mn-ea"/>
              </a:rPr>
              <a:t>english</a:t>
            </a: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 + physics) / 3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Implement the program</a:t>
            </a:r>
          </a:p>
          <a:p>
            <a:pPr marL="341313" indent="-333375"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1D Array</a:t>
            </a:r>
            <a:b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</a:br>
            <a:r>
              <a:rPr lang="en-US" altLang="en-US">
                <a:solidFill>
                  <a:srgbClr val="0432FF"/>
                </a:solidFill>
                <a:latin typeface="Tahoma" panose="020B0604030504040204" pitchFamily="34" charset="0"/>
              </a:rPr>
              <a:t>Some techniques in 1D array</a:t>
            </a:r>
          </a:p>
        </p:txBody>
      </p:sp>
      <p:sp>
        <p:nvSpPr>
          <p:cNvPr id="125955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735013" indent="-277813"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Find maximum/minimum value</a:t>
            </a:r>
          </a:p>
          <a:p>
            <a:pPr lvl="1" eaLnBrk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Struct (Student)</a:t>
            </a:r>
          </a:p>
        </p:txBody>
      </p:sp>
      <p:sp>
        <p:nvSpPr>
          <p:cNvPr id="125956" name="Rectangle 3"/>
          <p:cNvSpPr>
            <a:spLocks noChangeArrowheads="1"/>
          </p:cNvSpPr>
          <p:nvPr/>
        </p:nvSpPr>
        <p:spPr bwMode="auto">
          <a:xfrm>
            <a:off x="1600200" y="2438400"/>
            <a:ext cx="4572000" cy="1736725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en-US" sz="1800">
                <a:latin typeface="Consolas" panose="020B0609020204030204" pitchFamily="49" charset="0"/>
              </a:rPr>
              <a:t> 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800">
                <a:latin typeface="Consolas" panose="020B0609020204030204" pitchFamily="49" charset="0"/>
              </a:rPr>
              <a:t> sStudent{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1800">
                <a:latin typeface="Consolas" panose="020B0609020204030204" pitchFamily="49" charset="0"/>
              </a:rPr>
              <a:t> student_code[10];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1800">
                <a:latin typeface="Consolas" panose="020B0609020204030204" pitchFamily="49" charset="0"/>
              </a:rPr>
              <a:t> student_name[50];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1800">
                <a:latin typeface="Consolas" panose="020B0609020204030204" pitchFamily="49" charset="0"/>
              </a:rPr>
              <a:t> math, english, physics;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} Student;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1D Array</a:t>
            </a:r>
            <a:b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</a:br>
            <a:r>
              <a:rPr lang="en-US" altLang="en-US">
                <a:solidFill>
                  <a:srgbClr val="0432FF"/>
                </a:solidFill>
                <a:latin typeface="Tahoma" panose="020B0604030504040204" pitchFamily="34" charset="0"/>
              </a:rPr>
              <a:t>Some techniques in 1D array</a:t>
            </a:r>
          </a:p>
        </p:txBody>
      </p:sp>
      <p:sp>
        <p:nvSpPr>
          <p:cNvPr id="128003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735013" indent="-277813"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Find maximum / minimum value</a:t>
            </a:r>
          </a:p>
          <a:p>
            <a:pPr lvl="1" eaLnBrk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Declare an array has NUM_STUDENT elements</a:t>
            </a:r>
          </a:p>
        </p:txBody>
      </p:sp>
      <p:sp>
        <p:nvSpPr>
          <p:cNvPr id="128004" name="Rectangle 3"/>
          <p:cNvSpPr>
            <a:spLocks noChangeArrowheads="1"/>
          </p:cNvSpPr>
          <p:nvPr/>
        </p:nvSpPr>
        <p:spPr bwMode="auto">
          <a:xfrm>
            <a:off x="838200" y="1981200"/>
            <a:ext cx="5867400" cy="3382963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800">
                <a:latin typeface="Consolas" panose="020B0609020204030204" pitchFamily="49" charset="0"/>
              </a:rPr>
              <a:t>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&lt;time.h&gt;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#define</a:t>
            </a:r>
            <a:r>
              <a:rPr lang="en-US" altLang="en-US" sz="1800">
                <a:latin typeface="Consolas" panose="020B0609020204030204" pitchFamily="49" charset="0"/>
              </a:rPr>
              <a:t> NUM_STUDENT  5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en-US" sz="1800">
                <a:latin typeface="Consolas" panose="020B0609020204030204" pitchFamily="49" charset="0"/>
              </a:rPr>
              <a:t> 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800">
                <a:latin typeface="Consolas" panose="020B0609020204030204" pitchFamily="49" charset="0"/>
              </a:rPr>
              <a:t> sStudent{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1800">
                <a:latin typeface="Consolas" panose="020B0609020204030204" pitchFamily="49" charset="0"/>
              </a:rPr>
              <a:t> student_code[10];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1800">
                <a:latin typeface="Consolas" panose="020B0609020204030204" pitchFamily="49" charset="0"/>
              </a:rPr>
              <a:t> student_name[50];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1800">
                <a:latin typeface="Consolas" panose="020B0609020204030204" pitchFamily="49" charset="0"/>
              </a:rPr>
              <a:t> math, english, physics;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} Student;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Consolas" panose="020B06090202040302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main(){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8000"/>
                </a:solidFill>
                <a:latin typeface="Consolas" panose="020B0609020204030204" pitchFamily="49" charset="0"/>
              </a:rPr>
              <a:t>/*List of students*/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Student list[MAX_SIZE];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/...</a:t>
            </a:r>
          </a:p>
        </p:txBody>
      </p:sp>
      <p:sp>
        <p:nvSpPr>
          <p:cNvPr id="128005" name="Rectangle 4"/>
          <p:cNvSpPr>
            <a:spLocks noChangeArrowheads="1"/>
          </p:cNvSpPr>
          <p:nvPr/>
        </p:nvSpPr>
        <p:spPr bwMode="auto">
          <a:xfrm>
            <a:off x="4745038" y="2051050"/>
            <a:ext cx="2565400" cy="36512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>
                <a:latin typeface="Tahoma" panose="020B0604030504040204" pitchFamily="34" charset="0"/>
              </a:rPr>
              <a:t>To use </a:t>
            </a:r>
            <a:r>
              <a:rPr lang="en-US" altLang="en-US" sz="1800" b="1">
                <a:solidFill>
                  <a:srgbClr val="0432FF"/>
                </a:solidFill>
                <a:latin typeface="Tahoma" panose="020B0604030504040204" pitchFamily="34" charset="0"/>
              </a:rPr>
              <a:t>time </a:t>
            </a:r>
            <a:r>
              <a:rPr lang="en-US" altLang="en-US" sz="1800">
                <a:latin typeface="Tahoma" panose="020B0604030504040204" pitchFamily="34" charset="0"/>
              </a:rPr>
              <a:t>function</a:t>
            </a:r>
          </a:p>
        </p:txBody>
      </p:sp>
      <p:cxnSp>
        <p:nvCxnSpPr>
          <p:cNvPr id="128006" name="AutoShape 5"/>
          <p:cNvCxnSpPr>
            <a:cxnSpLocks noChangeShapeType="1"/>
          </p:cNvCxnSpPr>
          <p:nvPr/>
        </p:nvCxnSpPr>
        <p:spPr bwMode="auto">
          <a:xfrm flipH="1">
            <a:off x="3122613" y="2203450"/>
            <a:ext cx="1676400" cy="15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1D Array</a:t>
            </a:r>
            <a:b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</a:br>
            <a:r>
              <a:rPr lang="en-US" altLang="en-US">
                <a:solidFill>
                  <a:srgbClr val="0432FF"/>
                </a:solidFill>
                <a:latin typeface="Tahoma" panose="020B0604030504040204" pitchFamily="34" charset="0"/>
              </a:rPr>
              <a:t>Some techniques in 1D array</a:t>
            </a:r>
          </a:p>
        </p:txBody>
      </p:sp>
      <p:sp>
        <p:nvSpPr>
          <p:cNvPr id="13005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735013" indent="-277813"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Find maximum/minimum value</a:t>
            </a:r>
          </a:p>
          <a:p>
            <a:pPr lvl="1" eaLnBrk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Initialize array</a:t>
            </a:r>
          </a:p>
        </p:txBody>
      </p:sp>
      <p:sp>
        <p:nvSpPr>
          <p:cNvPr id="130052" name="Rectangle 3"/>
          <p:cNvSpPr>
            <a:spLocks noChangeArrowheads="1"/>
          </p:cNvSpPr>
          <p:nvPr/>
        </p:nvSpPr>
        <p:spPr bwMode="auto">
          <a:xfrm>
            <a:off x="419100" y="2057400"/>
            <a:ext cx="8382000" cy="2284413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Consolas" panose="020B0609020204030204" pitchFamily="49" charset="0"/>
              </a:rPr>
              <a:t>/*Initialize the list*/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time_t t;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srand((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en-US" sz="1800">
                <a:latin typeface="Consolas" panose="020B0609020204030204" pitchFamily="49" charset="0"/>
              </a:rPr>
              <a:t>) time(&amp;t));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1800">
                <a:latin typeface="Consolas" panose="020B0609020204030204" pitchFamily="49" charset="0"/>
              </a:rPr>
              <a:t>(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i=0; i&lt;NUM_STUDENT ; i++){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list[i].math = ((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1800">
                <a:latin typeface="Consolas" panose="020B0609020204030204" pitchFamily="49" charset="0"/>
              </a:rPr>
              <a:t>)rand() / RAND_MAX)*10;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list[i].english = ((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1800">
                <a:latin typeface="Consolas" panose="020B0609020204030204" pitchFamily="49" charset="0"/>
              </a:rPr>
              <a:t>)rand() / RAND_MAX)*10;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list[i].physics = ((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1800">
                <a:latin typeface="Consolas" panose="020B0609020204030204" pitchFamily="49" charset="0"/>
              </a:rPr>
              <a:t>)rand() / RAND_MAX)*10;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0053" name="Rectangle 4"/>
          <p:cNvSpPr>
            <a:spLocks noChangeArrowheads="1"/>
          </p:cNvSpPr>
          <p:nvPr/>
        </p:nvSpPr>
        <p:spPr bwMode="auto">
          <a:xfrm>
            <a:off x="412750" y="4338638"/>
            <a:ext cx="8305800" cy="203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Use </a:t>
            </a:r>
            <a:r>
              <a:rPr lang="en-US" altLang="en-US" sz="1800" b="1">
                <a:solidFill>
                  <a:srgbClr val="0432FF"/>
                </a:solidFill>
                <a:latin typeface="Tahoma" panose="020B0604030504040204" pitchFamily="34" charset="0"/>
              </a:rPr>
              <a:t>rand()</a:t>
            </a:r>
            <a:r>
              <a:rPr lang="en-US" altLang="en-US" sz="1800">
                <a:latin typeface="Tahoma" panose="020B0604030504040204" pitchFamily="34" charset="0"/>
              </a:rPr>
              <a:t> function to generate integers from 0 to </a:t>
            </a:r>
            <a:r>
              <a:rPr lang="en-US" altLang="en-US" sz="1800" b="1">
                <a:solidFill>
                  <a:srgbClr val="0432FF"/>
                </a:solidFill>
                <a:latin typeface="Tahoma" panose="020B0604030504040204" pitchFamily="34" charset="0"/>
              </a:rPr>
              <a:t>RAND_MAX</a:t>
            </a:r>
            <a:r>
              <a:rPr lang="en-US" altLang="en-US" sz="1800">
                <a:solidFill>
                  <a:srgbClr val="0432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latin typeface="Tahoma" panose="020B0604030504040204" pitchFamily="34" charset="0"/>
              </a:rPr>
              <a:t>(constant)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432FF"/>
                </a:solidFill>
                <a:latin typeface="Tahoma" panose="020B0604030504040204" pitchFamily="34" charset="0"/>
              </a:rPr>
              <a:t>rand()/RAND_MAX</a:t>
            </a:r>
            <a:r>
              <a:rPr lang="en-US" altLang="en-US" sz="1800">
                <a:latin typeface="Tahoma" panose="020B0604030504040204" pitchFamily="34" charset="0"/>
              </a:rPr>
              <a:t>: from 0 to 1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432FF"/>
                </a:solidFill>
                <a:latin typeface="Tahoma" panose="020B0604030504040204" pitchFamily="34" charset="0"/>
              </a:rPr>
              <a:t>(rand()/RAND_MAX)*10</a:t>
            </a:r>
            <a:r>
              <a:rPr lang="en-US" altLang="en-US" sz="1800">
                <a:latin typeface="Tahoma" panose="020B0604030504040204" pitchFamily="34" charset="0"/>
              </a:rPr>
              <a:t>: from 0 to 10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0432FF"/>
                </a:solidFill>
                <a:latin typeface="Tahoma" panose="020B0604030504040204" pitchFamily="34" charset="0"/>
              </a:rPr>
              <a:t>srand</a:t>
            </a:r>
            <a:r>
              <a:rPr lang="en-US" altLang="en-US" sz="1800">
                <a:latin typeface="Tahoma" panose="020B0604030504040204" pitchFamily="34" charset="0"/>
              </a:rPr>
              <a:t>: create random generator based on system time (function </a:t>
            </a:r>
            <a:r>
              <a:rPr lang="en-US" altLang="en-US" sz="1800" b="1">
                <a:solidFill>
                  <a:srgbClr val="0432FF"/>
                </a:solidFill>
                <a:latin typeface="Tahoma" panose="020B0604030504040204" pitchFamily="34" charset="0"/>
              </a:rPr>
              <a:t>time</a:t>
            </a:r>
            <a:r>
              <a:rPr lang="en-US" altLang="en-US" sz="1800">
                <a:latin typeface="Tahoma" panose="020B0604030504040204" pitchFamily="34" charset="0"/>
              </a:rPr>
              <a:t>). Without this, every time you run the program, the randomized values always stay the same.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Typedef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735013" indent="-277813"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indent="-227013"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 indent="-227013"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Example</a:t>
            </a:r>
          </a:p>
          <a:p>
            <a:pPr lvl="1" eaLnBrk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New defined data type “byte” can be used as type instead of using “unsigned byte”</a:t>
            </a:r>
          </a:p>
          <a:p>
            <a:pPr lvl="2" eaLnBrk="1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=&gt; Increase the meaning of “unsigned char”</a:t>
            </a:r>
          </a:p>
          <a:p>
            <a:pPr lvl="2" eaLnBrk="1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=&gt; Your code is nicer and shorter</a:t>
            </a:r>
          </a:p>
          <a:p>
            <a:pPr lvl="2" eaLnBrk="1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=&gt; Can be used with origin data type</a:t>
            </a:r>
          </a:p>
          <a:p>
            <a:pPr lvl="3" eaLnBrk="1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Variable a (of new data type) can be assigned to variable c (origin data type)</a:t>
            </a:r>
          </a:p>
          <a:p>
            <a:pPr lvl="3" eaLnBrk="1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Variable a (of new data type) can receive value from variable b (origin data type)</a:t>
            </a:r>
          </a:p>
          <a:p>
            <a:pPr lvl="3" eaLnBrk="1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Can print variable a (of new data type) like a number or a character</a:t>
            </a:r>
          </a:p>
          <a:p>
            <a:pPr lvl="3" eaLnBrk="1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Variable a can be used in an expression where operands use origin data type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1D Array</a:t>
            </a:r>
            <a:b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</a:br>
            <a:r>
              <a:rPr lang="en-US" altLang="en-US">
                <a:solidFill>
                  <a:srgbClr val="0432FF"/>
                </a:solidFill>
                <a:latin typeface="Tahoma" panose="020B0604030504040204" pitchFamily="34" charset="0"/>
              </a:rPr>
              <a:t>Some techniques in 1D array</a:t>
            </a:r>
          </a:p>
        </p:txBody>
      </p:sp>
      <p:sp>
        <p:nvSpPr>
          <p:cNvPr id="132099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735013" indent="-277813"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Find maximum / minimum value</a:t>
            </a:r>
          </a:p>
          <a:p>
            <a:pPr lvl="1" eaLnBrk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Find largest / smallest element in array</a:t>
            </a:r>
          </a:p>
        </p:txBody>
      </p:sp>
      <p:sp>
        <p:nvSpPr>
          <p:cNvPr id="132100" name="Rectangle 3"/>
          <p:cNvSpPr>
            <a:spLocks noChangeArrowheads="1"/>
          </p:cNvSpPr>
          <p:nvPr/>
        </p:nvSpPr>
        <p:spPr bwMode="auto">
          <a:xfrm>
            <a:off x="152400" y="2438400"/>
            <a:ext cx="8915400" cy="2559050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Consolas" panose="020B0609020204030204" pitchFamily="49" charset="0"/>
              </a:rPr>
              <a:t>/*Find max gpa and min gpa*/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1800">
                <a:latin typeface="Consolas" panose="020B0609020204030204" pitchFamily="49" charset="0"/>
              </a:rPr>
              <a:t> gpa_max = -1.0f;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1800">
                <a:latin typeface="Consolas" panose="020B0609020204030204" pitchFamily="49" charset="0"/>
              </a:rPr>
              <a:t> gpa_min = 11.0f;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1800">
                <a:latin typeface="Consolas" panose="020B0609020204030204" pitchFamily="49" charset="0"/>
              </a:rPr>
              <a:t> gpa;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1800">
                <a:latin typeface="Consolas" panose="020B0609020204030204" pitchFamily="49" charset="0"/>
              </a:rPr>
              <a:t>(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i=0; i&lt;NUM_STUDENT; i++){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gpa = (list[i].math + list[i].english + list[i].physics)/3;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800">
                <a:latin typeface="Consolas" panose="020B0609020204030204" pitchFamily="49" charset="0"/>
              </a:rPr>
              <a:t>(gpa_max &lt; gpa) gpa_max = gpa;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800">
                <a:latin typeface="Consolas" panose="020B0609020204030204" pitchFamily="49" charset="0"/>
              </a:rPr>
              <a:t>(gpa_min &gt; gpa) gpa_min = gpa;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1D Array</a:t>
            </a:r>
            <a:b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</a:br>
            <a:r>
              <a:rPr lang="en-US" altLang="en-US">
                <a:solidFill>
                  <a:srgbClr val="0432FF"/>
                </a:solidFill>
                <a:latin typeface="Tahoma" panose="020B0604030504040204" pitchFamily="34" charset="0"/>
              </a:rPr>
              <a:t>Some techniques in 1D array</a:t>
            </a:r>
          </a:p>
        </p:txBody>
      </p:sp>
      <p:sp>
        <p:nvSpPr>
          <p:cNvPr id="134147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735013" indent="-277813"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Find maximum / minimum value</a:t>
            </a:r>
          </a:p>
          <a:p>
            <a:pPr lvl="1" eaLnBrk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Print array and largest, smallest element into console</a:t>
            </a:r>
          </a:p>
        </p:txBody>
      </p:sp>
      <p:sp>
        <p:nvSpPr>
          <p:cNvPr id="134148" name="Rectangle 3"/>
          <p:cNvSpPr>
            <a:spLocks noChangeArrowheads="1"/>
          </p:cNvSpPr>
          <p:nvPr/>
        </p:nvSpPr>
        <p:spPr bwMode="auto">
          <a:xfrm>
            <a:off x="152400" y="2043113"/>
            <a:ext cx="8763000" cy="4205287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Consolas" panose="020B0609020204030204" pitchFamily="49" charset="0"/>
              </a:rPr>
              <a:t>/*Print scoreboard, max gpa, and min gpa*/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cout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"|" </a:t>
            </a:r>
            <a:r>
              <a:rPr lang="en-US" altLang="en-US" sz="1800">
                <a:latin typeface="Consolas" panose="020B0609020204030204" pitchFamily="49" charset="0"/>
              </a:rPr>
              <a:t>&lt;&lt; setw(8)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"MATH"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       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"|" </a:t>
            </a:r>
            <a:r>
              <a:rPr lang="en-US" altLang="en-US" sz="1800">
                <a:latin typeface="Consolas" panose="020B0609020204030204" pitchFamily="49" charset="0"/>
              </a:rPr>
              <a:t>&lt;&lt; setw(8)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"ENGLISH"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       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"|" </a:t>
            </a:r>
            <a:r>
              <a:rPr lang="en-US" altLang="en-US" sz="1800">
                <a:latin typeface="Consolas" panose="020B0609020204030204" pitchFamily="49" charset="0"/>
              </a:rPr>
              <a:t>&lt;&lt; setw(8)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"PHYSICS"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       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"|" </a:t>
            </a:r>
            <a:r>
              <a:rPr lang="en-US" altLang="en-US" sz="1800">
                <a:latin typeface="Consolas" panose="020B0609020204030204" pitchFamily="49" charset="0"/>
              </a:rPr>
              <a:t>&lt;&lt; setw(8)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"GPA|" </a:t>
            </a:r>
            <a:r>
              <a:rPr lang="en-US" altLang="en-US" sz="1800">
                <a:latin typeface="Consolas" panose="020B0609020204030204" pitchFamily="49" charset="0"/>
              </a:rPr>
              <a:t>&lt;&lt; endl;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cout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"|-----------------------------------|" </a:t>
            </a:r>
            <a:r>
              <a:rPr lang="en-US" altLang="en-US" sz="1800">
                <a:latin typeface="Consolas" panose="020B0609020204030204" pitchFamily="49" charset="0"/>
              </a:rPr>
              <a:t>&lt;&lt; endl;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1800">
                <a:latin typeface="Consolas" panose="020B0609020204030204" pitchFamily="49" charset="0"/>
              </a:rPr>
              <a:t>(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i=0; i&lt;NUM_STUDENT; i++){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gpa = (list[i].math + list[i].english + list[i].physics)/3;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cout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"|" </a:t>
            </a:r>
            <a:r>
              <a:rPr lang="en-US" altLang="en-US" sz="1800">
                <a:latin typeface="Consolas" panose="020B0609020204030204" pitchFamily="49" charset="0"/>
              </a:rPr>
              <a:t>&lt;&lt; setw(8) &lt;&lt; list[i].math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             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"|" </a:t>
            </a:r>
            <a:r>
              <a:rPr lang="en-US" altLang="en-US" sz="1800">
                <a:latin typeface="Consolas" panose="020B0609020204030204" pitchFamily="49" charset="0"/>
              </a:rPr>
              <a:t>&lt;&lt; setw(8) &lt;&lt; list[i].english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             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"|" </a:t>
            </a:r>
            <a:r>
              <a:rPr lang="en-US" altLang="en-US" sz="1800">
                <a:latin typeface="Consolas" panose="020B0609020204030204" pitchFamily="49" charset="0"/>
              </a:rPr>
              <a:t>&lt;&lt; setw(8) &lt;&lt; list[i].physics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             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"|" </a:t>
            </a:r>
            <a:r>
              <a:rPr lang="en-US" altLang="en-US" sz="1800">
                <a:latin typeface="Consolas" panose="020B0609020204030204" pitchFamily="49" charset="0"/>
              </a:rPr>
              <a:t>&lt;&lt; setw(8) &lt;&lt; gpa &lt;&lt; endl;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}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cout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"MAX GPA:" </a:t>
            </a:r>
            <a:r>
              <a:rPr lang="en-US" altLang="en-US" sz="1800">
                <a:latin typeface="Consolas" panose="020B0609020204030204" pitchFamily="49" charset="0"/>
              </a:rPr>
              <a:t>&lt;&lt; gpa_max &lt;&lt; endl;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cout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"MIN GPA:" </a:t>
            </a:r>
            <a:r>
              <a:rPr lang="en-US" altLang="en-US" sz="1800">
                <a:latin typeface="Consolas" panose="020B0609020204030204" pitchFamily="49" charset="0"/>
              </a:rPr>
              <a:t>&lt;&lt; gpa_min &lt;&lt; endl;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2D array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432FF"/>
                </a:solidFill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136195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</a:pPr>
            <a:r>
              <a:rPr lang="en-US" altLang="en-US" sz="2400">
                <a:solidFill>
                  <a:srgbClr val="000000"/>
                </a:solidFill>
              </a:rPr>
              <a:t>Matrices in mathematics (Linear algebra) are 2D arrays</a:t>
            </a:r>
          </a:p>
          <a:p>
            <a:pPr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</a:pPr>
            <a:r>
              <a:rPr lang="en-US" altLang="en-US" sz="2400">
                <a:solidFill>
                  <a:srgbClr val="000000"/>
                </a:solidFill>
              </a:rPr>
              <a:t>Digital image is a 2D array of pixels</a:t>
            </a:r>
          </a:p>
          <a:p>
            <a:pPr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</a:pPr>
            <a:r>
              <a:rPr lang="en-US" altLang="en-US" sz="2400">
                <a:solidFill>
                  <a:srgbClr val="000000"/>
                </a:solidFill>
              </a:rPr>
              <a:t>Graph (network of objects) can be represented using 2D arrays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2D array</a:t>
            </a:r>
            <a:b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</a:br>
            <a:r>
              <a:rPr lang="en-US" altLang="en-US">
                <a:solidFill>
                  <a:srgbClr val="0432FF"/>
                </a:solidFill>
                <a:latin typeface="Tahoma" panose="020B0604030504040204" pitchFamily="34" charset="0"/>
              </a:rPr>
              <a:t>Model vs Physical storage</a:t>
            </a:r>
          </a:p>
        </p:txBody>
      </p:sp>
      <p:grpSp>
        <p:nvGrpSpPr>
          <p:cNvPr id="138243" name="Group 2"/>
          <p:cNvGrpSpPr>
            <a:grpSpLocks/>
          </p:cNvGrpSpPr>
          <p:nvPr/>
        </p:nvGrpSpPr>
        <p:grpSpPr bwMode="auto">
          <a:xfrm>
            <a:off x="3159125" y="1327150"/>
            <a:ext cx="2425700" cy="1816100"/>
            <a:chOff x="1990" y="836"/>
            <a:chExt cx="1528" cy="1144"/>
          </a:xfrm>
        </p:grpSpPr>
        <p:sp>
          <p:nvSpPr>
            <p:cNvPr id="138270" name="Rectangle 3"/>
            <p:cNvSpPr>
              <a:spLocks noChangeArrowheads="1"/>
            </p:cNvSpPr>
            <p:nvPr/>
          </p:nvSpPr>
          <p:spPr bwMode="auto">
            <a:xfrm>
              <a:off x="1990" y="836"/>
              <a:ext cx="376" cy="376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lnSpc>
                  <a:spcPct val="9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lnSpc>
                  <a:spcPct val="9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lnSpc>
                  <a:spcPct val="9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lnSpc>
                  <a:spcPct val="9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lnSpc>
                  <a:spcPct val="9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400">
                <a:latin typeface="Tahoma" panose="020B0604030504040204" pitchFamily="34" charset="0"/>
              </a:endParaRPr>
            </a:p>
            <a:p>
              <a:pPr algn="ctr" eaLnBrk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400">
                <a:latin typeface="Tahoma" panose="020B0604030504040204" pitchFamily="34" charset="0"/>
              </a:endParaRPr>
            </a:p>
          </p:txBody>
        </p:sp>
        <p:sp>
          <p:nvSpPr>
            <p:cNvPr id="138271" name="Rectangle 4"/>
            <p:cNvSpPr>
              <a:spLocks noChangeArrowheads="1"/>
            </p:cNvSpPr>
            <p:nvPr/>
          </p:nvSpPr>
          <p:spPr bwMode="auto">
            <a:xfrm>
              <a:off x="2374" y="836"/>
              <a:ext cx="376" cy="376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38272" name="Rectangle 5"/>
            <p:cNvSpPr>
              <a:spLocks noChangeArrowheads="1"/>
            </p:cNvSpPr>
            <p:nvPr/>
          </p:nvSpPr>
          <p:spPr bwMode="auto">
            <a:xfrm>
              <a:off x="2758" y="836"/>
              <a:ext cx="376" cy="376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38273" name="Rectangle 6"/>
            <p:cNvSpPr>
              <a:spLocks noChangeArrowheads="1"/>
            </p:cNvSpPr>
            <p:nvPr/>
          </p:nvSpPr>
          <p:spPr bwMode="auto">
            <a:xfrm>
              <a:off x="3142" y="836"/>
              <a:ext cx="376" cy="376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38274" name="Rectangle 7"/>
            <p:cNvSpPr>
              <a:spLocks noChangeArrowheads="1"/>
            </p:cNvSpPr>
            <p:nvPr/>
          </p:nvSpPr>
          <p:spPr bwMode="auto">
            <a:xfrm>
              <a:off x="1990" y="1220"/>
              <a:ext cx="376" cy="376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38275" name="Rectangle 8"/>
            <p:cNvSpPr>
              <a:spLocks noChangeArrowheads="1"/>
            </p:cNvSpPr>
            <p:nvPr/>
          </p:nvSpPr>
          <p:spPr bwMode="auto">
            <a:xfrm>
              <a:off x="2374" y="1220"/>
              <a:ext cx="376" cy="376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38276" name="Rectangle 9"/>
            <p:cNvSpPr>
              <a:spLocks noChangeArrowheads="1"/>
            </p:cNvSpPr>
            <p:nvPr/>
          </p:nvSpPr>
          <p:spPr bwMode="auto">
            <a:xfrm>
              <a:off x="2758" y="1220"/>
              <a:ext cx="376" cy="376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38277" name="Rectangle 10"/>
            <p:cNvSpPr>
              <a:spLocks noChangeArrowheads="1"/>
            </p:cNvSpPr>
            <p:nvPr/>
          </p:nvSpPr>
          <p:spPr bwMode="auto">
            <a:xfrm>
              <a:off x="3142" y="1220"/>
              <a:ext cx="376" cy="376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38278" name="Rectangle 11"/>
            <p:cNvSpPr>
              <a:spLocks noChangeArrowheads="1"/>
            </p:cNvSpPr>
            <p:nvPr/>
          </p:nvSpPr>
          <p:spPr bwMode="auto">
            <a:xfrm>
              <a:off x="1990" y="1604"/>
              <a:ext cx="376" cy="376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38279" name="Rectangle 12"/>
            <p:cNvSpPr>
              <a:spLocks noChangeArrowheads="1"/>
            </p:cNvSpPr>
            <p:nvPr/>
          </p:nvSpPr>
          <p:spPr bwMode="auto">
            <a:xfrm>
              <a:off x="2374" y="1604"/>
              <a:ext cx="376" cy="376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38280" name="Rectangle 13"/>
            <p:cNvSpPr>
              <a:spLocks noChangeArrowheads="1"/>
            </p:cNvSpPr>
            <p:nvPr/>
          </p:nvSpPr>
          <p:spPr bwMode="auto">
            <a:xfrm>
              <a:off x="2758" y="1604"/>
              <a:ext cx="376" cy="376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38281" name="Rectangle 14"/>
            <p:cNvSpPr>
              <a:spLocks noChangeArrowheads="1"/>
            </p:cNvSpPr>
            <p:nvPr/>
          </p:nvSpPr>
          <p:spPr bwMode="auto">
            <a:xfrm>
              <a:off x="3142" y="1604"/>
              <a:ext cx="376" cy="376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38282" name="Rectangle 15"/>
            <p:cNvSpPr>
              <a:spLocks noChangeArrowheads="1"/>
            </p:cNvSpPr>
            <p:nvPr/>
          </p:nvSpPr>
          <p:spPr bwMode="auto">
            <a:xfrm>
              <a:off x="2035" y="912"/>
              <a:ext cx="255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lnSpc>
                  <a:spcPct val="9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lnSpc>
                  <a:spcPct val="9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lnSpc>
                  <a:spcPct val="9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lnSpc>
                  <a:spcPct val="9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eaLnBrk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10</a:t>
              </a:r>
            </a:p>
          </p:txBody>
        </p:sp>
        <p:sp>
          <p:nvSpPr>
            <p:cNvPr id="138283" name="Rectangle 16"/>
            <p:cNvSpPr>
              <a:spLocks noChangeArrowheads="1"/>
            </p:cNvSpPr>
            <p:nvPr/>
          </p:nvSpPr>
          <p:spPr bwMode="auto">
            <a:xfrm>
              <a:off x="2419" y="912"/>
              <a:ext cx="255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lnSpc>
                  <a:spcPct val="9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lnSpc>
                  <a:spcPct val="9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lnSpc>
                  <a:spcPct val="9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lnSpc>
                  <a:spcPct val="9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eaLnBrk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20</a:t>
              </a:r>
            </a:p>
          </p:txBody>
        </p:sp>
        <p:sp>
          <p:nvSpPr>
            <p:cNvPr id="138284" name="Rectangle 17"/>
            <p:cNvSpPr>
              <a:spLocks noChangeArrowheads="1"/>
            </p:cNvSpPr>
            <p:nvPr/>
          </p:nvSpPr>
          <p:spPr bwMode="auto">
            <a:xfrm>
              <a:off x="2802" y="912"/>
              <a:ext cx="255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lnSpc>
                  <a:spcPct val="9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lnSpc>
                  <a:spcPct val="9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lnSpc>
                  <a:spcPct val="9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lnSpc>
                  <a:spcPct val="9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eaLnBrk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30</a:t>
              </a:r>
            </a:p>
          </p:txBody>
        </p:sp>
        <p:sp>
          <p:nvSpPr>
            <p:cNvPr id="138285" name="Rectangle 18"/>
            <p:cNvSpPr>
              <a:spLocks noChangeArrowheads="1"/>
            </p:cNvSpPr>
            <p:nvPr/>
          </p:nvSpPr>
          <p:spPr bwMode="auto">
            <a:xfrm>
              <a:off x="3219" y="912"/>
              <a:ext cx="255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lnSpc>
                  <a:spcPct val="9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lnSpc>
                  <a:spcPct val="9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lnSpc>
                  <a:spcPct val="9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lnSpc>
                  <a:spcPct val="9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eaLnBrk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40</a:t>
              </a:r>
            </a:p>
          </p:txBody>
        </p:sp>
        <p:sp>
          <p:nvSpPr>
            <p:cNvPr id="138286" name="Rectangle 19"/>
            <p:cNvSpPr>
              <a:spLocks noChangeArrowheads="1"/>
            </p:cNvSpPr>
            <p:nvPr/>
          </p:nvSpPr>
          <p:spPr bwMode="auto">
            <a:xfrm>
              <a:off x="2043" y="1328"/>
              <a:ext cx="255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lnSpc>
                  <a:spcPct val="9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lnSpc>
                  <a:spcPct val="9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lnSpc>
                  <a:spcPct val="9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lnSpc>
                  <a:spcPct val="9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eaLnBrk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50</a:t>
              </a:r>
            </a:p>
          </p:txBody>
        </p:sp>
        <p:sp>
          <p:nvSpPr>
            <p:cNvPr id="138287" name="Rectangle 20"/>
            <p:cNvSpPr>
              <a:spLocks noChangeArrowheads="1"/>
            </p:cNvSpPr>
            <p:nvPr/>
          </p:nvSpPr>
          <p:spPr bwMode="auto">
            <a:xfrm>
              <a:off x="2426" y="1328"/>
              <a:ext cx="255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lnSpc>
                  <a:spcPct val="9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lnSpc>
                  <a:spcPct val="9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lnSpc>
                  <a:spcPct val="9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lnSpc>
                  <a:spcPct val="9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eaLnBrk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60</a:t>
              </a:r>
            </a:p>
          </p:txBody>
        </p:sp>
        <p:sp>
          <p:nvSpPr>
            <p:cNvPr id="138288" name="Rectangle 21"/>
            <p:cNvSpPr>
              <a:spLocks noChangeArrowheads="1"/>
            </p:cNvSpPr>
            <p:nvPr/>
          </p:nvSpPr>
          <p:spPr bwMode="auto">
            <a:xfrm>
              <a:off x="2811" y="1328"/>
              <a:ext cx="255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lnSpc>
                  <a:spcPct val="9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lnSpc>
                  <a:spcPct val="9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lnSpc>
                  <a:spcPct val="9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lnSpc>
                  <a:spcPct val="9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eaLnBrk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70</a:t>
              </a:r>
            </a:p>
          </p:txBody>
        </p:sp>
        <p:sp>
          <p:nvSpPr>
            <p:cNvPr id="138289" name="Rectangle 22"/>
            <p:cNvSpPr>
              <a:spLocks noChangeArrowheads="1"/>
            </p:cNvSpPr>
            <p:nvPr/>
          </p:nvSpPr>
          <p:spPr bwMode="auto">
            <a:xfrm>
              <a:off x="3228" y="1328"/>
              <a:ext cx="255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lnSpc>
                  <a:spcPct val="9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lnSpc>
                  <a:spcPct val="9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lnSpc>
                  <a:spcPct val="9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lnSpc>
                  <a:spcPct val="9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eaLnBrk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80</a:t>
              </a:r>
            </a:p>
          </p:txBody>
        </p:sp>
        <p:sp>
          <p:nvSpPr>
            <p:cNvPr id="138290" name="Rectangle 23"/>
            <p:cNvSpPr>
              <a:spLocks noChangeArrowheads="1"/>
            </p:cNvSpPr>
            <p:nvPr/>
          </p:nvSpPr>
          <p:spPr bwMode="auto">
            <a:xfrm>
              <a:off x="2043" y="1680"/>
              <a:ext cx="255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lnSpc>
                  <a:spcPct val="9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lnSpc>
                  <a:spcPct val="9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lnSpc>
                  <a:spcPct val="9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lnSpc>
                  <a:spcPct val="9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eaLnBrk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90</a:t>
              </a:r>
            </a:p>
          </p:txBody>
        </p:sp>
        <p:sp>
          <p:nvSpPr>
            <p:cNvPr id="138291" name="Rectangle 24"/>
            <p:cNvSpPr>
              <a:spLocks noChangeArrowheads="1"/>
            </p:cNvSpPr>
            <p:nvPr/>
          </p:nvSpPr>
          <p:spPr bwMode="auto">
            <a:xfrm>
              <a:off x="2360" y="1680"/>
              <a:ext cx="326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lnSpc>
                  <a:spcPct val="9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lnSpc>
                  <a:spcPct val="9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lnSpc>
                  <a:spcPct val="9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lnSpc>
                  <a:spcPct val="9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eaLnBrk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100</a:t>
              </a:r>
            </a:p>
          </p:txBody>
        </p:sp>
        <p:sp>
          <p:nvSpPr>
            <p:cNvPr id="138292" name="Rectangle 25"/>
            <p:cNvSpPr>
              <a:spLocks noChangeArrowheads="1"/>
            </p:cNvSpPr>
            <p:nvPr/>
          </p:nvSpPr>
          <p:spPr bwMode="auto">
            <a:xfrm>
              <a:off x="2755" y="1680"/>
              <a:ext cx="326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lnSpc>
                  <a:spcPct val="9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lnSpc>
                  <a:spcPct val="9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lnSpc>
                  <a:spcPct val="9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lnSpc>
                  <a:spcPct val="9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eaLnBrk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110</a:t>
              </a:r>
            </a:p>
          </p:txBody>
        </p:sp>
        <p:sp>
          <p:nvSpPr>
            <p:cNvPr id="138293" name="Rectangle 26"/>
            <p:cNvSpPr>
              <a:spLocks noChangeArrowheads="1"/>
            </p:cNvSpPr>
            <p:nvPr/>
          </p:nvSpPr>
          <p:spPr bwMode="auto">
            <a:xfrm>
              <a:off x="3146" y="1680"/>
              <a:ext cx="326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lnSpc>
                  <a:spcPct val="9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lnSpc>
                  <a:spcPct val="9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lnSpc>
                  <a:spcPct val="9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lnSpc>
                  <a:spcPct val="9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eaLnBrk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120</a:t>
              </a:r>
            </a:p>
          </p:txBody>
        </p:sp>
      </p:grpSp>
      <p:sp>
        <p:nvSpPr>
          <p:cNvPr id="138244" name="Rectangle 27"/>
          <p:cNvSpPr>
            <a:spLocks noChangeArrowheads="1"/>
          </p:cNvSpPr>
          <p:nvPr/>
        </p:nvSpPr>
        <p:spPr bwMode="auto">
          <a:xfrm>
            <a:off x="857250" y="4311650"/>
            <a:ext cx="609600" cy="6096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Tahoma" panose="020B0604030504040204" pitchFamily="34" charset="0"/>
            </a:endParaRPr>
          </a:p>
          <a:p>
            <a:pPr algn="ctr"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38245" name="Rectangle 28"/>
          <p:cNvSpPr>
            <a:spLocks noChangeArrowheads="1"/>
          </p:cNvSpPr>
          <p:nvPr/>
        </p:nvSpPr>
        <p:spPr bwMode="auto">
          <a:xfrm>
            <a:off x="1466850" y="4311650"/>
            <a:ext cx="609600" cy="6096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8246" name="Rectangle 29"/>
          <p:cNvSpPr>
            <a:spLocks noChangeArrowheads="1"/>
          </p:cNvSpPr>
          <p:nvPr/>
        </p:nvSpPr>
        <p:spPr bwMode="auto">
          <a:xfrm>
            <a:off x="2076450" y="4311650"/>
            <a:ext cx="609600" cy="6096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8247" name="Rectangle 30"/>
          <p:cNvSpPr>
            <a:spLocks noChangeArrowheads="1"/>
          </p:cNvSpPr>
          <p:nvPr/>
        </p:nvSpPr>
        <p:spPr bwMode="auto">
          <a:xfrm>
            <a:off x="2686050" y="4311650"/>
            <a:ext cx="609600" cy="6096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8248" name="Rectangle 31"/>
          <p:cNvSpPr>
            <a:spLocks noChangeArrowheads="1"/>
          </p:cNvSpPr>
          <p:nvPr/>
        </p:nvSpPr>
        <p:spPr bwMode="auto">
          <a:xfrm>
            <a:off x="3295650" y="4311650"/>
            <a:ext cx="609600" cy="6096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8249" name="Rectangle 32"/>
          <p:cNvSpPr>
            <a:spLocks noChangeArrowheads="1"/>
          </p:cNvSpPr>
          <p:nvPr/>
        </p:nvSpPr>
        <p:spPr bwMode="auto">
          <a:xfrm>
            <a:off x="3905250" y="4311650"/>
            <a:ext cx="609600" cy="6096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8250" name="Rectangle 33"/>
          <p:cNvSpPr>
            <a:spLocks noChangeArrowheads="1"/>
          </p:cNvSpPr>
          <p:nvPr/>
        </p:nvSpPr>
        <p:spPr bwMode="auto">
          <a:xfrm>
            <a:off x="4514850" y="4311650"/>
            <a:ext cx="609600" cy="6096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8251" name="Rectangle 34"/>
          <p:cNvSpPr>
            <a:spLocks noChangeArrowheads="1"/>
          </p:cNvSpPr>
          <p:nvPr/>
        </p:nvSpPr>
        <p:spPr bwMode="auto">
          <a:xfrm>
            <a:off x="5124450" y="4311650"/>
            <a:ext cx="609600" cy="6096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8252" name="Rectangle 35"/>
          <p:cNvSpPr>
            <a:spLocks noChangeArrowheads="1"/>
          </p:cNvSpPr>
          <p:nvPr/>
        </p:nvSpPr>
        <p:spPr bwMode="auto">
          <a:xfrm>
            <a:off x="5734050" y="4311650"/>
            <a:ext cx="609600" cy="6096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8253" name="Rectangle 36"/>
          <p:cNvSpPr>
            <a:spLocks noChangeArrowheads="1"/>
          </p:cNvSpPr>
          <p:nvPr/>
        </p:nvSpPr>
        <p:spPr bwMode="auto">
          <a:xfrm>
            <a:off x="6343650" y="4311650"/>
            <a:ext cx="609600" cy="6096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8254" name="Rectangle 37"/>
          <p:cNvSpPr>
            <a:spLocks noChangeArrowheads="1"/>
          </p:cNvSpPr>
          <p:nvPr/>
        </p:nvSpPr>
        <p:spPr bwMode="auto">
          <a:xfrm>
            <a:off x="6953250" y="4311650"/>
            <a:ext cx="609600" cy="6096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8255" name="Rectangle 38"/>
          <p:cNvSpPr>
            <a:spLocks noChangeArrowheads="1"/>
          </p:cNvSpPr>
          <p:nvPr/>
        </p:nvSpPr>
        <p:spPr bwMode="auto">
          <a:xfrm>
            <a:off x="7562850" y="4311650"/>
            <a:ext cx="609600" cy="6096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8256" name="Rectangle 39"/>
          <p:cNvSpPr>
            <a:spLocks noChangeArrowheads="1"/>
          </p:cNvSpPr>
          <p:nvPr/>
        </p:nvSpPr>
        <p:spPr bwMode="auto">
          <a:xfrm>
            <a:off x="930275" y="4430713"/>
            <a:ext cx="406400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10</a:t>
            </a:r>
          </a:p>
        </p:txBody>
      </p:sp>
      <p:sp>
        <p:nvSpPr>
          <p:cNvPr id="138257" name="Rectangle 40"/>
          <p:cNvSpPr>
            <a:spLocks noChangeArrowheads="1"/>
          </p:cNvSpPr>
          <p:nvPr/>
        </p:nvSpPr>
        <p:spPr bwMode="auto">
          <a:xfrm>
            <a:off x="1538288" y="4430713"/>
            <a:ext cx="406400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20</a:t>
            </a:r>
          </a:p>
        </p:txBody>
      </p:sp>
      <p:sp>
        <p:nvSpPr>
          <p:cNvPr id="138258" name="Rectangle 41"/>
          <p:cNvSpPr>
            <a:spLocks noChangeArrowheads="1"/>
          </p:cNvSpPr>
          <p:nvPr/>
        </p:nvSpPr>
        <p:spPr bwMode="auto">
          <a:xfrm>
            <a:off x="2149475" y="4430713"/>
            <a:ext cx="406400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30</a:t>
            </a:r>
          </a:p>
        </p:txBody>
      </p:sp>
      <p:sp>
        <p:nvSpPr>
          <p:cNvPr id="138259" name="Rectangle 42"/>
          <p:cNvSpPr>
            <a:spLocks noChangeArrowheads="1"/>
          </p:cNvSpPr>
          <p:nvPr/>
        </p:nvSpPr>
        <p:spPr bwMode="auto">
          <a:xfrm>
            <a:off x="2808288" y="4430713"/>
            <a:ext cx="406400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40</a:t>
            </a:r>
          </a:p>
        </p:txBody>
      </p:sp>
      <p:sp>
        <p:nvSpPr>
          <p:cNvPr id="138260" name="Rectangle 43"/>
          <p:cNvSpPr>
            <a:spLocks noChangeArrowheads="1"/>
          </p:cNvSpPr>
          <p:nvPr/>
        </p:nvSpPr>
        <p:spPr bwMode="auto">
          <a:xfrm>
            <a:off x="3382963" y="4430713"/>
            <a:ext cx="406400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50</a:t>
            </a:r>
          </a:p>
        </p:txBody>
      </p:sp>
      <p:sp>
        <p:nvSpPr>
          <p:cNvPr id="138261" name="Rectangle 44"/>
          <p:cNvSpPr>
            <a:spLocks noChangeArrowheads="1"/>
          </p:cNvSpPr>
          <p:nvPr/>
        </p:nvSpPr>
        <p:spPr bwMode="auto">
          <a:xfrm>
            <a:off x="3990975" y="4430713"/>
            <a:ext cx="406400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60</a:t>
            </a:r>
          </a:p>
        </p:txBody>
      </p:sp>
      <p:sp>
        <p:nvSpPr>
          <p:cNvPr id="138262" name="Rectangle 45"/>
          <p:cNvSpPr>
            <a:spLocks noChangeArrowheads="1"/>
          </p:cNvSpPr>
          <p:nvPr/>
        </p:nvSpPr>
        <p:spPr bwMode="auto">
          <a:xfrm>
            <a:off x="4602163" y="4430713"/>
            <a:ext cx="406400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70</a:t>
            </a:r>
          </a:p>
        </p:txBody>
      </p:sp>
      <p:sp>
        <p:nvSpPr>
          <p:cNvPr id="138263" name="Rectangle 46"/>
          <p:cNvSpPr>
            <a:spLocks noChangeArrowheads="1"/>
          </p:cNvSpPr>
          <p:nvPr/>
        </p:nvSpPr>
        <p:spPr bwMode="auto">
          <a:xfrm>
            <a:off x="5260975" y="4430713"/>
            <a:ext cx="406400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80</a:t>
            </a:r>
          </a:p>
        </p:txBody>
      </p:sp>
      <p:sp>
        <p:nvSpPr>
          <p:cNvPr id="138264" name="Rectangle 47"/>
          <p:cNvSpPr>
            <a:spLocks noChangeArrowheads="1"/>
          </p:cNvSpPr>
          <p:nvPr/>
        </p:nvSpPr>
        <p:spPr bwMode="auto">
          <a:xfrm>
            <a:off x="5819775" y="4430713"/>
            <a:ext cx="406400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90</a:t>
            </a:r>
          </a:p>
        </p:txBody>
      </p:sp>
      <p:sp>
        <p:nvSpPr>
          <p:cNvPr id="138265" name="Rectangle 48"/>
          <p:cNvSpPr>
            <a:spLocks noChangeArrowheads="1"/>
          </p:cNvSpPr>
          <p:nvPr/>
        </p:nvSpPr>
        <p:spPr bwMode="auto">
          <a:xfrm>
            <a:off x="6323013" y="4430713"/>
            <a:ext cx="519112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100</a:t>
            </a:r>
          </a:p>
        </p:txBody>
      </p:sp>
      <p:sp>
        <p:nvSpPr>
          <p:cNvPr id="138266" name="Rectangle 49"/>
          <p:cNvSpPr>
            <a:spLocks noChangeArrowheads="1"/>
          </p:cNvSpPr>
          <p:nvPr/>
        </p:nvSpPr>
        <p:spPr bwMode="auto">
          <a:xfrm>
            <a:off x="6950075" y="4430713"/>
            <a:ext cx="519113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110</a:t>
            </a:r>
          </a:p>
        </p:txBody>
      </p:sp>
      <p:sp>
        <p:nvSpPr>
          <p:cNvPr id="138267" name="Rectangle 50"/>
          <p:cNvSpPr>
            <a:spLocks noChangeArrowheads="1"/>
          </p:cNvSpPr>
          <p:nvPr/>
        </p:nvSpPr>
        <p:spPr bwMode="auto">
          <a:xfrm>
            <a:off x="7573963" y="4430713"/>
            <a:ext cx="519112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120</a:t>
            </a:r>
          </a:p>
        </p:txBody>
      </p:sp>
      <p:sp>
        <p:nvSpPr>
          <p:cNvPr id="138268" name="Rectangle 51"/>
          <p:cNvSpPr>
            <a:spLocks noChangeArrowheads="1"/>
          </p:cNvSpPr>
          <p:nvPr/>
        </p:nvSpPr>
        <p:spPr bwMode="auto">
          <a:xfrm>
            <a:off x="1366838" y="3287713"/>
            <a:ext cx="59404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A model of an 2D array has: </a:t>
            </a:r>
            <a:r>
              <a:rPr lang="en-US" altLang="en-US" sz="1800" b="1">
                <a:solidFill>
                  <a:srgbClr val="0432FF"/>
                </a:solidFill>
                <a:latin typeface="Tahoma" panose="020B0604030504040204" pitchFamily="34" charset="0"/>
              </a:rPr>
              <a:t>3 rows x 4 columns</a:t>
            </a:r>
          </a:p>
        </p:txBody>
      </p:sp>
      <p:sp>
        <p:nvSpPr>
          <p:cNvPr id="138269" name="Rectangle 52"/>
          <p:cNvSpPr>
            <a:spLocks noChangeArrowheads="1"/>
          </p:cNvSpPr>
          <p:nvPr/>
        </p:nvSpPr>
        <p:spPr bwMode="auto">
          <a:xfrm>
            <a:off x="1712913" y="5151438"/>
            <a:ext cx="4972050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Physical storage of 2D array: linearize 2D array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Method: </a:t>
            </a:r>
            <a:r>
              <a:rPr lang="en-US" altLang="en-US" sz="1800" b="1">
                <a:solidFill>
                  <a:srgbClr val="0432FF"/>
                </a:solidFill>
                <a:latin typeface="Tahoma" panose="020B0604030504040204" pitchFamily="34" charset="0"/>
              </a:rPr>
              <a:t>array is stored row after row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2D array</a:t>
            </a:r>
            <a:b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</a:br>
            <a:r>
              <a:rPr lang="en-US" altLang="en-US">
                <a:solidFill>
                  <a:srgbClr val="0432FF"/>
                </a:solidFill>
                <a:latin typeface="Tahoma" panose="020B0604030504040204" pitchFamily="34" charset="0"/>
              </a:rPr>
              <a:t>How are 2D arrays stored?</a:t>
            </a:r>
          </a:p>
        </p:txBody>
      </p:sp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731838" indent="-27463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400" dirty="0">
                <a:solidFill>
                  <a:srgbClr val="000000"/>
                </a:solidFill>
                <a:ea typeface="+mn-ea"/>
              </a:rPr>
              <a:t>Elements are stored consecutively, row after row</a:t>
            </a:r>
          </a:p>
          <a:p>
            <a:pPr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400" dirty="0">
                <a:solidFill>
                  <a:srgbClr val="000000"/>
                </a:solidFill>
                <a:ea typeface="+mn-ea"/>
              </a:rPr>
              <a:t>If the first element (value 10) begins at BYTE with address 100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Element with value  20 has address: </a:t>
            </a:r>
            <a:r>
              <a:rPr lang="en-US" altLang="en-US" sz="2000" b="1" dirty="0">
                <a:solidFill>
                  <a:srgbClr val="0432FF"/>
                </a:solidFill>
                <a:ea typeface="+mn-ea"/>
              </a:rPr>
              <a:t>104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Element with value  30 has address: </a:t>
            </a:r>
            <a:r>
              <a:rPr lang="en-US" altLang="en-US" sz="2000" b="1" dirty="0">
                <a:solidFill>
                  <a:srgbClr val="0432FF"/>
                </a:solidFill>
                <a:ea typeface="+mn-ea"/>
              </a:rPr>
              <a:t>108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Element with value  50 has address: </a:t>
            </a:r>
            <a:r>
              <a:rPr lang="en-US" altLang="en-US" sz="2000" b="1" dirty="0">
                <a:solidFill>
                  <a:srgbClr val="0432FF"/>
                </a:solidFill>
                <a:ea typeface="+mn-ea"/>
              </a:rPr>
              <a:t>116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Element with value  60 has address: </a:t>
            </a:r>
            <a:r>
              <a:rPr lang="en-US" altLang="en-US" sz="2000" b="1" dirty="0">
                <a:solidFill>
                  <a:srgbClr val="0432FF"/>
                </a:solidFill>
                <a:ea typeface="+mn-ea"/>
              </a:rPr>
              <a:t>120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Element with value  90 has address: </a:t>
            </a:r>
            <a:r>
              <a:rPr lang="en-US" altLang="en-US" sz="2000" b="1" dirty="0">
                <a:solidFill>
                  <a:srgbClr val="0432FF"/>
                </a:solidFill>
                <a:ea typeface="+mn-ea"/>
              </a:rPr>
              <a:t>132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Element with value 100 has address: </a:t>
            </a:r>
            <a:r>
              <a:rPr lang="en-US" altLang="en-US" sz="2000" b="1" dirty="0">
                <a:solidFill>
                  <a:srgbClr val="0432FF"/>
                </a:solidFill>
                <a:ea typeface="+mn-ea"/>
              </a:rPr>
              <a:t>136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 err="1">
                <a:solidFill>
                  <a:srgbClr val="000000"/>
                </a:solidFill>
                <a:ea typeface="+mn-ea"/>
              </a:rPr>
              <a:t>V.v</a:t>
            </a:r>
            <a:endParaRPr lang="en-US" altLang="en-US" sz="2000" dirty="0">
              <a:solidFill>
                <a:srgbClr val="000000"/>
              </a:solidFill>
              <a:ea typeface="+mn-ea"/>
            </a:endParaRPr>
          </a:p>
          <a:p>
            <a:pPr marL="341313" indent="-330200"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  <a:p>
            <a:pPr marL="341313" indent="-330200"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2D array</a:t>
            </a:r>
            <a:b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</a:br>
            <a:r>
              <a:rPr lang="en-US" altLang="en-US">
                <a:solidFill>
                  <a:srgbClr val="0432FF"/>
                </a:solidFill>
                <a:latin typeface="Tahoma" panose="020B0604030504040204" pitchFamily="34" charset="0"/>
              </a:rPr>
              <a:t>How are 2D arrays stored?</a:t>
            </a:r>
          </a:p>
        </p:txBody>
      </p:sp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731838" indent="-27463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400" dirty="0">
                <a:solidFill>
                  <a:srgbClr val="000000"/>
                </a:solidFill>
                <a:ea typeface="+mn-ea"/>
              </a:rPr>
              <a:t>Elements are saved consecutively, row after row</a:t>
            </a:r>
          </a:p>
          <a:p>
            <a:pPr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400" dirty="0">
                <a:solidFill>
                  <a:srgbClr val="000000"/>
                </a:solidFill>
                <a:ea typeface="+mn-ea"/>
              </a:rPr>
              <a:t>Elements in 2D array are indexed for accessing, using 2 types of index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Let </a:t>
            </a:r>
            <a:r>
              <a:rPr lang="en-US" altLang="en-US" sz="2000" b="1" dirty="0">
                <a:solidFill>
                  <a:srgbClr val="000000"/>
                </a:solidFill>
                <a:ea typeface="+mn-ea"/>
              </a:rPr>
              <a:t>row</a:t>
            </a: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 and </a:t>
            </a:r>
            <a:r>
              <a:rPr lang="en-US" altLang="en-US" sz="2000" b="1" dirty="0">
                <a:solidFill>
                  <a:srgbClr val="000000"/>
                </a:solidFill>
                <a:ea typeface="+mn-ea"/>
              </a:rPr>
              <a:t>col</a:t>
            </a: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 be indexes of an element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Row and col range from 0 to (</a:t>
            </a:r>
            <a:r>
              <a:rPr lang="en-US" altLang="en-US" sz="2000" dirty="0" err="1">
                <a:solidFill>
                  <a:srgbClr val="000000"/>
                </a:solidFill>
                <a:ea typeface="+mn-ea"/>
              </a:rPr>
              <a:t>numRow</a:t>
            </a: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 -1) and (</a:t>
            </a:r>
            <a:r>
              <a:rPr lang="en-US" altLang="en-US" sz="2000" dirty="0" err="1">
                <a:solidFill>
                  <a:srgbClr val="000000"/>
                </a:solidFill>
                <a:ea typeface="+mn-ea"/>
              </a:rPr>
              <a:t>numCol</a:t>
            </a: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 -1) respectively.</a:t>
            </a:r>
          </a:p>
          <a:p>
            <a:pPr marL="341313" indent="-330200"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  <a:p>
            <a:pPr marL="341313" indent="-330200"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  <a:p>
            <a:pPr marL="341313" indent="-330200"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  <a:p>
            <a:pPr marL="341313" indent="-330200"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</p:txBody>
      </p:sp>
      <p:grpSp>
        <p:nvGrpSpPr>
          <p:cNvPr id="142340" name="Group 3"/>
          <p:cNvGrpSpPr>
            <a:grpSpLocks/>
          </p:cNvGrpSpPr>
          <p:nvPr/>
        </p:nvGrpSpPr>
        <p:grpSpPr bwMode="auto">
          <a:xfrm>
            <a:off x="3200400" y="4038600"/>
            <a:ext cx="2425700" cy="1816100"/>
            <a:chOff x="2016" y="2544"/>
            <a:chExt cx="1528" cy="1144"/>
          </a:xfrm>
        </p:grpSpPr>
        <p:sp>
          <p:nvSpPr>
            <p:cNvPr id="142350" name="Rectangle 4"/>
            <p:cNvSpPr>
              <a:spLocks noChangeArrowheads="1"/>
            </p:cNvSpPr>
            <p:nvPr/>
          </p:nvSpPr>
          <p:spPr bwMode="auto">
            <a:xfrm>
              <a:off x="2016" y="2544"/>
              <a:ext cx="376" cy="376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lnSpc>
                  <a:spcPct val="9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lnSpc>
                  <a:spcPct val="9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lnSpc>
                  <a:spcPct val="9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lnSpc>
                  <a:spcPct val="9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lnSpc>
                  <a:spcPct val="9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400">
                <a:latin typeface="Tahoma" panose="020B0604030504040204" pitchFamily="34" charset="0"/>
              </a:endParaRPr>
            </a:p>
            <a:p>
              <a:pPr algn="ctr" eaLnBrk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400">
                <a:latin typeface="Tahoma" panose="020B0604030504040204" pitchFamily="34" charset="0"/>
              </a:endParaRPr>
            </a:p>
          </p:txBody>
        </p:sp>
        <p:sp>
          <p:nvSpPr>
            <p:cNvPr id="142351" name="Rectangle 5"/>
            <p:cNvSpPr>
              <a:spLocks noChangeArrowheads="1"/>
            </p:cNvSpPr>
            <p:nvPr/>
          </p:nvSpPr>
          <p:spPr bwMode="auto">
            <a:xfrm>
              <a:off x="2400" y="2544"/>
              <a:ext cx="376" cy="376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2352" name="Rectangle 6"/>
            <p:cNvSpPr>
              <a:spLocks noChangeArrowheads="1"/>
            </p:cNvSpPr>
            <p:nvPr/>
          </p:nvSpPr>
          <p:spPr bwMode="auto">
            <a:xfrm>
              <a:off x="2784" y="2544"/>
              <a:ext cx="376" cy="376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2353" name="Rectangle 7"/>
            <p:cNvSpPr>
              <a:spLocks noChangeArrowheads="1"/>
            </p:cNvSpPr>
            <p:nvPr/>
          </p:nvSpPr>
          <p:spPr bwMode="auto">
            <a:xfrm>
              <a:off x="3168" y="2544"/>
              <a:ext cx="376" cy="376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2354" name="Rectangle 8"/>
            <p:cNvSpPr>
              <a:spLocks noChangeArrowheads="1"/>
            </p:cNvSpPr>
            <p:nvPr/>
          </p:nvSpPr>
          <p:spPr bwMode="auto">
            <a:xfrm>
              <a:off x="2016" y="2928"/>
              <a:ext cx="376" cy="376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2355" name="Rectangle 9"/>
            <p:cNvSpPr>
              <a:spLocks noChangeArrowheads="1"/>
            </p:cNvSpPr>
            <p:nvPr/>
          </p:nvSpPr>
          <p:spPr bwMode="auto">
            <a:xfrm>
              <a:off x="2400" y="2928"/>
              <a:ext cx="376" cy="376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2356" name="Rectangle 10"/>
            <p:cNvSpPr>
              <a:spLocks noChangeArrowheads="1"/>
            </p:cNvSpPr>
            <p:nvPr/>
          </p:nvSpPr>
          <p:spPr bwMode="auto">
            <a:xfrm>
              <a:off x="2784" y="2928"/>
              <a:ext cx="376" cy="376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2357" name="Rectangle 11"/>
            <p:cNvSpPr>
              <a:spLocks noChangeArrowheads="1"/>
            </p:cNvSpPr>
            <p:nvPr/>
          </p:nvSpPr>
          <p:spPr bwMode="auto">
            <a:xfrm>
              <a:off x="3168" y="2928"/>
              <a:ext cx="376" cy="376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2358" name="Rectangle 12"/>
            <p:cNvSpPr>
              <a:spLocks noChangeArrowheads="1"/>
            </p:cNvSpPr>
            <p:nvPr/>
          </p:nvSpPr>
          <p:spPr bwMode="auto">
            <a:xfrm>
              <a:off x="2016" y="3312"/>
              <a:ext cx="376" cy="376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2359" name="Rectangle 13"/>
            <p:cNvSpPr>
              <a:spLocks noChangeArrowheads="1"/>
            </p:cNvSpPr>
            <p:nvPr/>
          </p:nvSpPr>
          <p:spPr bwMode="auto">
            <a:xfrm>
              <a:off x="2400" y="3312"/>
              <a:ext cx="376" cy="376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2360" name="Rectangle 14"/>
            <p:cNvSpPr>
              <a:spLocks noChangeArrowheads="1"/>
            </p:cNvSpPr>
            <p:nvPr/>
          </p:nvSpPr>
          <p:spPr bwMode="auto">
            <a:xfrm>
              <a:off x="2784" y="3312"/>
              <a:ext cx="376" cy="376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2361" name="Rectangle 15"/>
            <p:cNvSpPr>
              <a:spLocks noChangeArrowheads="1"/>
            </p:cNvSpPr>
            <p:nvPr/>
          </p:nvSpPr>
          <p:spPr bwMode="auto">
            <a:xfrm>
              <a:off x="3168" y="3312"/>
              <a:ext cx="376" cy="376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2362" name="Rectangle 16"/>
            <p:cNvSpPr>
              <a:spLocks noChangeArrowheads="1"/>
            </p:cNvSpPr>
            <p:nvPr/>
          </p:nvSpPr>
          <p:spPr bwMode="auto">
            <a:xfrm>
              <a:off x="2060" y="2620"/>
              <a:ext cx="255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lnSpc>
                  <a:spcPct val="9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lnSpc>
                  <a:spcPct val="9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lnSpc>
                  <a:spcPct val="9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lnSpc>
                  <a:spcPct val="9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eaLnBrk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10</a:t>
              </a:r>
            </a:p>
          </p:txBody>
        </p:sp>
        <p:sp>
          <p:nvSpPr>
            <p:cNvPr id="142363" name="Rectangle 17"/>
            <p:cNvSpPr>
              <a:spLocks noChangeArrowheads="1"/>
            </p:cNvSpPr>
            <p:nvPr/>
          </p:nvSpPr>
          <p:spPr bwMode="auto">
            <a:xfrm>
              <a:off x="2445" y="2620"/>
              <a:ext cx="255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lnSpc>
                  <a:spcPct val="9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lnSpc>
                  <a:spcPct val="9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lnSpc>
                  <a:spcPct val="9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lnSpc>
                  <a:spcPct val="9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eaLnBrk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20</a:t>
              </a:r>
            </a:p>
          </p:txBody>
        </p:sp>
        <p:sp>
          <p:nvSpPr>
            <p:cNvPr id="142364" name="Rectangle 18"/>
            <p:cNvSpPr>
              <a:spLocks noChangeArrowheads="1"/>
            </p:cNvSpPr>
            <p:nvPr/>
          </p:nvSpPr>
          <p:spPr bwMode="auto">
            <a:xfrm>
              <a:off x="2829" y="2620"/>
              <a:ext cx="255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lnSpc>
                  <a:spcPct val="9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lnSpc>
                  <a:spcPct val="9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lnSpc>
                  <a:spcPct val="9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lnSpc>
                  <a:spcPct val="9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eaLnBrk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30</a:t>
              </a:r>
            </a:p>
          </p:txBody>
        </p:sp>
        <p:sp>
          <p:nvSpPr>
            <p:cNvPr id="142365" name="Rectangle 19"/>
            <p:cNvSpPr>
              <a:spLocks noChangeArrowheads="1"/>
            </p:cNvSpPr>
            <p:nvPr/>
          </p:nvSpPr>
          <p:spPr bwMode="auto">
            <a:xfrm>
              <a:off x="3245" y="2620"/>
              <a:ext cx="255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lnSpc>
                  <a:spcPct val="9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lnSpc>
                  <a:spcPct val="9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lnSpc>
                  <a:spcPct val="9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lnSpc>
                  <a:spcPct val="9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eaLnBrk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40</a:t>
              </a:r>
            </a:p>
          </p:txBody>
        </p:sp>
        <p:sp>
          <p:nvSpPr>
            <p:cNvPr id="142366" name="Rectangle 20"/>
            <p:cNvSpPr>
              <a:spLocks noChangeArrowheads="1"/>
            </p:cNvSpPr>
            <p:nvPr/>
          </p:nvSpPr>
          <p:spPr bwMode="auto">
            <a:xfrm>
              <a:off x="2070" y="3036"/>
              <a:ext cx="255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lnSpc>
                  <a:spcPct val="9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lnSpc>
                  <a:spcPct val="9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lnSpc>
                  <a:spcPct val="9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lnSpc>
                  <a:spcPct val="9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eaLnBrk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50</a:t>
              </a:r>
            </a:p>
          </p:txBody>
        </p:sp>
        <p:sp>
          <p:nvSpPr>
            <p:cNvPr id="142367" name="Rectangle 21"/>
            <p:cNvSpPr>
              <a:spLocks noChangeArrowheads="1"/>
            </p:cNvSpPr>
            <p:nvPr/>
          </p:nvSpPr>
          <p:spPr bwMode="auto">
            <a:xfrm>
              <a:off x="2453" y="3036"/>
              <a:ext cx="255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lnSpc>
                  <a:spcPct val="9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lnSpc>
                  <a:spcPct val="9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lnSpc>
                  <a:spcPct val="9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lnSpc>
                  <a:spcPct val="9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eaLnBrk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60</a:t>
              </a:r>
            </a:p>
          </p:txBody>
        </p:sp>
        <p:sp>
          <p:nvSpPr>
            <p:cNvPr id="142368" name="Rectangle 22"/>
            <p:cNvSpPr>
              <a:spLocks noChangeArrowheads="1"/>
            </p:cNvSpPr>
            <p:nvPr/>
          </p:nvSpPr>
          <p:spPr bwMode="auto">
            <a:xfrm>
              <a:off x="2838" y="3036"/>
              <a:ext cx="255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lnSpc>
                  <a:spcPct val="9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lnSpc>
                  <a:spcPct val="9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lnSpc>
                  <a:spcPct val="9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lnSpc>
                  <a:spcPct val="9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eaLnBrk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70</a:t>
              </a:r>
            </a:p>
          </p:txBody>
        </p:sp>
        <p:sp>
          <p:nvSpPr>
            <p:cNvPr id="142369" name="Rectangle 23"/>
            <p:cNvSpPr>
              <a:spLocks noChangeArrowheads="1"/>
            </p:cNvSpPr>
            <p:nvPr/>
          </p:nvSpPr>
          <p:spPr bwMode="auto">
            <a:xfrm>
              <a:off x="3253" y="3036"/>
              <a:ext cx="255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lnSpc>
                  <a:spcPct val="9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lnSpc>
                  <a:spcPct val="9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lnSpc>
                  <a:spcPct val="9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lnSpc>
                  <a:spcPct val="9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eaLnBrk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80</a:t>
              </a:r>
            </a:p>
          </p:txBody>
        </p:sp>
        <p:sp>
          <p:nvSpPr>
            <p:cNvPr id="142370" name="Rectangle 24"/>
            <p:cNvSpPr>
              <a:spLocks noChangeArrowheads="1"/>
            </p:cNvSpPr>
            <p:nvPr/>
          </p:nvSpPr>
          <p:spPr bwMode="auto">
            <a:xfrm>
              <a:off x="2070" y="3388"/>
              <a:ext cx="255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lnSpc>
                  <a:spcPct val="9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lnSpc>
                  <a:spcPct val="9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lnSpc>
                  <a:spcPct val="9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lnSpc>
                  <a:spcPct val="9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eaLnBrk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90</a:t>
              </a:r>
            </a:p>
          </p:txBody>
        </p:sp>
        <p:sp>
          <p:nvSpPr>
            <p:cNvPr id="142371" name="Rectangle 25"/>
            <p:cNvSpPr>
              <a:spLocks noChangeArrowheads="1"/>
            </p:cNvSpPr>
            <p:nvPr/>
          </p:nvSpPr>
          <p:spPr bwMode="auto">
            <a:xfrm>
              <a:off x="2386" y="3388"/>
              <a:ext cx="326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lnSpc>
                  <a:spcPct val="9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lnSpc>
                  <a:spcPct val="9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lnSpc>
                  <a:spcPct val="9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lnSpc>
                  <a:spcPct val="9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eaLnBrk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100</a:t>
              </a:r>
            </a:p>
          </p:txBody>
        </p:sp>
        <p:sp>
          <p:nvSpPr>
            <p:cNvPr id="142372" name="Rectangle 26"/>
            <p:cNvSpPr>
              <a:spLocks noChangeArrowheads="1"/>
            </p:cNvSpPr>
            <p:nvPr/>
          </p:nvSpPr>
          <p:spPr bwMode="auto">
            <a:xfrm>
              <a:off x="2780" y="3388"/>
              <a:ext cx="326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lnSpc>
                  <a:spcPct val="9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lnSpc>
                  <a:spcPct val="9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lnSpc>
                  <a:spcPct val="9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lnSpc>
                  <a:spcPct val="9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eaLnBrk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110</a:t>
              </a:r>
            </a:p>
          </p:txBody>
        </p:sp>
        <p:sp>
          <p:nvSpPr>
            <p:cNvPr id="142373" name="Rectangle 27"/>
            <p:cNvSpPr>
              <a:spLocks noChangeArrowheads="1"/>
            </p:cNvSpPr>
            <p:nvPr/>
          </p:nvSpPr>
          <p:spPr bwMode="auto">
            <a:xfrm>
              <a:off x="3173" y="3388"/>
              <a:ext cx="326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lnSpc>
                  <a:spcPct val="9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lnSpc>
                  <a:spcPct val="9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lnSpc>
                  <a:spcPct val="9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lnSpc>
                  <a:spcPct val="9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eaLnBrk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120</a:t>
              </a:r>
            </a:p>
          </p:txBody>
        </p:sp>
      </p:grpSp>
      <p:sp>
        <p:nvSpPr>
          <p:cNvPr id="142341" name="Rectangle 28"/>
          <p:cNvSpPr>
            <a:spLocks noChangeArrowheads="1"/>
          </p:cNvSpPr>
          <p:nvPr/>
        </p:nvSpPr>
        <p:spPr bwMode="auto">
          <a:xfrm>
            <a:off x="1868488" y="4819650"/>
            <a:ext cx="6619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0432FF"/>
                </a:solidFill>
                <a:latin typeface="Tahoma" panose="020B0604030504040204" pitchFamily="34" charset="0"/>
              </a:rPr>
              <a:t>row</a:t>
            </a:r>
          </a:p>
        </p:txBody>
      </p:sp>
      <p:sp>
        <p:nvSpPr>
          <p:cNvPr id="142342" name="Rectangle 29"/>
          <p:cNvSpPr>
            <a:spLocks noChangeArrowheads="1"/>
          </p:cNvSpPr>
          <p:nvPr/>
        </p:nvSpPr>
        <p:spPr bwMode="auto">
          <a:xfrm>
            <a:off x="2849563" y="4233863"/>
            <a:ext cx="3222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00B050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42343" name="Rectangle 30"/>
          <p:cNvSpPr>
            <a:spLocks noChangeArrowheads="1"/>
          </p:cNvSpPr>
          <p:nvPr/>
        </p:nvSpPr>
        <p:spPr bwMode="auto">
          <a:xfrm>
            <a:off x="2833688" y="4787900"/>
            <a:ext cx="3222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00B050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42344" name="Rectangle 31"/>
          <p:cNvSpPr>
            <a:spLocks noChangeArrowheads="1"/>
          </p:cNvSpPr>
          <p:nvPr/>
        </p:nvSpPr>
        <p:spPr bwMode="auto">
          <a:xfrm>
            <a:off x="2824163" y="5392738"/>
            <a:ext cx="3222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00B050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42345" name="Rectangle 32"/>
          <p:cNvSpPr>
            <a:spLocks noChangeArrowheads="1"/>
          </p:cNvSpPr>
          <p:nvPr/>
        </p:nvSpPr>
        <p:spPr bwMode="auto">
          <a:xfrm>
            <a:off x="3381375" y="3657600"/>
            <a:ext cx="3222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00B050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42346" name="Rectangle 33"/>
          <p:cNvSpPr>
            <a:spLocks noChangeArrowheads="1"/>
          </p:cNvSpPr>
          <p:nvPr/>
        </p:nvSpPr>
        <p:spPr bwMode="auto">
          <a:xfrm>
            <a:off x="3948113" y="3657600"/>
            <a:ext cx="3222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00B050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42347" name="Rectangle 34"/>
          <p:cNvSpPr>
            <a:spLocks noChangeArrowheads="1"/>
          </p:cNvSpPr>
          <p:nvPr/>
        </p:nvSpPr>
        <p:spPr bwMode="auto">
          <a:xfrm>
            <a:off x="4533900" y="3657600"/>
            <a:ext cx="3222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00B050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42348" name="Rectangle 35"/>
          <p:cNvSpPr>
            <a:spLocks noChangeArrowheads="1"/>
          </p:cNvSpPr>
          <p:nvPr/>
        </p:nvSpPr>
        <p:spPr bwMode="auto">
          <a:xfrm>
            <a:off x="5138738" y="3657600"/>
            <a:ext cx="3222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00B050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42349" name="Rectangle 36"/>
          <p:cNvSpPr>
            <a:spLocks noChangeArrowheads="1"/>
          </p:cNvSpPr>
          <p:nvPr/>
        </p:nvSpPr>
        <p:spPr bwMode="auto">
          <a:xfrm>
            <a:off x="4175125" y="3300413"/>
            <a:ext cx="5508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0432FF"/>
                </a:solidFill>
                <a:latin typeface="Tahoma" panose="020B0604030504040204" pitchFamily="34" charset="0"/>
              </a:rPr>
              <a:t>col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2D array</a:t>
            </a:r>
            <a:b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</a:br>
            <a:r>
              <a:rPr lang="en-US" altLang="en-US">
                <a:solidFill>
                  <a:srgbClr val="0432FF"/>
                </a:solidFill>
                <a:latin typeface="Tahoma" panose="020B0604030504040204" pitchFamily="34" charset="0"/>
              </a:rPr>
              <a:t>How are 2D arrays stored?</a:t>
            </a:r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731838" indent="-27463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400" dirty="0">
                <a:solidFill>
                  <a:srgbClr val="000000"/>
                </a:solidFill>
                <a:ea typeface="+mn-ea"/>
              </a:rPr>
              <a:t>Elements are saved consecutively, row after row</a:t>
            </a:r>
          </a:p>
          <a:p>
            <a:pPr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400" dirty="0">
                <a:solidFill>
                  <a:srgbClr val="000000"/>
                </a:solidFill>
                <a:ea typeface="+mn-ea"/>
              </a:rPr>
              <a:t>Elements in 2D array are indexed for accessing, using 2 types of index. </a:t>
            </a:r>
          </a:p>
          <a:p>
            <a:pPr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400" dirty="0">
                <a:solidFill>
                  <a:srgbClr val="000000"/>
                </a:solidFill>
                <a:ea typeface="+mn-ea"/>
              </a:rPr>
              <a:t>Program can calculate the address of the start memory block of element [row, col] easily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Address of element [row, col] = </a:t>
            </a:r>
            <a:br>
              <a:rPr lang="en-US" altLang="en-US" sz="2000" dirty="0">
                <a:solidFill>
                  <a:srgbClr val="000000"/>
                </a:solidFill>
                <a:ea typeface="+mn-ea"/>
              </a:rPr>
            </a:b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		address of the first element + </a:t>
            </a:r>
            <a:br>
              <a:rPr lang="en-US" altLang="en-US" sz="2000" dirty="0">
                <a:solidFill>
                  <a:srgbClr val="000000"/>
                </a:solidFill>
                <a:ea typeface="+mn-ea"/>
              </a:rPr>
            </a:b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		[row* (number of elements on each row) + </a:t>
            </a:r>
            <a:br>
              <a:rPr lang="en-US" altLang="en-US" sz="2000" dirty="0">
                <a:solidFill>
                  <a:srgbClr val="000000"/>
                </a:solidFill>
                <a:ea typeface="+mn-ea"/>
              </a:rPr>
            </a:b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		col] * size of element	</a:t>
            </a:r>
          </a:p>
          <a:p>
            <a:pPr marL="341313" indent="-330200"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  <a:p>
            <a:pPr marL="341313" indent="-330200"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  <a:p>
            <a:pPr marL="341313" indent="-330200"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</p:txBody>
      </p:sp>
      <p:grpSp>
        <p:nvGrpSpPr>
          <p:cNvPr id="144388" name="Group 3"/>
          <p:cNvGrpSpPr>
            <a:grpSpLocks/>
          </p:cNvGrpSpPr>
          <p:nvPr/>
        </p:nvGrpSpPr>
        <p:grpSpPr bwMode="auto">
          <a:xfrm>
            <a:off x="5141913" y="3502025"/>
            <a:ext cx="3762375" cy="2552700"/>
            <a:chOff x="3239" y="2206"/>
            <a:chExt cx="2370" cy="1608"/>
          </a:xfrm>
        </p:grpSpPr>
        <p:grpSp>
          <p:nvGrpSpPr>
            <p:cNvPr id="144389" name="Group 4"/>
            <p:cNvGrpSpPr>
              <a:grpSpLocks/>
            </p:cNvGrpSpPr>
            <p:nvPr/>
          </p:nvGrpSpPr>
          <p:grpSpPr bwMode="auto">
            <a:xfrm>
              <a:off x="4080" y="2670"/>
              <a:ext cx="1528" cy="1144"/>
              <a:chOff x="4080" y="2670"/>
              <a:chExt cx="1528" cy="1144"/>
            </a:xfrm>
          </p:grpSpPr>
          <p:sp>
            <p:nvSpPr>
              <p:cNvPr id="144399" name="Rectangle 5"/>
              <p:cNvSpPr>
                <a:spLocks noChangeArrowheads="1"/>
              </p:cNvSpPr>
              <p:nvPr/>
            </p:nvSpPr>
            <p:spPr bwMode="auto">
              <a:xfrm>
                <a:off x="4080" y="2670"/>
                <a:ext cx="376" cy="376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lnSpc>
                    <a:spcPct val="93000"/>
                  </a:lnSpc>
                  <a:spcBef>
                    <a:spcPts val="142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1pPr>
                <a:lvl2pPr>
                  <a:lnSpc>
                    <a:spcPct val="93000"/>
                  </a:lnSpc>
                  <a:spcBef>
                    <a:spcPts val="113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2pPr>
                <a:lvl3pPr>
                  <a:lnSpc>
                    <a:spcPct val="93000"/>
                  </a:lnSpc>
                  <a:spcBef>
                    <a:spcPts val="8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3pPr>
                <a:lvl4pPr>
                  <a:lnSpc>
                    <a:spcPct val="93000"/>
                  </a:lnSpc>
                  <a:spcBef>
                    <a:spcPts val="57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4pPr>
                <a:lvl5pPr>
                  <a:lnSpc>
                    <a:spcPct val="93000"/>
                  </a:lnSpc>
                  <a:spcBef>
                    <a:spcPts val="2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400">
                  <a:latin typeface="Tahoma" panose="020B0604030504040204" pitchFamily="34" charset="0"/>
                </a:endParaRPr>
              </a:p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400">
                  <a:latin typeface="Tahoma" panose="020B0604030504040204" pitchFamily="34" charset="0"/>
                </a:endParaRPr>
              </a:p>
            </p:txBody>
          </p:sp>
          <p:sp>
            <p:nvSpPr>
              <p:cNvPr id="144400" name="Rectangle 6"/>
              <p:cNvSpPr>
                <a:spLocks noChangeArrowheads="1"/>
              </p:cNvSpPr>
              <p:nvPr/>
            </p:nvSpPr>
            <p:spPr bwMode="auto">
              <a:xfrm>
                <a:off x="4464" y="2670"/>
                <a:ext cx="376" cy="376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44401" name="Rectangle 7"/>
              <p:cNvSpPr>
                <a:spLocks noChangeArrowheads="1"/>
              </p:cNvSpPr>
              <p:nvPr/>
            </p:nvSpPr>
            <p:spPr bwMode="auto">
              <a:xfrm>
                <a:off x="4848" y="2670"/>
                <a:ext cx="376" cy="376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44402" name="Rectangle 8"/>
              <p:cNvSpPr>
                <a:spLocks noChangeArrowheads="1"/>
              </p:cNvSpPr>
              <p:nvPr/>
            </p:nvSpPr>
            <p:spPr bwMode="auto">
              <a:xfrm>
                <a:off x="5233" y="2670"/>
                <a:ext cx="376" cy="376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44403" name="Rectangle 9"/>
              <p:cNvSpPr>
                <a:spLocks noChangeArrowheads="1"/>
              </p:cNvSpPr>
              <p:nvPr/>
            </p:nvSpPr>
            <p:spPr bwMode="auto">
              <a:xfrm>
                <a:off x="4080" y="3055"/>
                <a:ext cx="376" cy="376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44404" name="Rectangle 10"/>
              <p:cNvSpPr>
                <a:spLocks noChangeArrowheads="1"/>
              </p:cNvSpPr>
              <p:nvPr/>
            </p:nvSpPr>
            <p:spPr bwMode="auto">
              <a:xfrm>
                <a:off x="4464" y="3055"/>
                <a:ext cx="376" cy="376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44405" name="Rectangle 11"/>
              <p:cNvSpPr>
                <a:spLocks noChangeArrowheads="1"/>
              </p:cNvSpPr>
              <p:nvPr/>
            </p:nvSpPr>
            <p:spPr bwMode="auto">
              <a:xfrm>
                <a:off x="4848" y="3055"/>
                <a:ext cx="376" cy="376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44406" name="Rectangle 12"/>
              <p:cNvSpPr>
                <a:spLocks noChangeArrowheads="1"/>
              </p:cNvSpPr>
              <p:nvPr/>
            </p:nvSpPr>
            <p:spPr bwMode="auto">
              <a:xfrm>
                <a:off x="5233" y="3055"/>
                <a:ext cx="376" cy="376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44407" name="Rectangle 13"/>
              <p:cNvSpPr>
                <a:spLocks noChangeArrowheads="1"/>
              </p:cNvSpPr>
              <p:nvPr/>
            </p:nvSpPr>
            <p:spPr bwMode="auto">
              <a:xfrm>
                <a:off x="4080" y="3438"/>
                <a:ext cx="376" cy="376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44408" name="Rectangle 14"/>
              <p:cNvSpPr>
                <a:spLocks noChangeArrowheads="1"/>
              </p:cNvSpPr>
              <p:nvPr/>
            </p:nvSpPr>
            <p:spPr bwMode="auto">
              <a:xfrm>
                <a:off x="4464" y="3438"/>
                <a:ext cx="376" cy="376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44409" name="Rectangle 15"/>
              <p:cNvSpPr>
                <a:spLocks noChangeArrowheads="1"/>
              </p:cNvSpPr>
              <p:nvPr/>
            </p:nvSpPr>
            <p:spPr bwMode="auto">
              <a:xfrm>
                <a:off x="4848" y="3438"/>
                <a:ext cx="376" cy="376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44410" name="Rectangle 16"/>
              <p:cNvSpPr>
                <a:spLocks noChangeArrowheads="1"/>
              </p:cNvSpPr>
              <p:nvPr/>
            </p:nvSpPr>
            <p:spPr bwMode="auto">
              <a:xfrm>
                <a:off x="5233" y="3438"/>
                <a:ext cx="376" cy="376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44411" name="Rectangle 17"/>
              <p:cNvSpPr>
                <a:spLocks noChangeArrowheads="1"/>
              </p:cNvSpPr>
              <p:nvPr/>
            </p:nvSpPr>
            <p:spPr bwMode="auto">
              <a:xfrm>
                <a:off x="4125" y="2746"/>
                <a:ext cx="255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5000" rIns="90000" bIns="45000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42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1pPr>
                <a:lvl2pPr>
                  <a:lnSpc>
                    <a:spcPct val="93000"/>
                  </a:lnSpc>
                  <a:spcBef>
                    <a:spcPts val="113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2pPr>
                <a:lvl3pPr>
                  <a:lnSpc>
                    <a:spcPct val="93000"/>
                  </a:lnSpc>
                  <a:spcBef>
                    <a:spcPts val="8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3pPr>
                <a:lvl4pPr>
                  <a:lnSpc>
                    <a:spcPct val="93000"/>
                  </a:lnSpc>
                  <a:spcBef>
                    <a:spcPts val="57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4pPr>
                <a:lvl5pPr>
                  <a:lnSpc>
                    <a:spcPct val="93000"/>
                  </a:lnSpc>
                  <a:spcBef>
                    <a:spcPts val="2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9pPr>
              </a:lstStyle>
              <a:p>
                <a:pPr eaLnBrk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10</a:t>
                </a:r>
              </a:p>
            </p:txBody>
          </p:sp>
          <p:sp>
            <p:nvSpPr>
              <p:cNvPr id="144412" name="Rectangle 18"/>
              <p:cNvSpPr>
                <a:spLocks noChangeArrowheads="1"/>
              </p:cNvSpPr>
              <p:nvPr/>
            </p:nvSpPr>
            <p:spPr bwMode="auto">
              <a:xfrm>
                <a:off x="4508" y="2746"/>
                <a:ext cx="255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5000" rIns="90000" bIns="45000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42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1pPr>
                <a:lvl2pPr>
                  <a:lnSpc>
                    <a:spcPct val="93000"/>
                  </a:lnSpc>
                  <a:spcBef>
                    <a:spcPts val="113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2pPr>
                <a:lvl3pPr>
                  <a:lnSpc>
                    <a:spcPct val="93000"/>
                  </a:lnSpc>
                  <a:spcBef>
                    <a:spcPts val="8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3pPr>
                <a:lvl4pPr>
                  <a:lnSpc>
                    <a:spcPct val="93000"/>
                  </a:lnSpc>
                  <a:spcBef>
                    <a:spcPts val="57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4pPr>
                <a:lvl5pPr>
                  <a:lnSpc>
                    <a:spcPct val="93000"/>
                  </a:lnSpc>
                  <a:spcBef>
                    <a:spcPts val="2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9pPr>
              </a:lstStyle>
              <a:p>
                <a:pPr eaLnBrk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20</a:t>
                </a:r>
              </a:p>
            </p:txBody>
          </p:sp>
          <p:sp>
            <p:nvSpPr>
              <p:cNvPr id="144413" name="Rectangle 19"/>
              <p:cNvSpPr>
                <a:spLocks noChangeArrowheads="1"/>
              </p:cNvSpPr>
              <p:nvPr/>
            </p:nvSpPr>
            <p:spPr bwMode="auto">
              <a:xfrm>
                <a:off x="4890" y="2746"/>
                <a:ext cx="255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5000" rIns="90000" bIns="45000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42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1pPr>
                <a:lvl2pPr>
                  <a:lnSpc>
                    <a:spcPct val="93000"/>
                  </a:lnSpc>
                  <a:spcBef>
                    <a:spcPts val="113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2pPr>
                <a:lvl3pPr>
                  <a:lnSpc>
                    <a:spcPct val="93000"/>
                  </a:lnSpc>
                  <a:spcBef>
                    <a:spcPts val="8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3pPr>
                <a:lvl4pPr>
                  <a:lnSpc>
                    <a:spcPct val="93000"/>
                  </a:lnSpc>
                  <a:spcBef>
                    <a:spcPts val="57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4pPr>
                <a:lvl5pPr>
                  <a:lnSpc>
                    <a:spcPct val="93000"/>
                  </a:lnSpc>
                  <a:spcBef>
                    <a:spcPts val="2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9pPr>
              </a:lstStyle>
              <a:p>
                <a:pPr eaLnBrk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30</a:t>
                </a:r>
              </a:p>
            </p:txBody>
          </p:sp>
          <p:sp>
            <p:nvSpPr>
              <p:cNvPr id="144414" name="Rectangle 20"/>
              <p:cNvSpPr>
                <a:spLocks noChangeArrowheads="1"/>
              </p:cNvSpPr>
              <p:nvPr/>
            </p:nvSpPr>
            <p:spPr bwMode="auto">
              <a:xfrm>
                <a:off x="5305" y="2746"/>
                <a:ext cx="255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5000" rIns="90000" bIns="45000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42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1pPr>
                <a:lvl2pPr>
                  <a:lnSpc>
                    <a:spcPct val="93000"/>
                  </a:lnSpc>
                  <a:spcBef>
                    <a:spcPts val="113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2pPr>
                <a:lvl3pPr>
                  <a:lnSpc>
                    <a:spcPct val="93000"/>
                  </a:lnSpc>
                  <a:spcBef>
                    <a:spcPts val="8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3pPr>
                <a:lvl4pPr>
                  <a:lnSpc>
                    <a:spcPct val="93000"/>
                  </a:lnSpc>
                  <a:spcBef>
                    <a:spcPts val="57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4pPr>
                <a:lvl5pPr>
                  <a:lnSpc>
                    <a:spcPct val="93000"/>
                  </a:lnSpc>
                  <a:spcBef>
                    <a:spcPts val="2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9pPr>
              </a:lstStyle>
              <a:p>
                <a:pPr eaLnBrk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40</a:t>
                </a:r>
              </a:p>
            </p:txBody>
          </p:sp>
          <p:sp>
            <p:nvSpPr>
              <p:cNvPr id="144415" name="Rectangle 21"/>
              <p:cNvSpPr>
                <a:spLocks noChangeArrowheads="1"/>
              </p:cNvSpPr>
              <p:nvPr/>
            </p:nvSpPr>
            <p:spPr bwMode="auto">
              <a:xfrm>
                <a:off x="4131" y="3162"/>
                <a:ext cx="255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5000" rIns="90000" bIns="45000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42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1pPr>
                <a:lvl2pPr>
                  <a:lnSpc>
                    <a:spcPct val="93000"/>
                  </a:lnSpc>
                  <a:spcBef>
                    <a:spcPts val="113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2pPr>
                <a:lvl3pPr>
                  <a:lnSpc>
                    <a:spcPct val="93000"/>
                  </a:lnSpc>
                  <a:spcBef>
                    <a:spcPts val="8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3pPr>
                <a:lvl4pPr>
                  <a:lnSpc>
                    <a:spcPct val="93000"/>
                  </a:lnSpc>
                  <a:spcBef>
                    <a:spcPts val="57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4pPr>
                <a:lvl5pPr>
                  <a:lnSpc>
                    <a:spcPct val="93000"/>
                  </a:lnSpc>
                  <a:spcBef>
                    <a:spcPts val="2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9pPr>
              </a:lstStyle>
              <a:p>
                <a:pPr eaLnBrk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50</a:t>
                </a:r>
              </a:p>
            </p:txBody>
          </p:sp>
          <p:sp>
            <p:nvSpPr>
              <p:cNvPr id="144416" name="Rectangle 22"/>
              <p:cNvSpPr>
                <a:spLocks noChangeArrowheads="1"/>
              </p:cNvSpPr>
              <p:nvPr/>
            </p:nvSpPr>
            <p:spPr bwMode="auto">
              <a:xfrm>
                <a:off x="4518" y="3162"/>
                <a:ext cx="255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5000" rIns="90000" bIns="45000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42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1pPr>
                <a:lvl2pPr>
                  <a:lnSpc>
                    <a:spcPct val="93000"/>
                  </a:lnSpc>
                  <a:spcBef>
                    <a:spcPts val="113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2pPr>
                <a:lvl3pPr>
                  <a:lnSpc>
                    <a:spcPct val="93000"/>
                  </a:lnSpc>
                  <a:spcBef>
                    <a:spcPts val="8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3pPr>
                <a:lvl4pPr>
                  <a:lnSpc>
                    <a:spcPct val="93000"/>
                  </a:lnSpc>
                  <a:spcBef>
                    <a:spcPts val="57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4pPr>
                <a:lvl5pPr>
                  <a:lnSpc>
                    <a:spcPct val="93000"/>
                  </a:lnSpc>
                  <a:spcBef>
                    <a:spcPts val="2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9pPr>
              </a:lstStyle>
              <a:p>
                <a:pPr eaLnBrk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60</a:t>
                </a:r>
              </a:p>
            </p:txBody>
          </p:sp>
          <p:sp>
            <p:nvSpPr>
              <p:cNvPr id="144417" name="Rectangle 23"/>
              <p:cNvSpPr>
                <a:spLocks noChangeArrowheads="1"/>
              </p:cNvSpPr>
              <p:nvPr/>
            </p:nvSpPr>
            <p:spPr bwMode="auto">
              <a:xfrm>
                <a:off x="4898" y="3162"/>
                <a:ext cx="255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5000" rIns="90000" bIns="45000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42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1pPr>
                <a:lvl2pPr>
                  <a:lnSpc>
                    <a:spcPct val="93000"/>
                  </a:lnSpc>
                  <a:spcBef>
                    <a:spcPts val="113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2pPr>
                <a:lvl3pPr>
                  <a:lnSpc>
                    <a:spcPct val="93000"/>
                  </a:lnSpc>
                  <a:spcBef>
                    <a:spcPts val="8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3pPr>
                <a:lvl4pPr>
                  <a:lnSpc>
                    <a:spcPct val="93000"/>
                  </a:lnSpc>
                  <a:spcBef>
                    <a:spcPts val="57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4pPr>
                <a:lvl5pPr>
                  <a:lnSpc>
                    <a:spcPct val="93000"/>
                  </a:lnSpc>
                  <a:spcBef>
                    <a:spcPts val="2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9pPr>
              </a:lstStyle>
              <a:p>
                <a:pPr eaLnBrk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70</a:t>
                </a:r>
              </a:p>
            </p:txBody>
          </p:sp>
          <p:sp>
            <p:nvSpPr>
              <p:cNvPr id="144418" name="Rectangle 24"/>
              <p:cNvSpPr>
                <a:spLocks noChangeArrowheads="1"/>
              </p:cNvSpPr>
              <p:nvPr/>
            </p:nvSpPr>
            <p:spPr bwMode="auto">
              <a:xfrm>
                <a:off x="5315" y="3162"/>
                <a:ext cx="255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5000" rIns="90000" bIns="45000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42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1pPr>
                <a:lvl2pPr>
                  <a:lnSpc>
                    <a:spcPct val="93000"/>
                  </a:lnSpc>
                  <a:spcBef>
                    <a:spcPts val="113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2pPr>
                <a:lvl3pPr>
                  <a:lnSpc>
                    <a:spcPct val="93000"/>
                  </a:lnSpc>
                  <a:spcBef>
                    <a:spcPts val="8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3pPr>
                <a:lvl4pPr>
                  <a:lnSpc>
                    <a:spcPct val="93000"/>
                  </a:lnSpc>
                  <a:spcBef>
                    <a:spcPts val="57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4pPr>
                <a:lvl5pPr>
                  <a:lnSpc>
                    <a:spcPct val="93000"/>
                  </a:lnSpc>
                  <a:spcBef>
                    <a:spcPts val="2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9pPr>
              </a:lstStyle>
              <a:p>
                <a:pPr eaLnBrk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80</a:t>
                </a:r>
              </a:p>
            </p:txBody>
          </p:sp>
          <p:sp>
            <p:nvSpPr>
              <p:cNvPr id="144419" name="Rectangle 25"/>
              <p:cNvSpPr>
                <a:spLocks noChangeArrowheads="1"/>
              </p:cNvSpPr>
              <p:nvPr/>
            </p:nvSpPr>
            <p:spPr bwMode="auto">
              <a:xfrm>
                <a:off x="4131" y="3513"/>
                <a:ext cx="255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5000" rIns="90000" bIns="45000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42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1pPr>
                <a:lvl2pPr>
                  <a:lnSpc>
                    <a:spcPct val="93000"/>
                  </a:lnSpc>
                  <a:spcBef>
                    <a:spcPts val="113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2pPr>
                <a:lvl3pPr>
                  <a:lnSpc>
                    <a:spcPct val="93000"/>
                  </a:lnSpc>
                  <a:spcBef>
                    <a:spcPts val="8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3pPr>
                <a:lvl4pPr>
                  <a:lnSpc>
                    <a:spcPct val="93000"/>
                  </a:lnSpc>
                  <a:spcBef>
                    <a:spcPts val="57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4pPr>
                <a:lvl5pPr>
                  <a:lnSpc>
                    <a:spcPct val="93000"/>
                  </a:lnSpc>
                  <a:spcBef>
                    <a:spcPts val="2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9pPr>
              </a:lstStyle>
              <a:p>
                <a:pPr eaLnBrk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90</a:t>
                </a:r>
              </a:p>
            </p:txBody>
          </p:sp>
          <p:sp>
            <p:nvSpPr>
              <p:cNvPr id="144420" name="Rectangle 26"/>
              <p:cNvSpPr>
                <a:spLocks noChangeArrowheads="1"/>
              </p:cNvSpPr>
              <p:nvPr/>
            </p:nvSpPr>
            <p:spPr bwMode="auto">
              <a:xfrm>
                <a:off x="4447" y="3513"/>
                <a:ext cx="326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5000" rIns="90000" bIns="45000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42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1pPr>
                <a:lvl2pPr>
                  <a:lnSpc>
                    <a:spcPct val="93000"/>
                  </a:lnSpc>
                  <a:spcBef>
                    <a:spcPts val="113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2pPr>
                <a:lvl3pPr>
                  <a:lnSpc>
                    <a:spcPct val="93000"/>
                  </a:lnSpc>
                  <a:spcBef>
                    <a:spcPts val="8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3pPr>
                <a:lvl4pPr>
                  <a:lnSpc>
                    <a:spcPct val="93000"/>
                  </a:lnSpc>
                  <a:spcBef>
                    <a:spcPts val="57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4pPr>
                <a:lvl5pPr>
                  <a:lnSpc>
                    <a:spcPct val="93000"/>
                  </a:lnSpc>
                  <a:spcBef>
                    <a:spcPts val="2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9pPr>
              </a:lstStyle>
              <a:p>
                <a:pPr eaLnBrk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100</a:t>
                </a:r>
              </a:p>
            </p:txBody>
          </p:sp>
          <p:sp>
            <p:nvSpPr>
              <p:cNvPr id="144421" name="Rectangle 27"/>
              <p:cNvSpPr>
                <a:spLocks noChangeArrowheads="1"/>
              </p:cNvSpPr>
              <p:nvPr/>
            </p:nvSpPr>
            <p:spPr bwMode="auto">
              <a:xfrm>
                <a:off x="4845" y="3513"/>
                <a:ext cx="326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5000" rIns="90000" bIns="45000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42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1pPr>
                <a:lvl2pPr>
                  <a:lnSpc>
                    <a:spcPct val="93000"/>
                  </a:lnSpc>
                  <a:spcBef>
                    <a:spcPts val="113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2pPr>
                <a:lvl3pPr>
                  <a:lnSpc>
                    <a:spcPct val="93000"/>
                  </a:lnSpc>
                  <a:spcBef>
                    <a:spcPts val="8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3pPr>
                <a:lvl4pPr>
                  <a:lnSpc>
                    <a:spcPct val="93000"/>
                  </a:lnSpc>
                  <a:spcBef>
                    <a:spcPts val="57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4pPr>
                <a:lvl5pPr>
                  <a:lnSpc>
                    <a:spcPct val="93000"/>
                  </a:lnSpc>
                  <a:spcBef>
                    <a:spcPts val="2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9pPr>
              </a:lstStyle>
              <a:p>
                <a:pPr eaLnBrk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110</a:t>
                </a:r>
              </a:p>
            </p:txBody>
          </p:sp>
          <p:sp>
            <p:nvSpPr>
              <p:cNvPr id="144422" name="Rectangle 28"/>
              <p:cNvSpPr>
                <a:spLocks noChangeArrowheads="1"/>
              </p:cNvSpPr>
              <p:nvPr/>
            </p:nvSpPr>
            <p:spPr bwMode="auto">
              <a:xfrm>
                <a:off x="5235" y="3513"/>
                <a:ext cx="326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5000" rIns="90000" bIns="45000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42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1pPr>
                <a:lvl2pPr>
                  <a:lnSpc>
                    <a:spcPct val="93000"/>
                  </a:lnSpc>
                  <a:spcBef>
                    <a:spcPts val="113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2pPr>
                <a:lvl3pPr>
                  <a:lnSpc>
                    <a:spcPct val="93000"/>
                  </a:lnSpc>
                  <a:spcBef>
                    <a:spcPts val="8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3pPr>
                <a:lvl4pPr>
                  <a:lnSpc>
                    <a:spcPct val="93000"/>
                  </a:lnSpc>
                  <a:spcBef>
                    <a:spcPts val="57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4pPr>
                <a:lvl5pPr>
                  <a:lnSpc>
                    <a:spcPct val="93000"/>
                  </a:lnSpc>
                  <a:spcBef>
                    <a:spcPts val="2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9pPr>
              </a:lstStyle>
              <a:p>
                <a:pPr eaLnBrk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120</a:t>
                </a:r>
              </a:p>
            </p:txBody>
          </p:sp>
        </p:grpSp>
        <p:sp>
          <p:nvSpPr>
            <p:cNvPr id="144390" name="Rectangle 29"/>
            <p:cNvSpPr>
              <a:spLocks noChangeArrowheads="1"/>
            </p:cNvSpPr>
            <p:nvPr/>
          </p:nvSpPr>
          <p:spPr bwMode="auto">
            <a:xfrm>
              <a:off x="3239" y="3162"/>
              <a:ext cx="41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lnSpc>
                  <a:spcPct val="9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lnSpc>
                  <a:spcPct val="9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lnSpc>
                  <a:spcPct val="9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lnSpc>
                  <a:spcPct val="9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eaLnBrk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>
                  <a:solidFill>
                    <a:srgbClr val="0432FF"/>
                  </a:solidFill>
                  <a:latin typeface="Tahoma" panose="020B0604030504040204" pitchFamily="34" charset="0"/>
                </a:rPr>
                <a:t>row</a:t>
              </a:r>
            </a:p>
          </p:txBody>
        </p:sp>
        <p:sp>
          <p:nvSpPr>
            <p:cNvPr id="144391" name="Rectangle 30"/>
            <p:cNvSpPr>
              <a:spLocks noChangeArrowheads="1"/>
            </p:cNvSpPr>
            <p:nvPr/>
          </p:nvSpPr>
          <p:spPr bwMode="auto">
            <a:xfrm>
              <a:off x="3859" y="2793"/>
              <a:ext cx="202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lnSpc>
                  <a:spcPct val="9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lnSpc>
                  <a:spcPct val="9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lnSpc>
                  <a:spcPct val="9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lnSpc>
                  <a:spcPct val="9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eaLnBrk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b="1">
                  <a:solidFill>
                    <a:srgbClr val="00B050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44392" name="Rectangle 31"/>
            <p:cNvSpPr>
              <a:spLocks noChangeArrowheads="1"/>
            </p:cNvSpPr>
            <p:nvPr/>
          </p:nvSpPr>
          <p:spPr bwMode="auto">
            <a:xfrm>
              <a:off x="3849" y="3143"/>
              <a:ext cx="202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lnSpc>
                  <a:spcPct val="9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lnSpc>
                  <a:spcPct val="9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lnSpc>
                  <a:spcPct val="9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lnSpc>
                  <a:spcPct val="9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eaLnBrk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b="1">
                  <a:solidFill>
                    <a:srgbClr val="00B050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44393" name="Rectangle 32"/>
            <p:cNvSpPr>
              <a:spLocks noChangeArrowheads="1"/>
            </p:cNvSpPr>
            <p:nvPr/>
          </p:nvSpPr>
          <p:spPr bwMode="auto">
            <a:xfrm>
              <a:off x="3842" y="3524"/>
              <a:ext cx="202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lnSpc>
                  <a:spcPct val="9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lnSpc>
                  <a:spcPct val="9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lnSpc>
                  <a:spcPct val="9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lnSpc>
                  <a:spcPct val="9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eaLnBrk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b="1">
                  <a:solidFill>
                    <a:srgbClr val="00B050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44394" name="Rectangle 33"/>
            <p:cNvSpPr>
              <a:spLocks noChangeArrowheads="1"/>
            </p:cNvSpPr>
            <p:nvPr/>
          </p:nvSpPr>
          <p:spPr bwMode="auto">
            <a:xfrm>
              <a:off x="4193" y="2430"/>
              <a:ext cx="202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lnSpc>
                  <a:spcPct val="9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lnSpc>
                  <a:spcPct val="9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lnSpc>
                  <a:spcPct val="9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lnSpc>
                  <a:spcPct val="9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eaLnBrk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b="1">
                  <a:solidFill>
                    <a:srgbClr val="00B050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44395" name="Rectangle 34"/>
            <p:cNvSpPr>
              <a:spLocks noChangeArrowheads="1"/>
            </p:cNvSpPr>
            <p:nvPr/>
          </p:nvSpPr>
          <p:spPr bwMode="auto">
            <a:xfrm>
              <a:off x="4549" y="2430"/>
              <a:ext cx="202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lnSpc>
                  <a:spcPct val="9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lnSpc>
                  <a:spcPct val="9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lnSpc>
                  <a:spcPct val="9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lnSpc>
                  <a:spcPct val="9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eaLnBrk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b="1">
                  <a:solidFill>
                    <a:srgbClr val="00B050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44396" name="Rectangle 35"/>
            <p:cNvSpPr>
              <a:spLocks noChangeArrowheads="1"/>
            </p:cNvSpPr>
            <p:nvPr/>
          </p:nvSpPr>
          <p:spPr bwMode="auto">
            <a:xfrm>
              <a:off x="4920" y="2430"/>
              <a:ext cx="202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lnSpc>
                  <a:spcPct val="9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lnSpc>
                  <a:spcPct val="9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lnSpc>
                  <a:spcPct val="9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lnSpc>
                  <a:spcPct val="9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eaLnBrk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b="1">
                  <a:solidFill>
                    <a:srgbClr val="00B050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44397" name="Rectangle 36"/>
            <p:cNvSpPr>
              <a:spLocks noChangeArrowheads="1"/>
            </p:cNvSpPr>
            <p:nvPr/>
          </p:nvSpPr>
          <p:spPr bwMode="auto">
            <a:xfrm>
              <a:off x="5301" y="2430"/>
              <a:ext cx="202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lnSpc>
                  <a:spcPct val="9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lnSpc>
                  <a:spcPct val="9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lnSpc>
                  <a:spcPct val="9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lnSpc>
                  <a:spcPct val="9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eaLnBrk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b="1">
                  <a:solidFill>
                    <a:srgbClr val="00B050"/>
                  </a:solidFill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44398" name="Rectangle 37"/>
            <p:cNvSpPr>
              <a:spLocks noChangeArrowheads="1"/>
            </p:cNvSpPr>
            <p:nvPr/>
          </p:nvSpPr>
          <p:spPr bwMode="auto">
            <a:xfrm>
              <a:off x="4693" y="2206"/>
              <a:ext cx="34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lnSpc>
                  <a:spcPct val="9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lnSpc>
                  <a:spcPct val="9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lnSpc>
                  <a:spcPct val="9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lnSpc>
                  <a:spcPct val="9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eaLnBrk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>
                  <a:solidFill>
                    <a:srgbClr val="0432FF"/>
                  </a:solidFill>
                  <a:latin typeface="Tahoma" panose="020B0604030504040204" pitchFamily="34" charset="0"/>
                </a:rPr>
                <a:t>col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2D array</a:t>
            </a:r>
            <a:b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</a:br>
            <a:r>
              <a:rPr lang="en-US" altLang="en-US">
                <a:solidFill>
                  <a:srgbClr val="0432FF"/>
                </a:solidFill>
                <a:latin typeface="Tahoma" panose="020B0604030504040204" pitchFamily="34" charset="0"/>
              </a:rPr>
              <a:t>How are 2D arrays stored?</a:t>
            </a:r>
          </a:p>
        </p:txBody>
      </p:sp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400" dirty="0">
                <a:solidFill>
                  <a:srgbClr val="000000"/>
                </a:solidFill>
                <a:ea typeface="+mn-ea"/>
              </a:rPr>
              <a:t>C++ compiler knows the size of an element. Therefore, programmers can calculate the address of the element [row, col]</a:t>
            </a:r>
          </a:p>
          <a:p>
            <a:pPr marL="341313" indent="-330200"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  <a:p>
            <a:pPr marL="341313" indent="-330200"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</p:txBody>
      </p:sp>
      <p:grpSp>
        <p:nvGrpSpPr>
          <p:cNvPr id="146436" name="Group 3"/>
          <p:cNvGrpSpPr>
            <a:grpSpLocks/>
          </p:cNvGrpSpPr>
          <p:nvPr/>
        </p:nvGrpSpPr>
        <p:grpSpPr bwMode="auto">
          <a:xfrm>
            <a:off x="5141913" y="3368675"/>
            <a:ext cx="3762375" cy="2552700"/>
            <a:chOff x="3239" y="2122"/>
            <a:chExt cx="2370" cy="1608"/>
          </a:xfrm>
        </p:grpSpPr>
        <p:grpSp>
          <p:nvGrpSpPr>
            <p:cNvPr id="146439" name="Group 4"/>
            <p:cNvGrpSpPr>
              <a:grpSpLocks/>
            </p:cNvGrpSpPr>
            <p:nvPr/>
          </p:nvGrpSpPr>
          <p:grpSpPr bwMode="auto">
            <a:xfrm>
              <a:off x="4080" y="2586"/>
              <a:ext cx="1528" cy="1144"/>
              <a:chOff x="4080" y="2586"/>
              <a:chExt cx="1528" cy="1144"/>
            </a:xfrm>
          </p:grpSpPr>
          <p:sp>
            <p:nvSpPr>
              <p:cNvPr id="146449" name="Rectangle 5"/>
              <p:cNvSpPr>
                <a:spLocks noChangeArrowheads="1"/>
              </p:cNvSpPr>
              <p:nvPr/>
            </p:nvSpPr>
            <p:spPr bwMode="auto">
              <a:xfrm>
                <a:off x="4080" y="2586"/>
                <a:ext cx="376" cy="376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lnSpc>
                    <a:spcPct val="93000"/>
                  </a:lnSpc>
                  <a:spcBef>
                    <a:spcPts val="142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1pPr>
                <a:lvl2pPr>
                  <a:lnSpc>
                    <a:spcPct val="93000"/>
                  </a:lnSpc>
                  <a:spcBef>
                    <a:spcPts val="113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2pPr>
                <a:lvl3pPr>
                  <a:lnSpc>
                    <a:spcPct val="93000"/>
                  </a:lnSpc>
                  <a:spcBef>
                    <a:spcPts val="8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3pPr>
                <a:lvl4pPr>
                  <a:lnSpc>
                    <a:spcPct val="93000"/>
                  </a:lnSpc>
                  <a:spcBef>
                    <a:spcPts val="57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4pPr>
                <a:lvl5pPr>
                  <a:lnSpc>
                    <a:spcPct val="93000"/>
                  </a:lnSpc>
                  <a:spcBef>
                    <a:spcPts val="2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400">
                  <a:latin typeface="Tahoma" panose="020B0604030504040204" pitchFamily="34" charset="0"/>
                </a:endParaRPr>
              </a:p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400">
                  <a:latin typeface="Tahoma" panose="020B0604030504040204" pitchFamily="34" charset="0"/>
                </a:endParaRPr>
              </a:p>
            </p:txBody>
          </p:sp>
          <p:sp>
            <p:nvSpPr>
              <p:cNvPr id="146450" name="Rectangle 6"/>
              <p:cNvSpPr>
                <a:spLocks noChangeArrowheads="1"/>
              </p:cNvSpPr>
              <p:nvPr/>
            </p:nvSpPr>
            <p:spPr bwMode="auto">
              <a:xfrm>
                <a:off x="4464" y="2586"/>
                <a:ext cx="376" cy="376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46451" name="Rectangle 7"/>
              <p:cNvSpPr>
                <a:spLocks noChangeArrowheads="1"/>
              </p:cNvSpPr>
              <p:nvPr/>
            </p:nvSpPr>
            <p:spPr bwMode="auto">
              <a:xfrm>
                <a:off x="4848" y="2586"/>
                <a:ext cx="376" cy="376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46452" name="Rectangle 8"/>
              <p:cNvSpPr>
                <a:spLocks noChangeArrowheads="1"/>
              </p:cNvSpPr>
              <p:nvPr/>
            </p:nvSpPr>
            <p:spPr bwMode="auto">
              <a:xfrm>
                <a:off x="5233" y="2586"/>
                <a:ext cx="376" cy="376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46453" name="Rectangle 9"/>
              <p:cNvSpPr>
                <a:spLocks noChangeArrowheads="1"/>
              </p:cNvSpPr>
              <p:nvPr/>
            </p:nvSpPr>
            <p:spPr bwMode="auto">
              <a:xfrm>
                <a:off x="4080" y="2970"/>
                <a:ext cx="376" cy="376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46454" name="Rectangle 10"/>
              <p:cNvSpPr>
                <a:spLocks noChangeArrowheads="1"/>
              </p:cNvSpPr>
              <p:nvPr/>
            </p:nvSpPr>
            <p:spPr bwMode="auto">
              <a:xfrm>
                <a:off x="4464" y="2970"/>
                <a:ext cx="376" cy="376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46455" name="Rectangle 11"/>
              <p:cNvSpPr>
                <a:spLocks noChangeArrowheads="1"/>
              </p:cNvSpPr>
              <p:nvPr/>
            </p:nvSpPr>
            <p:spPr bwMode="auto">
              <a:xfrm>
                <a:off x="4848" y="2970"/>
                <a:ext cx="376" cy="376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46456" name="Rectangle 12"/>
              <p:cNvSpPr>
                <a:spLocks noChangeArrowheads="1"/>
              </p:cNvSpPr>
              <p:nvPr/>
            </p:nvSpPr>
            <p:spPr bwMode="auto">
              <a:xfrm>
                <a:off x="5233" y="2970"/>
                <a:ext cx="376" cy="376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46457" name="Rectangle 13"/>
              <p:cNvSpPr>
                <a:spLocks noChangeArrowheads="1"/>
              </p:cNvSpPr>
              <p:nvPr/>
            </p:nvSpPr>
            <p:spPr bwMode="auto">
              <a:xfrm>
                <a:off x="4080" y="3354"/>
                <a:ext cx="376" cy="376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46458" name="Rectangle 14"/>
              <p:cNvSpPr>
                <a:spLocks noChangeArrowheads="1"/>
              </p:cNvSpPr>
              <p:nvPr/>
            </p:nvSpPr>
            <p:spPr bwMode="auto">
              <a:xfrm>
                <a:off x="4464" y="3354"/>
                <a:ext cx="376" cy="376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46459" name="Rectangle 15"/>
              <p:cNvSpPr>
                <a:spLocks noChangeArrowheads="1"/>
              </p:cNvSpPr>
              <p:nvPr/>
            </p:nvSpPr>
            <p:spPr bwMode="auto">
              <a:xfrm>
                <a:off x="4848" y="3354"/>
                <a:ext cx="376" cy="376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46460" name="Rectangle 16"/>
              <p:cNvSpPr>
                <a:spLocks noChangeArrowheads="1"/>
              </p:cNvSpPr>
              <p:nvPr/>
            </p:nvSpPr>
            <p:spPr bwMode="auto">
              <a:xfrm>
                <a:off x="5233" y="3354"/>
                <a:ext cx="376" cy="376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46461" name="Rectangle 17"/>
              <p:cNvSpPr>
                <a:spLocks noChangeArrowheads="1"/>
              </p:cNvSpPr>
              <p:nvPr/>
            </p:nvSpPr>
            <p:spPr bwMode="auto">
              <a:xfrm>
                <a:off x="4125" y="2662"/>
                <a:ext cx="255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5000" rIns="90000" bIns="45000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42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1pPr>
                <a:lvl2pPr>
                  <a:lnSpc>
                    <a:spcPct val="93000"/>
                  </a:lnSpc>
                  <a:spcBef>
                    <a:spcPts val="113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2pPr>
                <a:lvl3pPr>
                  <a:lnSpc>
                    <a:spcPct val="93000"/>
                  </a:lnSpc>
                  <a:spcBef>
                    <a:spcPts val="8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3pPr>
                <a:lvl4pPr>
                  <a:lnSpc>
                    <a:spcPct val="93000"/>
                  </a:lnSpc>
                  <a:spcBef>
                    <a:spcPts val="57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4pPr>
                <a:lvl5pPr>
                  <a:lnSpc>
                    <a:spcPct val="93000"/>
                  </a:lnSpc>
                  <a:spcBef>
                    <a:spcPts val="2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9pPr>
              </a:lstStyle>
              <a:p>
                <a:pPr eaLnBrk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10</a:t>
                </a:r>
              </a:p>
            </p:txBody>
          </p:sp>
          <p:sp>
            <p:nvSpPr>
              <p:cNvPr id="146462" name="Rectangle 18"/>
              <p:cNvSpPr>
                <a:spLocks noChangeArrowheads="1"/>
              </p:cNvSpPr>
              <p:nvPr/>
            </p:nvSpPr>
            <p:spPr bwMode="auto">
              <a:xfrm>
                <a:off x="4508" y="2662"/>
                <a:ext cx="255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5000" rIns="90000" bIns="45000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42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1pPr>
                <a:lvl2pPr>
                  <a:lnSpc>
                    <a:spcPct val="93000"/>
                  </a:lnSpc>
                  <a:spcBef>
                    <a:spcPts val="113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2pPr>
                <a:lvl3pPr>
                  <a:lnSpc>
                    <a:spcPct val="93000"/>
                  </a:lnSpc>
                  <a:spcBef>
                    <a:spcPts val="8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3pPr>
                <a:lvl4pPr>
                  <a:lnSpc>
                    <a:spcPct val="93000"/>
                  </a:lnSpc>
                  <a:spcBef>
                    <a:spcPts val="57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4pPr>
                <a:lvl5pPr>
                  <a:lnSpc>
                    <a:spcPct val="93000"/>
                  </a:lnSpc>
                  <a:spcBef>
                    <a:spcPts val="2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9pPr>
              </a:lstStyle>
              <a:p>
                <a:pPr eaLnBrk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20</a:t>
                </a:r>
              </a:p>
            </p:txBody>
          </p:sp>
          <p:sp>
            <p:nvSpPr>
              <p:cNvPr id="146463" name="Rectangle 19"/>
              <p:cNvSpPr>
                <a:spLocks noChangeArrowheads="1"/>
              </p:cNvSpPr>
              <p:nvPr/>
            </p:nvSpPr>
            <p:spPr bwMode="auto">
              <a:xfrm>
                <a:off x="4890" y="2662"/>
                <a:ext cx="255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5000" rIns="90000" bIns="45000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42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1pPr>
                <a:lvl2pPr>
                  <a:lnSpc>
                    <a:spcPct val="93000"/>
                  </a:lnSpc>
                  <a:spcBef>
                    <a:spcPts val="113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2pPr>
                <a:lvl3pPr>
                  <a:lnSpc>
                    <a:spcPct val="93000"/>
                  </a:lnSpc>
                  <a:spcBef>
                    <a:spcPts val="8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3pPr>
                <a:lvl4pPr>
                  <a:lnSpc>
                    <a:spcPct val="93000"/>
                  </a:lnSpc>
                  <a:spcBef>
                    <a:spcPts val="57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4pPr>
                <a:lvl5pPr>
                  <a:lnSpc>
                    <a:spcPct val="93000"/>
                  </a:lnSpc>
                  <a:spcBef>
                    <a:spcPts val="2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9pPr>
              </a:lstStyle>
              <a:p>
                <a:pPr eaLnBrk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30</a:t>
                </a:r>
              </a:p>
            </p:txBody>
          </p:sp>
          <p:sp>
            <p:nvSpPr>
              <p:cNvPr id="146464" name="Rectangle 20"/>
              <p:cNvSpPr>
                <a:spLocks noChangeArrowheads="1"/>
              </p:cNvSpPr>
              <p:nvPr/>
            </p:nvSpPr>
            <p:spPr bwMode="auto">
              <a:xfrm>
                <a:off x="5305" y="2662"/>
                <a:ext cx="255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5000" rIns="90000" bIns="45000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42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1pPr>
                <a:lvl2pPr>
                  <a:lnSpc>
                    <a:spcPct val="93000"/>
                  </a:lnSpc>
                  <a:spcBef>
                    <a:spcPts val="113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2pPr>
                <a:lvl3pPr>
                  <a:lnSpc>
                    <a:spcPct val="93000"/>
                  </a:lnSpc>
                  <a:spcBef>
                    <a:spcPts val="8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3pPr>
                <a:lvl4pPr>
                  <a:lnSpc>
                    <a:spcPct val="93000"/>
                  </a:lnSpc>
                  <a:spcBef>
                    <a:spcPts val="57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4pPr>
                <a:lvl5pPr>
                  <a:lnSpc>
                    <a:spcPct val="93000"/>
                  </a:lnSpc>
                  <a:spcBef>
                    <a:spcPts val="2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9pPr>
              </a:lstStyle>
              <a:p>
                <a:pPr eaLnBrk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40</a:t>
                </a:r>
              </a:p>
            </p:txBody>
          </p:sp>
          <p:sp>
            <p:nvSpPr>
              <p:cNvPr id="146465" name="Rectangle 21"/>
              <p:cNvSpPr>
                <a:spLocks noChangeArrowheads="1"/>
              </p:cNvSpPr>
              <p:nvPr/>
            </p:nvSpPr>
            <p:spPr bwMode="auto">
              <a:xfrm>
                <a:off x="4131" y="3078"/>
                <a:ext cx="255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5000" rIns="90000" bIns="45000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42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1pPr>
                <a:lvl2pPr>
                  <a:lnSpc>
                    <a:spcPct val="93000"/>
                  </a:lnSpc>
                  <a:spcBef>
                    <a:spcPts val="113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2pPr>
                <a:lvl3pPr>
                  <a:lnSpc>
                    <a:spcPct val="93000"/>
                  </a:lnSpc>
                  <a:spcBef>
                    <a:spcPts val="8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3pPr>
                <a:lvl4pPr>
                  <a:lnSpc>
                    <a:spcPct val="93000"/>
                  </a:lnSpc>
                  <a:spcBef>
                    <a:spcPts val="57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4pPr>
                <a:lvl5pPr>
                  <a:lnSpc>
                    <a:spcPct val="93000"/>
                  </a:lnSpc>
                  <a:spcBef>
                    <a:spcPts val="2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9pPr>
              </a:lstStyle>
              <a:p>
                <a:pPr eaLnBrk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50</a:t>
                </a:r>
              </a:p>
            </p:txBody>
          </p:sp>
          <p:sp>
            <p:nvSpPr>
              <p:cNvPr id="146466" name="Rectangle 22"/>
              <p:cNvSpPr>
                <a:spLocks noChangeArrowheads="1"/>
              </p:cNvSpPr>
              <p:nvPr/>
            </p:nvSpPr>
            <p:spPr bwMode="auto">
              <a:xfrm>
                <a:off x="4518" y="3078"/>
                <a:ext cx="255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5000" rIns="90000" bIns="45000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42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1pPr>
                <a:lvl2pPr>
                  <a:lnSpc>
                    <a:spcPct val="93000"/>
                  </a:lnSpc>
                  <a:spcBef>
                    <a:spcPts val="113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2pPr>
                <a:lvl3pPr>
                  <a:lnSpc>
                    <a:spcPct val="93000"/>
                  </a:lnSpc>
                  <a:spcBef>
                    <a:spcPts val="8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3pPr>
                <a:lvl4pPr>
                  <a:lnSpc>
                    <a:spcPct val="93000"/>
                  </a:lnSpc>
                  <a:spcBef>
                    <a:spcPts val="57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4pPr>
                <a:lvl5pPr>
                  <a:lnSpc>
                    <a:spcPct val="93000"/>
                  </a:lnSpc>
                  <a:spcBef>
                    <a:spcPts val="2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9pPr>
              </a:lstStyle>
              <a:p>
                <a:pPr eaLnBrk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60</a:t>
                </a:r>
              </a:p>
            </p:txBody>
          </p:sp>
          <p:sp>
            <p:nvSpPr>
              <p:cNvPr id="146467" name="Rectangle 23"/>
              <p:cNvSpPr>
                <a:spLocks noChangeArrowheads="1"/>
              </p:cNvSpPr>
              <p:nvPr/>
            </p:nvSpPr>
            <p:spPr bwMode="auto">
              <a:xfrm>
                <a:off x="4898" y="3078"/>
                <a:ext cx="255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5000" rIns="90000" bIns="45000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42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1pPr>
                <a:lvl2pPr>
                  <a:lnSpc>
                    <a:spcPct val="93000"/>
                  </a:lnSpc>
                  <a:spcBef>
                    <a:spcPts val="113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2pPr>
                <a:lvl3pPr>
                  <a:lnSpc>
                    <a:spcPct val="93000"/>
                  </a:lnSpc>
                  <a:spcBef>
                    <a:spcPts val="8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3pPr>
                <a:lvl4pPr>
                  <a:lnSpc>
                    <a:spcPct val="93000"/>
                  </a:lnSpc>
                  <a:spcBef>
                    <a:spcPts val="57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4pPr>
                <a:lvl5pPr>
                  <a:lnSpc>
                    <a:spcPct val="93000"/>
                  </a:lnSpc>
                  <a:spcBef>
                    <a:spcPts val="2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9pPr>
              </a:lstStyle>
              <a:p>
                <a:pPr eaLnBrk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70</a:t>
                </a:r>
              </a:p>
            </p:txBody>
          </p:sp>
          <p:sp>
            <p:nvSpPr>
              <p:cNvPr id="146468" name="Rectangle 24"/>
              <p:cNvSpPr>
                <a:spLocks noChangeArrowheads="1"/>
              </p:cNvSpPr>
              <p:nvPr/>
            </p:nvSpPr>
            <p:spPr bwMode="auto">
              <a:xfrm>
                <a:off x="5315" y="3078"/>
                <a:ext cx="255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5000" rIns="90000" bIns="45000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42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1pPr>
                <a:lvl2pPr>
                  <a:lnSpc>
                    <a:spcPct val="93000"/>
                  </a:lnSpc>
                  <a:spcBef>
                    <a:spcPts val="113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2pPr>
                <a:lvl3pPr>
                  <a:lnSpc>
                    <a:spcPct val="93000"/>
                  </a:lnSpc>
                  <a:spcBef>
                    <a:spcPts val="8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3pPr>
                <a:lvl4pPr>
                  <a:lnSpc>
                    <a:spcPct val="93000"/>
                  </a:lnSpc>
                  <a:spcBef>
                    <a:spcPts val="57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4pPr>
                <a:lvl5pPr>
                  <a:lnSpc>
                    <a:spcPct val="93000"/>
                  </a:lnSpc>
                  <a:spcBef>
                    <a:spcPts val="2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9pPr>
              </a:lstStyle>
              <a:p>
                <a:pPr eaLnBrk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80</a:t>
                </a:r>
              </a:p>
            </p:txBody>
          </p:sp>
          <p:sp>
            <p:nvSpPr>
              <p:cNvPr id="146469" name="Rectangle 25"/>
              <p:cNvSpPr>
                <a:spLocks noChangeArrowheads="1"/>
              </p:cNvSpPr>
              <p:nvPr/>
            </p:nvSpPr>
            <p:spPr bwMode="auto">
              <a:xfrm>
                <a:off x="4131" y="3430"/>
                <a:ext cx="255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5000" rIns="90000" bIns="45000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42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1pPr>
                <a:lvl2pPr>
                  <a:lnSpc>
                    <a:spcPct val="93000"/>
                  </a:lnSpc>
                  <a:spcBef>
                    <a:spcPts val="113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2pPr>
                <a:lvl3pPr>
                  <a:lnSpc>
                    <a:spcPct val="93000"/>
                  </a:lnSpc>
                  <a:spcBef>
                    <a:spcPts val="8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3pPr>
                <a:lvl4pPr>
                  <a:lnSpc>
                    <a:spcPct val="93000"/>
                  </a:lnSpc>
                  <a:spcBef>
                    <a:spcPts val="57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4pPr>
                <a:lvl5pPr>
                  <a:lnSpc>
                    <a:spcPct val="93000"/>
                  </a:lnSpc>
                  <a:spcBef>
                    <a:spcPts val="2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9pPr>
              </a:lstStyle>
              <a:p>
                <a:pPr eaLnBrk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90</a:t>
                </a:r>
              </a:p>
            </p:txBody>
          </p:sp>
          <p:sp>
            <p:nvSpPr>
              <p:cNvPr id="146470" name="Rectangle 26"/>
              <p:cNvSpPr>
                <a:spLocks noChangeArrowheads="1"/>
              </p:cNvSpPr>
              <p:nvPr/>
            </p:nvSpPr>
            <p:spPr bwMode="auto">
              <a:xfrm>
                <a:off x="4447" y="3430"/>
                <a:ext cx="326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5000" rIns="90000" bIns="45000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42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1pPr>
                <a:lvl2pPr>
                  <a:lnSpc>
                    <a:spcPct val="93000"/>
                  </a:lnSpc>
                  <a:spcBef>
                    <a:spcPts val="113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2pPr>
                <a:lvl3pPr>
                  <a:lnSpc>
                    <a:spcPct val="93000"/>
                  </a:lnSpc>
                  <a:spcBef>
                    <a:spcPts val="8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3pPr>
                <a:lvl4pPr>
                  <a:lnSpc>
                    <a:spcPct val="93000"/>
                  </a:lnSpc>
                  <a:spcBef>
                    <a:spcPts val="57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4pPr>
                <a:lvl5pPr>
                  <a:lnSpc>
                    <a:spcPct val="93000"/>
                  </a:lnSpc>
                  <a:spcBef>
                    <a:spcPts val="2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9pPr>
              </a:lstStyle>
              <a:p>
                <a:pPr eaLnBrk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100</a:t>
                </a:r>
              </a:p>
            </p:txBody>
          </p:sp>
          <p:sp>
            <p:nvSpPr>
              <p:cNvPr id="146471" name="Rectangle 27"/>
              <p:cNvSpPr>
                <a:spLocks noChangeArrowheads="1"/>
              </p:cNvSpPr>
              <p:nvPr/>
            </p:nvSpPr>
            <p:spPr bwMode="auto">
              <a:xfrm>
                <a:off x="4845" y="3430"/>
                <a:ext cx="326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5000" rIns="90000" bIns="45000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42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1pPr>
                <a:lvl2pPr>
                  <a:lnSpc>
                    <a:spcPct val="93000"/>
                  </a:lnSpc>
                  <a:spcBef>
                    <a:spcPts val="113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2pPr>
                <a:lvl3pPr>
                  <a:lnSpc>
                    <a:spcPct val="93000"/>
                  </a:lnSpc>
                  <a:spcBef>
                    <a:spcPts val="8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3pPr>
                <a:lvl4pPr>
                  <a:lnSpc>
                    <a:spcPct val="93000"/>
                  </a:lnSpc>
                  <a:spcBef>
                    <a:spcPts val="57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4pPr>
                <a:lvl5pPr>
                  <a:lnSpc>
                    <a:spcPct val="93000"/>
                  </a:lnSpc>
                  <a:spcBef>
                    <a:spcPts val="2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9pPr>
              </a:lstStyle>
              <a:p>
                <a:pPr eaLnBrk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110</a:t>
                </a:r>
              </a:p>
            </p:txBody>
          </p:sp>
          <p:sp>
            <p:nvSpPr>
              <p:cNvPr id="146472" name="Rectangle 28"/>
              <p:cNvSpPr>
                <a:spLocks noChangeArrowheads="1"/>
              </p:cNvSpPr>
              <p:nvPr/>
            </p:nvSpPr>
            <p:spPr bwMode="auto">
              <a:xfrm>
                <a:off x="5235" y="3430"/>
                <a:ext cx="326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5000" rIns="90000" bIns="45000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42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1pPr>
                <a:lvl2pPr>
                  <a:lnSpc>
                    <a:spcPct val="93000"/>
                  </a:lnSpc>
                  <a:spcBef>
                    <a:spcPts val="113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2pPr>
                <a:lvl3pPr>
                  <a:lnSpc>
                    <a:spcPct val="93000"/>
                  </a:lnSpc>
                  <a:spcBef>
                    <a:spcPts val="8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3pPr>
                <a:lvl4pPr>
                  <a:lnSpc>
                    <a:spcPct val="93000"/>
                  </a:lnSpc>
                  <a:spcBef>
                    <a:spcPts val="57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4pPr>
                <a:lvl5pPr>
                  <a:lnSpc>
                    <a:spcPct val="93000"/>
                  </a:lnSpc>
                  <a:spcBef>
                    <a:spcPts val="2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9pPr>
              </a:lstStyle>
              <a:p>
                <a:pPr eaLnBrk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120</a:t>
                </a:r>
              </a:p>
            </p:txBody>
          </p:sp>
        </p:grpSp>
        <p:sp>
          <p:nvSpPr>
            <p:cNvPr id="146440" name="Rectangle 29"/>
            <p:cNvSpPr>
              <a:spLocks noChangeArrowheads="1"/>
            </p:cNvSpPr>
            <p:nvPr/>
          </p:nvSpPr>
          <p:spPr bwMode="auto">
            <a:xfrm>
              <a:off x="3239" y="3078"/>
              <a:ext cx="41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lnSpc>
                  <a:spcPct val="9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lnSpc>
                  <a:spcPct val="9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lnSpc>
                  <a:spcPct val="9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lnSpc>
                  <a:spcPct val="9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eaLnBrk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>
                  <a:solidFill>
                    <a:srgbClr val="0432FF"/>
                  </a:solidFill>
                  <a:latin typeface="Tahoma" panose="020B0604030504040204" pitchFamily="34" charset="0"/>
                </a:rPr>
                <a:t>row</a:t>
              </a:r>
            </a:p>
          </p:txBody>
        </p:sp>
        <p:sp>
          <p:nvSpPr>
            <p:cNvPr id="146441" name="Rectangle 30"/>
            <p:cNvSpPr>
              <a:spLocks noChangeArrowheads="1"/>
            </p:cNvSpPr>
            <p:nvPr/>
          </p:nvSpPr>
          <p:spPr bwMode="auto">
            <a:xfrm>
              <a:off x="3859" y="2709"/>
              <a:ext cx="202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lnSpc>
                  <a:spcPct val="9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lnSpc>
                  <a:spcPct val="9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lnSpc>
                  <a:spcPct val="9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lnSpc>
                  <a:spcPct val="9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eaLnBrk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b="1">
                  <a:solidFill>
                    <a:srgbClr val="00B050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46442" name="Rectangle 31"/>
            <p:cNvSpPr>
              <a:spLocks noChangeArrowheads="1"/>
            </p:cNvSpPr>
            <p:nvPr/>
          </p:nvSpPr>
          <p:spPr bwMode="auto">
            <a:xfrm>
              <a:off x="3849" y="3059"/>
              <a:ext cx="202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lnSpc>
                  <a:spcPct val="9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lnSpc>
                  <a:spcPct val="9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lnSpc>
                  <a:spcPct val="9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lnSpc>
                  <a:spcPct val="9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eaLnBrk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b="1">
                  <a:solidFill>
                    <a:srgbClr val="00B050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46443" name="Rectangle 32"/>
            <p:cNvSpPr>
              <a:spLocks noChangeArrowheads="1"/>
            </p:cNvSpPr>
            <p:nvPr/>
          </p:nvSpPr>
          <p:spPr bwMode="auto">
            <a:xfrm>
              <a:off x="3842" y="3440"/>
              <a:ext cx="202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lnSpc>
                  <a:spcPct val="9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lnSpc>
                  <a:spcPct val="9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lnSpc>
                  <a:spcPct val="9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lnSpc>
                  <a:spcPct val="9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eaLnBrk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b="1">
                  <a:solidFill>
                    <a:srgbClr val="00B050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46444" name="Rectangle 33"/>
            <p:cNvSpPr>
              <a:spLocks noChangeArrowheads="1"/>
            </p:cNvSpPr>
            <p:nvPr/>
          </p:nvSpPr>
          <p:spPr bwMode="auto">
            <a:xfrm>
              <a:off x="4193" y="2346"/>
              <a:ext cx="202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lnSpc>
                  <a:spcPct val="9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lnSpc>
                  <a:spcPct val="9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lnSpc>
                  <a:spcPct val="9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lnSpc>
                  <a:spcPct val="9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eaLnBrk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b="1">
                  <a:solidFill>
                    <a:srgbClr val="00B050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46445" name="Rectangle 34"/>
            <p:cNvSpPr>
              <a:spLocks noChangeArrowheads="1"/>
            </p:cNvSpPr>
            <p:nvPr/>
          </p:nvSpPr>
          <p:spPr bwMode="auto">
            <a:xfrm>
              <a:off x="4549" y="2346"/>
              <a:ext cx="202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lnSpc>
                  <a:spcPct val="9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lnSpc>
                  <a:spcPct val="9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lnSpc>
                  <a:spcPct val="9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lnSpc>
                  <a:spcPct val="9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eaLnBrk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b="1">
                  <a:solidFill>
                    <a:srgbClr val="00B050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46446" name="Rectangle 35"/>
            <p:cNvSpPr>
              <a:spLocks noChangeArrowheads="1"/>
            </p:cNvSpPr>
            <p:nvPr/>
          </p:nvSpPr>
          <p:spPr bwMode="auto">
            <a:xfrm>
              <a:off x="4920" y="2346"/>
              <a:ext cx="202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lnSpc>
                  <a:spcPct val="9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lnSpc>
                  <a:spcPct val="9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lnSpc>
                  <a:spcPct val="9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lnSpc>
                  <a:spcPct val="9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eaLnBrk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b="1">
                  <a:solidFill>
                    <a:srgbClr val="00B050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46447" name="Rectangle 36"/>
            <p:cNvSpPr>
              <a:spLocks noChangeArrowheads="1"/>
            </p:cNvSpPr>
            <p:nvPr/>
          </p:nvSpPr>
          <p:spPr bwMode="auto">
            <a:xfrm>
              <a:off x="5301" y="2346"/>
              <a:ext cx="202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lnSpc>
                  <a:spcPct val="9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lnSpc>
                  <a:spcPct val="9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lnSpc>
                  <a:spcPct val="9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lnSpc>
                  <a:spcPct val="9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eaLnBrk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b="1">
                  <a:solidFill>
                    <a:srgbClr val="00B050"/>
                  </a:solidFill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46448" name="Rectangle 37"/>
            <p:cNvSpPr>
              <a:spLocks noChangeArrowheads="1"/>
            </p:cNvSpPr>
            <p:nvPr/>
          </p:nvSpPr>
          <p:spPr bwMode="auto">
            <a:xfrm>
              <a:off x="4693" y="2122"/>
              <a:ext cx="34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lnSpc>
                  <a:spcPct val="9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lnSpc>
                  <a:spcPct val="9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lnSpc>
                  <a:spcPct val="9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lnSpc>
                  <a:spcPct val="9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eaLnBrk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>
                  <a:solidFill>
                    <a:srgbClr val="0432FF"/>
                  </a:solidFill>
                  <a:latin typeface="Tahoma" panose="020B0604030504040204" pitchFamily="34" charset="0"/>
                </a:rPr>
                <a:t>col</a:t>
              </a:r>
            </a:p>
          </p:txBody>
        </p:sp>
      </p:grpSp>
      <p:sp>
        <p:nvSpPr>
          <p:cNvPr id="146437" name="Rectangle 38"/>
          <p:cNvSpPr>
            <a:spLocks noChangeArrowheads="1"/>
          </p:cNvSpPr>
          <p:nvPr/>
        </p:nvSpPr>
        <p:spPr bwMode="auto">
          <a:xfrm>
            <a:off x="1223963" y="2349500"/>
            <a:ext cx="6473825" cy="998538"/>
          </a:xfrm>
          <a:prstGeom prst="rect">
            <a:avLst/>
          </a:prstGeom>
          <a:solidFill>
            <a:srgbClr val="00E4A8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Address of element </a:t>
            </a:r>
            <a:r>
              <a:rPr lang="en-US" altLang="en-US" b="1">
                <a:solidFill>
                  <a:srgbClr val="0432FF"/>
                </a:solidFill>
                <a:latin typeface="Tahoma" panose="020B0604030504040204" pitchFamily="34" charset="0"/>
              </a:rPr>
              <a:t>[row, col] </a:t>
            </a:r>
            <a:r>
              <a:rPr lang="en-US" altLang="en-US">
                <a:latin typeface="Tahoma" panose="020B0604030504040204" pitchFamily="34" charset="0"/>
              </a:rPr>
              <a:t>= </a:t>
            </a:r>
            <a:br>
              <a:rPr lang="en-US" altLang="en-US">
                <a:latin typeface="Tahoma" panose="020B0604030504040204" pitchFamily="34" charset="0"/>
              </a:rPr>
            </a:br>
            <a:r>
              <a:rPr lang="en-US" altLang="en-US">
                <a:latin typeface="Tahoma" panose="020B0604030504040204" pitchFamily="34" charset="0"/>
              </a:rPr>
              <a:t>	</a:t>
            </a:r>
            <a:r>
              <a:rPr lang="en-US" altLang="en-US" b="1">
                <a:solidFill>
                  <a:srgbClr val="0432FF"/>
                </a:solidFill>
                <a:latin typeface="Tahoma" panose="020B0604030504040204" pitchFamily="34" charset="0"/>
              </a:rPr>
              <a:t>first</a:t>
            </a:r>
            <a:r>
              <a:rPr lang="en-US" altLang="en-US">
                <a:solidFill>
                  <a:srgbClr val="0432FF"/>
                </a:solidFill>
                <a:latin typeface="Tahoma" panose="020B0604030504040204" pitchFamily="34" charset="0"/>
              </a:rPr>
              <a:t> </a:t>
            </a:r>
            <a:r>
              <a:rPr lang="en-US" altLang="en-US" b="1">
                <a:solidFill>
                  <a:srgbClr val="0432FF"/>
                </a:solidFill>
                <a:latin typeface="Tahoma" panose="020B0604030504040204" pitchFamily="34" charset="0"/>
              </a:rPr>
              <a:t>+</a:t>
            </a:r>
            <a:r>
              <a:rPr lang="en-US" altLang="en-US">
                <a:latin typeface="Tahoma" panose="020B0604030504040204" pitchFamily="34" charset="0"/>
              </a:rPr>
              <a:t> [</a:t>
            </a:r>
            <a:r>
              <a:rPr lang="en-US" altLang="en-US" b="1">
                <a:solidFill>
                  <a:srgbClr val="0432FF"/>
                </a:solidFill>
                <a:latin typeface="Tahoma" panose="020B0604030504040204" pitchFamily="34" charset="0"/>
              </a:rPr>
              <a:t>row</a:t>
            </a:r>
            <a:r>
              <a:rPr lang="en-US" altLang="en-US">
                <a:latin typeface="Tahoma" panose="020B0604030504040204" pitchFamily="34" charset="0"/>
              </a:rPr>
              <a:t>* </a:t>
            </a:r>
            <a:r>
              <a:rPr lang="en-US" altLang="en-US" b="1">
                <a:solidFill>
                  <a:srgbClr val="0432FF"/>
                </a:solidFill>
                <a:latin typeface="Tahoma" panose="020B0604030504040204" pitchFamily="34" charset="0"/>
              </a:rPr>
              <a:t>COLS</a:t>
            </a:r>
            <a:r>
              <a:rPr lang="en-US" altLang="en-US">
                <a:latin typeface="Tahoma" panose="020B0604030504040204" pitchFamily="34" charset="0"/>
              </a:rPr>
              <a:t> +  </a:t>
            </a:r>
            <a:r>
              <a:rPr lang="en-US" altLang="en-US" b="1">
                <a:solidFill>
                  <a:srgbClr val="0432FF"/>
                </a:solidFill>
                <a:latin typeface="Tahoma" panose="020B0604030504040204" pitchFamily="34" charset="0"/>
              </a:rPr>
              <a:t>col</a:t>
            </a:r>
            <a:r>
              <a:rPr lang="en-US" altLang="en-US">
                <a:latin typeface="Tahoma" panose="020B0604030504040204" pitchFamily="34" charset="0"/>
              </a:rPr>
              <a:t>]</a:t>
            </a:r>
          </a:p>
          <a:p>
            <a:pPr algn="ctr"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46438" name="Rectangle 39"/>
          <p:cNvSpPr>
            <a:spLocks noChangeArrowheads="1"/>
          </p:cNvSpPr>
          <p:nvPr/>
        </p:nvSpPr>
        <p:spPr bwMode="auto">
          <a:xfrm>
            <a:off x="639763" y="3411538"/>
            <a:ext cx="431800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731838" indent="-274638"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0432FF"/>
                </a:solidFill>
                <a:latin typeface="Tahoma" panose="020B0604030504040204" pitchFamily="34" charset="0"/>
              </a:rPr>
              <a:t>first</a:t>
            </a:r>
            <a:r>
              <a:rPr lang="en-US" altLang="en-US" sz="1800">
                <a:latin typeface="Tahoma" panose="020B0604030504040204" pitchFamily="34" charset="0"/>
              </a:rPr>
              <a:t>: address of the first element</a:t>
            </a:r>
          </a:p>
          <a:p>
            <a:pPr lvl="1" eaLnBrk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>
                <a:latin typeface="Tahoma" panose="020B0604030504040204" pitchFamily="34" charset="0"/>
              </a:rPr>
              <a:t>Which is the array name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0432FF"/>
                </a:solidFill>
                <a:latin typeface="Tahoma" panose="020B0604030504040204" pitchFamily="34" charset="0"/>
              </a:rPr>
              <a:t>COLS</a:t>
            </a:r>
            <a:r>
              <a:rPr lang="en-US" altLang="en-US" sz="1800">
                <a:latin typeface="Tahoma" panose="020B0604030504040204" pitchFamily="34" charset="0"/>
              </a:rPr>
              <a:t>: number of elements on each row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2D array</a:t>
            </a:r>
            <a:b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</a:br>
            <a:r>
              <a:rPr lang="en-US" altLang="en-US">
                <a:solidFill>
                  <a:srgbClr val="0432FF"/>
                </a:solidFill>
                <a:latin typeface="Tahoma" panose="020B0604030504040204" pitchFamily="34" charset="0"/>
              </a:rPr>
              <a:t>2D array declaration</a:t>
            </a:r>
          </a:p>
        </p:txBody>
      </p:sp>
      <p:sp>
        <p:nvSpPr>
          <p:cNvPr id="148483" name="Rectangle 2"/>
          <p:cNvSpPr>
            <a:spLocks noChangeArrowheads="1"/>
          </p:cNvSpPr>
          <p:nvPr/>
        </p:nvSpPr>
        <p:spPr bwMode="auto">
          <a:xfrm>
            <a:off x="277813" y="2057400"/>
            <a:ext cx="8402637" cy="3382963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main(){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a[3][4];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b[3][4] =	{	{10, 20, 30} };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c[3][4] =	{	{10, 20, 30, 40}, 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			{50, 60}, 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		};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d[3][4] =	{	{10, 20, 30, 40}, 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			{50, 60, 70, 80}, 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			{90, 100, 110, 120}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		};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800">
                <a:latin typeface="Consolas" panose="020B0609020204030204" pitchFamily="49" charset="0"/>
              </a:rPr>
              <a:t> 0;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2D array</a:t>
            </a:r>
            <a:b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</a:br>
            <a:r>
              <a:rPr lang="en-US" altLang="en-US">
                <a:solidFill>
                  <a:srgbClr val="0432FF"/>
                </a:solidFill>
                <a:latin typeface="Tahoma" panose="020B0604030504040204" pitchFamily="34" charset="0"/>
              </a:rPr>
              <a:t>2D array declaration</a:t>
            </a:r>
          </a:p>
        </p:txBody>
      </p:sp>
      <p:sp>
        <p:nvSpPr>
          <p:cNvPr id="150531" name="Rectangle 2"/>
          <p:cNvSpPr>
            <a:spLocks noChangeArrowheads="1"/>
          </p:cNvSpPr>
          <p:nvPr/>
        </p:nvSpPr>
        <p:spPr bwMode="auto">
          <a:xfrm>
            <a:off x="277813" y="2057400"/>
            <a:ext cx="8402637" cy="3382963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main(){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a[3][4];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b[3][4] =	{	{10, 20, 30} };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c[3][4] =	{	{10, 20, 30, 40}, 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			{50, 60}, 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		};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d[3][4] =	{	{10, 20, 30, 40}, 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			{50, 60, 70, 80}, 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			{90, 100, 110, 120}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		};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800">
                <a:latin typeface="Consolas" panose="020B0609020204030204" pitchFamily="49" charset="0"/>
              </a:rPr>
              <a:t> 0;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0532" name="Rectangle 3"/>
          <p:cNvSpPr>
            <a:spLocks noChangeArrowheads="1"/>
          </p:cNvSpPr>
          <p:nvPr/>
        </p:nvSpPr>
        <p:spPr bwMode="auto">
          <a:xfrm>
            <a:off x="585788" y="1116013"/>
            <a:ext cx="4294187" cy="64452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Declare a 2D array without initialization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0432FF"/>
                </a:solidFill>
                <a:latin typeface="Tahoma" panose="020B0604030504040204" pitchFamily="34" charset="0"/>
              </a:rPr>
              <a:t>Size: 3 rows, 4 columns</a:t>
            </a:r>
          </a:p>
        </p:txBody>
      </p:sp>
      <p:cxnSp>
        <p:nvCxnSpPr>
          <p:cNvPr id="150533" name="AutoShape 4"/>
          <p:cNvCxnSpPr>
            <a:cxnSpLocks noChangeShapeType="1"/>
          </p:cNvCxnSpPr>
          <p:nvPr/>
        </p:nvCxnSpPr>
        <p:spPr bwMode="auto">
          <a:xfrm flipV="1">
            <a:off x="1835150" y="1755775"/>
            <a:ext cx="587375" cy="9112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0534" name="Rectangle 5"/>
          <p:cNvSpPr>
            <a:spLocks noChangeArrowheads="1"/>
          </p:cNvSpPr>
          <p:nvPr/>
        </p:nvSpPr>
        <p:spPr bwMode="auto">
          <a:xfrm>
            <a:off x="4610100" y="106363"/>
            <a:ext cx="4305300" cy="639762"/>
          </a:xfrm>
          <a:prstGeom prst="rect">
            <a:avLst/>
          </a:prstGeom>
          <a:solidFill>
            <a:srgbClr val="88E9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Declared with incompletely initialization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0432FF"/>
                </a:solidFill>
                <a:latin typeface="Tahoma" panose="020B0604030504040204" pitchFamily="34" charset="0"/>
              </a:rPr>
              <a:t>Size: 3 rows, 4 columns</a:t>
            </a:r>
          </a:p>
        </p:txBody>
      </p:sp>
      <p:sp>
        <p:nvSpPr>
          <p:cNvPr id="150535" name="Line 6"/>
          <p:cNvSpPr>
            <a:spLocks noChangeShapeType="1"/>
          </p:cNvSpPr>
          <p:nvPr/>
        </p:nvSpPr>
        <p:spPr bwMode="auto">
          <a:xfrm>
            <a:off x="5186363" y="2593975"/>
            <a:ext cx="1587" cy="1096963"/>
          </a:xfrm>
          <a:prstGeom prst="line">
            <a:avLst/>
          </a:prstGeom>
          <a:noFill/>
          <a:ln w="38160" cap="sq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50536" name="AutoShape 7"/>
          <p:cNvCxnSpPr>
            <a:cxnSpLocks noChangeShapeType="1"/>
            <a:stCxn id="150535" idx="0"/>
          </p:cNvCxnSpPr>
          <p:nvPr/>
        </p:nvCxnSpPr>
        <p:spPr bwMode="auto">
          <a:xfrm flipV="1">
            <a:off x="5187950" y="782638"/>
            <a:ext cx="2025650" cy="18113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0537" name="Line 8"/>
          <p:cNvSpPr>
            <a:spLocks noChangeShapeType="1"/>
          </p:cNvSpPr>
          <p:nvPr/>
        </p:nvSpPr>
        <p:spPr bwMode="auto">
          <a:xfrm>
            <a:off x="5394325" y="3719513"/>
            <a:ext cx="1588" cy="1219200"/>
          </a:xfrm>
          <a:prstGeom prst="line">
            <a:avLst/>
          </a:prstGeom>
          <a:noFill/>
          <a:ln w="38160" cap="sq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38" name="Rectangle 9"/>
          <p:cNvSpPr>
            <a:spLocks noChangeArrowheads="1"/>
          </p:cNvSpPr>
          <p:nvPr/>
        </p:nvSpPr>
        <p:spPr bwMode="auto">
          <a:xfrm>
            <a:off x="4011613" y="5537200"/>
            <a:ext cx="4930775" cy="639763"/>
          </a:xfrm>
          <a:prstGeom prst="rect">
            <a:avLst/>
          </a:prstGeom>
          <a:solidFill>
            <a:srgbClr val="88E9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Declared with complete initialization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0432FF"/>
                </a:solidFill>
                <a:latin typeface="Tahoma" panose="020B0604030504040204" pitchFamily="34" charset="0"/>
              </a:rPr>
              <a:t>Size: 3 rows, 4 columns</a:t>
            </a:r>
          </a:p>
        </p:txBody>
      </p:sp>
      <p:cxnSp>
        <p:nvCxnSpPr>
          <p:cNvPr id="150539" name="AutoShape 10"/>
          <p:cNvCxnSpPr>
            <a:cxnSpLocks noChangeShapeType="1"/>
          </p:cNvCxnSpPr>
          <p:nvPr/>
        </p:nvCxnSpPr>
        <p:spPr bwMode="auto">
          <a:xfrm>
            <a:off x="5395913" y="4937125"/>
            <a:ext cx="1081087" cy="60007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0540" name="Line 11"/>
          <p:cNvSpPr>
            <a:spLocks noChangeShapeType="1"/>
          </p:cNvSpPr>
          <p:nvPr/>
        </p:nvSpPr>
        <p:spPr bwMode="auto">
          <a:xfrm>
            <a:off x="898525" y="2667000"/>
            <a:ext cx="936625" cy="0"/>
          </a:xfrm>
          <a:prstGeom prst="line">
            <a:avLst/>
          </a:prstGeom>
          <a:noFill/>
          <a:ln w="38160" cap="sq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Typedef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400">
                <a:solidFill>
                  <a:srgbClr val="000000"/>
                </a:solidFill>
                <a:ea typeface="+mn-ea"/>
              </a:rPr>
              <a:t>Or we can use typedef to: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>
                <a:solidFill>
                  <a:srgbClr val="000000"/>
                </a:solidFill>
                <a:ea typeface="+mn-ea"/>
              </a:rPr>
              <a:t>Define new name for enum type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>
                <a:solidFill>
                  <a:srgbClr val="000000"/>
                </a:solidFill>
                <a:ea typeface="+mn-ea"/>
              </a:rPr>
              <a:t>Define new name for struct</a:t>
            </a:r>
          </a:p>
          <a:p>
            <a:pPr marL="341313" indent="-333375" eaLnBrk="1">
              <a:spcBef>
                <a:spcPts val="1425"/>
              </a:spcBef>
              <a:buSzPct val="100000"/>
              <a:defRPr/>
            </a:pPr>
            <a:endParaRPr lang="en-US" altLang="en-US" sz="200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2D array</a:t>
            </a:r>
            <a:b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</a:br>
            <a:r>
              <a:rPr lang="en-US" altLang="en-US">
                <a:solidFill>
                  <a:srgbClr val="0432FF"/>
                </a:solidFill>
                <a:latin typeface="Tahoma" panose="020B0604030504040204" pitchFamily="34" charset="0"/>
              </a:rPr>
              <a:t>Read and write elements of 2D array</a:t>
            </a:r>
          </a:p>
        </p:txBody>
      </p:sp>
      <p:sp>
        <p:nvSpPr>
          <p:cNvPr id="152579" name="Rectangle 2"/>
          <p:cNvSpPr>
            <a:spLocks noChangeArrowheads="1"/>
          </p:cNvSpPr>
          <p:nvPr/>
        </p:nvSpPr>
        <p:spPr bwMode="auto">
          <a:xfrm>
            <a:off x="457200" y="1179513"/>
            <a:ext cx="7620000" cy="3382962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main(){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a[3][4];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Consolas" panose="020B06090202040302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r,c;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r = 0, c = 2;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Consolas" panose="020B06090202040302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a[r][c] = 99;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Consolas" panose="020B06090202040302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cout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"a["</a:t>
            </a:r>
            <a:r>
              <a:rPr lang="en-US" altLang="en-US" sz="1800">
                <a:latin typeface="Consolas" panose="020B0609020204030204" pitchFamily="49" charset="0"/>
              </a:rPr>
              <a:t> &lt;&lt; r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"]["</a:t>
            </a:r>
            <a:r>
              <a:rPr lang="en-US" altLang="en-US" sz="1800">
                <a:latin typeface="Consolas" panose="020B0609020204030204" pitchFamily="49" charset="0"/>
              </a:rPr>
              <a:t> &lt;&lt; c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"] = "</a:t>
            </a:r>
            <a:r>
              <a:rPr lang="en-US" altLang="en-US" sz="1800">
                <a:latin typeface="Consolas" panose="020B0609020204030204" pitchFamily="49" charset="0"/>
              </a:rPr>
              <a:t> &lt;&lt; a[r][c] &lt;&lt; endl;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800">
                <a:latin typeface="Consolas" panose="020B0609020204030204" pitchFamily="49" charset="0"/>
              </a:rPr>
              <a:t> 0;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2580" name="Line 3"/>
          <p:cNvSpPr>
            <a:spLocks noChangeShapeType="1"/>
          </p:cNvSpPr>
          <p:nvPr/>
        </p:nvSpPr>
        <p:spPr bwMode="auto">
          <a:xfrm>
            <a:off x="965200" y="3154363"/>
            <a:ext cx="1447800" cy="1587"/>
          </a:xfrm>
          <a:prstGeom prst="line">
            <a:avLst/>
          </a:prstGeom>
          <a:noFill/>
          <a:ln w="38160" cap="sq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581" name="Line 4"/>
          <p:cNvSpPr>
            <a:spLocks noChangeShapeType="1"/>
          </p:cNvSpPr>
          <p:nvPr/>
        </p:nvSpPr>
        <p:spPr bwMode="auto">
          <a:xfrm>
            <a:off x="6186488" y="3740150"/>
            <a:ext cx="762000" cy="1588"/>
          </a:xfrm>
          <a:prstGeom prst="line">
            <a:avLst/>
          </a:prstGeom>
          <a:noFill/>
          <a:ln w="38160" cap="sq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582" name="Line 5"/>
          <p:cNvSpPr>
            <a:spLocks noChangeShapeType="1"/>
          </p:cNvSpPr>
          <p:nvPr/>
        </p:nvSpPr>
        <p:spPr bwMode="auto">
          <a:xfrm>
            <a:off x="944563" y="1798638"/>
            <a:ext cx="1447800" cy="1587"/>
          </a:xfrm>
          <a:prstGeom prst="line">
            <a:avLst/>
          </a:prstGeom>
          <a:noFill/>
          <a:ln w="38160" cap="sq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583" name="Rectangle 6"/>
          <p:cNvSpPr>
            <a:spLocks noChangeArrowheads="1"/>
          </p:cNvSpPr>
          <p:nvPr/>
        </p:nvSpPr>
        <p:spPr bwMode="auto">
          <a:xfrm>
            <a:off x="4238625" y="1127125"/>
            <a:ext cx="2800350" cy="639763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Array declaration:</a:t>
            </a:r>
            <a:br>
              <a:rPr lang="en-US" altLang="en-US" sz="1800">
                <a:latin typeface="Tahoma" panose="020B0604030504040204" pitchFamily="34" charset="0"/>
              </a:rPr>
            </a:br>
            <a:r>
              <a:rPr lang="en-US" altLang="en-US" sz="1800">
                <a:solidFill>
                  <a:srgbClr val="0432FF"/>
                </a:solidFill>
                <a:latin typeface="Tahoma" panose="020B0604030504040204" pitchFamily="34" charset="0"/>
              </a:rPr>
              <a:t>Size 3 rows, 4 columns</a:t>
            </a:r>
          </a:p>
        </p:txBody>
      </p:sp>
      <p:cxnSp>
        <p:nvCxnSpPr>
          <p:cNvPr id="152584" name="AutoShape 7"/>
          <p:cNvCxnSpPr>
            <a:cxnSpLocks noChangeShapeType="1"/>
            <a:endCxn id="152583" idx="1"/>
          </p:cNvCxnSpPr>
          <p:nvPr/>
        </p:nvCxnSpPr>
        <p:spPr bwMode="auto">
          <a:xfrm flipV="1">
            <a:off x="2390775" y="1447800"/>
            <a:ext cx="1847850" cy="3492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2585" name="Rectangle 8"/>
          <p:cNvSpPr>
            <a:spLocks noChangeArrowheads="1"/>
          </p:cNvSpPr>
          <p:nvPr/>
        </p:nvSpPr>
        <p:spPr bwMode="auto">
          <a:xfrm>
            <a:off x="2600325" y="5367338"/>
            <a:ext cx="3567113" cy="639762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Get value of element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Need row index and col index</a:t>
            </a:r>
          </a:p>
        </p:txBody>
      </p:sp>
      <p:cxnSp>
        <p:nvCxnSpPr>
          <p:cNvPr id="152586" name="AutoShape 9"/>
          <p:cNvCxnSpPr>
            <a:cxnSpLocks noChangeShapeType="1"/>
          </p:cNvCxnSpPr>
          <p:nvPr/>
        </p:nvCxnSpPr>
        <p:spPr bwMode="auto">
          <a:xfrm flipV="1">
            <a:off x="2413000" y="2765425"/>
            <a:ext cx="1958975" cy="3905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2587" name="Rectangle 10"/>
          <p:cNvSpPr>
            <a:spLocks noChangeArrowheads="1"/>
          </p:cNvSpPr>
          <p:nvPr/>
        </p:nvSpPr>
        <p:spPr bwMode="auto">
          <a:xfrm>
            <a:off x="4371975" y="2308225"/>
            <a:ext cx="4224338" cy="912813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Assign value to element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Need row index and col index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432FF"/>
                </a:solidFill>
                <a:latin typeface="Tahoma" panose="020B0604030504040204" pitchFamily="34" charset="0"/>
              </a:rPr>
              <a:t>Rol and column: integer expression</a:t>
            </a:r>
          </a:p>
        </p:txBody>
      </p:sp>
      <p:cxnSp>
        <p:nvCxnSpPr>
          <p:cNvPr id="152588" name="AutoShape 11"/>
          <p:cNvCxnSpPr>
            <a:cxnSpLocks noChangeShapeType="1"/>
            <a:stCxn id="152581" idx="1"/>
          </p:cNvCxnSpPr>
          <p:nvPr/>
        </p:nvCxnSpPr>
        <p:spPr bwMode="auto">
          <a:xfrm flipH="1">
            <a:off x="5649913" y="3740150"/>
            <a:ext cx="536575" cy="1597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2D array</a:t>
            </a:r>
            <a:b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</a:br>
            <a:r>
              <a:rPr lang="en-US" altLang="en-US">
                <a:solidFill>
                  <a:srgbClr val="0432FF"/>
                </a:solidFill>
                <a:latin typeface="Tahoma" panose="020B0604030504040204" pitchFamily="34" charset="0"/>
              </a:rPr>
              <a:t>Some techniques in 2D array</a:t>
            </a:r>
          </a:p>
        </p:txBody>
      </p:sp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731838" indent="-27463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400" dirty="0">
                <a:solidFill>
                  <a:srgbClr val="000000"/>
                </a:solidFill>
                <a:ea typeface="+mn-ea"/>
              </a:rPr>
              <a:t>Access array elements</a:t>
            </a:r>
          </a:p>
          <a:p>
            <a:pPr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400" dirty="0">
                <a:solidFill>
                  <a:srgbClr val="000000"/>
                </a:solidFill>
                <a:ea typeface="+mn-ea"/>
              </a:rPr>
              <a:t>Access elements in the same row</a:t>
            </a:r>
          </a:p>
          <a:p>
            <a:pPr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400" dirty="0">
                <a:solidFill>
                  <a:srgbClr val="000000"/>
                </a:solidFill>
                <a:ea typeface="+mn-ea"/>
              </a:rPr>
              <a:t>Access elements in the same column </a:t>
            </a:r>
          </a:p>
          <a:p>
            <a:pPr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400" dirty="0">
                <a:solidFill>
                  <a:srgbClr val="000000"/>
                </a:solidFill>
                <a:ea typeface="+mn-ea"/>
              </a:rPr>
              <a:t>In square matrix</a:t>
            </a:r>
          </a:p>
          <a:p>
            <a:pPr marL="341313" indent="-330200"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Access elements in the main diagonal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Access elements in the secondary diagonal</a:t>
            </a:r>
          </a:p>
          <a:p>
            <a:pPr marL="341313" indent="-330200"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Access elements above the main diagonal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Access elements below the main diagonal</a:t>
            </a:r>
          </a:p>
          <a:p>
            <a:pPr marL="341313" indent="-330200"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2D array</a:t>
            </a:r>
            <a:b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</a:br>
            <a:r>
              <a:rPr lang="en-US" altLang="en-US">
                <a:solidFill>
                  <a:srgbClr val="0432FF"/>
                </a:solidFill>
                <a:latin typeface="Tahoma" panose="020B0604030504040204" pitchFamily="34" charset="0"/>
              </a:rPr>
              <a:t>Access array elements</a:t>
            </a:r>
          </a:p>
        </p:txBody>
      </p:sp>
      <p:sp>
        <p:nvSpPr>
          <p:cNvPr id="156675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1788" indent="-331788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731838" indent="-274638"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indent="-227013"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Let ROWS and COLS be the total number of rows and columns respectively </a:t>
            </a:r>
          </a:p>
          <a:p>
            <a:pPr lvl="1" eaLnBrk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ROWS and COLS are constants</a:t>
            </a:r>
          </a:p>
          <a:p>
            <a:pPr lvl="2" eaLnBrk="1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Through </a:t>
            </a:r>
            <a:r>
              <a:rPr lang="en-US" altLang="en-US">
                <a:solidFill>
                  <a:srgbClr val="0432FF"/>
                </a:solidFill>
              </a:rPr>
              <a:t>#define</a:t>
            </a:r>
          </a:p>
          <a:p>
            <a:pPr lvl="2" eaLnBrk="1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Through </a:t>
            </a:r>
            <a:r>
              <a:rPr lang="en-US" altLang="en-US">
                <a:solidFill>
                  <a:srgbClr val="0432FF"/>
                </a:solidFill>
              </a:rPr>
              <a:t>const int ROWS, COLS;</a:t>
            </a:r>
          </a:p>
          <a:p>
            <a:pPr eaLnBrk="1"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Let row and col be two variables indicating the row index and column index</a:t>
            </a:r>
          </a:p>
          <a:p>
            <a:pPr lvl="1" eaLnBrk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row: row index</a:t>
            </a:r>
          </a:p>
          <a:p>
            <a:pPr lvl="1" eaLnBrk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col: column index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2D array</a:t>
            </a:r>
            <a:b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</a:br>
            <a:r>
              <a:rPr lang="en-US" altLang="en-US">
                <a:solidFill>
                  <a:srgbClr val="0432FF"/>
                </a:solidFill>
                <a:latin typeface="Tahoma" panose="020B0604030504040204" pitchFamily="34" charset="0"/>
              </a:rPr>
              <a:t>Access array elements</a:t>
            </a:r>
          </a:p>
        </p:txBody>
      </p:sp>
      <p:sp>
        <p:nvSpPr>
          <p:cNvPr id="158723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1788" indent="-331788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731838" indent="-274638"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indent="-227013"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 indent="-227013"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 sz="1800"/>
              <a:t>Let ROWS and COLS be the total number of rows and columns respectively </a:t>
            </a:r>
          </a:p>
          <a:p>
            <a:pPr lvl="1" eaLnBrk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"/>
            </a:pPr>
            <a:r>
              <a:rPr lang="en-US" altLang="en-US" sz="1600"/>
              <a:t>ROWS and COLS are constants</a:t>
            </a:r>
          </a:p>
          <a:p>
            <a:pPr lvl="2" eaLnBrk="1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 sz="1600"/>
              <a:t>Through </a:t>
            </a:r>
            <a:r>
              <a:rPr lang="en-US" altLang="en-US" sz="1600">
                <a:solidFill>
                  <a:srgbClr val="0432FF"/>
                </a:solidFill>
              </a:rPr>
              <a:t>#define</a:t>
            </a:r>
          </a:p>
          <a:p>
            <a:pPr lvl="2" eaLnBrk="1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 sz="1600"/>
              <a:t>Through </a:t>
            </a:r>
            <a:r>
              <a:rPr lang="en-US" altLang="en-US" sz="1600">
                <a:solidFill>
                  <a:srgbClr val="0432FF"/>
                </a:solidFill>
              </a:rPr>
              <a:t>const int ROWS, COLS;</a:t>
            </a:r>
          </a:p>
          <a:p>
            <a:pPr eaLnBrk="1"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 sz="1800"/>
              <a:t>Let row and col be two variables indicating the row index and column index</a:t>
            </a:r>
          </a:p>
          <a:p>
            <a:pPr lvl="1" eaLnBrk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"/>
            </a:pPr>
            <a:r>
              <a:rPr lang="en-US" altLang="en-US" sz="1600"/>
              <a:t>row: row index</a:t>
            </a:r>
          </a:p>
          <a:p>
            <a:pPr lvl="1" eaLnBrk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"/>
            </a:pPr>
            <a:r>
              <a:rPr lang="en-US" altLang="en-US" sz="1600"/>
              <a:t>col: column index</a:t>
            </a:r>
          </a:p>
          <a:p>
            <a:pPr eaLnBrk="1"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 sz="1800"/>
              <a:t>Use to nested loop</a:t>
            </a:r>
          </a:p>
          <a:p>
            <a:pPr lvl="1" eaLnBrk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"/>
            </a:pPr>
            <a:r>
              <a:rPr lang="en-US" altLang="en-US" sz="1600"/>
              <a:t>For each row</a:t>
            </a:r>
          </a:p>
          <a:p>
            <a:pPr lvl="2" eaLnBrk="1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 sz="1600"/>
              <a:t>For each column</a:t>
            </a:r>
          </a:p>
          <a:p>
            <a:pPr lvl="3" eaLnBrk="1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Font typeface="Wingdings" panose="05000000000000000000" pitchFamily="2" charset="2"/>
              <a:buChar char=""/>
            </a:pPr>
            <a:r>
              <a:rPr lang="en-US" altLang="en-US" sz="1600"/>
              <a:t>Retrieve element at [row, col] to write or read</a:t>
            </a:r>
          </a:p>
          <a:p>
            <a:pPr lvl="3" eaLnBrk="1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Font typeface="Wingdings" panose="05000000000000000000" pitchFamily="2" charset="2"/>
              <a:buChar char=""/>
            </a:pPr>
            <a:r>
              <a:rPr lang="en-US" altLang="en-US" sz="1600"/>
              <a:t>Increase the column index (col) to access the next element in the same row</a:t>
            </a:r>
          </a:p>
          <a:p>
            <a:pPr lvl="2" eaLnBrk="1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 sz="1600"/>
              <a:t>Increase the row index (row) to access the next row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2D array</a:t>
            </a:r>
            <a:b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</a:br>
            <a:r>
              <a:rPr lang="en-US" altLang="en-US">
                <a:solidFill>
                  <a:srgbClr val="0432FF"/>
                </a:solidFill>
                <a:latin typeface="Tahoma" panose="020B0604030504040204" pitchFamily="34" charset="0"/>
              </a:rPr>
              <a:t>Accessing array elements</a:t>
            </a:r>
          </a:p>
        </p:txBody>
      </p:sp>
      <p:sp>
        <p:nvSpPr>
          <p:cNvPr id="160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1788" indent="-331788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731838" indent="-274638"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indent="-227013"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Note</a:t>
            </a:r>
          </a:p>
          <a:p>
            <a:pPr lvl="1" eaLnBrk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According to this method, array elements are accessed sequentially in each row, from one row to another.</a:t>
            </a:r>
          </a:p>
          <a:p>
            <a:pPr lvl="2" eaLnBrk="1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Column index increases faster than row index</a:t>
            </a:r>
          </a:p>
          <a:p>
            <a:pPr lvl="1" eaLnBrk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This method is more effective than the column-based retrieving methods</a:t>
            </a:r>
          </a:p>
          <a:p>
            <a:pPr lvl="2" eaLnBrk="1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Row index increases faster than column index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1"/>
          <p:cNvSpPr>
            <a:spLocks noChangeArrowheads="1"/>
          </p:cNvSpPr>
          <p:nvPr/>
        </p:nvSpPr>
        <p:spPr bwMode="auto">
          <a:xfrm>
            <a:off x="184150" y="114300"/>
            <a:ext cx="8305800" cy="6399213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800">
                <a:latin typeface="Consolas" panose="020B0609020204030204" pitchFamily="49" charset="0"/>
              </a:rPr>
              <a:t>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800">
                <a:latin typeface="Consolas" panose="020B0609020204030204" pitchFamily="49" charset="0"/>
              </a:rPr>
              <a:t>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&lt;iomanip&gt;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using namespace std;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</a:pPr>
            <a:endParaRPr lang="en-US" altLang="en-US" sz="18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main(){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800">
                <a:latin typeface="Consolas" panose="020B0609020204030204" pitchFamily="49" charset="0"/>
              </a:rPr>
              <a:t> 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ROWS = 3, COLS = 4;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a[ROWS][COLS];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row,col;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8000"/>
                </a:solidFill>
                <a:latin typeface="Consolas" panose="020B0609020204030204" pitchFamily="49" charset="0"/>
              </a:rPr>
              <a:t>/*Initialize array*/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1800">
                <a:latin typeface="Consolas" panose="020B0609020204030204" pitchFamily="49" charset="0"/>
              </a:rPr>
              <a:t>(row=0; row&lt;ROWS; row++){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1800">
                <a:latin typeface="Consolas" panose="020B0609020204030204" pitchFamily="49" charset="0"/>
              </a:rPr>
              <a:t>(col=0; col&lt;COLS; col++){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		a[row][col] = (row + 1)*(col + 1);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	}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}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8000"/>
                </a:solidFill>
                <a:latin typeface="Consolas" panose="020B0609020204030204" pitchFamily="49" charset="0"/>
              </a:rPr>
              <a:t>/*Print array*/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1800">
                <a:latin typeface="Consolas" panose="020B0609020204030204" pitchFamily="49" charset="0"/>
              </a:rPr>
              <a:t>(row=0; row&lt;ROWS; row++){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1800">
                <a:latin typeface="Consolas" panose="020B0609020204030204" pitchFamily="49" charset="0"/>
              </a:rPr>
              <a:t>(col=0; col&lt;COLS; col++){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		cout &lt;&lt; a[row][col] &lt;&lt; “ “;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	}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	cout &lt;&lt; endl;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}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800">
                <a:latin typeface="Consolas" panose="020B0609020204030204" pitchFamily="49" charset="0"/>
              </a:rPr>
              <a:t> 0;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2819" name="Rectangle 2"/>
          <p:cNvSpPr>
            <a:spLocks noChangeArrowheads="1"/>
          </p:cNvSpPr>
          <p:nvPr/>
        </p:nvSpPr>
        <p:spPr bwMode="auto">
          <a:xfrm>
            <a:off x="3489325" y="2065338"/>
            <a:ext cx="5548313" cy="36512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Loop over the rows, then the columns (nested)</a:t>
            </a:r>
          </a:p>
        </p:txBody>
      </p:sp>
      <p:cxnSp>
        <p:nvCxnSpPr>
          <p:cNvPr id="162820" name="AutoShape 3"/>
          <p:cNvCxnSpPr>
            <a:cxnSpLocks noChangeShapeType="1"/>
          </p:cNvCxnSpPr>
          <p:nvPr/>
        </p:nvCxnSpPr>
        <p:spPr bwMode="auto">
          <a:xfrm flipV="1">
            <a:off x="3924300" y="2398713"/>
            <a:ext cx="1184275" cy="38258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2821" name="AutoShape 4"/>
          <p:cNvCxnSpPr>
            <a:cxnSpLocks noChangeShapeType="1"/>
          </p:cNvCxnSpPr>
          <p:nvPr/>
        </p:nvCxnSpPr>
        <p:spPr bwMode="auto">
          <a:xfrm flipV="1">
            <a:off x="4770438" y="2435225"/>
            <a:ext cx="838200" cy="69691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2822" name="Line 5"/>
          <p:cNvSpPr>
            <a:spLocks noChangeShapeType="1"/>
          </p:cNvSpPr>
          <p:nvPr/>
        </p:nvSpPr>
        <p:spPr bwMode="auto">
          <a:xfrm>
            <a:off x="1258888" y="3446463"/>
            <a:ext cx="4038600" cy="1587"/>
          </a:xfrm>
          <a:prstGeom prst="line">
            <a:avLst/>
          </a:prstGeom>
          <a:noFill/>
          <a:ln w="38160" cap="sq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23" name="Line 6"/>
          <p:cNvSpPr>
            <a:spLocks noChangeShapeType="1"/>
          </p:cNvSpPr>
          <p:nvPr/>
        </p:nvSpPr>
        <p:spPr bwMode="auto">
          <a:xfrm>
            <a:off x="2339975" y="5086350"/>
            <a:ext cx="1663700" cy="1588"/>
          </a:xfrm>
          <a:prstGeom prst="line">
            <a:avLst/>
          </a:prstGeom>
          <a:noFill/>
          <a:ln w="38160" cap="sq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24" name="Rectangle 7"/>
          <p:cNvSpPr>
            <a:spLocks noChangeArrowheads="1"/>
          </p:cNvSpPr>
          <p:nvPr/>
        </p:nvSpPr>
        <p:spPr bwMode="auto">
          <a:xfrm>
            <a:off x="4506913" y="3606800"/>
            <a:ext cx="2624137" cy="368300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Access and assign value</a:t>
            </a:r>
          </a:p>
        </p:txBody>
      </p:sp>
      <p:sp>
        <p:nvSpPr>
          <p:cNvPr id="162825" name="Rectangle 8"/>
          <p:cNvSpPr>
            <a:spLocks noChangeArrowheads="1"/>
          </p:cNvSpPr>
          <p:nvPr/>
        </p:nvSpPr>
        <p:spPr bwMode="auto">
          <a:xfrm>
            <a:off x="4757738" y="5287963"/>
            <a:ext cx="2530475" cy="368300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Access and print value </a:t>
            </a:r>
          </a:p>
        </p:txBody>
      </p:sp>
      <p:cxnSp>
        <p:nvCxnSpPr>
          <p:cNvPr id="162826" name="AutoShape 9"/>
          <p:cNvCxnSpPr>
            <a:cxnSpLocks noChangeShapeType="1"/>
          </p:cNvCxnSpPr>
          <p:nvPr/>
        </p:nvCxnSpPr>
        <p:spPr bwMode="auto">
          <a:xfrm>
            <a:off x="3138488" y="3446463"/>
            <a:ext cx="1349375" cy="3048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2827" name="AutoShape 10"/>
          <p:cNvCxnSpPr>
            <a:cxnSpLocks noChangeShapeType="1"/>
          </p:cNvCxnSpPr>
          <p:nvPr/>
        </p:nvCxnSpPr>
        <p:spPr bwMode="auto">
          <a:xfrm>
            <a:off x="4003675" y="5086350"/>
            <a:ext cx="746125" cy="3508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2828" name="Rectangle 11"/>
          <p:cNvSpPr>
            <a:spLocks noChangeArrowheads="1"/>
          </p:cNvSpPr>
          <p:nvPr/>
        </p:nvSpPr>
        <p:spPr bwMode="auto">
          <a:xfrm>
            <a:off x="3084513" y="5924550"/>
            <a:ext cx="3856037" cy="36512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New line after printing each row</a:t>
            </a:r>
          </a:p>
        </p:txBody>
      </p:sp>
      <p:sp>
        <p:nvSpPr>
          <p:cNvPr id="162829" name="Line 12"/>
          <p:cNvSpPr>
            <a:spLocks noChangeShapeType="1"/>
          </p:cNvSpPr>
          <p:nvPr/>
        </p:nvSpPr>
        <p:spPr bwMode="auto">
          <a:xfrm>
            <a:off x="684213" y="5659438"/>
            <a:ext cx="1663700" cy="1587"/>
          </a:xfrm>
          <a:prstGeom prst="line">
            <a:avLst/>
          </a:prstGeom>
          <a:noFill/>
          <a:ln w="38160" cap="sq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62830" name="AutoShape 13"/>
          <p:cNvCxnSpPr>
            <a:cxnSpLocks noChangeShapeType="1"/>
          </p:cNvCxnSpPr>
          <p:nvPr/>
        </p:nvCxnSpPr>
        <p:spPr bwMode="auto">
          <a:xfrm>
            <a:off x="2049463" y="5656263"/>
            <a:ext cx="981075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162831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225" y="157163"/>
            <a:ext cx="3581400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1"/>
          <p:cNvSpPr txBox="1">
            <a:spLocks noChangeArrowheads="1"/>
          </p:cNvSpPr>
          <p:nvPr/>
        </p:nvSpPr>
        <p:spPr bwMode="auto">
          <a:xfrm>
            <a:off x="457200" y="1905000"/>
            <a:ext cx="8382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800">
                <a:solidFill>
                  <a:srgbClr val="333399"/>
                </a:solidFill>
                <a:latin typeface="Tahoma" panose="020B0604030504040204" pitchFamily="34" charset="0"/>
              </a:rPr>
              <a:t>String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Content</a:t>
            </a:r>
          </a:p>
        </p:txBody>
      </p:sp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731838" indent="-27463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indent="-227013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400" dirty="0">
                <a:solidFill>
                  <a:srgbClr val="000000"/>
                </a:solidFill>
                <a:ea typeface="+mn-ea"/>
              </a:rPr>
              <a:t>String in C++</a:t>
            </a:r>
          </a:p>
          <a:p>
            <a:pPr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400" dirty="0">
                <a:solidFill>
                  <a:srgbClr val="000000"/>
                </a:solidFill>
                <a:ea typeface="+mn-ea"/>
              </a:rPr>
              <a:t>String declaration in C++</a:t>
            </a:r>
          </a:p>
          <a:p>
            <a:pPr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400" dirty="0">
                <a:solidFill>
                  <a:srgbClr val="000000"/>
                </a:solidFill>
                <a:ea typeface="+mn-ea"/>
              </a:rPr>
              <a:t>String processing functions 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Print string function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Read string function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Get length of string function</a:t>
            </a:r>
          </a:p>
          <a:p>
            <a:pPr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400" dirty="0">
                <a:solidFill>
                  <a:srgbClr val="000000"/>
                </a:solidFill>
                <a:ea typeface="+mn-ea"/>
              </a:rPr>
              <a:t>Some techniques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Find substring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Remove whitespace between words and trailing whitespace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Concatenate strings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Split string</a:t>
            </a:r>
          </a:p>
          <a:p>
            <a:pPr lvl="2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Into tokens	</a:t>
            </a:r>
          </a:p>
          <a:p>
            <a:pPr lvl="2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Into first name and surname</a:t>
            </a:r>
          </a:p>
          <a:p>
            <a:pPr marL="341313" indent="-330200"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String in C++</a:t>
            </a:r>
          </a:p>
        </p:txBody>
      </p:sp>
      <p:sp>
        <p:nvSpPr>
          <p:cNvPr id="168963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1788" indent="-331788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731838" indent="-274638"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In C++, String is an array of  characters which is terminated by a special null character ‘\0’</a:t>
            </a:r>
          </a:p>
          <a:p>
            <a:pPr eaLnBrk="1"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>
                <a:solidFill>
                  <a:srgbClr val="FF0000"/>
                </a:solidFill>
              </a:rPr>
              <a:t>=&gt; A character array of size N can hold only up to (N-1) characters</a:t>
            </a:r>
          </a:p>
          <a:p>
            <a:pPr eaLnBrk="1"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Example: string “LAP TRINH”</a:t>
            </a:r>
          </a:p>
          <a:p>
            <a:pPr lvl="1" eaLnBrk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Length: 9 characters</a:t>
            </a:r>
          </a:p>
          <a:p>
            <a:pPr lvl="1" eaLnBrk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Number of necessary memory blocks: 10</a:t>
            </a:r>
          </a:p>
        </p:txBody>
      </p:sp>
      <p:sp>
        <p:nvSpPr>
          <p:cNvPr id="168964" name="Rectangle 3"/>
          <p:cNvSpPr>
            <a:spLocks noChangeArrowheads="1"/>
          </p:cNvSpPr>
          <p:nvPr/>
        </p:nvSpPr>
        <p:spPr bwMode="auto">
          <a:xfrm>
            <a:off x="1143000" y="4148138"/>
            <a:ext cx="609600" cy="609600"/>
          </a:xfrm>
          <a:prstGeom prst="rect">
            <a:avLst/>
          </a:prstGeom>
          <a:noFill/>
          <a:ln w="9360" cap="sq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8965" name="Rectangle 4"/>
          <p:cNvSpPr>
            <a:spLocks noChangeArrowheads="1"/>
          </p:cNvSpPr>
          <p:nvPr/>
        </p:nvSpPr>
        <p:spPr bwMode="auto">
          <a:xfrm>
            <a:off x="2971800" y="4148138"/>
            <a:ext cx="609600" cy="609600"/>
          </a:xfrm>
          <a:prstGeom prst="rect">
            <a:avLst/>
          </a:prstGeom>
          <a:noFill/>
          <a:ln w="9360" cap="sq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8966" name="Rectangle 5"/>
          <p:cNvSpPr>
            <a:spLocks noChangeArrowheads="1"/>
          </p:cNvSpPr>
          <p:nvPr/>
        </p:nvSpPr>
        <p:spPr bwMode="auto">
          <a:xfrm>
            <a:off x="1752600" y="4148138"/>
            <a:ext cx="609600" cy="609600"/>
          </a:xfrm>
          <a:prstGeom prst="rect">
            <a:avLst/>
          </a:prstGeom>
          <a:noFill/>
          <a:ln w="9360" cap="sq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8967" name="Rectangle 6"/>
          <p:cNvSpPr>
            <a:spLocks noChangeArrowheads="1"/>
          </p:cNvSpPr>
          <p:nvPr/>
        </p:nvSpPr>
        <p:spPr bwMode="auto">
          <a:xfrm>
            <a:off x="2362200" y="4148138"/>
            <a:ext cx="609600" cy="609600"/>
          </a:xfrm>
          <a:prstGeom prst="rect">
            <a:avLst/>
          </a:prstGeom>
          <a:noFill/>
          <a:ln w="9360" cap="sq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8968" name="Rectangle 7"/>
          <p:cNvSpPr>
            <a:spLocks noChangeArrowheads="1"/>
          </p:cNvSpPr>
          <p:nvPr/>
        </p:nvSpPr>
        <p:spPr bwMode="auto">
          <a:xfrm>
            <a:off x="3581400" y="4148138"/>
            <a:ext cx="609600" cy="609600"/>
          </a:xfrm>
          <a:prstGeom prst="rect">
            <a:avLst/>
          </a:prstGeom>
          <a:noFill/>
          <a:ln w="9360" cap="sq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8969" name="Rectangle 8"/>
          <p:cNvSpPr>
            <a:spLocks noChangeArrowheads="1"/>
          </p:cNvSpPr>
          <p:nvPr/>
        </p:nvSpPr>
        <p:spPr bwMode="auto">
          <a:xfrm>
            <a:off x="5410200" y="4148138"/>
            <a:ext cx="609600" cy="609600"/>
          </a:xfrm>
          <a:prstGeom prst="rect">
            <a:avLst/>
          </a:prstGeom>
          <a:noFill/>
          <a:ln w="9360" cap="sq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8970" name="Rectangle 9"/>
          <p:cNvSpPr>
            <a:spLocks noChangeArrowheads="1"/>
          </p:cNvSpPr>
          <p:nvPr/>
        </p:nvSpPr>
        <p:spPr bwMode="auto">
          <a:xfrm>
            <a:off x="4191000" y="4148138"/>
            <a:ext cx="609600" cy="609600"/>
          </a:xfrm>
          <a:prstGeom prst="rect">
            <a:avLst/>
          </a:prstGeom>
          <a:noFill/>
          <a:ln w="9360" cap="sq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8971" name="Rectangle 10"/>
          <p:cNvSpPr>
            <a:spLocks noChangeArrowheads="1"/>
          </p:cNvSpPr>
          <p:nvPr/>
        </p:nvSpPr>
        <p:spPr bwMode="auto">
          <a:xfrm>
            <a:off x="4800600" y="4148138"/>
            <a:ext cx="609600" cy="609600"/>
          </a:xfrm>
          <a:prstGeom prst="rect">
            <a:avLst/>
          </a:prstGeom>
          <a:noFill/>
          <a:ln w="9360" cap="sq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8972" name="Rectangle 11"/>
          <p:cNvSpPr>
            <a:spLocks noChangeArrowheads="1"/>
          </p:cNvSpPr>
          <p:nvPr/>
        </p:nvSpPr>
        <p:spPr bwMode="auto">
          <a:xfrm>
            <a:off x="6019800" y="4148138"/>
            <a:ext cx="609600" cy="609600"/>
          </a:xfrm>
          <a:prstGeom prst="rect">
            <a:avLst/>
          </a:prstGeom>
          <a:noFill/>
          <a:ln w="9360" cap="sq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8973" name="Rectangle 12"/>
          <p:cNvSpPr>
            <a:spLocks noChangeArrowheads="1"/>
          </p:cNvSpPr>
          <p:nvPr/>
        </p:nvSpPr>
        <p:spPr bwMode="auto">
          <a:xfrm>
            <a:off x="6635750" y="4148138"/>
            <a:ext cx="609600" cy="609600"/>
          </a:xfrm>
          <a:prstGeom prst="rect">
            <a:avLst/>
          </a:prstGeom>
          <a:noFill/>
          <a:ln w="9360" cap="sq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8974" name="Rectangle 13"/>
          <p:cNvSpPr>
            <a:spLocks noChangeArrowheads="1"/>
          </p:cNvSpPr>
          <p:nvPr/>
        </p:nvSpPr>
        <p:spPr bwMode="auto">
          <a:xfrm>
            <a:off x="1200150" y="4238625"/>
            <a:ext cx="484188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0432FF"/>
                </a:solidFill>
                <a:latin typeface="Tahoma" panose="020B0604030504040204" pitchFamily="34" charset="0"/>
              </a:rPr>
              <a:t>’L’</a:t>
            </a:r>
          </a:p>
        </p:txBody>
      </p:sp>
      <p:sp>
        <p:nvSpPr>
          <p:cNvPr id="168975" name="Rectangle 14"/>
          <p:cNvSpPr>
            <a:spLocks noChangeArrowheads="1"/>
          </p:cNvSpPr>
          <p:nvPr/>
        </p:nvSpPr>
        <p:spPr bwMode="auto">
          <a:xfrm>
            <a:off x="2427288" y="4238625"/>
            <a:ext cx="49530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0432FF"/>
                </a:solidFill>
                <a:latin typeface="Tahoma" panose="020B0604030504040204" pitchFamily="34" charset="0"/>
              </a:rPr>
              <a:t>’P’</a:t>
            </a:r>
          </a:p>
        </p:txBody>
      </p:sp>
      <p:sp>
        <p:nvSpPr>
          <p:cNvPr id="168976" name="Rectangle 15"/>
          <p:cNvSpPr>
            <a:spLocks noChangeArrowheads="1"/>
          </p:cNvSpPr>
          <p:nvPr/>
        </p:nvSpPr>
        <p:spPr bwMode="auto">
          <a:xfrm>
            <a:off x="1758950" y="4238625"/>
            <a:ext cx="515938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0432FF"/>
                </a:solidFill>
                <a:latin typeface="Tahoma" panose="020B0604030504040204" pitchFamily="34" charset="0"/>
              </a:rPr>
              <a:t>’A’</a:t>
            </a:r>
          </a:p>
        </p:txBody>
      </p:sp>
      <p:sp>
        <p:nvSpPr>
          <p:cNvPr id="168977" name="Rectangle 16"/>
          <p:cNvSpPr>
            <a:spLocks noChangeArrowheads="1"/>
          </p:cNvSpPr>
          <p:nvPr/>
        </p:nvSpPr>
        <p:spPr bwMode="auto">
          <a:xfrm>
            <a:off x="3698875" y="4238625"/>
            <a:ext cx="496888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0432FF"/>
                </a:solidFill>
                <a:latin typeface="Tahoma" panose="020B0604030504040204" pitchFamily="34" charset="0"/>
              </a:rPr>
              <a:t>’T’</a:t>
            </a:r>
          </a:p>
        </p:txBody>
      </p:sp>
      <p:sp>
        <p:nvSpPr>
          <p:cNvPr id="168978" name="Rectangle 17"/>
          <p:cNvSpPr>
            <a:spLocks noChangeArrowheads="1"/>
          </p:cNvSpPr>
          <p:nvPr/>
        </p:nvSpPr>
        <p:spPr bwMode="auto">
          <a:xfrm>
            <a:off x="3022600" y="4238625"/>
            <a:ext cx="58420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0432FF"/>
                </a:solidFill>
                <a:latin typeface="Tahoma" panose="020B0604030504040204" pitchFamily="34" charset="0"/>
              </a:rPr>
              <a:t>’   ’</a:t>
            </a:r>
          </a:p>
        </p:txBody>
      </p:sp>
      <p:sp>
        <p:nvSpPr>
          <p:cNvPr id="168979" name="Rectangle 18"/>
          <p:cNvSpPr>
            <a:spLocks noChangeArrowheads="1"/>
          </p:cNvSpPr>
          <p:nvPr/>
        </p:nvSpPr>
        <p:spPr bwMode="auto">
          <a:xfrm>
            <a:off x="4284663" y="4238625"/>
            <a:ext cx="519112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0432FF"/>
                </a:solidFill>
                <a:latin typeface="Tahoma" panose="020B0604030504040204" pitchFamily="34" charset="0"/>
              </a:rPr>
              <a:t>’R’</a:t>
            </a:r>
          </a:p>
        </p:txBody>
      </p:sp>
      <p:sp>
        <p:nvSpPr>
          <p:cNvPr id="168980" name="Rectangle 19"/>
          <p:cNvSpPr>
            <a:spLocks noChangeArrowheads="1"/>
          </p:cNvSpPr>
          <p:nvPr/>
        </p:nvSpPr>
        <p:spPr bwMode="auto">
          <a:xfrm>
            <a:off x="6589713" y="4238625"/>
            <a:ext cx="611187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0432FF"/>
                </a:solidFill>
                <a:latin typeface="Tahoma" panose="020B0604030504040204" pitchFamily="34" charset="0"/>
              </a:rPr>
              <a:t>’</a:t>
            </a:r>
            <a:r>
              <a:rPr lang="en-US" altLang="en-US" sz="2000" b="1">
                <a:solidFill>
                  <a:srgbClr val="0432FF"/>
                </a:solidFill>
                <a:latin typeface="Tahoma" panose="020B0604030504040204" pitchFamily="34" charset="0"/>
              </a:rPr>
              <a:t>\0</a:t>
            </a:r>
            <a:r>
              <a:rPr lang="en-US" altLang="en-US" sz="2000">
                <a:solidFill>
                  <a:srgbClr val="0432FF"/>
                </a:solidFill>
                <a:latin typeface="Tahoma" panose="020B0604030504040204" pitchFamily="34" charset="0"/>
              </a:rPr>
              <a:t>’</a:t>
            </a:r>
          </a:p>
        </p:txBody>
      </p:sp>
      <p:sp>
        <p:nvSpPr>
          <p:cNvPr id="168981" name="Rectangle 20"/>
          <p:cNvSpPr>
            <a:spLocks noChangeArrowheads="1"/>
          </p:cNvSpPr>
          <p:nvPr/>
        </p:nvSpPr>
        <p:spPr bwMode="auto">
          <a:xfrm>
            <a:off x="4946650" y="4238625"/>
            <a:ext cx="417513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0432FF"/>
                </a:solidFill>
                <a:latin typeface="Tahoma" panose="020B0604030504040204" pitchFamily="34" charset="0"/>
              </a:rPr>
              <a:t>’I’</a:t>
            </a:r>
          </a:p>
        </p:txBody>
      </p:sp>
      <p:sp>
        <p:nvSpPr>
          <p:cNvPr id="168982" name="Rectangle 21"/>
          <p:cNvSpPr>
            <a:spLocks noChangeArrowheads="1"/>
          </p:cNvSpPr>
          <p:nvPr/>
        </p:nvSpPr>
        <p:spPr bwMode="auto">
          <a:xfrm>
            <a:off x="6032500" y="4238625"/>
            <a:ext cx="534988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0432FF"/>
                </a:solidFill>
                <a:latin typeface="Tahoma" panose="020B0604030504040204" pitchFamily="34" charset="0"/>
              </a:rPr>
              <a:t>’H’</a:t>
            </a:r>
          </a:p>
        </p:txBody>
      </p:sp>
      <p:sp>
        <p:nvSpPr>
          <p:cNvPr id="168983" name="Rectangle 22"/>
          <p:cNvSpPr>
            <a:spLocks noChangeArrowheads="1"/>
          </p:cNvSpPr>
          <p:nvPr/>
        </p:nvSpPr>
        <p:spPr bwMode="auto">
          <a:xfrm>
            <a:off x="5386388" y="4238625"/>
            <a:ext cx="53340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0432FF"/>
                </a:solidFill>
                <a:latin typeface="Tahoma" panose="020B0604030504040204" pitchFamily="34" charset="0"/>
              </a:rPr>
              <a:t>’N’</a:t>
            </a:r>
          </a:p>
        </p:txBody>
      </p:sp>
      <p:sp>
        <p:nvSpPr>
          <p:cNvPr id="168984" name="Rectangle 23"/>
          <p:cNvSpPr>
            <a:spLocks noChangeArrowheads="1"/>
          </p:cNvSpPr>
          <p:nvPr/>
        </p:nvSpPr>
        <p:spPr bwMode="auto">
          <a:xfrm>
            <a:off x="4802188" y="5497513"/>
            <a:ext cx="43164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Tahoma" panose="020B0604030504040204" pitchFamily="34" charset="0"/>
              </a:rPr>
              <a:t>String ending with special character</a:t>
            </a:r>
          </a:p>
        </p:txBody>
      </p:sp>
      <p:cxnSp>
        <p:nvCxnSpPr>
          <p:cNvPr id="168985" name="AutoShape 24"/>
          <p:cNvCxnSpPr>
            <a:cxnSpLocks noChangeShapeType="1"/>
          </p:cNvCxnSpPr>
          <p:nvPr/>
        </p:nvCxnSpPr>
        <p:spPr bwMode="auto">
          <a:xfrm>
            <a:off x="6940550" y="4757738"/>
            <a:ext cx="19050" cy="739775"/>
          </a:xfrm>
          <a:prstGeom prst="straightConnector1">
            <a:avLst/>
          </a:prstGeom>
          <a:noFill/>
          <a:ln w="38160" cap="sq">
            <a:solidFill>
              <a:srgbClr val="0070C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String declaration</a:t>
            </a:r>
          </a:p>
        </p:txBody>
      </p:sp>
      <p:sp>
        <p:nvSpPr>
          <p:cNvPr id="171011" name="Rectangle 2"/>
          <p:cNvSpPr>
            <a:spLocks noChangeArrowheads="1"/>
          </p:cNvSpPr>
          <p:nvPr/>
        </p:nvSpPr>
        <p:spPr bwMode="auto">
          <a:xfrm>
            <a:off x="76200" y="1524000"/>
            <a:ext cx="8991600" cy="4479925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800">
                <a:latin typeface="Consolas" panose="020B0609020204030204" pitchFamily="49" charset="0"/>
              </a:rPr>
              <a:t>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using namespace std;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</a:pPr>
            <a:endParaRPr lang="en-US" altLang="en-US" sz="18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main(){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800">
                <a:latin typeface="Consolas" panose="020B0609020204030204" pitchFamily="49" charset="0"/>
              </a:rPr>
              <a:t> 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MAX_LEN = 50;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1800">
                <a:latin typeface="Consolas" panose="020B0609020204030204" pitchFamily="49" charset="0"/>
              </a:rPr>
              <a:t> s1[MAX_LEN];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1800">
                <a:latin typeface="Consolas" panose="020B0609020204030204" pitchFamily="49" charset="0"/>
              </a:rPr>
              <a:t> s2[MAX_LEN] = 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	{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'L'</a:t>
            </a:r>
            <a:r>
              <a:rPr lang="en-US" altLang="en-US" sz="1800">
                <a:latin typeface="Consolas" panose="020B0609020204030204" pitchFamily="49" charset="0"/>
              </a:rPr>
              <a:t>,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altLang="en-US" sz="1800">
                <a:latin typeface="Consolas" panose="020B0609020204030204" pitchFamily="49" charset="0"/>
              </a:rPr>
              <a:t>,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'P'</a:t>
            </a:r>
            <a:r>
              <a:rPr lang="en-US" altLang="en-US" sz="1800">
                <a:latin typeface="Consolas" panose="020B0609020204030204" pitchFamily="49" charset="0"/>
              </a:rPr>
              <a:t>,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altLang="en-US" sz="1800">
                <a:latin typeface="Consolas" panose="020B0609020204030204" pitchFamily="49" charset="0"/>
              </a:rPr>
              <a:t>,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'T'</a:t>
            </a:r>
            <a:r>
              <a:rPr lang="en-US" altLang="en-US" sz="1800">
                <a:latin typeface="Consolas" panose="020B0609020204030204" pitchFamily="49" charset="0"/>
              </a:rPr>
              <a:t>,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'R'</a:t>
            </a:r>
            <a:r>
              <a:rPr lang="en-US" altLang="en-US" sz="1800">
                <a:latin typeface="Consolas" panose="020B0609020204030204" pitchFamily="49" charset="0"/>
              </a:rPr>
              <a:t>,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'I'</a:t>
            </a:r>
            <a:r>
              <a:rPr lang="en-US" altLang="en-US" sz="1800">
                <a:latin typeface="Consolas" panose="020B0609020204030204" pitchFamily="49" charset="0"/>
              </a:rPr>
              <a:t>,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'N'</a:t>
            </a:r>
            <a:r>
              <a:rPr lang="en-US" altLang="en-US" sz="1800">
                <a:latin typeface="Consolas" panose="020B0609020204030204" pitchFamily="49" charset="0"/>
              </a:rPr>
              <a:t>,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'H'</a:t>
            </a:r>
            <a:r>
              <a:rPr lang="en-US" altLang="en-US" sz="1800">
                <a:latin typeface="Consolas" panose="020B0609020204030204" pitchFamily="49" charset="0"/>
              </a:rPr>
              <a:t>,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lang="en-US" altLang="en-US" sz="1800">
                <a:latin typeface="Consolas" panose="020B0609020204030204" pitchFamily="49" charset="0"/>
              </a:rPr>
              <a:t>};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1800">
                <a:latin typeface="Consolas" panose="020B0609020204030204" pitchFamily="49" charset="0"/>
              </a:rPr>
              <a:t> s3[MAX_LEN] =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"LAP TRINH"</a:t>
            </a:r>
            <a:r>
              <a:rPr lang="en-US" altLang="en-US" sz="1800">
                <a:latin typeface="Consolas" panose="020B0609020204030204" pitchFamily="49" charset="0"/>
              </a:rPr>
              <a:t>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1800">
                <a:latin typeface="Consolas" panose="020B0609020204030204" pitchFamily="49" charset="0"/>
              </a:rPr>
              <a:t> s4[] = 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	{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'L'</a:t>
            </a:r>
            <a:r>
              <a:rPr lang="en-US" altLang="en-US" sz="1800">
                <a:latin typeface="Consolas" panose="020B0609020204030204" pitchFamily="49" charset="0"/>
              </a:rPr>
              <a:t>,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altLang="en-US" sz="1800">
                <a:latin typeface="Consolas" panose="020B0609020204030204" pitchFamily="49" charset="0"/>
              </a:rPr>
              <a:t>,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'P'</a:t>
            </a:r>
            <a:r>
              <a:rPr lang="en-US" altLang="en-US" sz="1800">
                <a:latin typeface="Consolas" panose="020B0609020204030204" pitchFamily="49" charset="0"/>
              </a:rPr>
              <a:t>,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altLang="en-US" sz="1800">
                <a:latin typeface="Consolas" panose="020B0609020204030204" pitchFamily="49" charset="0"/>
              </a:rPr>
              <a:t>,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'T'</a:t>
            </a:r>
            <a:r>
              <a:rPr lang="en-US" altLang="en-US" sz="1800">
                <a:latin typeface="Consolas" panose="020B0609020204030204" pitchFamily="49" charset="0"/>
              </a:rPr>
              <a:t>,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'R'</a:t>
            </a:r>
            <a:r>
              <a:rPr lang="en-US" altLang="en-US" sz="1800">
                <a:latin typeface="Consolas" panose="020B0609020204030204" pitchFamily="49" charset="0"/>
              </a:rPr>
              <a:t>,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'I'</a:t>
            </a:r>
            <a:r>
              <a:rPr lang="en-US" altLang="en-US" sz="1800">
                <a:latin typeface="Consolas" panose="020B0609020204030204" pitchFamily="49" charset="0"/>
              </a:rPr>
              <a:t>,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'N'</a:t>
            </a:r>
            <a:r>
              <a:rPr lang="en-US" altLang="en-US" sz="1800">
                <a:latin typeface="Consolas" panose="020B0609020204030204" pitchFamily="49" charset="0"/>
              </a:rPr>
              <a:t>,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'H'</a:t>
            </a:r>
            <a:r>
              <a:rPr lang="en-US" altLang="en-US" sz="1800">
                <a:latin typeface="Consolas" panose="020B0609020204030204" pitchFamily="49" charset="0"/>
              </a:rPr>
              <a:t>,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lang="en-US" altLang="en-US" sz="1800">
                <a:latin typeface="Consolas" panose="020B0609020204030204" pitchFamily="49" charset="0"/>
              </a:rPr>
              <a:t>};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1800">
                <a:latin typeface="Consolas" panose="020B0609020204030204" pitchFamily="49" charset="0"/>
              </a:rPr>
              <a:t> s5[] =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"LAP TRINH"</a:t>
            </a:r>
            <a:r>
              <a:rPr lang="en-US" altLang="en-US" sz="1800">
                <a:latin typeface="Consolas" panose="020B0609020204030204" pitchFamily="49" charset="0"/>
              </a:rPr>
              <a:t>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Consolas" panose="020B06090202040302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cout &lt;&lt; s2 &lt;&lt; endl &lt;&lt; s3 &lt;&lt; endl &lt;&lt; s4 &lt;&lt; endl &lt;&lt; s5 &lt;&lt; endl;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800">
                <a:latin typeface="Consolas" panose="020B0609020204030204" pitchFamily="49" charset="0"/>
              </a:rPr>
              <a:t> 0;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710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15900"/>
            <a:ext cx="2857500" cy="20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Struct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735013" indent="-277813"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indent="-227013"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 indent="-227013"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Why do we need struct?</a:t>
            </a:r>
          </a:p>
          <a:p>
            <a:pPr lvl="1" eaLnBrk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Problem: student management system</a:t>
            </a:r>
          </a:p>
          <a:p>
            <a:pPr lvl="2" eaLnBrk="1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Program needs to store information for each student:</a:t>
            </a:r>
          </a:p>
          <a:p>
            <a:pPr lvl="3" eaLnBrk="1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Identifier</a:t>
            </a:r>
          </a:p>
          <a:p>
            <a:pPr lvl="3" eaLnBrk="1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Name</a:t>
            </a:r>
          </a:p>
          <a:p>
            <a:pPr lvl="3" eaLnBrk="1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Date of birth</a:t>
            </a:r>
          </a:p>
          <a:p>
            <a:pPr lvl="3" eaLnBrk="1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Address</a:t>
            </a:r>
          </a:p>
          <a:p>
            <a:pPr lvl="3" eaLnBrk="1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Phone number</a:t>
            </a:r>
          </a:p>
          <a:p>
            <a:pPr lvl="3" eaLnBrk="1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Email</a:t>
            </a:r>
          </a:p>
          <a:p>
            <a:pPr lvl="3" eaLnBrk="1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….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String declaration</a:t>
            </a:r>
          </a:p>
        </p:txBody>
      </p:sp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marL="731838" indent="-336550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marL="7889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1246188" indent="-331788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1703388" indent="-331788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2160588" indent="-331788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2617788" indent="-331788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400">
                <a:solidFill>
                  <a:srgbClr val="0000FF"/>
                </a:solidFill>
                <a:latin typeface="Consolas" panose="020B0609020204030204" pitchFamily="49" charset="0"/>
                <a:ea typeface="+mn-ea"/>
              </a:rPr>
              <a:t>char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 s1[MAX_LEN];</a:t>
            </a:r>
          </a:p>
          <a:p>
            <a:pPr lvl="2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>
                <a:solidFill>
                  <a:srgbClr val="000000"/>
                </a:solidFill>
                <a:ea typeface="+mn-ea"/>
              </a:rPr>
              <a:t>s1: can hold up to (MAX_LEN – 1) characters</a:t>
            </a:r>
          </a:p>
          <a:p>
            <a:pPr marL="341313" indent="-330200" eaLnBrk="1">
              <a:spcBef>
                <a:spcPts val="488"/>
              </a:spcBef>
              <a:buSzPct val="100000"/>
              <a:defRPr/>
            </a:pPr>
            <a:endParaRPr lang="en-US" altLang="en-US" sz="2400">
              <a:solidFill>
                <a:srgbClr val="0000FF"/>
              </a:solidFill>
              <a:latin typeface="Consolas" panose="020B0609020204030204" pitchFamily="49" charset="0"/>
              <a:ea typeface="+mn-ea"/>
            </a:endParaRPr>
          </a:p>
          <a:p>
            <a:pPr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400">
                <a:solidFill>
                  <a:srgbClr val="0000FF"/>
                </a:solidFill>
                <a:latin typeface="Consolas" panose="020B0609020204030204" pitchFamily="49" charset="0"/>
                <a:ea typeface="+mn-ea"/>
              </a:rPr>
              <a:t>char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 s2[MAX_LEN] = </a:t>
            </a:r>
          </a:p>
          <a:p>
            <a:pPr marL="341313" indent="-330200" eaLnBrk="1">
              <a:spcBef>
                <a:spcPts val="488"/>
              </a:spcBef>
              <a:buSzPct val="100000"/>
              <a:defRPr/>
            </a:pP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	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{</a:t>
            </a:r>
            <a:r>
              <a:rPr lang="en-US" altLang="en-US">
                <a:solidFill>
                  <a:srgbClr val="A31515"/>
                </a:solidFill>
                <a:latin typeface="Consolas" panose="020B0609020204030204" pitchFamily="49" charset="0"/>
                <a:ea typeface="+mn-ea"/>
              </a:rPr>
              <a:t>'L'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, </a:t>
            </a:r>
            <a:r>
              <a:rPr lang="en-US" altLang="en-US">
                <a:solidFill>
                  <a:srgbClr val="A31515"/>
                </a:solidFill>
                <a:latin typeface="Consolas" panose="020B0609020204030204" pitchFamily="49" charset="0"/>
                <a:ea typeface="+mn-ea"/>
              </a:rPr>
              <a:t>'A'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, </a:t>
            </a:r>
            <a:r>
              <a:rPr lang="en-US" altLang="en-US">
                <a:solidFill>
                  <a:srgbClr val="A31515"/>
                </a:solidFill>
                <a:latin typeface="Consolas" panose="020B0609020204030204" pitchFamily="49" charset="0"/>
                <a:ea typeface="+mn-ea"/>
              </a:rPr>
              <a:t>'P'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, </a:t>
            </a:r>
            <a:r>
              <a:rPr lang="en-US" altLang="en-US">
                <a:solidFill>
                  <a:srgbClr val="A31515"/>
                </a:solidFill>
                <a:latin typeface="Consolas" panose="020B0609020204030204" pitchFamily="49" charset="0"/>
                <a:ea typeface="+mn-ea"/>
              </a:rPr>
              <a:t>' '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, </a:t>
            </a:r>
            <a:r>
              <a:rPr lang="en-US" altLang="en-US">
                <a:solidFill>
                  <a:srgbClr val="A31515"/>
                </a:solidFill>
                <a:latin typeface="Consolas" panose="020B0609020204030204" pitchFamily="49" charset="0"/>
                <a:ea typeface="+mn-ea"/>
              </a:rPr>
              <a:t>'T'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, </a:t>
            </a:r>
            <a:r>
              <a:rPr lang="en-US" altLang="en-US">
                <a:solidFill>
                  <a:srgbClr val="A31515"/>
                </a:solidFill>
                <a:latin typeface="Consolas" panose="020B0609020204030204" pitchFamily="49" charset="0"/>
                <a:ea typeface="+mn-ea"/>
              </a:rPr>
              <a:t>'R'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, </a:t>
            </a:r>
            <a:r>
              <a:rPr lang="en-US" altLang="en-US">
                <a:solidFill>
                  <a:srgbClr val="A31515"/>
                </a:solidFill>
                <a:latin typeface="Consolas" panose="020B0609020204030204" pitchFamily="49" charset="0"/>
                <a:ea typeface="+mn-ea"/>
              </a:rPr>
              <a:t>'I'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, </a:t>
            </a:r>
            <a:r>
              <a:rPr lang="en-US" altLang="en-US">
                <a:solidFill>
                  <a:srgbClr val="A31515"/>
                </a:solidFill>
                <a:latin typeface="Consolas" panose="020B0609020204030204" pitchFamily="49" charset="0"/>
                <a:ea typeface="+mn-ea"/>
              </a:rPr>
              <a:t>'N'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, </a:t>
            </a:r>
            <a:r>
              <a:rPr lang="en-US" altLang="en-US">
                <a:solidFill>
                  <a:srgbClr val="A31515"/>
                </a:solidFill>
                <a:latin typeface="Consolas" panose="020B0609020204030204" pitchFamily="49" charset="0"/>
                <a:ea typeface="+mn-ea"/>
              </a:rPr>
              <a:t>'H'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, </a:t>
            </a:r>
            <a:r>
              <a:rPr lang="en-US" altLang="en-US">
                <a:solidFill>
                  <a:srgbClr val="A31515"/>
                </a:solidFill>
                <a:latin typeface="Consolas" panose="020B0609020204030204" pitchFamily="49" charset="0"/>
                <a:ea typeface="+mn-ea"/>
              </a:rPr>
              <a:t>'\0'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};</a:t>
            </a:r>
          </a:p>
          <a:p>
            <a:pPr lvl="4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>
                <a:solidFill>
                  <a:srgbClr val="000000"/>
                </a:solidFill>
                <a:ea typeface="+mn-ea"/>
              </a:rPr>
              <a:t>s2: can hold up to (MAX_LEN – 1) characters</a:t>
            </a:r>
          </a:p>
          <a:p>
            <a:pPr lvl="4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>
                <a:solidFill>
                  <a:srgbClr val="000000"/>
                </a:solidFill>
                <a:ea typeface="+mn-ea"/>
              </a:rPr>
              <a:t>String initialization using array initialization </a:t>
            </a:r>
            <a:r>
              <a:rPr lang="en-US" altLang="en-US" sz="2000">
                <a:solidFill>
                  <a:srgbClr val="000000"/>
                </a:solidFill>
                <a:latin typeface="Wingdings" panose="05000000000000000000" pitchFamily="2" charset="2"/>
                <a:ea typeface="+mn-ea"/>
              </a:rPr>
              <a:t></a:t>
            </a:r>
            <a:r>
              <a:rPr lang="en-US" altLang="en-US" sz="2000">
                <a:solidFill>
                  <a:srgbClr val="000000"/>
                </a:solidFill>
                <a:ea typeface="+mn-ea"/>
              </a:rPr>
              <a:t> </a:t>
            </a:r>
            <a:r>
              <a:rPr lang="en-US" altLang="en-US" sz="2000" b="1">
                <a:solidFill>
                  <a:srgbClr val="FF0000"/>
                </a:solidFill>
                <a:ea typeface="+mn-ea"/>
              </a:rPr>
              <a:t>need to be terminated by ‘\0’</a:t>
            </a:r>
          </a:p>
          <a:p>
            <a:pPr marL="341313" indent="-330200" eaLnBrk="1">
              <a:spcBef>
                <a:spcPts val="1425"/>
              </a:spcBef>
              <a:buSzPct val="100000"/>
              <a:defRPr/>
            </a:pPr>
            <a:endParaRPr lang="en-US" altLang="en-US" sz="2000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  <a:p>
            <a:pPr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400">
                <a:solidFill>
                  <a:srgbClr val="0000FF"/>
                </a:solidFill>
                <a:latin typeface="Consolas" panose="020B0609020204030204" pitchFamily="49" charset="0"/>
                <a:ea typeface="+mn-ea"/>
              </a:rPr>
              <a:t>char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 s3[MAX_LEN] = </a:t>
            </a:r>
            <a:r>
              <a:rPr lang="en-US" altLang="en-US" sz="2400">
                <a:solidFill>
                  <a:srgbClr val="A31515"/>
                </a:solidFill>
                <a:latin typeface="Consolas" panose="020B0609020204030204" pitchFamily="49" charset="0"/>
                <a:ea typeface="+mn-ea"/>
              </a:rPr>
              <a:t>"LAP TRINH"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;</a:t>
            </a:r>
          </a:p>
          <a:p>
            <a:pPr lvl="4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>
                <a:solidFill>
                  <a:srgbClr val="000000"/>
                </a:solidFill>
                <a:ea typeface="+mn-ea"/>
              </a:rPr>
              <a:t>s3: can hold up to (MAX_LEN – 1) characters</a:t>
            </a:r>
          </a:p>
          <a:p>
            <a:pPr lvl="4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>
                <a:solidFill>
                  <a:srgbClr val="000000"/>
                </a:solidFill>
                <a:ea typeface="+mn-ea"/>
              </a:rPr>
              <a:t>Initialization using constant </a:t>
            </a:r>
            <a:r>
              <a:rPr lang="en-US" altLang="en-US" sz="2000">
                <a:solidFill>
                  <a:srgbClr val="000000"/>
                </a:solidFill>
                <a:latin typeface="Wingdings" panose="05000000000000000000" pitchFamily="2" charset="2"/>
                <a:ea typeface="+mn-ea"/>
              </a:rPr>
              <a:t></a:t>
            </a:r>
            <a:r>
              <a:rPr lang="en-US" altLang="en-US" sz="2000">
                <a:solidFill>
                  <a:srgbClr val="000000"/>
                </a:solidFill>
                <a:ea typeface="+mn-ea"/>
              </a:rPr>
              <a:t> </a:t>
            </a:r>
            <a:r>
              <a:rPr lang="en-US" altLang="en-US" sz="2000" b="1">
                <a:solidFill>
                  <a:srgbClr val="FF0000"/>
                </a:solidFill>
                <a:ea typeface="+mn-ea"/>
              </a:rPr>
              <a:t>no need for ’\0’</a:t>
            </a:r>
          </a:p>
          <a:p>
            <a:pPr marL="341313" indent="-330200" eaLnBrk="1">
              <a:spcBef>
                <a:spcPts val="488"/>
              </a:spcBef>
              <a:buSzPct val="100000"/>
              <a:defRPr/>
            </a:pPr>
            <a:endParaRPr lang="en-US" altLang="en-US" sz="2400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  <a:p>
            <a:pPr marL="341313" indent="-330200" eaLnBrk="1">
              <a:spcBef>
                <a:spcPts val="488"/>
              </a:spcBef>
              <a:buSzPct val="100000"/>
              <a:defRPr/>
            </a:pPr>
            <a:endParaRPr lang="en-US" altLang="en-US" sz="2400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String declaration</a:t>
            </a:r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marL="7889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1246188" indent="-331788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1703388" indent="-331788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2160588" indent="-331788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2617788" indent="-331788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  <a:ea typeface="+mn-ea"/>
              </a:rPr>
              <a:t>char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 s4[] = </a:t>
            </a:r>
          </a:p>
          <a:p>
            <a:pPr marL="341313" indent="-330200" eaLnBrk="1">
              <a:spcBef>
                <a:spcPts val="488"/>
              </a:spcBef>
              <a:buSzPct val="100000"/>
              <a:defRPr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		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{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  <a:ea typeface="+mn-ea"/>
              </a:rPr>
              <a:t>'L'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,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  <a:ea typeface="+mn-ea"/>
              </a:rPr>
              <a:t>'A'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,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  <a:ea typeface="+mn-ea"/>
              </a:rPr>
              <a:t>'P'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,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  <a:ea typeface="+mn-ea"/>
              </a:rPr>
              <a:t>' '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,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  <a:ea typeface="+mn-ea"/>
              </a:rPr>
              <a:t>'T'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,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  <a:ea typeface="+mn-ea"/>
              </a:rPr>
              <a:t>'R'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,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  <a:ea typeface="+mn-ea"/>
              </a:rPr>
              <a:t>'I'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,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  <a:ea typeface="+mn-ea"/>
              </a:rPr>
              <a:t>'N'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,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  <a:ea typeface="+mn-ea"/>
              </a:rPr>
              <a:t>'H'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,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  <a:ea typeface="+mn-ea"/>
              </a:rPr>
              <a:t>'\0'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};</a:t>
            </a:r>
          </a:p>
          <a:p>
            <a:pPr lvl="4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s4: array of 10 memory blocks, hold exactly 9 characters of string “LAP TRINH”</a:t>
            </a:r>
          </a:p>
          <a:p>
            <a:pPr lvl="4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No need to specify the array size when declaring with string initialization</a:t>
            </a:r>
          </a:p>
          <a:p>
            <a:pPr lvl="4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Initialize the same way as array initialization</a:t>
            </a:r>
          </a:p>
          <a:p>
            <a:pPr marL="341313" indent="-330200" eaLnBrk="1">
              <a:spcBef>
                <a:spcPts val="400"/>
              </a:spcBef>
              <a:buSzPct val="100000"/>
              <a:defRPr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	</a:t>
            </a:r>
          </a:p>
          <a:p>
            <a:pPr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  <a:ea typeface="+mn-ea"/>
              </a:rPr>
              <a:t>char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 s5[] = </a:t>
            </a:r>
            <a:r>
              <a:rPr lang="en-US" altLang="en-US" sz="2400" dirty="0">
                <a:solidFill>
                  <a:srgbClr val="A31515"/>
                </a:solidFill>
                <a:latin typeface="Consolas" panose="020B0609020204030204" pitchFamily="49" charset="0"/>
                <a:ea typeface="+mn-ea"/>
              </a:rPr>
              <a:t>"LAP TRINH"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;</a:t>
            </a:r>
          </a:p>
          <a:p>
            <a:pPr lvl="4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s5: array of 10 memory blocks, hold exactly 9 of string “LAP TRINH”</a:t>
            </a:r>
          </a:p>
          <a:p>
            <a:pPr lvl="4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No need to specify the array size when declaring with string initialization</a:t>
            </a:r>
          </a:p>
          <a:p>
            <a:pPr lvl="4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Initialize using constant “LAP TRINH”</a:t>
            </a:r>
          </a:p>
          <a:p>
            <a:pPr marL="341313" indent="-330200" eaLnBrk="1">
              <a:spcBef>
                <a:spcPts val="400"/>
              </a:spcBef>
              <a:buSzPct val="100000"/>
              <a:defRPr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	</a:t>
            </a:r>
          </a:p>
          <a:p>
            <a:pPr marL="341313" indent="-330200" eaLnBrk="1">
              <a:spcBef>
                <a:spcPts val="488"/>
              </a:spcBef>
              <a:buSzPct val="100000"/>
              <a:defRPr/>
            </a:pP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  <a:p>
            <a:pPr marL="341313" indent="-330200" eaLnBrk="1">
              <a:spcBef>
                <a:spcPts val="488"/>
              </a:spcBef>
              <a:buSzPct val="100000"/>
              <a:defRPr/>
            </a:pP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Some string function library</a:t>
            </a:r>
          </a:p>
        </p:txBody>
      </p:sp>
      <p:sp>
        <p:nvSpPr>
          <p:cNvPr id="177155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1788" indent="-331788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731838" indent="-274638"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Print string function</a:t>
            </a:r>
          </a:p>
          <a:p>
            <a:pPr lvl="1" eaLnBrk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Function: </a:t>
            </a:r>
            <a:r>
              <a:rPr lang="en-US" altLang="en-US">
                <a:solidFill>
                  <a:srgbClr val="0432FF"/>
                </a:solidFill>
              </a:rPr>
              <a:t>cout</a:t>
            </a:r>
          </a:p>
        </p:txBody>
      </p:sp>
      <p:sp>
        <p:nvSpPr>
          <p:cNvPr id="177156" name="Rectangle 3"/>
          <p:cNvSpPr>
            <a:spLocks noChangeArrowheads="1"/>
          </p:cNvSpPr>
          <p:nvPr/>
        </p:nvSpPr>
        <p:spPr bwMode="auto">
          <a:xfrm>
            <a:off x="76200" y="2514600"/>
            <a:ext cx="8991600" cy="3382963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800">
                <a:latin typeface="Consolas" panose="020B0609020204030204" pitchFamily="49" charset="0"/>
              </a:rPr>
              <a:t>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using namespace std;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Consolas" panose="020B06090202040302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main(){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800">
                <a:latin typeface="Consolas" panose="020B0609020204030204" pitchFamily="49" charset="0"/>
              </a:rPr>
              <a:t> 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MAX_LEN = 50;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1800">
                <a:latin typeface="Consolas" panose="020B0609020204030204" pitchFamily="49" charset="0"/>
              </a:rPr>
              <a:t> s1[MAX_LEN] = 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	{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'L'</a:t>
            </a:r>
            <a:r>
              <a:rPr lang="en-US" altLang="en-US" sz="1800">
                <a:latin typeface="Consolas" panose="020B0609020204030204" pitchFamily="49" charset="0"/>
              </a:rPr>
              <a:t>,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altLang="en-US" sz="1800">
                <a:latin typeface="Consolas" panose="020B0609020204030204" pitchFamily="49" charset="0"/>
              </a:rPr>
              <a:t>,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'P'</a:t>
            </a:r>
            <a:r>
              <a:rPr lang="en-US" altLang="en-US" sz="1800">
                <a:latin typeface="Consolas" panose="020B0609020204030204" pitchFamily="49" charset="0"/>
              </a:rPr>
              <a:t>,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altLang="en-US" sz="1800">
                <a:latin typeface="Consolas" panose="020B0609020204030204" pitchFamily="49" charset="0"/>
              </a:rPr>
              <a:t>,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'T'</a:t>
            </a:r>
            <a:r>
              <a:rPr lang="en-US" altLang="en-US" sz="1800">
                <a:latin typeface="Consolas" panose="020B0609020204030204" pitchFamily="49" charset="0"/>
              </a:rPr>
              <a:t>,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'R'</a:t>
            </a:r>
            <a:r>
              <a:rPr lang="en-US" altLang="en-US" sz="1800">
                <a:latin typeface="Consolas" panose="020B0609020204030204" pitchFamily="49" charset="0"/>
              </a:rPr>
              <a:t>,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'I'</a:t>
            </a:r>
            <a:r>
              <a:rPr lang="en-US" altLang="en-US" sz="1800">
                <a:latin typeface="Consolas" panose="020B0609020204030204" pitchFamily="49" charset="0"/>
              </a:rPr>
              <a:t>,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'N'</a:t>
            </a:r>
            <a:r>
              <a:rPr lang="en-US" altLang="en-US" sz="1800">
                <a:latin typeface="Consolas" panose="020B0609020204030204" pitchFamily="49" charset="0"/>
              </a:rPr>
              <a:t>,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'H'</a:t>
            </a:r>
            <a:r>
              <a:rPr lang="en-US" altLang="en-US" sz="1800">
                <a:latin typeface="Consolas" panose="020B0609020204030204" pitchFamily="49" charset="0"/>
              </a:rPr>
              <a:t>,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lang="en-US" altLang="en-US" sz="1800">
                <a:latin typeface="Consolas" panose="020B0609020204030204" pitchFamily="49" charset="0"/>
              </a:rPr>
              <a:t>};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1800">
                <a:latin typeface="Consolas" panose="020B0609020204030204" pitchFamily="49" charset="0"/>
              </a:rPr>
              <a:t> s2[] =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"LAP TRINH"</a:t>
            </a:r>
            <a:r>
              <a:rPr lang="en-US" altLang="en-US" sz="1800">
                <a:latin typeface="Consolas" panose="020B0609020204030204" pitchFamily="49" charset="0"/>
              </a:rPr>
              <a:t>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Consolas" panose="020B06090202040302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cout &lt;&lt; s1 &lt;&lt; endl &lt;&lt; s2 &lt;&lt; endl;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800">
                <a:latin typeface="Consolas" panose="020B0609020204030204" pitchFamily="49" charset="0"/>
              </a:rPr>
              <a:t> 0;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7157" name="Line 4"/>
          <p:cNvSpPr>
            <a:spLocks noChangeShapeType="1"/>
          </p:cNvSpPr>
          <p:nvPr/>
        </p:nvSpPr>
        <p:spPr bwMode="auto">
          <a:xfrm>
            <a:off x="1143000" y="5334000"/>
            <a:ext cx="3200400" cy="1588"/>
          </a:xfrm>
          <a:prstGeom prst="line">
            <a:avLst/>
          </a:prstGeom>
          <a:noFill/>
          <a:ln w="38160" cap="sq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58" name="Rectangle 5"/>
          <p:cNvSpPr>
            <a:spLocks noChangeArrowheads="1"/>
          </p:cNvSpPr>
          <p:nvPr/>
        </p:nvSpPr>
        <p:spPr bwMode="auto">
          <a:xfrm>
            <a:off x="4745038" y="2895600"/>
            <a:ext cx="3748087" cy="36512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Print our two strings, s1 and s2</a:t>
            </a:r>
          </a:p>
        </p:txBody>
      </p:sp>
      <p:cxnSp>
        <p:nvCxnSpPr>
          <p:cNvPr id="177159" name="AutoShape 6"/>
          <p:cNvCxnSpPr>
            <a:cxnSpLocks noChangeShapeType="1"/>
          </p:cNvCxnSpPr>
          <p:nvPr/>
        </p:nvCxnSpPr>
        <p:spPr bwMode="auto">
          <a:xfrm flipV="1">
            <a:off x="4343400" y="3265488"/>
            <a:ext cx="2274888" cy="206851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Some string function library</a:t>
            </a:r>
          </a:p>
        </p:txBody>
      </p:sp>
      <p:sp>
        <p:nvSpPr>
          <p:cNvPr id="179203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1788" indent="-331788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731838" indent="-274638"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Read string function: </a:t>
            </a:r>
            <a:r>
              <a:rPr lang="en-US" altLang="en-US">
                <a:solidFill>
                  <a:srgbClr val="0432FF"/>
                </a:solidFill>
              </a:rPr>
              <a:t>read a word</a:t>
            </a:r>
          </a:p>
          <a:p>
            <a:pPr lvl="1" eaLnBrk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Function: </a:t>
            </a:r>
            <a:r>
              <a:rPr lang="en-US" altLang="en-US">
                <a:solidFill>
                  <a:srgbClr val="0432FF"/>
                </a:solidFill>
              </a:rPr>
              <a:t>cin</a:t>
            </a:r>
          </a:p>
        </p:txBody>
      </p:sp>
      <p:sp>
        <p:nvSpPr>
          <p:cNvPr id="179204" name="Rectangle 3"/>
          <p:cNvSpPr>
            <a:spLocks noChangeArrowheads="1"/>
          </p:cNvSpPr>
          <p:nvPr/>
        </p:nvSpPr>
        <p:spPr bwMode="auto">
          <a:xfrm>
            <a:off x="96838" y="2101850"/>
            <a:ext cx="8816975" cy="3414866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800">
                <a:latin typeface="Consolas" panose="020B0609020204030204" pitchFamily="49" charset="0"/>
              </a:rPr>
              <a:t>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800">
                <a:latin typeface="Consolas" panose="020B0609020204030204" pitchFamily="49" charset="0"/>
              </a:rPr>
              <a:t>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altLang="en-US" sz="18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using namespace std;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Consolas" panose="020B06090202040302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main(){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800">
                <a:latin typeface="Consolas" panose="020B0609020204030204" pitchFamily="49" charset="0"/>
              </a:rPr>
              <a:t> str;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cout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"Enter a word: "</a:t>
            </a:r>
            <a:r>
              <a:rPr lang="en-US" altLang="en-US" sz="1800">
                <a:latin typeface="Consolas" panose="020B0609020204030204" pitchFamily="49" charset="0"/>
              </a:rPr>
              <a:t>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cin  &gt;&gt;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>
                <a:latin typeface="Consolas" panose="020B0609020204030204" pitchFamily="49" charset="0"/>
              </a:rPr>
              <a:t>str; 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Consolas" panose="020B06090202040302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cout &lt;&lt; str &lt;&lt; endl;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800">
                <a:latin typeface="Consolas" panose="020B0609020204030204" pitchFamily="49" charset="0"/>
              </a:rPr>
              <a:t> 0;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9205" name="Line 4"/>
          <p:cNvSpPr>
            <a:spLocks noChangeShapeType="1"/>
          </p:cNvSpPr>
          <p:nvPr/>
        </p:nvSpPr>
        <p:spPr bwMode="auto">
          <a:xfrm>
            <a:off x="107950" y="4364384"/>
            <a:ext cx="1584325" cy="0"/>
          </a:xfrm>
          <a:prstGeom prst="line">
            <a:avLst/>
          </a:prstGeom>
          <a:noFill/>
          <a:ln w="38160" cap="sq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206" name="Rectangle 5"/>
          <p:cNvSpPr>
            <a:spLocks noChangeArrowheads="1"/>
          </p:cNvSpPr>
          <p:nvPr/>
        </p:nvSpPr>
        <p:spPr bwMode="auto">
          <a:xfrm>
            <a:off x="2406650" y="5512147"/>
            <a:ext cx="6265863" cy="36512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432FF"/>
                </a:solidFill>
                <a:latin typeface="Tahoma" panose="020B0604030504040204" pitchFamily="34" charset="0"/>
              </a:rPr>
              <a:t>cin</a:t>
            </a:r>
            <a:r>
              <a:rPr lang="en-US" altLang="en-US" sz="1800">
                <a:latin typeface="Tahoma" panose="020B0604030504040204" pitchFamily="34" charset="0"/>
              </a:rPr>
              <a:t>: Read until reaching a whitespace </a:t>
            </a:r>
            <a:r>
              <a:rPr lang="en-US" altLang="en-US" sz="1800">
                <a:latin typeface="Wingdings" panose="05000000000000000000" pitchFamily="2" charset="2"/>
              </a:rPr>
              <a:t></a:t>
            </a:r>
            <a:r>
              <a:rPr lang="en-US" altLang="en-US" sz="1800">
                <a:latin typeface="Tahoma" panose="020B0604030504040204" pitchFamily="34" charset="0"/>
              </a:rPr>
              <a:t> read word</a:t>
            </a:r>
          </a:p>
        </p:txBody>
      </p:sp>
      <p:cxnSp>
        <p:nvCxnSpPr>
          <p:cNvPr id="179207" name="AutoShape 6"/>
          <p:cNvCxnSpPr>
            <a:cxnSpLocks noChangeShapeType="1"/>
          </p:cNvCxnSpPr>
          <p:nvPr/>
        </p:nvCxnSpPr>
        <p:spPr bwMode="auto">
          <a:xfrm>
            <a:off x="1692275" y="4364384"/>
            <a:ext cx="3749675" cy="11430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Some string function library</a:t>
            </a:r>
          </a:p>
        </p:txBody>
      </p:sp>
      <p:sp>
        <p:nvSpPr>
          <p:cNvPr id="18125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1788" indent="-331788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731838" indent="-274638"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Read string function: </a:t>
            </a:r>
            <a:r>
              <a:rPr lang="en-US" altLang="en-US">
                <a:solidFill>
                  <a:srgbClr val="0432FF"/>
                </a:solidFill>
              </a:rPr>
              <a:t>read a line</a:t>
            </a:r>
          </a:p>
          <a:p>
            <a:pPr lvl="1" eaLnBrk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Function: </a:t>
            </a:r>
            <a:r>
              <a:rPr lang="en-US" altLang="en-US">
                <a:solidFill>
                  <a:srgbClr val="0432FF"/>
                </a:solidFill>
              </a:rPr>
              <a:t>getline </a:t>
            </a:r>
            <a:r>
              <a:rPr lang="en-US" altLang="en-US"/>
              <a:t>read until reaching a newline character (ENTER)</a:t>
            </a:r>
          </a:p>
        </p:txBody>
      </p:sp>
      <p:sp>
        <p:nvSpPr>
          <p:cNvPr id="181252" name="Rectangle 3"/>
          <p:cNvSpPr>
            <a:spLocks noChangeArrowheads="1"/>
          </p:cNvSpPr>
          <p:nvPr/>
        </p:nvSpPr>
        <p:spPr bwMode="auto">
          <a:xfrm>
            <a:off x="304800" y="2209800"/>
            <a:ext cx="8458200" cy="3414866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800">
                <a:latin typeface="Consolas" panose="020B0609020204030204" pitchFamily="49" charset="0"/>
              </a:rPr>
              <a:t>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800">
                <a:latin typeface="Consolas" panose="020B0609020204030204" pitchFamily="49" charset="0"/>
              </a:rPr>
              <a:t>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using namespace std;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</a:pPr>
            <a:endParaRPr lang="en-US" altLang="en-US" sz="1800">
              <a:latin typeface="Consolas" panose="020B06090202040302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>
                <a:latin typeface="Consolas" panose="020B0609020204030204" pitchFamily="49" charset="0"/>
              </a:rPr>
              <a:t> main(){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800">
                <a:latin typeface="Consolas" panose="020B0609020204030204" pitchFamily="49" charset="0"/>
              </a:rPr>
              <a:t> str;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cout &lt;&lt; </a:t>
            </a:r>
            <a:r>
              <a:rPr lang="en-US" altLang="en-US" sz="1800">
                <a:solidFill>
                  <a:srgbClr val="A31515"/>
                </a:solidFill>
                <a:latin typeface="Consolas" panose="020B0609020204030204" pitchFamily="49" charset="0"/>
              </a:rPr>
              <a:t>"Enter a line: "</a:t>
            </a:r>
            <a:r>
              <a:rPr lang="en-US" altLang="en-US" sz="1800">
                <a:latin typeface="Consolas" panose="020B0609020204030204" pitchFamily="49" charset="0"/>
              </a:rPr>
              <a:t>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getline(cin, str); 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Consolas" panose="020B06090202040302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cout &lt;&lt; str &lt;&lt; endl;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	</a:t>
            </a:r>
            <a:r>
              <a:rPr lang="en-US" altLang="en-US" sz="18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800">
                <a:latin typeface="Consolas" panose="020B0609020204030204" pitchFamily="49" charset="0"/>
              </a:rPr>
              <a:t> 0;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1253" name="Line 4"/>
          <p:cNvSpPr>
            <a:spLocks noChangeShapeType="1"/>
          </p:cNvSpPr>
          <p:nvPr/>
        </p:nvSpPr>
        <p:spPr bwMode="auto">
          <a:xfrm>
            <a:off x="323850" y="4437112"/>
            <a:ext cx="2255838" cy="0"/>
          </a:xfrm>
          <a:prstGeom prst="line">
            <a:avLst/>
          </a:prstGeom>
          <a:noFill/>
          <a:ln w="38160" cap="sq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254" name="Rectangle 5"/>
          <p:cNvSpPr>
            <a:spLocks noChangeArrowheads="1"/>
          </p:cNvSpPr>
          <p:nvPr/>
        </p:nvSpPr>
        <p:spPr bwMode="auto">
          <a:xfrm>
            <a:off x="2579688" y="5446762"/>
            <a:ext cx="6295804" cy="367878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432FF"/>
                </a:solidFill>
                <a:latin typeface="Tahoma" panose="020B0604030504040204" pitchFamily="34" charset="0"/>
              </a:rPr>
              <a:t>getline</a:t>
            </a:r>
            <a:r>
              <a:rPr lang="en-US" altLang="en-US" sz="1800">
                <a:latin typeface="Tahoma" panose="020B0604030504040204" pitchFamily="34" charset="0"/>
              </a:rPr>
              <a:t>: Read until reaching a newline character </a:t>
            </a:r>
            <a:r>
              <a:rPr lang="en-US" altLang="en-US" sz="1800">
                <a:latin typeface="Wingdings" panose="05000000000000000000" pitchFamily="2" charset="2"/>
              </a:rPr>
              <a:t></a:t>
            </a:r>
            <a:r>
              <a:rPr lang="en-US" altLang="en-US" sz="1800">
                <a:latin typeface="Tahoma" panose="020B0604030504040204" pitchFamily="34" charset="0"/>
              </a:rPr>
              <a:t> read line</a:t>
            </a:r>
          </a:p>
        </p:txBody>
      </p:sp>
      <p:cxnSp>
        <p:nvCxnSpPr>
          <p:cNvPr id="181255" name="AutoShape 6"/>
          <p:cNvCxnSpPr>
            <a:cxnSpLocks noChangeShapeType="1"/>
          </p:cNvCxnSpPr>
          <p:nvPr/>
        </p:nvCxnSpPr>
        <p:spPr bwMode="auto">
          <a:xfrm>
            <a:off x="1695450" y="4437112"/>
            <a:ext cx="2520950" cy="10033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Some string function library</a:t>
            </a:r>
          </a:p>
        </p:txBody>
      </p:sp>
      <p:sp>
        <p:nvSpPr>
          <p:cNvPr id="183299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1788" indent="-331788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731838" indent="-274638"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Read string function: </a:t>
            </a:r>
            <a:r>
              <a:rPr lang="en-US" altLang="en-US">
                <a:solidFill>
                  <a:srgbClr val="0432FF"/>
                </a:solidFill>
              </a:rPr>
              <a:t>read a line</a:t>
            </a:r>
          </a:p>
          <a:p>
            <a:pPr lvl="1" eaLnBrk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Use </a:t>
            </a:r>
            <a:r>
              <a:rPr lang="en-US" altLang="en-US">
                <a:solidFill>
                  <a:srgbClr val="0432FF"/>
                </a:solidFill>
              </a:rPr>
              <a:t>getchar</a:t>
            </a:r>
            <a:r>
              <a:rPr lang="en-US" altLang="en-US"/>
              <a:t>(), until reaching newline character (ENTER)</a:t>
            </a:r>
          </a:p>
        </p:txBody>
      </p:sp>
      <p:sp>
        <p:nvSpPr>
          <p:cNvPr id="183300" name="Rectangle 3"/>
          <p:cNvSpPr>
            <a:spLocks noChangeArrowheads="1"/>
          </p:cNvSpPr>
          <p:nvPr/>
        </p:nvSpPr>
        <p:spPr bwMode="auto">
          <a:xfrm>
            <a:off x="190500" y="2046288"/>
            <a:ext cx="8839200" cy="4349750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400"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400"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A31515"/>
                </a:solidFill>
                <a:latin typeface="Consolas" panose="020B0609020204030204" pitchFamily="49" charset="0"/>
              </a:rPr>
              <a:t>&lt;stdio.h&gt;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using namespace std;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</a:pPr>
            <a:endParaRPr lang="en-US" altLang="en-US" sz="1400">
              <a:latin typeface="Consolas" panose="020B06090202040302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>
                <a:latin typeface="Consolas" panose="020B0609020204030204" pitchFamily="49" charset="0"/>
              </a:rPr>
              <a:t> main(){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nsolas" panose="020B0609020204030204" pitchFamily="49" charset="0"/>
              </a:rPr>
              <a:t>   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600">
                <a:latin typeface="Consolas" panose="020B0609020204030204" pitchFamily="49" charset="0"/>
              </a:rPr>
              <a:t>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>
                <a:latin typeface="Consolas" panose="020B0609020204030204" pitchFamily="49" charset="0"/>
              </a:rPr>
              <a:t> max_len = 50;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nsolas" panose="020B0609020204030204" pitchFamily="49" charset="0"/>
              </a:rPr>
              <a:t>   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1600">
                <a:latin typeface="Consolas" panose="020B0609020204030204" pitchFamily="49" charset="0"/>
              </a:rPr>
              <a:t> str[max_len], ch = </a:t>
            </a:r>
            <a:r>
              <a:rPr lang="en-US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lang="en-US" altLang="en-US" sz="1600">
                <a:latin typeface="Consolas" panose="020B0609020204030204" pitchFamily="49" charset="0"/>
              </a:rPr>
              <a:t>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nsolas" panose="020B0609020204030204" pitchFamily="49" charset="0"/>
              </a:rPr>
              <a:t>   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>
                <a:latin typeface="Consolas" panose="020B0609020204030204" pitchFamily="49" charset="0"/>
              </a:rPr>
              <a:t> i=0;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</a:rPr>
              <a:t>    cout &lt;&lt; </a:t>
            </a:r>
            <a:r>
              <a:rPr lang="en-US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"Enter a string, " </a:t>
            </a:r>
            <a:r>
              <a:rPr lang="en-US" altLang="en-US" sz="1600">
                <a:latin typeface="Consolas" panose="020B0609020204030204" pitchFamily="49" charset="0"/>
              </a:rPr>
              <a:t>&lt;&lt; max_len</a:t>
            </a:r>
            <a:r>
              <a:rPr lang="en-US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>
                <a:latin typeface="Consolas" panose="020B0609020204030204" pitchFamily="49" charset="0"/>
              </a:rPr>
              <a:t>&lt;&lt; </a:t>
            </a:r>
            <a:r>
              <a:rPr lang="en-US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"chars max: " </a:t>
            </a:r>
            <a:r>
              <a:rPr lang="en-US" altLang="en-US" sz="1600">
                <a:latin typeface="Consolas" panose="020B0609020204030204" pitchFamily="49" charset="0"/>
              </a:rPr>
              <a:t>&lt;&lt; endl;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nsolas" panose="020B0609020204030204" pitchFamily="49" charset="0"/>
              </a:rPr>
              <a:t>   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1600">
                <a:latin typeface="Consolas" panose="020B0609020204030204" pitchFamily="49" charset="0"/>
              </a:rPr>
              <a:t>(ch!=</a:t>
            </a:r>
            <a:r>
              <a:rPr lang="en-US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altLang="en-US" sz="1600">
                <a:latin typeface="Consolas" panose="020B0609020204030204" pitchFamily="49" charset="0"/>
              </a:rPr>
              <a:t>){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nsolas" panose="020B0609020204030204" pitchFamily="49" charset="0"/>
              </a:rPr>
              <a:t>        ch=getchar();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nsolas" panose="020B0609020204030204" pitchFamily="49" charset="0"/>
              </a:rPr>
              <a:t>        str[i]=ch;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nsolas" panose="020B0609020204030204" pitchFamily="49" charset="0"/>
              </a:rPr>
              <a:t>        i++;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nsolas" panose="020B0609020204030204" pitchFamily="49" charset="0"/>
              </a:rPr>
              <a:t>    }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nsolas" panose="020B0609020204030204" pitchFamily="49" charset="0"/>
              </a:rPr>
              <a:t>    str[i]=</a:t>
            </a:r>
            <a:r>
              <a:rPr lang="en-US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lang="en-US" altLang="en-US" sz="1600">
                <a:latin typeface="Consolas" panose="020B0609020204030204" pitchFamily="49" charset="0"/>
              </a:rPr>
              <a:t>; </a:t>
            </a:r>
            <a:r>
              <a:rPr lang="en-US" altLang="en-US" sz="1600">
                <a:solidFill>
                  <a:srgbClr val="008000"/>
                </a:solidFill>
                <a:latin typeface="Consolas" panose="020B0609020204030204" pitchFamily="49" charset="0"/>
              </a:rPr>
              <a:t>//ending string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nsolas" panose="020B0609020204030204" pitchFamily="49" charset="0"/>
              </a:rPr>
              <a:t>    cout &lt;&lt;</a:t>
            </a:r>
            <a:r>
              <a:rPr lang="en-US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"line: " </a:t>
            </a:r>
            <a:r>
              <a:rPr lang="en-US" altLang="en-US" sz="1600">
                <a:latin typeface="Consolas" panose="020B0609020204030204" pitchFamily="49" charset="0"/>
              </a:rPr>
              <a:t>&lt;&lt; str;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en-US" sz="1600">
                <a:latin typeface="Consolas" panose="020B0609020204030204" pitchFamily="49" charset="0"/>
              </a:rPr>
              <a:t> 0;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3301" name="Line 4"/>
          <p:cNvSpPr>
            <a:spLocks noChangeShapeType="1"/>
          </p:cNvSpPr>
          <p:nvPr/>
        </p:nvSpPr>
        <p:spPr bwMode="auto">
          <a:xfrm>
            <a:off x="1181100" y="4652963"/>
            <a:ext cx="1371600" cy="1587"/>
          </a:xfrm>
          <a:prstGeom prst="line">
            <a:avLst/>
          </a:prstGeom>
          <a:noFill/>
          <a:ln w="38160" cap="sq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02" name="Rectangle 5"/>
          <p:cNvSpPr>
            <a:spLocks noChangeArrowheads="1"/>
          </p:cNvSpPr>
          <p:nvPr/>
        </p:nvSpPr>
        <p:spPr bwMode="auto">
          <a:xfrm>
            <a:off x="2076450" y="5976938"/>
            <a:ext cx="3575050" cy="36512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432FF"/>
                </a:solidFill>
                <a:latin typeface="Tahoma" panose="020B0604030504040204" pitchFamily="34" charset="0"/>
              </a:rPr>
              <a:t>getchar</a:t>
            </a:r>
            <a:r>
              <a:rPr lang="en-US" altLang="en-US" sz="1800">
                <a:latin typeface="Tahoma" panose="020B0604030504040204" pitchFamily="34" charset="0"/>
              </a:rPr>
              <a:t>: Read each character</a:t>
            </a:r>
          </a:p>
        </p:txBody>
      </p:sp>
      <p:cxnSp>
        <p:nvCxnSpPr>
          <p:cNvPr id="183303" name="AutoShape 6"/>
          <p:cNvCxnSpPr>
            <a:cxnSpLocks noChangeShapeType="1"/>
          </p:cNvCxnSpPr>
          <p:nvPr/>
        </p:nvCxnSpPr>
        <p:spPr bwMode="auto">
          <a:xfrm>
            <a:off x="2551113" y="4652963"/>
            <a:ext cx="2095500" cy="123031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Some string function library</a:t>
            </a:r>
          </a:p>
        </p:txBody>
      </p:sp>
      <p:sp>
        <p:nvSpPr>
          <p:cNvPr id="185347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1788" indent="-331788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731838" indent="-274638"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indent="-227013"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Read string function: </a:t>
            </a:r>
          </a:p>
          <a:p>
            <a:pPr lvl="1" eaLnBrk="1">
              <a:lnSpc>
                <a:spcPct val="100000"/>
              </a:lnSpc>
              <a:spcBef>
                <a:spcPts val="488"/>
              </a:spcBef>
              <a:buClr>
                <a:srgbClr val="FF0000"/>
              </a:buClr>
              <a:buFont typeface="Wingdings" panose="05000000000000000000" pitchFamily="2" charset="2"/>
              <a:buChar char=""/>
            </a:pPr>
            <a:r>
              <a:rPr lang="en-US" altLang="en-US" sz="2400"/>
              <a:t>Should not use cin and getline in the same program</a:t>
            </a:r>
          </a:p>
          <a:p>
            <a:pPr lvl="2" eaLnBrk="1"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 sz="2400">
                <a:solidFill>
                  <a:srgbClr val="0432FF"/>
                </a:solidFill>
              </a:rPr>
              <a:t> cin</a:t>
            </a:r>
            <a:r>
              <a:rPr lang="en-US" altLang="en-US" sz="2400"/>
              <a:t>: Do not read newline character </a:t>
            </a:r>
            <a:r>
              <a:rPr lang="en-US" altLang="en-US" sz="2400">
                <a:latin typeface="Wingdings" panose="05000000000000000000" pitchFamily="2" charset="2"/>
              </a:rPr>
              <a:t></a:t>
            </a:r>
            <a:r>
              <a:rPr lang="en-US" altLang="en-US" sz="2400"/>
              <a:t> use </a:t>
            </a:r>
            <a:r>
              <a:rPr lang="en-US" altLang="en-US" sz="2400">
                <a:solidFill>
                  <a:srgbClr val="0432FF"/>
                </a:solidFill>
              </a:rPr>
              <a:t>getline </a:t>
            </a:r>
            <a:r>
              <a:rPr lang="en-US" altLang="en-US" sz="2400"/>
              <a:t>right after </a:t>
            </a:r>
            <a:r>
              <a:rPr lang="en-US" altLang="en-US" sz="2400">
                <a:solidFill>
                  <a:srgbClr val="0432FF"/>
                </a:solidFill>
              </a:rPr>
              <a:t>cin</a:t>
            </a:r>
            <a:r>
              <a:rPr lang="en-US" altLang="en-US" sz="2400"/>
              <a:t> can return value immediately without input from user.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Some string function library</a:t>
            </a:r>
          </a:p>
        </p:txBody>
      </p:sp>
      <p:sp>
        <p:nvSpPr>
          <p:cNvPr id="187395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1788" indent="-331788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en-US"/>
              <a:t>Another functions: </a:t>
            </a:r>
          </a:p>
        </p:txBody>
      </p:sp>
      <p:graphicFrame>
        <p:nvGraphicFramePr>
          <p:cNvPr id="101379" name="Group 3"/>
          <p:cNvGraphicFramePr>
            <a:graphicFrameLocks noGrp="1"/>
          </p:cNvGraphicFramePr>
          <p:nvPr/>
        </p:nvGraphicFramePr>
        <p:xfrm>
          <a:off x="457200" y="1905000"/>
          <a:ext cx="8308975" cy="3706815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1363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Function</a:t>
                      </a:r>
                    </a:p>
                  </a:txBody>
                  <a:tcPr marL="90000" marR="90000" marT="51649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Explanation</a:t>
                      </a:r>
                    </a:p>
                  </a:txBody>
                  <a:tcPr marL="90000" marR="90000" marT="51649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363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strlen</a:t>
                      </a:r>
                    </a:p>
                  </a:txBody>
                  <a:tcPr marL="90000" marR="90000" marT="51649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Get length of a string</a:t>
                      </a:r>
                    </a:p>
                  </a:txBody>
                  <a:tcPr marL="90000" marR="90000" marT="51649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363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strcpy</a:t>
                      </a:r>
                    </a:p>
                  </a:txBody>
                  <a:tcPr marL="90000" marR="90000" marT="51649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Copy one string to another</a:t>
                      </a:r>
                    </a:p>
                  </a:txBody>
                  <a:tcPr marL="90000" marR="90000" marT="51649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363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strcmp</a:t>
                      </a:r>
                    </a:p>
                  </a:txBody>
                  <a:tcPr marL="90000" marR="90000" marT="51649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Compare two strings</a:t>
                      </a:r>
                    </a:p>
                  </a:txBody>
                  <a:tcPr marL="90000" marR="90000" marT="51649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1363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strstr</a:t>
                      </a:r>
                    </a:p>
                  </a:txBody>
                  <a:tcPr marL="90000" marR="90000" marT="51649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Find string in string</a:t>
                      </a:r>
                    </a:p>
                  </a:txBody>
                  <a:tcPr marL="90000" marR="90000" marT="51649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7416" name="Rectangle 41"/>
          <p:cNvSpPr>
            <a:spLocks noChangeArrowheads="1"/>
          </p:cNvSpPr>
          <p:nvPr/>
        </p:nvSpPr>
        <p:spPr bwMode="auto">
          <a:xfrm>
            <a:off x="2776538" y="5640388"/>
            <a:ext cx="57626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432FF"/>
                </a:solidFill>
                <a:latin typeface="Tahoma" panose="020B0604030504040204" pitchFamily="34" charset="0"/>
              </a:rPr>
              <a:t>http://www.cplusplus.com/reference/cstring/</a:t>
            </a:r>
          </a:p>
        </p:txBody>
      </p:sp>
      <p:sp>
        <p:nvSpPr>
          <p:cNvPr id="187417" name="Rectangle 42"/>
          <p:cNvSpPr>
            <a:spLocks noChangeArrowheads="1"/>
          </p:cNvSpPr>
          <p:nvPr/>
        </p:nvSpPr>
        <p:spPr bwMode="auto">
          <a:xfrm>
            <a:off x="195263" y="5600700"/>
            <a:ext cx="273843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Further reading: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Struct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indent="-2270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indent="-2270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spcBef>
                <a:spcPts val="4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400" dirty="0">
                <a:solidFill>
                  <a:srgbClr val="000000"/>
                </a:solidFill>
                <a:ea typeface="+mn-ea"/>
              </a:rPr>
              <a:t>Why do we need </a:t>
            </a:r>
            <a:r>
              <a:rPr lang="en-US" altLang="en-US" sz="2400" dirty="0" err="1">
                <a:solidFill>
                  <a:srgbClr val="000000"/>
                </a:solidFill>
                <a:ea typeface="+mn-ea"/>
              </a:rPr>
              <a:t>struct</a:t>
            </a:r>
            <a:r>
              <a:rPr lang="en-US" altLang="en-US" sz="2400" dirty="0">
                <a:solidFill>
                  <a:srgbClr val="000000"/>
                </a:solidFill>
                <a:ea typeface="+mn-ea"/>
              </a:rPr>
              <a:t>?</a:t>
            </a:r>
          </a:p>
          <a:p>
            <a:pPr lvl="1" eaLnBrk="1">
              <a:spcBef>
                <a:spcPts val="4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Problem: Student management system</a:t>
            </a:r>
          </a:p>
          <a:p>
            <a:pPr lvl="2" eaLnBrk="1">
              <a:spcBef>
                <a:spcPts val="40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If we use built-in data types to store information of students in memory</a:t>
            </a:r>
          </a:p>
          <a:p>
            <a:pPr lvl="3" eaLnBrk="1">
              <a:spcBef>
                <a:spcPts val="400"/>
              </a:spcBef>
              <a:buClr>
                <a:srgbClr val="FFCF01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Need MANY variables where each variable represents information of a student.</a:t>
            </a:r>
          </a:p>
          <a:p>
            <a:pPr lvl="3" eaLnBrk="1">
              <a:spcBef>
                <a:spcPts val="400"/>
              </a:spcBef>
              <a:buClr>
                <a:srgbClr val="FFCF01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=&gt; Inconvenient: ugly code, hard to understand, etc.</a:t>
            </a:r>
          </a:p>
          <a:p>
            <a:pPr lvl="3" eaLnBrk="1">
              <a:spcBef>
                <a:spcPts val="400"/>
              </a:spcBef>
              <a:buClr>
                <a:srgbClr val="FFCF01"/>
              </a:buClr>
              <a:buSzPct val="100000"/>
              <a:buFont typeface="Wingdings" panose="05000000000000000000" pitchFamily="2" charset="2"/>
              <a:buChar char=""/>
              <a:defRPr/>
            </a:pPr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=&gt; Even if we only store information of some students in memory: variable declaration lines occupy a large area of source code.</a:t>
            </a:r>
          </a:p>
          <a:p>
            <a:pPr marL="341313" indent="-333375" eaLnBrk="1">
              <a:spcBef>
                <a:spcPts val="1425"/>
              </a:spcBef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"/>
        <a:cs typeface="Noto Sans CJK SC Regular"/>
      </a:majorFont>
      <a:minorFont>
        <a:latin typeface="Arial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"/>
        <a:cs typeface="Noto Sans CJK SC Regular"/>
      </a:majorFont>
      <a:minorFont>
        <a:latin typeface="Arial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"/>
        <a:cs typeface="Noto Sans CJK SC Regular"/>
      </a:majorFont>
      <a:minorFont>
        <a:latin typeface="Arial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"/>
        <a:cs typeface="Noto Sans CJK SC Regular"/>
      </a:majorFont>
      <a:minorFont>
        <a:latin typeface="Arial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"/>
        <a:cs typeface="Noto Sans CJK SC Regular"/>
      </a:majorFont>
      <a:minorFont>
        <a:latin typeface="Arial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"/>
        <a:cs typeface="Noto Sans CJK SC Regular"/>
      </a:majorFont>
      <a:minorFont>
        <a:latin typeface="Arial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"/>
        <a:cs typeface="Noto Sans CJK SC Regular"/>
      </a:majorFont>
      <a:minorFont>
        <a:latin typeface="Arial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"/>
        <a:cs typeface="Noto Sans CJK SC Regular"/>
      </a:majorFont>
      <a:minorFont>
        <a:latin typeface="Arial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"/>
        <a:cs typeface="Noto Sans CJK SC Regular"/>
      </a:majorFont>
      <a:minorFont>
        <a:latin typeface="Arial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5553</TotalTime>
  <Words>4326</Words>
  <Application>Microsoft Office PowerPoint</Application>
  <PresentationFormat>Trình chiếu Trên màn hình (4:3)</PresentationFormat>
  <Paragraphs>1351</Paragraphs>
  <Slides>87</Slides>
  <Notes>87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9</vt:i4>
      </vt:variant>
      <vt:variant>
        <vt:lpstr>Tiêu đề Bản chiếu</vt:lpstr>
      </vt:variant>
      <vt:variant>
        <vt:i4>87</vt:i4>
      </vt:variant>
    </vt:vector>
  </HeadingPairs>
  <TitlesOfParts>
    <vt:vector size="103" baseType="lpstr">
      <vt:lpstr>Arial</vt:lpstr>
      <vt:lpstr>Consolas</vt:lpstr>
      <vt:lpstr>DejaVu Sans</vt:lpstr>
      <vt:lpstr>Noto Sans CJK SC Regular</vt:lpstr>
      <vt:lpstr>Tahoma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Tran Quang</dc:creator>
  <cp:keywords/>
  <dc:description/>
  <cp:lastModifiedBy>Kanade Tachibana</cp:lastModifiedBy>
  <cp:revision>1159</cp:revision>
  <cp:lastPrinted>1601-01-01T00:00:00Z</cp:lastPrinted>
  <dcterms:created xsi:type="dcterms:W3CDTF">2010-12-08T02:26:28Z</dcterms:created>
  <dcterms:modified xsi:type="dcterms:W3CDTF">2018-03-11T06:38:55Z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Dai hoc Bach Khoa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7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88</vt:i4>
  </property>
</Properties>
</file>