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268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304" r:id="rId35"/>
    <p:sldId id="300" r:id="rId36"/>
    <p:sldId id="301" r:id="rId37"/>
    <p:sldId id="302" r:id="rId38"/>
    <p:sldId id="303" r:id="rId39"/>
    <p:sldId id="305" r:id="rId40"/>
    <p:sldId id="306" r:id="rId41"/>
    <p:sldId id="307" r:id="rId42"/>
    <p:sldId id="308" r:id="rId43"/>
    <p:sldId id="309" r:id="rId44"/>
    <p:sldId id="310" r:id="rId45"/>
    <p:sldId id="312" r:id="rId46"/>
    <p:sldId id="313" r:id="rId47"/>
    <p:sldId id="314" r:id="rId48"/>
    <p:sldId id="311" r:id="rId49"/>
    <p:sldId id="315" r:id="rId50"/>
    <p:sldId id="316" r:id="rId51"/>
    <p:sldId id="317" r:id="rId52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72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5872" autoAdjust="0"/>
  </p:normalViewPr>
  <p:slideViewPr>
    <p:cSldViewPr>
      <p:cViewPr varScale="1">
        <p:scale>
          <a:sx n="73" d="100"/>
          <a:sy n="73" d="100"/>
        </p:scale>
        <p:origin x="1108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35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78B6AB-DFD1-4CD7-9516-0A8D9DFD2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5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A473A7-C3D2-489D-BF5C-7BF44E7D5C48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7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533400" y="35496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81000" y="609601"/>
            <a:ext cx="83058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830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6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36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4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382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71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48006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04800" y="3733800"/>
            <a:ext cx="86106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3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24400" y="11430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3048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724400" y="3733800"/>
            <a:ext cx="4191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8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4191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82762"/>
            <a:ext cx="4191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143000"/>
            <a:ext cx="41926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82762"/>
            <a:ext cx="4192646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5"/>
            <a:ext cx="9144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48006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b="1">
                <a:solidFill>
                  <a:schemeClr val="tx2">
                    <a:lumMod val="20000"/>
                    <a:lumOff val="80000"/>
                  </a:schemeClr>
                </a:solidFill>
              </a:rPr>
              <a:t>            HCM University</a:t>
            </a: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 of Technology</a:t>
            </a:r>
          </a:p>
          <a:p>
            <a:pPr>
              <a:defRPr/>
            </a:pPr>
            <a:r>
              <a:rPr lang="en-US" sz="1100" b="1" baseline="0">
                <a:solidFill>
                  <a:schemeClr val="tx2">
                    <a:lumMod val="20000"/>
                    <a:lumOff val="80000"/>
                  </a:schemeClr>
                </a:solidFill>
              </a:rPr>
              <a:t>Faculty of Computer Science and Engineering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3810000" y="6194425"/>
            <a:ext cx="533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>
                <a:solidFill>
                  <a:schemeClr val="bg1"/>
                </a:solidFill>
              </a:rPr>
              <a:t>C/C++</a:t>
            </a:r>
            <a:r>
              <a:rPr lang="en-US" sz="1100" b="1">
                <a:solidFill>
                  <a:schemeClr val="bg1"/>
                </a:solidFill>
              </a:rPr>
              <a:t> Programming</a:t>
            </a:r>
            <a:endParaRPr lang="en-US" sz="1100" b="1" dirty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52" r:id="rId6"/>
    <p:sldLayoutId id="2147484051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Chapter</a:t>
            </a:r>
            <a:r>
              <a:rPr lang="vi-VN" sz="2800"/>
              <a:t> </a:t>
            </a:r>
            <a:r>
              <a:rPr lang="vi-VN" sz="2800" dirty="0"/>
              <a:t>07</a:t>
            </a:r>
            <a:br>
              <a:rPr lang="vi-VN"/>
            </a:br>
            <a:r>
              <a:rPr lang="en-US"/>
              <a:t>POINTER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Le Thanh Sach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“STACK”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Include: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r>
              <a:rPr lang="en-US" dirty="0">
                <a:solidFill>
                  <a:srgbClr val="0432FF"/>
                </a:solidFill>
              </a:rPr>
              <a:t>Variables which were declared in the program</a:t>
            </a:r>
            <a:endParaRPr lang="vi-VN" dirty="0">
              <a:solidFill>
                <a:srgbClr val="0432FF"/>
              </a:solidFill>
            </a:endParaRPr>
          </a:p>
          <a:p>
            <a:pPr lvl="2"/>
            <a:r>
              <a:rPr lang="vi-VN" dirty="0">
                <a:solidFill>
                  <a:srgbClr val="0432FF"/>
                </a:solidFill>
              </a:rPr>
              <a:t>Information </a:t>
            </a:r>
            <a:r>
              <a:rPr lang="en-US" dirty="0">
                <a:solidFill>
                  <a:srgbClr val="0432FF"/>
                </a:solidFill>
              </a:rPr>
              <a:t>of each</a:t>
            </a:r>
            <a:r>
              <a:rPr lang="vi-VN" dirty="0">
                <a:solidFill>
                  <a:srgbClr val="0432FF"/>
                </a:solidFill>
              </a:rPr>
              <a:t> function call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210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http://chortle.ccsu.edu/)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2971800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pointer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</a:t>
            </a:r>
            <a:r>
              <a:rPr lang="vi-VN" dirty="0"/>
              <a:t> C</a:t>
            </a:r>
            <a:r>
              <a:rPr lang="en-US" dirty="0"/>
              <a:t>++</a:t>
            </a:r>
            <a:endParaRPr lang="vi-VN" dirty="0"/>
          </a:p>
          <a:p>
            <a:pPr lvl="1"/>
            <a:r>
              <a:rPr lang="en-US" dirty="0"/>
              <a:t>Must know the number of elements at the time of writing the code</a:t>
            </a:r>
            <a:endParaRPr lang="vi-VN" dirty="0"/>
          </a:p>
          <a:p>
            <a:pPr lvl="1"/>
            <a:r>
              <a:rPr lang="en-US" dirty="0"/>
              <a:t>Therefore, it is necessary to declare a large number of memory cells. However, at some point, the program may use a lot less</a:t>
            </a:r>
            <a:r>
              <a:rPr lang="vi-VN" dirty="0">
                <a:sym typeface="Wingdings"/>
              </a:rPr>
              <a:t>  </a:t>
            </a:r>
            <a:r>
              <a:rPr lang="en-US" dirty="0">
                <a:sym typeface="Wingdings"/>
              </a:rPr>
              <a:t>wasteful</a:t>
            </a:r>
            <a:endParaRPr lang="vi-VN" dirty="0">
              <a:sym typeface="Wingdings"/>
            </a:endParaRPr>
          </a:p>
          <a:p>
            <a:pPr lvl="1"/>
            <a:r>
              <a:rPr lang="en-US" dirty="0"/>
              <a:t>Question: Is it possible to use an array with the number of elements that can only be known when the program is running?</a:t>
            </a:r>
            <a:endParaRPr lang="vi-VN" dirty="0"/>
          </a:p>
          <a:p>
            <a:pPr lvl="1"/>
            <a:r>
              <a:rPr lang="vi-VN" dirty="0"/>
              <a:t>=&gt; </a:t>
            </a:r>
            <a:r>
              <a:rPr lang="en-US" dirty="0"/>
              <a:t>We need pointer</a:t>
            </a:r>
            <a:endParaRPr lang="vi-VN" dirty="0"/>
          </a:p>
          <a:p>
            <a:pPr lvl="1"/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7594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pointer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</a:t>
            </a:r>
            <a:r>
              <a:rPr lang="vi-VN" dirty="0"/>
              <a:t> C</a:t>
            </a:r>
            <a:r>
              <a:rPr lang="en-US" dirty="0"/>
              <a:t>++</a:t>
            </a:r>
            <a:endParaRPr lang="vi-VN" dirty="0"/>
          </a:p>
          <a:p>
            <a:pPr lvl="1"/>
            <a:r>
              <a:rPr lang="en-US" dirty="0"/>
              <a:t>When adding and removing elements on the array</a:t>
            </a:r>
          </a:p>
          <a:p>
            <a:pPr lvl="1"/>
            <a:r>
              <a:rPr lang="vi-VN" dirty="0"/>
              <a:t>=&gt; </a:t>
            </a:r>
            <a:r>
              <a:rPr lang="en-US" dirty="0">
                <a:sym typeface="Wingdings"/>
              </a:rPr>
              <a:t>Need to move many elements to the right and to the left  Time consuming</a:t>
            </a:r>
            <a:endParaRPr lang="vi-VN" dirty="0">
              <a:sym typeface="Wingdings"/>
            </a:endParaRPr>
          </a:p>
          <a:p>
            <a:pPr lvl="1"/>
            <a:endParaRPr lang="vi-VN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Question: Is there any way to organize the data that helps to manage the above elements quickly?</a:t>
            </a:r>
            <a:endParaRPr lang="vi-VN" dirty="0">
              <a:sym typeface="Wingdings"/>
            </a:endParaRPr>
          </a:p>
          <a:p>
            <a:pPr lvl="1"/>
            <a:r>
              <a:rPr lang="vi-VN" dirty="0">
                <a:sym typeface="Wingdings"/>
              </a:rPr>
              <a:t>=&gt; Use linked list</a:t>
            </a:r>
          </a:p>
          <a:p>
            <a:pPr lvl="1"/>
            <a:r>
              <a:rPr lang="vi-VN" dirty="0">
                <a:sym typeface="Wingdings"/>
              </a:rPr>
              <a:t>=&gt; </a:t>
            </a:r>
            <a:r>
              <a:rPr lang="en-US" dirty="0">
                <a:sym typeface="Wingdings"/>
              </a:rPr>
              <a:t>We need pointer</a:t>
            </a:r>
            <a:endParaRPr lang="vi-VN" dirty="0"/>
          </a:p>
          <a:p>
            <a:pPr lvl="1"/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2218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24000" y="1676400"/>
            <a:ext cx="28956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3914633"/>
            <a:ext cx="28956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vi-VN">
                <a:solidFill>
                  <a:schemeClr val="bg1"/>
                </a:solidFill>
              </a:rPr>
              <a:t>0x1234 FFFF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954102"/>
            <a:ext cx="46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  <a:r>
              <a:rPr lang="vi-VN" dirty="0"/>
              <a:t> p: </a:t>
            </a:r>
            <a:r>
              <a:rPr lang="en-US" dirty="0"/>
              <a:t>Is a pointer</a:t>
            </a:r>
          </a:p>
          <a:p>
            <a:r>
              <a:rPr lang="en-US" dirty="0"/>
              <a:t>Contains the address of the variable x, </a:t>
            </a:r>
          </a:p>
          <a:p>
            <a:r>
              <a:rPr lang="en-US" dirty="0"/>
              <a:t>It means that the value of p is </a:t>
            </a:r>
            <a:r>
              <a:rPr lang="vi-VN" dirty="0"/>
              <a:t>0x1234 FFFF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76400"/>
            <a:ext cx="4536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vi-VN" dirty="0"/>
              <a:t>a: </a:t>
            </a:r>
            <a:r>
              <a:rPr lang="en-US" dirty="0"/>
              <a:t>Is a variable of any kind</a:t>
            </a:r>
          </a:p>
          <a:p>
            <a:r>
              <a:rPr lang="en-US" dirty="0"/>
              <a:t>Started memory cell of a has the address</a:t>
            </a:r>
            <a:r>
              <a:rPr lang="vi-VN" dirty="0"/>
              <a:t>: </a:t>
            </a:r>
            <a:endParaRPr lang="en-US" dirty="0"/>
          </a:p>
          <a:p>
            <a:r>
              <a:rPr lang="vi-VN" dirty="0"/>
              <a:t>(</a:t>
            </a:r>
            <a:r>
              <a:rPr lang="en-US" dirty="0"/>
              <a:t>example</a:t>
            </a:r>
            <a:r>
              <a:rPr lang="vi-VN" dirty="0"/>
              <a:t>)</a:t>
            </a:r>
            <a:r>
              <a:rPr lang="en-US" dirty="0"/>
              <a:t> </a:t>
            </a:r>
            <a:r>
              <a:rPr lang="vi-VN" dirty="0"/>
              <a:t>0x1234 FFFF</a:t>
            </a:r>
          </a:p>
        </p:txBody>
      </p:sp>
    </p:spTree>
    <p:extLst>
      <p:ext uri="{BB962C8B-B14F-4D97-AF65-F5344CB8AC3E}">
        <p14:creationId xmlns:p14="http://schemas.microsoft.com/office/powerpoint/2010/main" val="80264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pointer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24000" y="1676400"/>
            <a:ext cx="28956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3914633"/>
            <a:ext cx="28956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vi-VN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2895600" y="4114800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 bwMode="auto">
          <a:xfrm flipH="1">
            <a:off x="685800" y="4229100"/>
            <a:ext cx="2209800" cy="381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685800" y="2133600"/>
            <a:ext cx="0" cy="213360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85800" y="2133600"/>
            <a:ext cx="838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04800" y="5211233"/>
            <a:ext cx="8305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</a:rPr>
              <a:t>The pointer is illustrated by an arrow from variable p </a:t>
            </a:r>
            <a:r>
              <a:rPr lang="en-US" sz="2400" dirty="0" err="1">
                <a:solidFill>
                  <a:srgbClr val="FF0000"/>
                </a:solidFill>
              </a:rPr>
              <a:t>P</a:t>
            </a:r>
            <a:r>
              <a:rPr lang="vi-VN" sz="2400" dirty="0">
                <a:solidFill>
                  <a:srgbClr val="FF0000"/>
                </a:solidFill>
              </a:rPr>
              <a:t>oint to </a:t>
            </a:r>
            <a:r>
              <a:rPr lang="en-US" sz="2400" dirty="0">
                <a:solidFill>
                  <a:srgbClr val="0432FF"/>
                </a:solidFill>
              </a:rPr>
              <a:t>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432FF"/>
                </a:solidFill>
              </a:rPr>
              <a:t>memory cell of variable x</a:t>
            </a:r>
            <a:br>
              <a:rPr lang="vi-VN" sz="2400" dirty="0">
                <a:solidFill>
                  <a:srgbClr val="0432FF"/>
                </a:solidFill>
              </a:rPr>
            </a:b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676400"/>
            <a:ext cx="4536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vi-VN" dirty="0"/>
              <a:t>a: </a:t>
            </a:r>
            <a:r>
              <a:rPr lang="en-US" dirty="0"/>
              <a:t>Is a variable of any kind</a:t>
            </a:r>
          </a:p>
          <a:p>
            <a:r>
              <a:rPr lang="en-US" dirty="0"/>
              <a:t>Started memory cell of a has the address</a:t>
            </a:r>
            <a:r>
              <a:rPr lang="vi-VN" dirty="0"/>
              <a:t>: </a:t>
            </a:r>
            <a:endParaRPr lang="en-US" dirty="0"/>
          </a:p>
          <a:p>
            <a:r>
              <a:rPr lang="vi-VN" dirty="0"/>
              <a:t>(</a:t>
            </a:r>
            <a:r>
              <a:rPr lang="en-US" dirty="0"/>
              <a:t>example</a:t>
            </a:r>
            <a:r>
              <a:rPr lang="vi-VN" dirty="0"/>
              <a:t>)</a:t>
            </a:r>
            <a:r>
              <a:rPr lang="en-US" dirty="0"/>
              <a:t> </a:t>
            </a:r>
            <a:r>
              <a:rPr lang="vi-VN" dirty="0"/>
              <a:t>0x1234 FFFF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3954102"/>
            <a:ext cx="468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  <a:r>
              <a:rPr lang="vi-VN" dirty="0"/>
              <a:t> p: </a:t>
            </a:r>
            <a:r>
              <a:rPr lang="en-US" dirty="0"/>
              <a:t>Is a pointer</a:t>
            </a:r>
          </a:p>
          <a:p>
            <a:r>
              <a:rPr lang="en-US" dirty="0"/>
              <a:t>Contains the address of the variable x, </a:t>
            </a:r>
          </a:p>
          <a:p>
            <a:r>
              <a:rPr lang="en-US" dirty="0"/>
              <a:t>It means that the value of p is </a:t>
            </a:r>
            <a:r>
              <a:rPr lang="vi-VN" dirty="0"/>
              <a:t>0x1234 FFFF</a:t>
            </a:r>
          </a:p>
        </p:txBody>
      </p:sp>
    </p:spTree>
    <p:extLst>
      <p:ext uri="{BB962C8B-B14F-4D97-AF65-F5344CB8AC3E}">
        <p14:creationId xmlns:p14="http://schemas.microsoft.com/office/powerpoint/2010/main" val="152292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&amp;</a:t>
            </a:r>
            <a:r>
              <a:rPr lang="en-US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 stores the address of another memory cell (variable)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How to get the address of a variable or memory cell to assign a pointer variable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&amp;</a:t>
            </a:r>
            <a:r>
              <a:rPr lang="en-US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pointer stores the address of another memory cell (variable)</a:t>
            </a:r>
            <a:r>
              <a:rPr lang="vi-VN" dirty="0"/>
              <a:t> </a:t>
            </a:r>
            <a:r>
              <a:rPr lang="vi-VN" dirty="0">
                <a:solidFill>
                  <a:srgbClr val="0432FF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0432FF"/>
                </a:solidFill>
                <a:sym typeface="Wingdings"/>
              </a:rPr>
              <a:t>How to get the address of a variable or memory cell to assign to a pointer variable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432FF"/>
                </a:solidFill>
                <a:sym typeface="Wingdings"/>
              </a:rPr>
              <a:t>Method 1: Use the &amp; operator to get the address of an existing variable</a:t>
            </a:r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1"/>
            <a:endParaRPr lang="vi-VN" dirty="0">
              <a:solidFill>
                <a:srgbClr val="0432FF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432FF"/>
                </a:solidFill>
              </a:rPr>
              <a:t>Method 2: Request dynamic memory allocation (later)</a:t>
            </a:r>
          </a:p>
        </p:txBody>
      </p:sp>
    </p:spTree>
    <p:extLst>
      <p:ext uri="{BB962C8B-B14F-4D97-AF65-F5344CB8AC3E}">
        <p14:creationId xmlns:p14="http://schemas.microsoft.com/office/powerpoint/2010/main" val="92306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&amp;</a:t>
            </a:r>
            <a:r>
              <a:rPr lang="en-US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operator &amp; returns the address of a variable</a:t>
            </a:r>
            <a:endParaRPr lang="vi-VN"/>
          </a:p>
          <a:p>
            <a:r>
              <a:rPr lang="en-US"/>
              <a:t>Example</a:t>
            </a:r>
            <a:endParaRPr lang="vi-VN"/>
          </a:p>
          <a:p>
            <a:endParaRPr lang="en-US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438400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latin typeface="Consolas" charset="0"/>
              </a:rPr>
              <a:t>std;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 = 100;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cout &lt;&lt; a &lt;&lt; endl;</a:t>
            </a:r>
          </a:p>
          <a:p>
            <a:endParaRPr lang="fr-FR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cout &lt;&lt; &amp;a &lt;&lt; endl;</a:t>
            </a:r>
          </a:p>
          <a:p>
            <a:endParaRPr lang="de-DE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777228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value of</a:t>
            </a:r>
            <a:r>
              <a:rPr lang="vi-VN"/>
              <a:t>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800" y="441960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address of </a:t>
            </a:r>
            <a:r>
              <a:rPr lang="vi-VN"/>
              <a:t> a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 bwMode="auto">
          <a:xfrm flipH="1">
            <a:off x="4114800" y="4604266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3962400" y="3961894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255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&amp;</a:t>
            </a:r>
            <a:r>
              <a:rPr lang="en-US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5562600" cy="4953000"/>
          </a:xfrm>
        </p:spPr>
        <p:txBody>
          <a:bodyPr/>
          <a:lstStyle/>
          <a:p>
            <a:r>
              <a:rPr lang="en-US" sz="2200" dirty="0"/>
              <a:t>The operator &amp; returns the address of a variable</a:t>
            </a:r>
            <a:endParaRPr lang="vi-VN" sz="2200" dirty="0"/>
          </a:p>
          <a:p>
            <a:r>
              <a:rPr lang="en-US" sz="2200" dirty="0"/>
              <a:t>Example</a:t>
            </a:r>
            <a:endParaRPr lang="vi-VN" sz="2200" dirty="0"/>
          </a:p>
        </p:txBody>
      </p:sp>
      <p:sp>
        <p:nvSpPr>
          <p:cNvPr id="4" name="Rectangle 3"/>
          <p:cNvSpPr/>
          <p:nvPr/>
        </p:nvSpPr>
        <p:spPr>
          <a:xfrm>
            <a:off x="239972" y="2357259"/>
            <a:ext cx="6922827" cy="366254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 sz="1600">
              <a:solidFill>
                <a:prstClr val="black"/>
              </a:solidFill>
              <a:latin typeface="Consolas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 sz="1600">
                <a:latin typeface="Consolas" charset="0"/>
              </a:rPr>
              <a:t>std;</a:t>
            </a:r>
            <a:endParaRPr lang="en-US" sz="1600">
              <a:solidFill>
                <a:prstClr val="black"/>
              </a:solidFill>
              <a:latin typeface="Consolas" charset="0"/>
            </a:endParaRPr>
          </a:p>
          <a:p>
            <a:endParaRPr lang="en-US" sz="1600">
              <a:solidFill>
                <a:srgbClr val="0000FF"/>
              </a:solidFill>
              <a:latin typeface="Consolas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sPoint3D{</a:t>
            </a:r>
            <a:r>
              <a:rPr lang="en-US" sz="160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x, y, z;} Point3D;</a:t>
            </a:r>
          </a:p>
          <a:p>
            <a:r>
              <a:rPr lang="en-US" sz="16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1600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r-HR" sz="1600">
                <a:solidFill>
                  <a:prstClr val="black"/>
                </a:solidFill>
                <a:latin typeface="Consolas" charset="0"/>
              </a:rPr>
              <a:t>	Point3D p1 = {1.0f, 2.0f, 3.0f};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cout &lt;&lt; p1.x &lt;&lt; endl;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cout &lt;&lt;  &amp;p1 &lt;&lt; endl;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cout &lt;&lt;  &amp;p1.x &lt;&lt; endl;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cout &lt;&lt;  &amp;p1.y &lt;&lt; endl;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cout &lt;&lt;  &amp;p1.z &lt;&lt; endl;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ro-RO" sz="1600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ro-RO" sz="16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ro-RO" sz="16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ro-RO" sz="1600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ro-RO" sz="16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718" y="3760010"/>
            <a:ext cx="28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value of</a:t>
            </a:r>
            <a:r>
              <a:rPr lang="vi-VN"/>
              <a:t> p1.x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718" y="4189619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address of</a:t>
            </a:r>
            <a:r>
              <a:rPr lang="vi-VN"/>
              <a:t> p1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897482" y="4220558"/>
            <a:ext cx="2274718" cy="185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stCxn id="3" idx="1"/>
          </p:cNvCxnSpPr>
          <p:nvPr/>
        </p:nvCxnSpPr>
        <p:spPr bwMode="auto">
          <a:xfrm flipH="1">
            <a:off x="4408318" y="3944676"/>
            <a:ext cx="1676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84718" y="4602885"/>
            <a:ext cx="30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address of</a:t>
            </a:r>
            <a:r>
              <a:rPr lang="vi-VN"/>
              <a:t> p1.x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718" y="4988032"/>
            <a:ext cx="309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address of</a:t>
            </a:r>
            <a:r>
              <a:rPr lang="vi-VN"/>
              <a:t> p1.y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4718" y="5347427"/>
            <a:ext cx="308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Print out the address of</a:t>
            </a:r>
            <a:r>
              <a:rPr lang="vi-VN"/>
              <a:t> p1.z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038600" y="4502134"/>
            <a:ext cx="2046118" cy="31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4038600" y="4759432"/>
            <a:ext cx="2046118" cy="4098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4038600" y="5028220"/>
            <a:ext cx="2046118" cy="50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041" y="533388"/>
            <a:ext cx="3111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vi-VN"/>
              <a:t>ointer declaration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</a:rPr>
              <a:t>Syntax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349" y="1828800"/>
            <a:ext cx="84128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Type 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&gt; * 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Variable 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&gt;;</a:t>
            </a:r>
          </a:p>
          <a:p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Type 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&gt; * 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Name of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variable 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a&gt; = 0;</a:t>
            </a:r>
          </a:p>
          <a:p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Type 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&gt; * 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of variable 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a&gt; = </a:t>
            </a:r>
            <a:endParaRPr lang="en-US" sz="28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				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&amp;&lt;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of variable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b&gt;;</a:t>
            </a:r>
            <a:endParaRPr lang="en-US" sz="28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1" y="3619500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of variable</a:t>
            </a:r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b&gt;: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Muse have type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Type name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&gt;,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or have type that can be casted to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Type name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vi-VN" sz="2800">
              <a:latin typeface="Consolas" charset="0"/>
              <a:ea typeface="Consolas" charset="0"/>
              <a:cs typeface="Consolas" charset="0"/>
            </a:endParaRPr>
          </a:p>
          <a:p>
            <a:r>
              <a:rPr lang="vi-VN" sz="28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0: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Constant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800">
                <a:latin typeface="Consolas" charset="0"/>
                <a:ea typeface="Consolas" charset="0"/>
                <a:cs typeface="Consolas" charset="0"/>
              </a:rPr>
              <a:t>is called </a:t>
            </a:r>
            <a:r>
              <a:rPr lang="vi-VN" sz="2800">
                <a:latin typeface="Consolas" charset="0"/>
                <a:ea typeface="Consolas" charset="0"/>
                <a:cs typeface="Consolas" charset="0"/>
              </a:rPr>
              <a:t>NULL</a:t>
            </a:r>
            <a:endParaRPr lang="en-US" sz="280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4" descr="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955631" cy="53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8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declaration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</a:rPr>
              <a:t>Syntax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a;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</a:t>
            </a:r>
            <a:r>
              <a:rPr lang="vi-VN">
                <a:solidFill>
                  <a:prstClr val="black"/>
                </a:solidFill>
                <a:latin typeface="Consolas" charset="0"/>
              </a:rPr>
              <a:t>1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*p2 = </a:t>
            </a:r>
            <a:r>
              <a:rPr lang="en-US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nl-NL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nl-NL">
                <a:solidFill>
                  <a:prstClr val="black"/>
                </a:solidFill>
                <a:latin typeface="Consolas" charset="0"/>
              </a:rPr>
              <a:t> *p3 = &amp;a;</a:t>
            </a:r>
          </a:p>
          <a:p>
            <a:endParaRPr lang="nl-NL">
              <a:solidFill>
                <a:prstClr val="black"/>
              </a:solidFill>
              <a:latin typeface="Consolas" charset="0"/>
            </a:endParaRPr>
          </a:p>
          <a:p>
            <a:r>
              <a:rPr lang="nl-NL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>
                <a:solidFill>
                  <a:prstClr val="black"/>
                </a:solidFill>
                <a:latin typeface="Consolas" charset="0"/>
              </a:rPr>
              <a:t> d;</a:t>
            </a:r>
          </a:p>
          <a:p>
            <a:r>
              <a:rPr lang="nl-NL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>
                <a:solidFill>
                  <a:prstClr val="black"/>
                </a:solidFill>
                <a:latin typeface="Consolas" charset="0"/>
              </a:rPr>
              <a:t> *pd1;</a:t>
            </a:r>
          </a:p>
          <a:p>
            <a:r>
              <a:rPr lang="nl-NL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nl-NL">
                <a:solidFill>
                  <a:prstClr val="black"/>
                </a:solidFill>
                <a:latin typeface="Consolas" charset="0"/>
              </a:rPr>
              <a:t> *pd2 = </a:t>
            </a:r>
            <a:r>
              <a:rPr lang="nl-NL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nl-NL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*pd3 = &amp;d;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f;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*pf1;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*pf2 = </a:t>
            </a:r>
            <a:r>
              <a:rPr lang="en-US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*pf3 = &amp;d;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hr-HR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hr-HR">
                <a:latin typeface="Consolas" charset="0"/>
              </a:rPr>
              <a:t> p1 = {1.0f, 2.0f, 3.0f};</a:t>
            </a: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>
                <a:latin typeface="Consolas" charset="0"/>
              </a:rPr>
              <a:t> *pp1;</a:t>
            </a: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>
                <a:latin typeface="Consolas" charset="0"/>
              </a:rPr>
              <a:t> *pp2 = </a:t>
            </a:r>
            <a:r>
              <a:rPr lang="en-US">
                <a:solidFill>
                  <a:srgbClr val="0432FF"/>
                </a:solidFill>
                <a:latin typeface="Consolas" charset="0"/>
              </a:rPr>
              <a:t>0</a:t>
            </a:r>
            <a:r>
              <a:rPr lang="en-US">
                <a:latin typeface="Consolas" charset="0"/>
              </a:rPr>
              <a:t>;</a:t>
            </a:r>
          </a:p>
          <a:p>
            <a:r>
              <a:rPr lang="en-US">
                <a:solidFill>
                  <a:srgbClr val="0432FF"/>
                </a:solidFill>
                <a:latin typeface="Consolas" charset="0"/>
              </a:rPr>
              <a:t>Point3D</a:t>
            </a:r>
            <a:r>
              <a:rPr lang="en-US">
                <a:latin typeface="Consolas" charset="0"/>
              </a:rPr>
              <a:t> *pp3 = &amp;p1;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762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a</a:t>
            </a:r>
            <a:r>
              <a:rPr lang="vi-VN"/>
              <a:t>: </a:t>
            </a:r>
            <a:r>
              <a:rPr lang="en-US"/>
              <a:t>is an Integer</a:t>
            </a:r>
            <a:endParaRPr lang="vi-VN"/>
          </a:p>
          <a:p>
            <a:r>
              <a:rPr lang="en-US">
                <a:solidFill>
                  <a:srgbClr val="0432FF"/>
                </a:solidFill>
              </a:rPr>
              <a:t>p1</a:t>
            </a:r>
            <a:r>
              <a:rPr lang="vi-VN"/>
              <a:t>: </a:t>
            </a:r>
            <a:r>
              <a:rPr lang="en-US"/>
              <a:t>pointer to Integer</a:t>
            </a:r>
            <a:r>
              <a:rPr lang="vi-VN"/>
              <a:t>, </a:t>
            </a:r>
            <a:r>
              <a:rPr lang="en-US"/>
              <a:t>unknown value</a:t>
            </a:r>
            <a:endParaRPr lang="vi-VN"/>
          </a:p>
          <a:p>
            <a:r>
              <a:rPr lang="en-US">
                <a:solidFill>
                  <a:srgbClr val="0432FF"/>
                </a:solidFill>
              </a:rPr>
              <a:t>p</a:t>
            </a:r>
            <a:r>
              <a:rPr lang="vi-VN">
                <a:solidFill>
                  <a:srgbClr val="0432FF"/>
                </a:solidFill>
              </a:rPr>
              <a:t>2</a:t>
            </a:r>
            <a:r>
              <a:rPr lang="vi-VN"/>
              <a:t>: </a:t>
            </a:r>
            <a:r>
              <a:rPr lang="en-US"/>
              <a:t>pointer to Integer</a:t>
            </a:r>
            <a:r>
              <a:rPr lang="vi-VN"/>
              <a:t>, the value is </a:t>
            </a:r>
            <a:r>
              <a:rPr lang="vi-VN">
                <a:solidFill>
                  <a:srgbClr val="0432FF"/>
                </a:solidFill>
              </a:rPr>
              <a:t>NULL</a:t>
            </a:r>
          </a:p>
          <a:p>
            <a:r>
              <a:rPr lang="en-US">
                <a:solidFill>
                  <a:srgbClr val="0432FF"/>
                </a:solidFill>
              </a:rPr>
              <a:t>p</a:t>
            </a:r>
            <a:r>
              <a:rPr lang="vi-VN">
                <a:solidFill>
                  <a:srgbClr val="0432FF"/>
                </a:solidFill>
              </a:rPr>
              <a:t>3</a:t>
            </a:r>
            <a:r>
              <a:rPr lang="vi-VN"/>
              <a:t>: </a:t>
            </a:r>
            <a:r>
              <a:rPr lang="en-US"/>
              <a:t>pointer to Integer</a:t>
            </a:r>
            <a:r>
              <a:rPr lang="vi-VN"/>
              <a:t>, </a:t>
            </a:r>
            <a:r>
              <a:rPr lang="en-US"/>
              <a:t>the value is the address of the memory cell of </a:t>
            </a:r>
            <a:r>
              <a:rPr lang="vi-VN">
                <a:solidFill>
                  <a:srgbClr val="0432FF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3528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0432FF"/>
                </a:solidFill>
              </a:rPr>
              <a:t>f</a:t>
            </a:r>
            <a:r>
              <a:rPr lang="vi-VN"/>
              <a:t>: </a:t>
            </a:r>
            <a:r>
              <a:rPr lang="en-US"/>
              <a:t>is</a:t>
            </a:r>
            <a:r>
              <a:rPr lang="vi-VN"/>
              <a:t> </a:t>
            </a:r>
            <a:r>
              <a:rPr lang="vi-VN">
                <a:solidFill>
                  <a:srgbClr val="0432FF"/>
                </a:solidFill>
              </a:rPr>
              <a:t>float</a:t>
            </a:r>
          </a:p>
          <a:p>
            <a:r>
              <a:rPr lang="en-US">
                <a:solidFill>
                  <a:srgbClr val="0432FF"/>
                </a:solidFill>
              </a:rPr>
              <a:t>pf1</a:t>
            </a:r>
            <a:r>
              <a:rPr lang="vi-VN"/>
              <a:t>: </a:t>
            </a:r>
            <a:r>
              <a:rPr lang="en-US"/>
              <a:t>pointer to</a:t>
            </a:r>
            <a:r>
              <a:rPr lang="vi-VN"/>
              <a:t> </a:t>
            </a:r>
            <a:r>
              <a:rPr lang="vi-VN">
                <a:solidFill>
                  <a:srgbClr val="0432FF"/>
                </a:solidFill>
              </a:rPr>
              <a:t>float</a:t>
            </a:r>
            <a:r>
              <a:rPr lang="vi-VN"/>
              <a:t>, </a:t>
            </a:r>
            <a:r>
              <a:rPr lang="en-US"/>
              <a:t>unknown value</a:t>
            </a:r>
            <a:endParaRPr lang="vi-VN"/>
          </a:p>
          <a:p>
            <a:r>
              <a:rPr lang="en-US">
                <a:solidFill>
                  <a:srgbClr val="0432FF"/>
                </a:solidFill>
              </a:rPr>
              <a:t>pf</a:t>
            </a:r>
            <a:r>
              <a:rPr lang="vi-VN">
                <a:solidFill>
                  <a:srgbClr val="0432FF"/>
                </a:solidFill>
              </a:rPr>
              <a:t>2</a:t>
            </a:r>
            <a:r>
              <a:rPr lang="vi-VN"/>
              <a:t>: </a:t>
            </a:r>
            <a:r>
              <a:rPr lang="en-US"/>
              <a:t>pointer to </a:t>
            </a:r>
            <a:r>
              <a:rPr lang="vi-VN">
                <a:solidFill>
                  <a:srgbClr val="0432FF"/>
                </a:solidFill>
              </a:rPr>
              <a:t>float</a:t>
            </a:r>
            <a:r>
              <a:rPr lang="vi-VN"/>
              <a:t>, the value is </a:t>
            </a:r>
            <a:r>
              <a:rPr lang="vi-VN">
                <a:solidFill>
                  <a:srgbClr val="0432FF"/>
                </a:solidFill>
              </a:rPr>
              <a:t>NULL</a:t>
            </a:r>
          </a:p>
          <a:p>
            <a:r>
              <a:rPr lang="en-US">
                <a:solidFill>
                  <a:srgbClr val="0432FF"/>
                </a:solidFill>
              </a:rPr>
              <a:t>pf</a:t>
            </a:r>
            <a:r>
              <a:rPr lang="vi-VN">
                <a:solidFill>
                  <a:srgbClr val="0432FF"/>
                </a:solidFill>
              </a:rPr>
              <a:t>3</a:t>
            </a:r>
            <a:r>
              <a:rPr lang="vi-VN"/>
              <a:t>: </a:t>
            </a:r>
            <a:r>
              <a:rPr lang="en-US"/>
              <a:t>pointer to </a:t>
            </a:r>
            <a:r>
              <a:rPr lang="vi-VN">
                <a:solidFill>
                  <a:srgbClr val="0432FF"/>
                </a:solidFill>
              </a:rPr>
              <a:t>float</a:t>
            </a:r>
            <a:r>
              <a:rPr lang="vi-VN"/>
              <a:t>, </a:t>
            </a:r>
            <a:r>
              <a:rPr lang="en-US"/>
              <a:t>the value is the address of the memory cell of</a:t>
            </a:r>
            <a:r>
              <a:rPr lang="vi-VN"/>
              <a:t> </a:t>
            </a:r>
            <a:r>
              <a:rPr lang="vi-VN">
                <a:solidFill>
                  <a:srgbClr val="0432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7037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*</a:t>
            </a:r>
            <a:r>
              <a:rPr lang="en-US"/>
              <a:t> Operator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operator * get the reference value at an address</a:t>
            </a:r>
          </a:p>
          <a:p>
            <a:r>
              <a:rPr lang="en-US"/>
              <a:t>Operator &amp; get address of variable</a:t>
            </a:r>
          </a:p>
        </p:txBody>
      </p:sp>
    </p:spTree>
    <p:extLst>
      <p:ext uri="{BB962C8B-B14F-4D97-AF65-F5344CB8AC3E}">
        <p14:creationId xmlns:p14="http://schemas.microsoft.com/office/powerpoint/2010/main" val="137350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*</a:t>
            </a:r>
            <a:r>
              <a:rPr lang="en-US"/>
              <a:t> Operator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81200"/>
            <a:ext cx="5471615" cy="397031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</a:t>
            </a:r>
            <a:r>
              <a:rPr lang="en-US">
                <a:latin typeface="Consolas" charset="0"/>
              </a:rPr>
              <a:t> std;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a = 100;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"a=" </a:t>
            </a:r>
            <a:r>
              <a:rPr lang="fr-FR">
                <a:latin typeface="Consolas" charset="0"/>
              </a:rPr>
              <a:t>&lt;&lt; 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a &lt;&lt; endl;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"*&amp;a="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&lt;&lt; *&amp;a &lt;&lt; endl;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cout &lt;&lt; </a:t>
            </a:r>
            <a:r>
              <a:rPr lang="uk-UA">
                <a:solidFill>
                  <a:srgbClr val="A31515"/>
                </a:solidFill>
                <a:latin typeface="Consolas" charset="0"/>
              </a:rPr>
              <a:t>"*&amp;*&amp;a="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, *&amp;*&amp;a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&lt;&lt; endl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uk-UA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cout &lt;&lt; </a:t>
            </a:r>
            <a:r>
              <a:rPr lang="uk-UA">
                <a:solidFill>
                  <a:srgbClr val="A31515"/>
                </a:solidFill>
                <a:latin typeface="Consolas" charset="0"/>
              </a:rPr>
              <a:t>"*&amp;*&amp;*&amp;a=%d\n"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latin typeface="Consolas" charset="0"/>
              </a:rPr>
              <a:t>&lt;&lt;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*&amp;*&amp;*&amp;a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&lt;&lt; endl</a:t>
            </a:r>
            <a:r>
              <a:rPr lang="uk-UA">
                <a:solidFill>
                  <a:prstClr val="black"/>
                </a:solidFill>
                <a:latin typeface="Consolas" charset="0"/>
              </a:rPr>
              <a:t>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uk-UA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04800"/>
            <a:ext cx="3924300" cy="22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7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the pointer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Increase and Decrease : ++, --</a:t>
            </a:r>
          </a:p>
          <a:p>
            <a:r>
              <a:rPr lang="en-US"/>
              <a:t>Addition and subtraction </a:t>
            </a:r>
            <a:r>
              <a:rPr lang="vi-VN"/>
              <a:t>: +, -</a:t>
            </a:r>
          </a:p>
          <a:p>
            <a:r>
              <a:rPr lang="en-US"/>
              <a:t>Addition and subtraction combined with assignment </a:t>
            </a:r>
            <a:r>
              <a:rPr lang="vi-VN"/>
              <a:t>: +=, -=</a:t>
            </a:r>
          </a:p>
          <a:p>
            <a:r>
              <a:rPr lang="en-US"/>
              <a:t>Comparation</a:t>
            </a:r>
            <a:r>
              <a:rPr lang="vi-VN"/>
              <a:t>: ==, !=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810000"/>
            <a:ext cx="78486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Let p be a pointer of type T</a:t>
            </a:r>
            <a:r>
              <a:rPr lang="vi-VN" sz="2000"/>
              <a:t>: </a:t>
            </a:r>
            <a:r>
              <a:rPr lang="vi-VN" sz="2000" b="1">
                <a:solidFill>
                  <a:srgbClr val="0432FF"/>
                </a:solidFill>
              </a:rPr>
              <a:t>T *p;</a:t>
            </a:r>
          </a:p>
          <a:p>
            <a:r>
              <a:rPr lang="en-US" sz="2000"/>
              <a:t>Addition and Subtraction: Make pointer p increase or decrease a multiple of size of type T.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63938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 and array have many similarities</a:t>
            </a:r>
            <a:endParaRPr lang="vi-VN"/>
          </a:p>
          <a:p>
            <a:pPr lvl="1"/>
            <a:r>
              <a:rPr lang="en-US"/>
              <a:t>Pointer and array </a:t>
            </a:r>
            <a:r>
              <a:rPr lang="vi-VN"/>
              <a:t>: </a:t>
            </a:r>
            <a:r>
              <a:rPr lang="en-US"/>
              <a:t>Keep address of memory cell</a:t>
            </a:r>
            <a:endParaRPr lang="vi-VN"/>
          </a:p>
          <a:p>
            <a:pPr lvl="2"/>
            <a:r>
              <a:rPr lang="en-US"/>
              <a:t>Pointer</a:t>
            </a:r>
            <a:r>
              <a:rPr lang="vi-VN"/>
              <a:t>: </a:t>
            </a:r>
            <a:r>
              <a:rPr lang="en-US">
                <a:solidFill>
                  <a:srgbClr val="0432FF"/>
                </a:solidFill>
              </a:rPr>
              <a:t>Keeps the address of a certain memory cell (of another variable, of dynamic memory)</a:t>
            </a:r>
            <a:endParaRPr lang="vi-VN">
              <a:solidFill>
                <a:srgbClr val="0432FF"/>
              </a:solidFill>
            </a:endParaRPr>
          </a:p>
          <a:p>
            <a:pPr lvl="2"/>
            <a:r>
              <a:rPr lang="en-US"/>
              <a:t>Array</a:t>
            </a:r>
            <a:r>
              <a:rPr lang="vi-VN"/>
              <a:t>: </a:t>
            </a:r>
            <a:r>
              <a:rPr lang="en-US">
                <a:solidFill>
                  <a:srgbClr val="0432FF"/>
                </a:solidFill>
              </a:rPr>
              <a:t>Keep the address of the first element</a:t>
            </a:r>
            <a:endParaRPr lang="vi-VN">
              <a:solidFill>
                <a:srgbClr val="0432FF"/>
              </a:solidFill>
            </a:endParaRPr>
          </a:p>
          <a:p>
            <a:pPr lvl="2"/>
            <a:endParaRPr lang="vi-VN"/>
          </a:p>
          <a:p>
            <a:pPr lvl="2"/>
            <a:r>
              <a:rPr lang="vi-VN">
                <a:solidFill>
                  <a:srgbClr val="0432FF"/>
                </a:solidFill>
              </a:rPr>
              <a:t>=&gt; </a:t>
            </a:r>
            <a:r>
              <a:rPr lang="en-US">
                <a:solidFill>
                  <a:srgbClr val="0432FF"/>
                </a:solidFill>
              </a:rPr>
              <a:t>Can assign array to pointer</a:t>
            </a:r>
            <a:endParaRPr lang="vi-VN">
              <a:solidFill>
                <a:srgbClr val="0432FF"/>
              </a:solidFill>
            </a:endParaRPr>
          </a:p>
          <a:p>
            <a:pPr lvl="2"/>
            <a:r>
              <a:rPr lang="en-US"/>
              <a:t>However, assigning pointer to array is not allowed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6046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645" y="1295400"/>
            <a:ext cx="4572000" cy="34163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 </a:t>
            </a:r>
            <a:r>
              <a:rPr lang="en-US">
                <a:latin typeface="Consolas" charset="0"/>
              </a:rPr>
              <a:t>std;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a[5];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 = a;</a:t>
            </a:r>
          </a:p>
          <a:p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"a ="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&lt;&lt; a &lt;&lt; endl;</a:t>
            </a:r>
          </a:p>
          <a:p>
            <a:r>
              <a:rPr lang="fr-F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fr-FR">
                <a:solidFill>
                  <a:srgbClr val="A31515"/>
                </a:solidFill>
                <a:latin typeface="Consolas" charset="0"/>
              </a:rPr>
              <a:t>"p ="</a:t>
            </a:r>
            <a:r>
              <a:rPr lang="fr-FR">
                <a:solidFill>
                  <a:prstClr val="black"/>
                </a:solidFill>
                <a:latin typeface="Consolas" charset="0"/>
              </a:rPr>
              <a:t>&lt;&lt; p &lt;&lt; endl;</a:t>
            </a:r>
          </a:p>
          <a:p>
            <a:endParaRPr lang="fr-FR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2954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Array pointer can be assigned to pointer</a:t>
            </a:r>
            <a:endParaRPr lang="vi-VN" dirty="0">
              <a:solidFill>
                <a:srgbClr val="0432FF"/>
              </a:solidFill>
            </a:endParaRPr>
          </a:p>
          <a:p>
            <a:r>
              <a:rPr lang="vi-VN" dirty="0">
                <a:solidFill>
                  <a:srgbClr val="0432FF"/>
                </a:solidFill>
              </a:rPr>
              <a:t>=&gt;</a:t>
            </a:r>
          </a:p>
          <a:p>
            <a:r>
              <a:rPr lang="en-US" dirty="0">
                <a:solidFill>
                  <a:srgbClr val="0432FF"/>
                </a:solidFill>
              </a:rPr>
              <a:t>A</a:t>
            </a:r>
            <a:r>
              <a:rPr lang="vi-VN" dirty="0">
                <a:solidFill>
                  <a:srgbClr val="0432FF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and</a:t>
            </a:r>
            <a:r>
              <a:rPr lang="vi-VN" dirty="0">
                <a:solidFill>
                  <a:srgbClr val="0432FF"/>
                </a:solidFill>
              </a:rPr>
              <a:t> p </a:t>
            </a:r>
            <a:r>
              <a:rPr lang="en-US" dirty="0">
                <a:solidFill>
                  <a:srgbClr val="0432FF"/>
                </a:solidFill>
              </a:rPr>
              <a:t>have the same address</a:t>
            </a:r>
            <a:r>
              <a:rPr lang="vi-VN" dirty="0">
                <a:solidFill>
                  <a:srgbClr val="0432FF"/>
                </a:solidFill>
              </a:rPr>
              <a:t>: </a:t>
            </a:r>
            <a:r>
              <a:rPr lang="en-US" dirty="0">
                <a:solidFill>
                  <a:srgbClr val="0432FF"/>
                </a:solidFill>
              </a:rPr>
              <a:t>The address of the first cell on the array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 bwMode="auto">
          <a:xfrm flipH="1">
            <a:off x="2819400" y="2311063"/>
            <a:ext cx="2286000" cy="203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08020"/>
            <a:ext cx="3429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Pointers and arrays have many similarities</a:t>
            </a:r>
            <a:endParaRPr lang="vi-VN"/>
          </a:p>
          <a:p>
            <a:pPr lvl="1"/>
            <a:r>
              <a:rPr lang="en-US"/>
              <a:t>Same way to access memory cells</a:t>
            </a:r>
            <a:endParaRPr lang="vi-VN"/>
          </a:p>
          <a:p>
            <a:pPr lvl="2"/>
            <a:r>
              <a:rPr lang="en-US"/>
              <a:t>Use</a:t>
            </a:r>
            <a:r>
              <a:rPr lang="vi-VN"/>
              <a:t> [ ]</a:t>
            </a:r>
            <a:r>
              <a:rPr lang="en-US"/>
              <a:t> operator</a:t>
            </a:r>
            <a:endParaRPr lang="vi-VN"/>
          </a:p>
          <a:p>
            <a:pPr lvl="2"/>
            <a:r>
              <a:rPr lang="en-US"/>
              <a:t>Use</a:t>
            </a:r>
            <a:r>
              <a:rPr lang="vi-VN"/>
              <a:t> * </a:t>
            </a:r>
            <a:r>
              <a:rPr lang="en-US"/>
              <a:t>and</a:t>
            </a:r>
            <a:r>
              <a:rPr lang="vi-VN"/>
              <a:t> +</a:t>
            </a:r>
            <a:r>
              <a:rPr lang="en-US"/>
              <a:t> operator</a:t>
            </a:r>
            <a:endParaRPr lang="vi-VN"/>
          </a:p>
          <a:p>
            <a:pPr lvl="2"/>
            <a:endParaRPr lang="vi-VN"/>
          </a:p>
          <a:p>
            <a:pPr lvl="2"/>
            <a:endParaRPr lang="vi-VN"/>
          </a:p>
          <a:p>
            <a:pPr lvl="1"/>
            <a:endParaRPr lang="vi-VN"/>
          </a:p>
        </p:txBody>
      </p:sp>
      <p:sp>
        <p:nvSpPr>
          <p:cNvPr id="2" name="Rectangle 1"/>
          <p:cNvSpPr/>
          <p:nvPr/>
        </p:nvSpPr>
        <p:spPr>
          <a:xfrm>
            <a:off x="312761" y="3048000"/>
            <a:ext cx="3810000" cy="258532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a[5];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 = a;</a:t>
            </a:r>
          </a:p>
          <a:p>
            <a:r>
              <a:rPr lang="hu-HU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>
                <a:solidFill>
                  <a:prstClr val="black"/>
                </a:solidFill>
                <a:latin typeface="Consolas" charset="0"/>
              </a:rPr>
              <a:t> id = 2;</a:t>
            </a:r>
          </a:p>
          <a:p>
            <a:endParaRPr lang="hu-HU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a[id]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p[id] = 100;</a:t>
            </a:r>
          </a:p>
          <a:p>
            <a:endParaRPr lang="is-IS">
              <a:solidFill>
                <a:prstClr val="black"/>
              </a:solidFill>
              <a:latin typeface="Consolas" charset="0"/>
            </a:endParaRP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*(a + id) = 100;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*(p + id) = 100;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3971329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432FF"/>
                </a:solidFill>
              </a:rPr>
              <a:t>Same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81200" y="4191000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5056601"/>
            <a:ext cx="76200" cy="5334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>
            <a:off x="2057400" y="4232939"/>
            <a:ext cx="3276600" cy="261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4" idx="1"/>
          </p:cNvCxnSpPr>
          <p:nvPr/>
        </p:nvCxnSpPr>
        <p:spPr bwMode="auto">
          <a:xfrm flipH="1">
            <a:off x="2590800" y="4232939"/>
            <a:ext cx="2743200" cy="109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094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array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Pointers and arrays also have differences</a:t>
            </a:r>
            <a:endParaRPr lang="vi-VN"/>
          </a:p>
          <a:p>
            <a:pPr lvl="1"/>
            <a:r>
              <a:rPr lang="en-US"/>
              <a:t>Array</a:t>
            </a:r>
            <a:r>
              <a:rPr lang="vi-VN"/>
              <a:t>: </a:t>
            </a:r>
            <a:r>
              <a:rPr lang="en-US"/>
              <a:t>The elements of the array are on the STACK of the program</a:t>
            </a:r>
            <a:endParaRPr lang="vi-VN"/>
          </a:p>
          <a:p>
            <a:pPr lvl="1"/>
            <a:r>
              <a:rPr lang="en-US"/>
              <a:t>Pointer</a:t>
            </a:r>
            <a:r>
              <a:rPr lang="vi-VN"/>
              <a:t>: </a:t>
            </a:r>
            <a:r>
              <a:rPr lang="en-US"/>
              <a:t>The elements that the pointer points to can be stored on STACK or HEAP</a:t>
            </a:r>
            <a:endParaRPr lang="vi-VN"/>
          </a:p>
          <a:p>
            <a:pPr lvl="2"/>
            <a:endParaRPr lang="vi-VN"/>
          </a:p>
          <a:p>
            <a:pPr lvl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087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Dynamic memory allocation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 programmers create dynamic arrays. No need to determine the number of elements of dynamic array at compile time as static array.</a:t>
            </a:r>
            <a:endParaRPr lang="vi-VN"/>
          </a:p>
          <a:p>
            <a:endParaRPr lang="vi-VN"/>
          </a:p>
          <a:p>
            <a:r>
              <a:rPr lang="en-US"/>
              <a:t>Dynamic arrays will be allocated on HEAP</a:t>
            </a:r>
            <a:endParaRPr lang="vi-VN"/>
          </a:p>
          <a:p>
            <a:pPr lvl="1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161980" y="4495800"/>
            <a:ext cx="6896248" cy="95410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When you use dynamic memory allocation</a:t>
            </a:r>
            <a:endParaRPr lang="vi-VN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You</a:t>
            </a:r>
            <a:r>
              <a:rPr lang="en-US" sz="2800" b="1" dirty="0">
                <a:solidFill>
                  <a:srgbClr val="FF0000"/>
                </a:solidFill>
              </a:rPr>
              <a:t> MUST</a:t>
            </a:r>
            <a:r>
              <a:rPr lang="vi-VN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release memory after usage</a:t>
            </a:r>
          </a:p>
        </p:txBody>
      </p:sp>
    </p:spTree>
    <p:extLst>
      <p:ext uri="{BB962C8B-B14F-4D97-AF65-F5344CB8AC3E}">
        <p14:creationId xmlns:p14="http://schemas.microsoft.com/office/powerpoint/2010/main" val="723946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Dynamic memory allocation</a:t>
            </a:r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dynamic memory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Release dynamic memory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endParaRPr lang="vi-VN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93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Memory layout</a:t>
            </a:r>
            <a:endParaRPr lang="vi-VN" sz="1800" dirty="0"/>
          </a:p>
          <a:p>
            <a:r>
              <a:rPr lang="en-US" sz="1800" dirty="0"/>
              <a:t>Uses of pointer</a:t>
            </a:r>
            <a:endParaRPr lang="vi-VN" sz="1800" dirty="0"/>
          </a:p>
          <a:p>
            <a:r>
              <a:rPr lang="en-US" sz="1800" dirty="0"/>
              <a:t>Model of pointer</a:t>
            </a:r>
            <a:endParaRPr lang="vi-VN" sz="1800" dirty="0"/>
          </a:p>
          <a:p>
            <a:r>
              <a:rPr lang="vi-VN" sz="1800" b="1" dirty="0">
                <a:solidFill>
                  <a:srgbClr val="0432FF"/>
                </a:solidFill>
              </a:rPr>
              <a:t>&amp;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dirty="0"/>
              <a:t>Operator</a:t>
            </a:r>
            <a:endParaRPr lang="vi-VN" sz="1800" b="1" dirty="0">
              <a:solidFill>
                <a:srgbClr val="0432FF"/>
              </a:solidFill>
            </a:endParaRPr>
          </a:p>
          <a:p>
            <a:r>
              <a:rPr lang="en-US" sz="1800" dirty="0"/>
              <a:t>Declare a pointer</a:t>
            </a:r>
            <a:endParaRPr lang="vi-VN" sz="1800" dirty="0"/>
          </a:p>
          <a:p>
            <a:r>
              <a:rPr lang="vi-VN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dirty="0"/>
              <a:t>Operator</a:t>
            </a:r>
            <a:endParaRPr lang="vi-VN" sz="18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/>
              <a:t>Operations on pointer</a:t>
            </a:r>
            <a:endParaRPr lang="vi-VN" sz="1800" dirty="0"/>
          </a:p>
          <a:p>
            <a:r>
              <a:rPr lang="en-US" sz="1800" dirty="0"/>
              <a:t>Pointer and array</a:t>
            </a:r>
            <a:endParaRPr lang="vi-VN" sz="1800" dirty="0"/>
          </a:p>
          <a:p>
            <a:r>
              <a:rPr lang="en-US" sz="1800" dirty="0"/>
              <a:t>Dynamic memory allocation</a:t>
            </a:r>
            <a:endParaRPr lang="vi-VN" sz="1800" dirty="0"/>
          </a:p>
          <a:p>
            <a:r>
              <a:rPr lang="en-US" sz="1800" dirty="0"/>
              <a:t>Pointers and structures,</a:t>
            </a:r>
            <a:r>
              <a:rPr lang="vi-VN" sz="1800" dirty="0"/>
              <a:t> </a:t>
            </a:r>
            <a:r>
              <a:rPr lang="vi-VN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800" b="1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/>
              <a:t>operator</a:t>
            </a:r>
            <a:endParaRPr lang="vi-VN" sz="1800" dirty="0"/>
          </a:p>
          <a:p>
            <a:r>
              <a:rPr lang="en-US" sz="1800" dirty="0"/>
              <a:t>Advanced topics with pointers</a:t>
            </a:r>
            <a:endParaRPr lang="vi-VN" sz="1800" dirty="0"/>
          </a:p>
          <a:p>
            <a:pPr lvl="1"/>
            <a:r>
              <a:rPr lang="en-US" sz="1600" dirty="0"/>
              <a:t>Order of evaluation</a:t>
            </a:r>
            <a:r>
              <a:rPr lang="vi-VN" sz="1600" dirty="0"/>
              <a:t> </a:t>
            </a:r>
            <a:r>
              <a:rPr lang="vi-VN" sz="16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 và ++, --</a:t>
            </a:r>
          </a:p>
          <a:p>
            <a:pPr lvl="1"/>
            <a:r>
              <a:rPr lang="en-US" sz="1600" dirty="0"/>
              <a:t>Pointer and</a:t>
            </a:r>
            <a:r>
              <a:rPr lang="vi-VN" sz="1600" dirty="0"/>
              <a:t> const</a:t>
            </a:r>
          </a:p>
          <a:p>
            <a:pPr lvl="1"/>
            <a:r>
              <a:rPr lang="en-US" sz="1600" dirty="0"/>
              <a:t>Pointer to pointer</a:t>
            </a:r>
            <a:endParaRPr lang="vi-VN" sz="1600" dirty="0"/>
          </a:p>
          <a:p>
            <a:pPr lvl="1"/>
            <a:r>
              <a:rPr lang="vi-VN" sz="1600" dirty="0"/>
              <a:t>V</a:t>
            </a:r>
            <a:r>
              <a:rPr lang="en-US" sz="1600" dirty="0" err="1"/>
              <a:t>oid</a:t>
            </a:r>
            <a:r>
              <a:rPr lang="en-US" sz="1600" dirty="0"/>
              <a:t> pointer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4100051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vi-VN"/>
              <a:t>Dynamic memory allocation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  <a:latin typeface="Consolas" charset="0"/>
                <a:cs typeface="Consolas" charset="0"/>
              </a:rPr>
              <a:t>new</a:t>
            </a:r>
            <a:endParaRPr lang="en-US" sz="1800" dirty="0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7772400" cy="452431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endParaRPr lang="en-US">
              <a:solidFill>
                <a:srgbClr val="0000FF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sPoint3D{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x, y, z;} Point3D;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*p1;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*p2;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Point3D *p3;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num = 100;</a:t>
            </a:r>
          </a:p>
          <a:p>
            <a:endParaRPr lang="pt-BR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p1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p2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float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p3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Point3D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();</a:t>
            </a:r>
          </a:p>
          <a:p>
            <a:endParaRPr lang="pt-BR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delete []p1; delete []p2; delete []p3;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36877" y="2209800"/>
            <a:ext cx="108857" cy="76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8343" y="3621183"/>
            <a:ext cx="108857" cy="762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734" y="2406134"/>
            <a:ext cx="186288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Pointer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678" y="2971800"/>
            <a:ext cx="188615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Allocate memory</a:t>
            </a:r>
          </a:p>
        </p:txBody>
      </p:sp>
      <p:cxnSp>
        <p:nvCxnSpPr>
          <p:cNvPr id="10" name="Straight Arrow Connector 9"/>
          <p:cNvCxnSpPr>
            <a:stCxn id="9" idx="1"/>
            <a:endCxn id="7" idx="0"/>
          </p:cNvCxnSpPr>
          <p:nvPr/>
        </p:nvCxnSpPr>
        <p:spPr bwMode="auto">
          <a:xfrm flipH="1">
            <a:off x="4212772" y="3156466"/>
            <a:ext cx="571906" cy="464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172200" y="4648200"/>
            <a:ext cx="187166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/>
              <a:t>Release memory</a:t>
            </a:r>
          </a:p>
        </p:txBody>
      </p:sp>
    </p:spTree>
    <p:extLst>
      <p:ext uri="{BB962C8B-B14F-4D97-AF65-F5344CB8AC3E}">
        <p14:creationId xmlns:p14="http://schemas.microsoft.com/office/powerpoint/2010/main" val="174583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vi-VN"/>
              <a:t>Dynamic memory allocation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endParaRPr lang="en-US" sz="1800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7" y="1434524"/>
            <a:ext cx="8610600" cy="107721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>
                <a:solidFill>
                  <a:prstClr val="black"/>
                </a:solidFill>
                <a:latin typeface="Consolas" charset="0"/>
              </a:rPr>
              <a:t>         p1 = new </a:t>
            </a:r>
            <a:r>
              <a:rPr lang="pt-BR" sz="32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 sz="3200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endParaRPr lang="pt-BR" sz="320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 flipH="1">
            <a:off x="4892040" y="518160"/>
            <a:ext cx="45719" cy="297180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3031866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rgbClr val="0432FF"/>
                </a:solidFill>
                <a:latin typeface="Consolas" charset="0"/>
              </a:rPr>
              <a:t>num</a:t>
            </a:r>
            <a:r>
              <a:rPr lang="vi-VN" sz="2800"/>
              <a:t>: </a:t>
            </a:r>
            <a:r>
              <a:rPr lang="en-US" sz="2800"/>
              <a:t>number of elements</a:t>
            </a:r>
            <a:endParaRPr lang="vi-VN" sz="2800"/>
          </a:p>
          <a:p>
            <a:r>
              <a:rPr lang="pt-BR" sz="2800">
                <a:solidFill>
                  <a:srgbClr val="0432FF"/>
                </a:solidFill>
                <a:latin typeface="Consolas" charset="0"/>
              </a:rPr>
              <a:t>int</a:t>
            </a:r>
            <a:r>
              <a:rPr lang="vi-VN" sz="2800"/>
              <a:t>: </a:t>
            </a:r>
            <a:r>
              <a:rPr lang="en-US" sz="2800"/>
              <a:t>data type of each element</a:t>
            </a:r>
            <a:endParaRPr lang="vi-VN" sz="2800"/>
          </a:p>
          <a:p>
            <a:r>
              <a:rPr lang="vi-VN" sz="2800">
                <a:sym typeface="Wingdings"/>
              </a:rPr>
              <a:t> </a:t>
            </a:r>
            <a:r>
              <a:rPr lang="pt-BR" sz="2800">
                <a:solidFill>
                  <a:srgbClr val="0432FF"/>
                </a:solidFill>
                <a:latin typeface="Consolas" charset="0"/>
              </a:rPr>
              <a:t>int[num]</a:t>
            </a:r>
            <a:r>
              <a:rPr lang="vi-VN" sz="2800">
                <a:sym typeface="Wingdings"/>
              </a:rPr>
              <a:t>: </a:t>
            </a:r>
            <a:r>
              <a:rPr lang="en-US" sz="2800">
                <a:sym typeface="Wingdings"/>
              </a:rPr>
              <a:t>allocate </a:t>
            </a:r>
            <a:r>
              <a:rPr lang="pt-BR" sz="2800">
                <a:solidFill>
                  <a:srgbClr val="0432FF"/>
                </a:solidFill>
                <a:latin typeface="Consolas" charset="0"/>
              </a:rPr>
              <a:t>num </a:t>
            </a:r>
            <a:r>
              <a:rPr lang="en-US" sz="2800">
                <a:sym typeface="Wingdings"/>
              </a:rPr>
              <a:t>elements with </a:t>
            </a:r>
            <a:r>
              <a:rPr lang="pt-BR" sz="2800">
                <a:solidFill>
                  <a:srgbClr val="0432FF"/>
                </a:solidFill>
                <a:latin typeface="Consolas" charset="0"/>
              </a:rPr>
              <a:t>int </a:t>
            </a:r>
            <a:r>
              <a:rPr lang="en-US" sz="2800">
                <a:sym typeface="Wingdings"/>
              </a:rPr>
              <a:t>data type</a:t>
            </a:r>
            <a:endParaRPr lang="en-US" sz="2800"/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 bwMode="auto">
          <a:xfrm flipV="1">
            <a:off x="4610101" y="2019302"/>
            <a:ext cx="380999" cy="1012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61411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vi-VN"/>
              <a:t>Dynamic memory allocation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endParaRPr lang="en-US" sz="1800" dirty="0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6629400" cy="4247317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using namespace std;</a:t>
            </a: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num = 100;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*p1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if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(p1 == NULL){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	cout &lt;&lt;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"Can not allocate!"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&lt;&lt; endl;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		exit(1);</a:t>
            </a:r>
          </a:p>
          <a:p>
            <a:r>
              <a:rPr lang="is-IS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	</a:t>
            </a:r>
            <a:r>
              <a:rPr lang="en-US">
                <a:solidFill>
                  <a:srgbClr val="008000"/>
                </a:solidFill>
                <a:latin typeface="Consolas" charset="0"/>
              </a:rPr>
              <a:t>// Your work goes here…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	delete(p1);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}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004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vi-VN"/>
              <a:t>Dynamic memory allocation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endParaRPr lang="en-US" sz="1800" dirty="0">
              <a:solidFill>
                <a:srgbClr val="0432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6629400" cy="1200329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*p1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endParaRPr lang="en-US">
              <a:solidFill>
                <a:srgbClr val="0000FF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If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(p1 == NULL){ ...</a:t>
            </a:r>
            <a:r>
              <a:rPr lang="is-IS">
                <a:solidFill>
                  <a:prstClr val="black"/>
                </a:solidFill>
                <a:latin typeface="Consolas" charset="0"/>
              </a:rPr>
              <a:t>} else { ...}</a:t>
            </a:r>
          </a:p>
          <a:p>
            <a:endParaRPr lang="is-IS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16200000">
            <a:off x="1615440" y="1844040"/>
            <a:ext cx="45719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910" y="3593009"/>
            <a:ext cx="8369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Operator new returns a NULL pointer when it fails</a:t>
            </a:r>
            <a:r>
              <a:rPr lang="vi-VN" sz="2000" dirty="0">
                <a:solidFill>
                  <a:srgbClr val="0432FF"/>
                </a:solidFill>
              </a:rPr>
              <a:t>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At that time</a:t>
            </a:r>
            <a:r>
              <a:rPr lang="vi-VN" sz="2000" dirty="0">
                <a:solidFill>
                  <a:srgbClr val="0432FF"/>
                </a:solidFill>
              </a:rPr>
              <a:t>, </a:t>
            </a:r>
            <a:r>
              <a:rPr lang="en-US" sz="2000" dirty="0">
                <a:solidFill>
                  <a:srgbClr val="0432FF"/>
                </a:solidFill>
              </a:rPr>
              <a:t>memory cannot be used</a:t>
            </a:r>
            <a:r>
              <a:rPr lang="vi-VN" sz="2000" dirty="0">
                <a:solidFill>
                  <a:srgbClr val="0432FF"/>
                </a:solidFill>
              </a:rPr>
              <a:t>!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Therefore, ALWAYS check if the new operator returns NULL</a:t>
            </a: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 bwMode="auto">
          <a:xfrm flipH="1" flipV="1">
            <a:off x="1981201" y="2438401"/>
            <a:ext cx="2749454" cy="1154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5209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vi-VN"/>
              <a:t>Dynamic memory allocation</a:t>
            </a:r>
            <a:br>
              <a:rPr lang="vi-VN"/>
            </a:br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  <a:endParaRPr lang="en-US" sz="1800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63" y="1295400"/>
            <a:ext cx="8724900" cy="480131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r>
              <a:rPr lang="es-ES_tradnl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num = 20;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*int_ptr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int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char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*str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char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 *double_ptr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double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[num];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Point3D *p_ptr = </a:t>
            </a:r>
            <a:r>
              <a:rPr lang="pt-BR">
                <a:solidFill>
                  <a:srgbClr val="0000FF"/>
                </a:solidFill>
                <a:latin typeface="Consolas" charset="0"/>
              </a:rPr>
              <a:t>new Point3D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();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pt-BR">
                <a:solidFill>
                  <a:srgbClr val="008000"/>
                </a:solidFill>
                <a:latin typeface="Consolas" charset="0"/>
              </a:rPr>
              <a:t>// Usage</a:t>
            </a:r>
            <a:endParaRPr lang="pt-BR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delete(int_ptr);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delete(str);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delete(double_ptr);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delete(p_ptr);</a:t>
            </a:r>
          </a:p>
          <a:p>
            <a:endParaRPr lang="pt-BR">
              <a:solidFill>
                <a:prstClr val="black"/>
              </a:solidFill>
              <a:latin typeface="Consolas" charset="0"/>
            </a:endParaRP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4926" y="469232"/>
            <a:ext cx="403860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432FF"/>
                </a:solidFill>
              </a:rPr>
              <a:t>Declare pointer variables with data types</a:t>
            </a:r>
            <a:r>
              <a:rPr lang="vi-VN" sz="2000">
                <a:solidFill>
                  <a:srgbClr val="0432FF"/>
                </a:solidFill>
              </a:rPr>
              <a:t> + </a:t>
            </a:r>
            <a:r>
              <a:rPr lang="en-US" sz="2000">
                <a:solidFill>
                  <a:srgbClr val="0432FF"/>
                </a:solidFill>
              </a:rPr>
              <a:t>allocate dynamic memory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567112" y="2383580"/>
            <a:ext cx="381000" cy="1524000"/>
          </a:xfrm>
          <a:prstGeom prst="rightBrace">
            <a:avLst>
              <a:gd name="adj1" fmla="val 41082"/>
              <a:gd name="adj2" fmla="val 5000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5948112" y="1484896"/>
            <a:ext cx="531972" cy="1660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00500" y="5029200"/>
            <a:ext cx="3848100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432FF"/>
                </a:solidFill>
              </a:rPr>
              <a:t>Release memory after usage</a:t>
            </a:r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 bwMode="auto">
          <a:xfrm flipH="1" flipV="1">
            <a:off x="3810000" y="4610100"/>
            <a:ext cx="2672014" cy="4191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ight Brace 13"/>
          <p:cNvSpPr/>
          <p:nvPr/>
        </p:nvSpPr>
        <p:spPr bwMode="auto">
          <a:xfrm>
            <a:off x="3429000" y="4038600"/>
            <a:ext cx="381000" cy="1143000"/>
          </a:xfrm>
          <a:prstGeom prst="rightBrace">
            <a:avLst>
              <a:gd name="adj1" fmla="val 41082"/>
              <a:gd name="adj2" fmla="val 50000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1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struct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Declaration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282868"/>
            <a:ext cx="37338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 sz="20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 sz="2000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 sz="2000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 sz="2000">
                <a:solidFill>
                  <a:prstClr val="black"/>
                </a:solidFill>
                <a:latin typeface="Consolas" charset="0"/>
              </a:rPr>
              <a:t>} Point3D;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842" y="2666999"/>
            <a:ext cx="7832558" cy="163121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>
                <a:latin typeface="Consolas" charset="0"/>
              </a:rPr>
              <a:t>Point3D *p_ptr = </a:t>
            </a:r>
            <a:r>
              <a:rPr lang="en-US" sz="2000">
                <a:solidFill>
                  <a:srgbClr val="0000FF"/>
                </a:solidFill>
                <a:latin typeface="Consolas" charset="0"/>
              </a:rPr>
              <a:t>new Point3D</a:t>
            </a:r>
            <a:r>
              <a:rPr lang="en-US" sz="2000">
                <a:latin typeface="Consolas" charset="0"/>
              </a:rPr>
              <a:t>(</a:t>
            </a:r>
            <a:r>
              <a:rPr lang="en-US" sz="2000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 b="1">
                <a:solidFill>
                  <a:srgbClr val="0432FF"/>
                </a:solidFill>
                <a:latin typeface="Consolas" charset="0"/>
              </a:rPr>
              <a:t>//</a:t>
            </a:r>
            <a:r>
              <a:rPr lang="vi-VN" sz="2000" b="1">
                <a:solidFill>
                  <a:srgbClr val="0432FF"/>
                </a:solidFill>
              </a:rPr>
              <a:t> (4) </a:t>
            </a:r>
            <a:r>
              <a:rPr lang="en-US" sz="2000" b="1">
                <a:solidFill>
                  <a:srgbClr val="0432FF"/>
                </a:solidFill>
                <a:latin typeface="Consolas" charset="0"/>
              </a:rPr>
              <a:t>Usage</a:t>
            </a:r>
          </a:p>
          <a:p>
            <a:endParaRPr lang="en-US" sz="2000">
              <a:solidFill>
                <a:prstClr val="black"/>
              </a:solidFill>
              <a:latin typeface="Consolas" charset="0"/>
            </a:endParaRPr>
          </a:p>
          <a:p>
            <a:r>
              <a:rPr lang="en-US" sz="2000"/>
              <a:t>delete(p_ptr);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4023" y="1590644"/>
            <a:ext cx="441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(1) </a:t>
            </a:r>
            <a:r>
              <a:rPr lang="en-US" sz="2000"/>
              <a:t>Define struct data type</a:t>
            </a:r>
            <a:r>
              <a:rPr lang="vi-VN" sz="2000"/>
              <a:t>: </a:t>
            </a:r>
            <a:r>
              <a:rPr lang="vi-VN" sz="2000" b="1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Point3D</a:t>
            </a:r>
            <a:endParaRPr lang="en-US" sz="2000" b="1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5" idx="1"/>
            <a:endCxn id="2" idx="3"/>
          </p:cNvCxnSpPr>
          <p:nvPr/>
        </p:nvCxnSpPr>
        <p:spPr bwMode="auto">
          <a:xfrm flipH="1">
            <a:off x="4038600" y="1790699"/>
            <a:ext cx="43542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371600" y="4620463"/>
            <a:ext cx="4681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>
                <a:solidFill>
                  <a:srgbClr val="0432FF"/>
                </a:solidFill>
              </a:rPr>
              <a:t>(2) </a:t>
            </a:r>
            <a:r>
              <a:rPr lang="en-US" sz="2000"/>
              <a:t>Declare a pointer points to an array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2171700" y="2998839"/>
            <a:ext cx="1257300" cy="166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10000" y="5066793"/>
            <a:ext cx="5189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432FF"/>
                </a:solidFill>
              </a:rPr>
              <a:t>(3) </a:t>
            </a:r>
            <a:r>
              <a:rPr lang="en-US" sz="2000" dirty="0"/>
              <a:t>Allocate dynamic memory on</a:t>
            </a:r>
            <a:r>
              <a:rPr lang="vi-VN" sz="2000" dirty="0"/>
              <a:t> HEAP,</a:t>
            </a:r>
          </a:p>
          <a:p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p_ptr</a:t>
            </a:r>
            <a:r>
              <a:rPr lang="vi-VN" sz="2000" dirty="0"/>
              <a:t>: </a:t>
            </a:r>
            <a:r>
              <a:rPr lang="en-US" sz="2000" dirty="0"/>
              <a:t>store the address points to the first cell in the allocated block.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 bwMode="auto">
          <a:xfrm flipH="1" flipV="1">
            <a:off x="4753183" y="3001925"/>
            <a:ext cx="1651628" cy="2064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5800" y="563880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432FF"/>
                </a:solidFill>
              </a:rPr>
              <a:t>(5) </a:t>
            </a:r>
            <a:r>
              <a:rPr lang="en-US"/>
              <a:t>Release memory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838208" y="4298216"/>
            <a:ext cx="995022" cy="1340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5709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struct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Access members of struct via pointer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>
                <a:latin typeface="Consolas" charset="0"/>
              </a:rPr>
              <a:t>(*p_ptr).x = 4.5f; (*p_ptr).y = 5.5f; (*p_ptr).z = 6.5f; </a:t>
            </a:r>
          </a:p>
          <a:p>
            <a:endParaRPr lang="ro-RO" sz="2000">
              <a:latin typeface="Consolas" charset="0"/>
            </a:endParaRPr>
          </a:p>
          <a:p>
            <a:r>
              <a:rPr lang="ro-RO" sz="200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21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Example</a:t>
            </a:r>
            <a:r>
              <a:rPr lang="vi-VN" sz="2000"/>
              <a:t>: </a:t>
            </a:r>
            <a:r>
              <a:rPr lang="en-US" sz="2000"/>
              <a:t>assign values to members of struct</a:t>
            </a:r>
            <a:r>
              <a:rPr lang="vi-VN" sz="2000"/>
              <a:t>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-88831" y="3632503"/>
            <a:ext cx="90804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p_ptr: </a:t>
            </a:r>
            <a:r>
              <a:rPr lang="en-US" sz="2000" dirty="0">
                <a:latin typeface="Consolas" charset="0"/>
              </a:rPr>
              <a:t>memory cell </a:t>
            </a:r>
            <a:r>
              <a:rPr lang="vi-VN" sz="2000" dirty="0">
                <a:latin typeface="Consolas" charset="0"/>
              </a:rPr>
              <a:t>(</a:t>
            </a:r>
            <a:r>
              <a:rPr lang="en-US" sz="2000" dirty="0">
                <a:latin typeface="Consolas" charset="0"/>
              </a:rPr>
              <a:t>variable</a:t>
            </a:r>
            <a:r>
              <a:rPr lang="vi-VN" sz="2000" dirty="0">
                <a:latin typeface="Consolas" charset="0"/>
              </a:rPr>
              <a:t>) </a:t>
            </a:r>
            <a:r>
              <a:rPr lang="en-US" sz="2000" dirty="0">
                <a:latin typeface="Consolas" charset="0"/>
              </a:rPr>
              <a:t>contains address of </a:t>
            </a:r>
            <a:r>
              <a:rPr lang="en-US" sz="2000" dirty="0" err="1">
                <a:latin typeface="Consolas" charset="0"/>
              </a:rPr>
              <a:t>struct</a:t>
            </a:r>
            <a:r>
              <a:rPr lang="en-US" sz="2000" dirty="0">
                <a:latin typeface="Consolas" charset="0"/>
              </a:rPr>
              <a:t> </a:t>
            </a:r>
            <a:r>
              <a:rPr lang="vi-VN" sz="2000" dirty="0">
                <a:latin typeface="Consolas" charset="0"/>
              </a:rPr>
              <a:t>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(*p_ptr): </a:t>
            </a:r>
            <a:r>
              <a:rPr lang="en-US" sz="2000" dirty="0">
                <a:latin typeface="Consolas" charset="0"/>
              </a:rPr>
              <a:t>memory cell contains object with </a:t>
            </a:r>
            <a:r>
              <a:rPr lang="en-US" sz="2000" dirty="0" err="1">
                <a:latin typeface="Consolas" charset="0"/>
              </a:rPr>
              <a:t>struct</a:t>
            </a:r>
            <a:r>
              <a:rPr lang="vi-VN" sz="2000" dirty="0">
                <a:latin typeface="Consolas" charset="0"/>
              </a:rPr>
              <a:t> Point3D</a:t>
            </a:r>
          </a:p>
          <a:p>
            <a:r>
              <a:rPr lang="nb-NO" sz="2000" b="1" dirty="0">
                <a:solidFill>
                  <a:srgbClr val="0432FF"/>
                </a:solidFill>
                <a:latin typeface="Consolas" charset="0"/>
              </a:rPr>
              <a:t>(*p_ptr).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x:</a:t>
            </a:r>
            <a:r>
              <a:rPr lang="vi-VN" sz="2000" dirty="0">
                <a:latin typeface="Consolas" charset="0"/>
              </a:rPr>
              <a:t> </a:t>
            </a:r>
            <a:r>
              <a:rPr lang="en-US" sz="2000" dirty="0">
                <a:latin typeface="Consolas" charset="0"/>
              </a:rPr>
              <a:t>memory cell contains member (variable </a:t>
            </a:r>
            <a:r>
              <a:rPr lang="vi-VN" sz="2000" dirty="0">
                <a:latin typeface="Consolas" charset="0"/>
              </a:rPr>
              <a:t>x</a:t>
            </a:r>
            <a:r>
              <a:rPr lang="en-US" sz="2000" dirty="0">
                <a:latin typeface="Consolas" charset="0"/>
              </a:rPr>
              <a:t>)</a:t>
            </a:r>
            <a:r>
              <a:rPr lang="vi-VN" sz="2000" dirty="0">
                <a:latin typeface="Consolas" charset="0"/>
              </a:rPr>
              <a:t> </a:t>
            </a:r>
            <a:r>
              <a:rPr lang="en-US" sz="2000" dirty="0">
                <a:latin typeface="Consolas" charset="0"/>
              </a:rPr>
              <a:t>of object</a:t>
            </a:r>
            <a:endParaRPr lang="vi-VN" sz="2000" dirty="0">
              <a:latin typeface="Consolas" charset="0"/>
            </a:endParaRPr>
          </a:p>
          <a:p>
            <a:r>
              <a:rPr lang="ro-RO" sz="2000" b="1" dirty="0">
                <a:solidFill>
                  <a:srgbClr val="0432FF"/>
                </a:solidFill>
                <a:latin typeface="Consolas" charset="0"/>
              </a:rPr>
              <a:t>p_ptr-&gt;x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:</a:t>
            </a:r>
            <a:r>
              <a:rPr lang="ro-RO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sz="2000" dirty="0">
                <a:latin typeface="Consolas" charset="0"/>
              </a:rPr>
              <a:t>memory area contains variable x of </a:t>
            </a:r>
            <a:r>
              <a:rPr lang="en-US" sz="2000" dirty="0" err="1">
                <a:latin typeface="Consolas" charset="0"/>
              </a:rPr>
              <a:t>struct</a:t>
            </a:r>
            <a:r>
              <a:rPr lang="en-US" sz="2000" dirty="0">
                <a:latin typeface="Consolas" charset="0"/>
              </a:rPr>
              <a:t> Point3D accessed via the operator -&gt; from the pointer 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p_ptr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970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struct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Access members of struct via pointer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133600"/>
            <a:ext cx="8763000" cy="10156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nb-NO" sz="2000">
                <a:latin typeface="Consolas" charset="0"/>
              </a:rPr>
              <a:t>(*p_ptr).x = 4.5f; (*p_ptr).y = 5.5f; (*p_ptr).z = 6.5f; </a:t>
            </a:r>
          </a:p>
          <a:p>
            <a:endParaRPr lang="ro-RO" sz="2000">
              <a:latin typeface="Consolas" charset="0"/>
            </a:endParaRPr>
          </a:p>
          <a:p>
            <a:r>
              <a:rPr lang="ro-RO" sz="2000">
                <a:latin typeface="Consolas" charset="0"/>
              </a:rPr>
              <a:t>p_ptr-&gt;x = 7.5f; p_ptr-&gt;y = 8.5f; p_ptr-&gt;z = 9.5f;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447800"/>
            <a:ext cx="621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Example</a:t>
            </a:r>
            <a:r>
              <a:rPr lang="vi-VN" sz="2000"/>
              <a:t>: </a:t>
            </a:r>
            <a:r>
              <a:rPr lang="en-US" sz="2000"/>
              <a:t>assign values to members of struct</a:t>
            </a:r>
            <a:r>
              <a:rPr lang="vi-VN" sz="2000"/>
              <a:t> Point3D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8832" y="3581400"/>
            <a:ext cx="6794431" cy="25545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ahoma" charset="0"/>
                <a:ea typeface="Tahoma" charset="0"/>
                <a:cs typeface="Tahoma" charset="0"/>
              </a:rPr>
              <a:t>General</a:t>
            </a:r>
            <a:r>
              <a:rPr lang="vi-VN" sz="2800" b="1" dirty="0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endParaRPr lang="vi-VN" sz="2000" b="1" dirty="0">
              <a:solidFill>
                <a:srgbClr val="0432FF"/>
              </a:solidFill>
              <a:latin typeface="Consolas" charset="0"/>
            </a:endParaRPr>
          </a:p>
          <a:p>
            <a:r>
              <a:rPr lang="vi-VN" sz="2000" b="1" dirty="0">
                <a:latin typeface="Consolas" charset="0"/>
              </a:rPr>
              <a:t>&lt;</a:t>
            </a:r>
            <a:r>
              <a:rPr lang="en-US" sz="2000" b="1" dirty="0">
                <a:latin typeface="Consolas" charset="0"/>
              </a:rPr>
              <a:t>pointer</a:t>
            </a:r>
            <a:r>
              <a:rPr lang="vi-VN" sz="2000" b="1" dirty="0">
                <a:latin typeface="Consolas" charset="0"/>
              </a:rPr>
              <a:t>&gt; </a:t>
            </a:r>
            <a:r>
              <a:rPr lang="vi-VN" sz="3200" b="1" dirty="0">
                <a:solidFill>
                  <a:srgbClr val="0432FF"/>
                </a:solidFill>
                <a:latin typeface="Consolas" charset="0"/>
              </a:rPr>
              <a:t>-&gt;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vi-VN" sz="2000" b="1" dirty="0">
                <a:latin typeface="Consolas" charset="0"/>
              </a:rPr>
              <a:t>&lt;</a:t>
            </a:r>
            <a:r>
              <a:rPr lang="en-US" sz="2000" b="1" dirty="0">
                <a:latin typeface="Consolas" charset="0"/>
              </a:rPr>
              <a:t>member of </a:t>
            </a:r>
            <a:r>
              <a:rPr lang="en-US" sz="2000" b="1" dirty="0" err="1">
                <a:latin typeface="Consolas" charset="0"/>
              </a:rPr>
              <a:t>struct</a:t>
            </a:r>
            <a:r>
              <a:rPr lang="vi-VN" sz="2000" b="1" dirty="0">
                <a:latin typeface="Consolas" charset="0"/>
              </a:rPr>
              <a:t>&gt;</a:t>
            </a:r>
          </a:p>
          <a:p>
            <a:endParaRPr lang="vi-VN" sz="2000" b="1" dirty="0">
              <a:solidFill>
                <a:srgbClr val="0432FF"/>
              </a:solidFill>
              <a:latin typeface="Consolas" charset="0"/>
            </a:endParaRPr>
          </a:p>
          <a:p>
            <a:r>
              <a:rPr lang="en-US" sz="2000" b="1" dirty="0">
                <a:latin typeface="Tahoma" charset="0"/>
                <a:ea typeface="Tahoma" charset="0"/>
                <a:cs typeface="Tahoma" charset="0"/>
              </a:rPr>
              <a:t>Example</a:t>
            </a:r>
            <a:r>
              <a:rPr lang="vi-VN" sz="2000" b="1" dirty="0">
                <a:latin typeface="Tahoma" charset="0"/>
                <a:ea typeface="Tahoma" charset="0"/>
                <a:cs typeface="Tahoma" charset="0"/>
              </a:rPr>
              <a:t>:</a:t>
            </a:r>
          </a:p>
          <a:p>
            <a:endParaRPr lang="vi-VN" sz="2000" b="1" dirty="0">
              <a:solidFill>
                <a:srgbClr val="0432FF"/>
              </a:solidFill>
              <a:latin typeface="Consolas" charset="0"/>
            </a:endParaRPr>
          </a:p>
          <a:p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_ptr-&gt;x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5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and struct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Example</a:t>
            </a:r>
            <a:endParaRPr lang="en-US" sz="2400" b="1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9074" y="861350"/>
            <a:ext cx="8506326" cy="563231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charset="0"/>
              </a:rPr>
              <a:t># include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charset="0"/>
              </a:rPr>
              <a:t>&lt;iostream&gt;</a:t>
            </a:r>
          </a:p>
          <a:p>
            <a:r>
              <a:rPr lang="en-US">
                <a:solidFill>
                  <a:srgbClr val="A31515"/>
                </a:solidFill>
                <a:latin typeface="Consolas" charset="0"/>
              </a:rPr>
              <a:t>using namespace std;</a:t>
            </a:r>
            <a:endParaRPr lang="en-US">
              <a:solidFill>
                <a:prstClr val="black"/>
              </a:solidFill>
              <a:latin typeface="Consolas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struct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s-ES_tradnl">
                <a:solidFill>
                  <a:srgbClr val="0000FF"/>
                </a:solidFill>
                <a:latin typeface="Consolas" charset="0"/>
              </a:rPr>
              <a:t>float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x, y, z;</a:t>
            </a:r>
          </a:p>
          <a:p>
            <a:r>
              <a:rPr lang="es-ES_tradnl">
                <a:solidFill>
                  <a:prstClr val="black"/>
                </a:solidFill>
                <a:latin typeface="Consolas" charset="0"/>
              </a:rPr>
              <a:t>} Point3D;</a:t>
            </a:r>
          </a:p>
          <a:p>
            <a:r>
              <a:rPr lang="es-ES_tradnl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s-ES_tradnl">
                <a:solidFill>
                  <a:prstClr val="black"/>
                </a:solidFill>
                <a:latin typeface="Consolas" charset="0"/>
              </a:rPr>
              <a:t> main(){</a:t>
            </a:r>
          </a:p>
          <a:p>
            <a:r>
              <a:rPr lang="hr-HR">
                <a:solidFill>
                  <a:prstClr val="black"/>
                </a:solidFill>
                <a:latin typeface="Consolas" charset="0"/>
              </a:rPr>
              <a:t>	Point3D p = {1.5f, 2.5f, 3.5f};</a:t>
            </a:r>
          </a:p>
          <a:p>
            <a:r>
              <a:rPr lang="en-US">
                <a:solidFill>
                  <a:prstClr val="black"/>
                </a:solidFill>
                <a:latin typeface="Consolas" charset="0"/>
              </a:rPr>
              <a:t>	Point3D *p_ptr = </a:t>
            </a:r>
            <a:r>
              <a:rPr lang="en-US">
                <a:solidFill>
                  <a:srgbClr val="0000FF"/>
                </a:solidFill>
                <a:latin typeface="Consolas" charset="0"/>
              </a:rPr>
              <a:t>new Point3D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();</a:t>
            </a:r>
          </a:p>
          <a:p>
            <a:r>
              <a:rPr lang="nb-NO">
                <a:solidFill>
                  <a:prstClr val="black"/>
                </a:solidFill>
                <a:latin typeface="Consolas" charset="0"/>
              </a:rPr>
              <a:t>	(*p_ptr).x = 4.5f; (*p_ptr).y = 5.5f; (*p_ptr).z = 6.5f; 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p_ptr-&gt;x = 7.5f; p_ptr-&gt;y = 8.5f; p_ptr-&gt;z = 9.5f; </a:t>
            </a:r>
          </a:p>
          <a:p>
            <a:endParaRPr lang="ro-RO">
              <a:solidFill>
                <a:prstClr val="black"/>
              </a:solidFill>
              <a:latin typeface="Consolas" charset="0"/>
            </a:endParaRP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"p=["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p.x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p.y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p.z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"]"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"*p_ptr = ["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(*p_ptr).x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(*p_ptr).y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(*p_ptr).z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"]"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pt-BR">
                <a:solidFill>
                  <a:prstClr val="black"/>
                </a:solidFill>
                <a:latin typeface="Consolas" charset="0"/>
              </a:rPr>
              <a:t>	cout &lt;&lt; 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"*p_ptr = ["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p_ptr-&gt;x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p_ptr-&gt;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y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", "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 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p_ptr-&gt;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z</a:t>
            </a:r>
            <a:r>
              <a:rPr lang="it-IT">
                <a:solidFill>
                  <a:prstClr val="black"/>
                </a:solidFill>
                <a:latin typeface="Consolas" charset="0"/>
              </a:rPr>
              <a:t> &lt;&lt;</a:t>
            </a:r>
            <a:r>
              <a:rPr lang="pt-BR">
                <a:solidFill>
                  <a:srgbClr val="A31515"/>
                </a:solidFill>
                <a:latin typeface="Consolas" charset="0"/>
              </a:rPr>
              <a:t> "]"</a:t>
            </a:r>
            <a:r>
              <a:rPr lang="pt-BR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ro-RO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>
                <a:solidFill>
                  <a:prstClr val="black"/>
                </a:solidFill>
                <a:latin typeface="Consolas" charset="0"/>
              </a:rPr>
              <a:t>delete</a:t>
            </a:r>
            <a:r>
              <a:rPr lang="ro-RO">
                <a:solidFill>
                  <a:prstClr val="black"/>
                </a:solidFill>
                <a:latin typeface="Consolas" charset="0"/>
              </a:rPr>
              <a:t>(p_ptr);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system(</a:t>
            </a:r>
            <a:r>
              <a:rPr lang="de-DE">
                <a:solidFill>
                  <a:srgbClr val="A31515"/>
                </a:solidFill>
                <a:latin typeface="Consolas" charset="0"/>
              </a:rPr>
              <a:t>"pause"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);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de-DE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>
                <a:solidFill>
                  <a:prstClr val="black"/>
                </a:solidFill>
                <a:latin typeface="Consolas" charset="0"/>
              </a:rPr>
              <a:t> 0;</a:t>
            </a:r>
          </a:p>
          <a:p>
            <a:r>
              <a:rPr lang="de-DE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520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operations</a:t>
            </a:r>
            <a:r>
              <a:rPr lang="vi-VN"/>
              <a:t> </a:t>
            </a:r>
            <a:r>
              <a:rPr lang="vi-VN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*, ++ và --</a:t>
            </a:r>
            <a:endParaRPr lang="en-US" sz="24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de-DE" sz="240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*p++   // *(p++)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*++p   // *(++p)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++*p   // ++(*p)</a:t>
            </a:r>
          </a:p>
          <a:p>
            <a:pPr marL="285750" indent="-285750">
              <a:buFont typeface="Wingdings" charset="2"/>
              <a:buChar char="v"/>
            </a:pPr>
            <a:r>
              <a:rPr lang="de-DE" sz="240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(*p)++ // </a:t>
            </a:r>
            <a:r>
              <a:rPr lang="en-US" sz="2400">
                <a:solidFill>
                  <a:srgbClr val="323232"/>
                </a:solidFill>
                <a:latin typeface="Consolas" charset="0"/>
                <a:ea typeface="Consolas" charset="0"/>
                <a:cs typeface="Consolas" charset="0"/>
              </a:rPr>
              <a:t>Increases the memory area pointed to by the pointer p</a:t>
            </a:r>
            <a:endParaRPr lang="de-DE" sz="2400">
              <a:solidFill>
                <a:srgbClr val="32323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891755"/>
            <a:ext cx="731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432FF"/>
                </a:solidFill>
              </a:rPr>
              <a:t>When in doubt</a:t>
            </a:r>
            <a:r>
              <a:rPr lang="vi-VN" sz="2400">
                <a:solidFill>
                  <a:srgbClr val="0432FF"/>
                </a:solidFill>
              </a:rPr>
              <a:t>, </a:t>
            </a:r>
            <a:r>
              <a:rPr lang="en-US" sz="2400">
                <a:solidFill>
                  <a:srgbClr val="0432FF"/>
                </a:solidFill>
              </a:rPr>
              <a:t>or do not remember</a:t>
            </a:r>
            <a:r>
              <a:rPr lang="vi-VN" sz="2400">
                <a:solidFill>
                  <a:srgbClr val="0432FF"/>
                </a:solidFill>
              </a:rPr>
              <a:t> </a:t>
            </a:r>
            <a:r>
              <a:rPr lang="is-IS" sz="2400">
                <a:solidFill>
                  <a:srgbClr val="0432FF"/>
                </a:solidFill>
              </a:rPr>
              <a:t>… </a:t>
            </a:r>
            <a:r>
              <a:rPr lang="en-US" sz="2400">
                <a:solidFill>
                  <a:srgbClr val="0432FF"/>
                </a:solidFill>
              </a:rPr>
              <a:t>use the operator () to resolve the priority</a:t>
            </a:r>
          </a:p>
        </p:txBody>
      </p:sp>
    </p:spTree>
    <p:extLst>
      <p:ext uri="{BB962C8B-B14F-4D97-AF65-F5344CB8AC3E}">
        <p14:creationId xmlns:p14="http://schemas.microsoft.com/office/powerpoint/2010/main" val="62079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When the program is put into the memory to execute, the system organizes the memory like the next diagram</a:t>
            </a:r>
            <a:endParaRPr lang="vi-VN" dirty="0"/>
          </a:p>
        </p:txBody>
      </p:sp>
      <p:sp>
        <p:nvSpPr>
          <p:cNvPr id="5" name="TextBox 4"/>
          <p:cNvSpPr txBox="1"/>
          <p:nvPr/>
        </p:nvSpPr>
        <p:spPr>
          <a:xfrm>
            <a:off x="5335173" y="5781613"/>
            <a:ext cx="363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(Source</a:t>
            </a:r>
            <a:r>
              <a:rPr lang="vi-VN" sz="1600"/>
              <a:t>: </a:t>
            </a:r>
            <a:r>
              <a:rPr lang="en-US" sz="1600"/>
              <a:t>http://proprogramming.org/)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3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endParaRPr lang="en-US" sz="24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51054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hu-HU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sz="2400">
                <a:solidFill>
                  <a:prstClr val="black"/>
                </a:solidFill>
                <a:latin typeface="Consolas" charset="0"/>
              </a:rPr>
              <a:t> a = 20, b = 30, c = 40;</a:t>
            </a:r>
          </a:p>
          <a:p>
            <a:endParaRPr lang="hu-HU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* ptr1 = &amp;</a:t>
            </a:r>
            <a:r>
              <a:rPr lang="vi-VN" sz="2400">
                <a:solidFill>
                  <a:prstClr val="black"/>
                </a:solidFill>
                <a:latin typeface="Consolas" charset="0"/>
              </a:rPr>
              <a:t>a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r>
              <a:rPr lang="en-US" sz="2400">
                <a:solidFill>
                  <a:prstClr val="black"/>
                </a:solidFill>
                <a:latin typeface="Consolas" charset="0"/>
              </a:rPr>
              <a:t>//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 const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* ptr1 = &amp;</a:t>
            </a:r>
            <a:r>
              <a:rPr lang="vi-VN" sz="2400">
                <a:solidFill>
                  <a:prstClr val="black"/>
                </a:solidFill>
                <a:latin typeface="Consolas" charset="0"/>
              </a:rPr>
              <a:t>a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*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ptr2 = &amp;b;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5768" y="1752600"/>
            <a:ext cx="3848100" cy="123110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>
                <a:solidFill>
                  <a:srgbClr val="0432FF"/>
                </a:solidFill>
                <a:latin typeface="Consolas" charset="0"/>
              </a:rPr>
              <a:t>tr1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can be changed</a:t>
            </a:r>
            <a:r>
              <a:rPr lang="vi-VN" dirty="0">
                <a:solidFill>
                  <a:prstClr val="black"/>
                </a:solidFill>
                <a:latin typeface="Consolas" charset="0"/>
              </a:rPr>
              <a:t>.</a:t>
            </a:r>
          </a:p>
          <a:p>
            <a:endParaRPr lang="vi-VN" dirty="0"/>
          </a:p>
          <a:p>
            <a:r>
              <a:rPr lang="en-US" dirty="0"/>
              <a:t>The value that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tr1 </a:t>
            </a:r>
            <a:r>
              <a:rPr lang="en-US" dirty="0"/>
              <a:t>points to cannot be changed through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*ptr1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648200" y="2520552"/>
            <a:ext cx="62973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505200" y="384423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05200" y="5422106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 bwMode="auto">
          <a:xfrm>
            <a:off x="5791200" y="5677644"/>
            <a:ext cx="609600" cy="55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6400800" y="4038600"/>
            <a:ext cx="0" cy="16445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5791200" y="4038600"/>
            <a:ext cx="609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84881" y="5530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ptr1: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391510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ptr1 </a:t>
            </a:r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points to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2586" y="4377392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(Can not be changed via ptr1</a:t>
            </a:r>
            <a:r>
              <a:rPr lang="vi-VN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Right Brace 2"/>
          <p:cNvSpPr/>
          <p:nvPr/>
        </p:nvSpPr>
        <p:spPr bwMode="auto">
          <a:xfrm>
            <a:off x="4173039" y="2131041"/>
            <a:ext cx="381000" cy="786526"/>
          </a:xfrm>
          <a:prstGeom prst="righ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2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endParaRPr lang="en-US" sz="24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371600"/>
            <a:ext cx="5105400" cy="23083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hu-HU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hu-HU" sz="2400">
                <a:solidFill>
                  <a:prstClr val="black"/>
                </a:solidFill>
                <a:latin typeface="Consolas" charset="0"/>
              </a:rPr>
              <a:t> a = 20, b = 30, c = 40;</a:t>
            </a:r>
          </a:p>
          <a:p>
            <a:endParaRPr lang="hu-HU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* ptr1 = &amp;</a:t>
            </a:r>
            <a:r>
              <a:rPr lang="vi-VN" sz="2400">
                <a:solidFill>
                  <a:prstClr val="black"/>
                </a:solidFill>
                <a:latin typeface="Consolas" charset="0"/>
              </a:rPr>
              <a:t>a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*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const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ptr2 = &amp;b;</a:t>
            </a:r>
          </a:p>
          <a:p>
            <a:endParaRPr lang="en-US" sz="2400">
              <a:solidFill>
                <a:prstClr val="black"/>
              </a:solidFill>
              <a:latin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7353" y="1399441"/>
            <a:ext cx="3848100" cy="178510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sz="2000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sz="2000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nsolas" charset="0"/>
              </a:rPr>
              <a:t>: </a:t>
            </a:r>
            <a:r>
              <a:rPr lang="en-US" dirty="0">
                <a:solidFill>
                  <a:prstClr val="black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Cannot change the value of ptr2 = cannot make ptr2 point to a different address after this line.</a:t>
            </a:r>
            <a:endParaRPr lang="vi-VN" dirty="0">
              <a:solidFill>
                <a:prstClr val="black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/>
          </a:p>
          <a:p>
            <a:r>
              <a:rPr lang="en-US" dirty="0"/>
              <a:t>The value that</a:t>
            </a:r>
            <a:r>
              <a:rPr lang="vi-VN" dirty="0"/>
              <a:t> 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 err="1">
                <a:solidFill>
                  <a:srgbClr val="0432FF"/>
                </a:solidFill>
                <a:latin typeface="Consolas" charset="0"/>
              </a:rPr>
              <a:t>tr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2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 </a:t>
            </a:r>
            <a:r>
              <a:rPr lang="en-US" dirty="0"/>
              <a:t>points to can be changed via</a:t>
            </a:r>
            <a:r>
              <a:rPr lang="vi-VN" dirty="0"/>
              <a:t> 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*</a:t>
            </a:r>
            <a:r>
              <a:rPr lang="vi-VN" b="1" dirty="0">
                <a:solidFill>
                  <a:srgbClr val="0432FF"/>
                </a:solidFill>
                <a:latin typeface="Consolas" charset="0"/>
              </a:rPr>
              <a:t>p</a:t>
            </a:r>
            <a:r>
              <a:rPr lang="en-US" b="1" dirty="0">
                <a:solidFill>
                  <a:srgbClr val="0432FF"/>
                </a:solidFill>
                <a:latin typeface="Consolas" charset="0"/>
              </a:rPr>
              <a:t>tr2</a:t>
            </a:r>
            <a:r>
              <a:rPr lang="vi-VN" dirty="0"/>
              <a:t>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810000" y="3071359"/>
            <a:ext cx="1219200" cy="595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505200" y="384423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05200" y="5422106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48200" y="4038600"/>
            <a:ext cx="1752600" cy="167640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2584881" y="5530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391510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Memory</a:t>
            </a:r>
            <a:r>
              <a:rPr lang="vi-VN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ptr2 </a:t>
            </a:r>
            <a:r>
              <a:rPr lang="en-US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points to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5422106"/>
            <a:ext cx="23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(ptr2 can not be changed</a:t>
            </a:r>
            <a:r>
              <a:rPr lang="vi-VN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54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239000" cy="24765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181100" y="40005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432FF"/>
                </a:solidFill>
              </a:rPr>
              <a:t>Ptr3: is a constant pointer but it is not initialized likes pointer ptr2</a:t>
            </a:r>
          </a:p>
        </p:txBody>
      </p:sp>
    </p:spTree>
    <p:extLst>
      <p:ext uri="{BB962C8B-B14F-4D97-AF65-F5344CB8AC3E}">
        <p14:creationId xmlns:p14="http://schemas.microsoft.com/office/powerpoint/2010/main" val="154019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0"/>
            <a:ext cx="6159500" cy="2463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0" y="4181901"/>
            <a:ext cx="9126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The value that </a:t>
            </a:r>
            <a:r>
              <a:rPr lang="vi-VN" sz="2400" dirty="0">
                <a:solidFill>
                  <a:srgbClr val="0432FF"/>
                </a:solidFill>
              </a:rPr>
              <a:t>ptr1</a:t>
            </a:r>
            <a:r>
              <a:rPr lang="en-US" sz="2400" dirty="0">
                <a:solidFill>
                  <a:srgbClr val="0432FF"/>
                </a:solidFill>
              </a:rPr>
              <a:t> points to cannot be changed via *</a:t>
            </a:r>
            <a:r>
              <a:rPr lang="vi-VN" sz="2400" dirty="0">
                <a:solidFill>
                  <a:srgbClr val="0432FF"/>
                </a:solidFill>
              </a:rPr>
              <a:t>ptr1.</a:t>
            </a:r>
          </a:p>
          <a:p>
            <a:r>
              <a:rPr lang="en-US" sz="2400" dirty="0">
                <a:solidFill>
                  <a:srgbClr val="0432FF"/>
                </a:solidFill>
              </a:rPr>
              <a:t>Therefore, it cannot be on the left of the assignment expression</a:t>
            </a:r>
          </a:p>
        </p:txBody>
      </p:sp>
    </p:spTree>
    <p:extLst>
      <p:ext uri="{BB962C8B-B14F-4D97-AF65-F5344CB8AC3E}">
        <p14:creationId xmlns:p14="http://schemas.microsoft.com/office/powerpoint/2010/main" val="749249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3119" y="4181901"/>
            <a:ext cx="8458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432FF"/>
                </a:solidFill>
              </a:rPr>
              <a:t>Pointer</a:t>
            </a:r>
            <a:r>
              <a:rPr lang="vi-VN" sz="2400" dirty="0">
                <a:solidFill>
                  <a:srgbClr val="0432FF"/>
                </a:solidFill>
              </a:rPr>
              <a:t> ptr2 </a:t>
            </a:r>
            <a:r>
              <a:rPr lang="en-US" sz="2400" dirty="0">
                <a:solidFill>
                  <a:srgbClr val="0432FF"/>
                </a:solidFill>
              </a:rPr>
              <a:t>is a constant and is initialized when it is created </a:t>
            </a:r>
            <a:endParaRPr lang="vi-VN" sz="2400" dirty="0">
              <a:solidFill>
                <a:srgbClr val="0432FF"/>
              </a:solidFill>
            </a:endParaRPr>
          </a:p>
          <a:p>
            <a:pPr algn="ctr"/>
            <a:r>
              <a:rPr lang="en-US" sz="2400" dirty="0">
                <a:solidFill>
                  <a:srgbClr val="0432FF"/>
                </a:solidFill>
              </a:rPr>
              <a:t>Then, it cannot make ptr2 point to any other object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13718"/>
            <a:ext cx="5562600" cy="28448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96907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378700" cy="2844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6200" y="3787274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ptr3: is a pointer</a:t>
            </a:r>
            <a:r>
              <a:rPr lang="vi-VN" dirty="0"/>
              <a:t>,</a:t>
            </a:r>
            <a:r>
              <a:rPr lang="en-US" dirty="0"/>
              <a:t> can be changed or change the value it points to</a:t>
            </a:r>
            <a:endParaRPr lang="vi-VN" dirty="0"/>
          </a:p>
          <a:p>
            <a:endParaRPr lang="vi-VN" dirty="0"/>
          </a:p>
          <a:p>
            <a:r>
              <a:rPr lang="en-US" dirty="0"/>
              <a:t>Assign pointer</a:t>
            </a:r>
            <a:r>
              <a:rPr lang="vi-VN" dirty="0"/>
              <a:t> ptr1 </a:t>
            </a:r>
            <a:r>
              <a:rPr lang="en-US" dirty="0"/>
              <a:t>to</a:t>
            </a:r>
            <a:r>
              <a:rPr lang="vi-VN" dirty="0"/>
              <a:t> ptr3: </a:t>
            </a:r>
            <a:r>
              <a:rPr lang="en-US" dirty="0"/>
              <a:t>makes the value that ptr1 points to changeable</a:t>
            </a:r>
            <a:endParaRPr lang="vi-VN" dirty="0"/>
          </a:p>
          <a:p>
            <a:r>
              <a:rPr lang="vi-VN" dirty="0">
                <a:sym typeface="Wingdings"/>
              </a:rPr>
              <a:t> </a:t>
            </a:r>
            <a:r>
              <a:rPr lang="en-US" dirty="0">
                <a:sym typeface="Wingdings"/>
              </a:rPr>
              <a:t>This is not allowed by compiler</a:t>
            </a:r>
            <a:endParaRPr lang="vi-VN" dirty="0">
              <a:sym typeface="Wingdings"/>
            </a:endParaRPr>
          </a:p>
          <a:p>
            <a:r>
              <a:rPr lang="en-US" dirty="0">
                <a:solidFill>
                  <a:srgbClr val="0432FF"/>
                </a:solidFill>
              </a:rPr>
              <a:t>Because if it allows, the ptr1 is meaningless.</a:t>
            </a:r>
            <a:endParaRPr lang="vi-VN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Programmers can always change the content that ptr1 points to by using temporary pointer.</a:t>
            </a:r>
            <a:endParaRPr lang="vi-VN" dirty="0">
              <a:solidFill>
                <a:srgbClr val="0432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3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378700" cy="28448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76200" y="3863876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ptr3: is a pointer</a:t>
            </a:r>
            <a:r>
              <a:rPr lang="vi-VN" dirty="0"/>
              <a:t>,</a:t>
            </a:r>
            <a:r>
              <a:rPr lang="en-US" dirty="0"/>
              <a:t> can be changed or change the value it points to</a:t>
            </a:r>
            <a:endParaRPr lang="vi-VN" dirty="0"/>
          </a:p>
          <a:p>
            <a:endParaRPr lang="vi-VN" dirty="0"/>
          </a:p>
          <a:p>
            <a:r>
              <a:rPr lang="en-US" dirty="0"/>
              <a:t>Assign pointer</a:t>
            </a:r>
            <a:r>
              <a:rPr lang="vi-VN" dirty="0"/>
              <a:t> ptr1 </a:t>
            </a:r>
            <a:r>
              <a:rPr lang="en-US" dirty="0"/>
              <a:t>to</a:t>
            </a:r>
            <a:r>
              <a:rPr lang="vi-VN" dirty="0"/>
              <a:t> ptr3: </a:t>
            </a:r>
            <a:r>
              <a:rPr lang="en-US" dirty="0"/>
              <a:t>makes the value that ptr1 points to changeable</a:t>
            </a:r>
            <a:endParaRPr lang="vi-VN" dirty="0"/>
          </a:p>
          <a:p>
            <a:r>
              <a:rPr lang="vi-VN" dirty="0">
                <a:sym typeface="Wingdings"/>
              </a:rPr>
              <a:t> </a:t>
            </a:r>
            <a:r>
              <a:rPr lang="en-US" dirty="0">
                <a:sym typeface="Wingdings"/>
              </a:rPr>
              <a:t>This is not allowed by compiler</a:t>
            </a:r>
            <a:endParaRPr lang="vi-VN" dirty="0">
              <a:sym typeface="Wingdings"/>
            </a:endParaRPr>
          </a:p>
          <a:p>
            <a:r>
              <a:rPr lang="en-US" dirty="0">
                <a:solidFill>
                  <a:srgbClr val="0432FF"/>
                </a:solidFill>
              </a:rPr>
              <a:t>Because if it allows, the ptr1 is meaningless.</a:t>
            </a:r>
            <a:endParaRPr lang="vi-VN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Programmers can always change the content that ptr1 points to by using temporary pointer.</a:t>
            </a:r>
            <a:endParaRPr lang="vi-VN" dirty="0">
              <a:solidFill>
                <a:srgbClr val="0432FF"/>
              </a:solidFill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0" y="25146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0B050"/>
                </a:solidFill>
              </a:rPr>
              <a:t>-&gt; OK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958" y="291200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0B050"/>
                </a:solidFill>
              </a:rPr>
              <a:t>-&gt; </a:t>
            </a:r>
            <a:r>
              <a:rPr lang="en-US" b="1">
                <a:solidFill>
                  <a:srgbClr val="00B05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68863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Pointer and const</a:t>
            </a:r>
            <a:br>
              <a:rPr lang="vi-VN"/>
            </a:br>
            <a:r>
              <a:rPr lang="en-US" sz="2000" b="1">
                <a:solidFill>
                  <a:srgbClr val="0432FF"/>
                </a:solidFill>
              </a:rPr>
              <a:t>Common mistakes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495800"/>
            <a:ext cx="758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432FF"/>
                </a:solidFill>
              </a:rPr>
              <a:t>ptr2: can not be changed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5308600" cy="32512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81400" y="372505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0B050"/>
                </a:solidFill>
              </a:rPr>
              <a:t>-&gt; OK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9721" y="254000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>
                <a:solidFill>
                  <a:srgbClr val="00B050"/>
                </a:solidFill>
              </a:rPr>
              <a:t>-&gt; </a:t>
            </a:r>
            <a:r>
              <a:rPr lang="en-US" b="1">
                <a:solidFill>
                  <a:srgbClr val="00B05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4212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pointer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28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to pointer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20716" y="1219200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rPr>
              <a:t>10</a:t>
            </a:r>
            <a:endParaRPr kumimoji="0" lang="en-US" sz="18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0716" y="2394228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63716" y="1413570"/>
            <a:ext cx="1752600" cy="1253430"/>
            <a:chOff x="4648200" y="4038600"/>
            <a:chExt cx="1752600" cy="167640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817508" y="241893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 px = &amp;x;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6936" y="124390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int 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63716" y="2861370"/>
            <a:ext cx="1752600" cy="1253430"/>
            <a:chOff x="4648200" y="4038600"/>
            <a:chExt cx="1752600" cy="1676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3320716" y="385926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59705" y="4267200"/>
            <a:ext cx="1752600" cy="1253430"/>
            <a:chOff x="4648200" y="4038600"/>
            <a:chExt cx="1752600" cy="1676400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4648200" y="5715000"/>
              <a:ext cx="1752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400800" y="4038600"/>
              <a:ext cx="0" cy="1676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5791200" y="40386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3" name="Rectangle 22"/>
          <p:cNvSpPr/>
          <p:nvPr/>
        </p:nvSpPr>
        <p:spPr bwMode="auto">
          <a:xfrm>
            <a:off x="3320716" y="5265092"/>
            <a:ext cx="2286000" cy="511076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753" y="38055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 ppx = &amp;px;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084" y="5325903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nt*** ppx = &amp;ppx;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69396" y="120744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9396" y="250377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9396" y="39601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69396" y="532590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***pppx = 10;</a:t>
            </a:r>
            <a:endParaRPr lang="en-US" sz="240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“text”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Contains executable code of the program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r>
              <a:rPr lang="en-US" dirty="0"/>
              <a:t>This area is read-only</a:t>
            </a:r>
            <a:endParaRPr lang="vi-VN" dirty="0"/>
          </a:p>
          <a:p>
            <a:pPr lvl="1"/>
            <a:r>
              <a:rPr lang="en-US" dirty="0"/>
              <a:t>This area can be shared in case the program is executed frequently</a:t>
            </a:r>
            <a:endParaRPr lang="vi-VN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714086" y="4471245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vi-VN"/>
              <a:t>oid</a:t>
            </a:r>
            <a:r>
              <a:rPr lang="en-US"/>
              <a:t> pointer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vi-VN" dirty="0"/>
              <a:t>oid *ptr: </a:t>
            </a:r>
            <a:r>
              <a:rPr lang="en-US" dirty="0"/>
              <a:t>is pointer with undefined data type</a:t>
            </a:r>
            <a:endParaRPr lang="vi-VN" dirty="0"/>
          </a:p>
          <a:p>
            <a:pPr lvl="1"/>
            <a:r>
              <a:rPr lang="en-US" dirty="0"/>
              <a:t>Can be cast to any desired data type</a:t>
            </a:r>
            <a:endParaRPr lang="vi-VN" dirty="0"/>
          </a:p>
          <a:p>
            <a:pPr lvl="1"/>
            <a:endParaRPr lang="vi-VN" dirty="0"/>
          </a:p>
          <a:p>
            <a:pPr lvl="1"/>
            <a:r>
              <a:rPr lang="en-US" dirty="0"/>
              <a:t>Gives programs a great flexibility </a:t>
            </a:r>
            <a:endParaRPr lang="vi-VN" dirty="0"/>
          </a:p>
          <a:p>
            <a:pPr lvl="1"/>
            <a:r>
              <a:rPr lang="en-US" dirty="0"/>
              <a:t>But it has risks</a:t>
            </a:r>
            <a:r>
              <a:rPr lang="vi-VN" dirty="0"/>
              <a:t>: </a:t>
            </a:r>
            <a:r>
              <a:rPr lang="en-US" dirty="0"/>
              <a:t>the compiler cannot check data type compatibility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1758318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US" sz="1600" b="1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Re-implement all exercises related to array, but all data must be stored in HEAP memory</a:t>
            </a:r>
          </a:p>
        </p:txBody>
      </p:sp>
    </p:spTree>
    <p:extLst>
      <p:ext uri="{BB962C8B-B14F-4D97-AF65-F5344CB8AC3E}">
        <p14:creationId xmlns:p14="http://schemas.microsoft.com/office/powerpoint/2010/main" val="8914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“Data”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/>
              <a:t>include</a:t>
            </a:r>
            <a:r>
              <a:rPr lang="vi-VN" dirty="0"/>
              <a:t>: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Initialized data </a:t>
            </a:r>
            <a:r>
              <a:rPr lang="vi-VN" dirty="0"/>
              <a:t>(</a:t>
            </a:r>
            <a:r>
              <a:rPr lang="en-US" dirty="0"/>
              <a:t>by programmer</a:t>
            </a:r>
            <a:r>
              <a:rPr lang="vi-VN" dirty="0"/>
              <a:t>)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Uninitialized data</a:t>
            </a:r>
            <a:br>
              <a:rPr lang="vi-VN" dirty="0">
                <a:solidFill>
                  <a:srgbClr val="0432FF"/>
                </a:solidFill>
              </a:rPr>
            </a:br>
            <a:r>
              <a:rPr lang="vi-VN" dirty="0"/>
              <a:t>(</a:t>
            </a:r>
            <a:r>
              <a:rPr lang="en-US" dirty="0"/>
              <a:t>by programmer</a:t>
            </a:r>
            <a:r>
              <a:rPr lang="vi-VN" dirty="0"/>
              <a:t>)</a:t>
            </a:r>
          </a:p>
          <a:p>
            <a:pPr lvl="2"/>
            <a:endParaRPr lang="vi-VN" dirty="0">
              <a:solidFill>
                <a:srgbClr val="0432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3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(Source</a:t>
            </a:r>
            <a:r>
              <a:rPr lang="vi-VN" sz="1600"/>
              <a:t>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3754552" y="3505200"/>
            <a:ext cx="698690" cy="14478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“Data”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/>
              <a:t>Include</a:t>
            </a:r>
            <a:r>
              <a:rPr lang="vi-VN" dirty="0"/>
              <a:t>:</a:t>
            </a:r>
          </a:p>
          <a:p>
            <a:pPr lvl="2"/>
            <a:r>
              <a:rPr lang="en-US" sz="1800" dirty="0">
                <a:solidFill>
                  <a:srgbClr val="0432FF"/>
                </a:solidFill>
              </a:rPr>
              <a:t>Initialized data</a:t>
            </a:r>
            <a:r>
              <a:rPr lang="vi-VN" sz="1800" dirty="0">
                <a:solidFill>
                  <a:srgbClr val="0432FF"/>
                </a:solidFill>
              </a:rPr>
              <a:t> </a:t>
            </a:r>
            <a:r>
              <a:rPr lang="vi-VN" sz="1800" dirty="0"/>
              <a:t>(</a:t>
            </a:r>
            <a:r>
              <a:rPr lang="en-US" sz="1800" dirty="0"/>
              <a:t>by programmer</a:t>
            </a:r>
            <a:r>
              <a:rPr lang="vi-VN" sz="1800" dirty="0"/>
              <a:t>)</a:t>
            </a:r>
          </a:p>
          <a:p>
            <a:pPr lvl="3"/>
            <a:r>
              <a:rPr lang="en-US" sz="1800" dirty="0"/>
              <a:t>Global variable</a:t>
            </a:r>
            <a:endParaRPr lang="vi-VN" sz="1800" dirty="0"/>
          </a:p>
          <a:p>
            <a:pPr lvl="3"/>
            <a:r>
              <a:rPr lang="en-US" sz="1800" dirty="0"/>
              <a:t>Static variable</a:t>
            </a:r>
            <a:endParaRPr lang="vi-VN" sz="1800" dirty="0"/>
          </a:p>
          <a:p>
            <a:pPr lvl="2"/>
            <a:r>
              <a:rPr lang="en-US" sz="1800" dirty="0"/>
              <a:t>This area consists of two sub-areas</a:t>
            </a:r>
            <a:r>
              <a:rPr lang="vi-VN" sz="1800" dirty="0"/>
              <a:t>:</a:t>
            </a:r>
          </a:p>
          <a:p>
            <a:pPr lvl="3"/>
            <a:r>
              <a:rPr lang="en-US" sz="1800" dirty="0"/>
              <a:t>Read-only</a:t>
            </a:r>
            <a:endParaRPr lang="vi-VN" sz="1800" dirty="0"/>
          </a:p>
          <a:p>
            <a:pPr lvl="4"/>
            <a:r>
              <a:rPr lang="en-US" sz="1800" dirty="0"/>
              <a:t>Example</a:t>
            </a:r>
            <a:r>
              <a:rPr lang="vi-VN" sz="1800" dirty="0"/>
              <a:t>: </a:t>
            </a:r>
            <a:r>
              <a:rPr lang="en-US" sz="1800" dirty="0"/>
              <a:t>String constant</a:t>
            </a:r>
            <a:endParaRPr lang="vi-VN" sz="1800" dirty="0"/>
          </a:p>
          <a:p>
            <a:pPr lvl="3"/>
            <a:r>
              <a:rPr lang="en-US" sz="1800" dirty="0"/>
              <a:t>Read/Write</a:t>
            </a:r>
            <a:endParaRPr lang="vi-VN" sz="1800" dirty="0"/>
          </a:p>
          <a:p>
            <a:pPr lvl="4"/>
            <a:r>
              <a:rPr lang="en-US" sz="1800" dirty="0"/>
              <a:t>Non-constant static and global variables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3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(Source</a:t>
            </a:r>
            <a:r>
              <a:rPr lang="vi-VN" sz="1600"/>
              <a:t>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“Data”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/>
              <a:t>Include</a:t>
            </a:r>
            <a:r>
              <a:rPr lang="vi-VN" dirty="0"/>
              <a:t>: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Initialized data</a:t>
            </a:r>
            <a:endParaRPr lang="vi-VN" dirty="0"/>
          </a:p>
          <a:p>
            <a:pPr lvl="2"/>
            <a:r>
              <a:rPr lang="en-US" dirty="0">
                <a:solidFill>
                  <a:srgbClr val="0432FF"/>
                </a:solidFill>
              </a:rPr>
              <a:t>Uninitialized data </a:t>
            </a:r>
            <a:r>
              <a:rPr lang="en-US" dirty="0"/>
              <a:t>by programmer</a:t>
            </a:r>
            <a:endParaRPr lang="vi-VN" dirty="0"/>
          </a:p>
          <a:p>
            <a:pPr lvl="3"/>
            <a:r>
              <a:rPr lang="en-US" dirty="0">
                <a:solidFill>
                  <a:srgbClr val="0432FF"/>
                </a:solidFill>
              </a:rPr>
              <a:t>Global variable </a:t>
            </a:r>
            <a:r>
              <a:rPr lang="vi-VN" dirty="0">
                <a:solidFill>
                  <a:srgbClr val="0432FF"/>
                </a:solidFill>
              </a:rPr>
              <a:t> </a:t>
            </a:r>
          </a:p>
          <a:p>
            <a:pPr lvl="3"/>
            <a:r>
              <a:rPr lang="en-US" dirty="0">
                <a:solidFill>
                  <a:srgbClr val="0432FF"/>
                </a:solidFill>
              </a:rPr>
              <a:t>S</a:t>
            </a:r>
            <a:r>
              <a:rPr lang="vi-VN" dirty="0">
                <a:solidFill>
                  <a:srgbClr val="0432FF"/>
                </a:solidFill>
              </a:rPr>
              <a:t>tatic</a:t>
            </a:r>
            <a:r>
              <a:rPr lang="en-US" dirty="0">
                <a:solidFill>
                  <a:srgbClr val="0432FF"/>
                </a:solidFill>
              </a:rPr>
              <a:t> variable</a:t>
            </a:r>
            <a:endParaRPr lang="vi-VN" dirty="0"/>
          </a:p>
          <a:p>
            <a:pPr lvl="3"/>
            <a:r>
              <a:rPr lang="en-US" dirty="0"/>
              <a:t>The system assign 0 (number) to variables that were not explicitly initialized by programmer</a:t>
            </a:r>
            <a:endParaRPr lang="vi-VN" dirty="0"/>
          </a:p>
          <a:p>
            <a:pPr lvl="3"/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5173" y="5781613"/>
            <a:ext cx="3610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(N</a:t>
            </a:r>
            <a:r>
              <a:rPr lang="vi-VN" sz="1600"/>
              <a:t>guồn: </a:t>
            </a:r>
            <a:r>
              <a:rPr lang="en-US" sz="1600"/>
              <a:t>http://proprogramming.org/)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layout</a:t>
            </a:r>
            <a:endParaRPr lang="vi-V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vi-VN" dirty="0"/>
              <a:t>“HEAP”</a:t>
            </a:r>
            <a:r>
              <a:rPr lang="en-US" dirty="0"/>
              <a:t> area</a:t>
            </a:r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Contains memory that is allocated dynamically by the programmer</a:t>
            </a:r>
            <a:endParaRPr lang="vi-VN" dirty="0">
              <a:solidFill>
                <a:srgbClr val="0432FF"/>
              </a:solidFill>
            </a:endParaRPr>
          </a:p>
          <a:p>
            <a:pPr lvl="1"/>
            <a:endParaRPr lang="vi-VN" dirty="0"/>
          </a:p>
          <a:p>
            <a:pPr lvl="1"/>
            <a:r>
              <a:rPr lang="en-US" dirty="0">
                <a:solidFill>
                  <a:srgbClr val="0432FF"/>
                </a:solidFill>
              </a:rPr>
              <a:t>Is related to the pointer type discussed in this chapter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8929"/>
          <a:stretch/>
        </p:blipFill>
        <p:spPr>
          <a:xfrm>
            <a:off x="4486883" y="948519"/>
            <a:ext cx="4405771" cy="4737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5173" y="5757446"/>
            <a:ext cx="361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(source</a:t>
            </a:r>
            <a:r>
              <a:rPr lang="vi-VN" sz="1600"/>
              <a:t>: </a:t>
            </a:r>
            <a:r>
              <a:rPr lang="en-US" sz="1600"/>
              <a:t>http://proprogramming.org/)</a:t>
            </a:r>
            <a:endParaRPr lang="en-US"/>
          </a:p>
        </p:txBody>
      </p:sp>
      <p:sp>
        <p:nvSpPr>
          <p:cNvPr id="10" name="Right Arrow 9"/>
          <p:cNvSpPr/>
          <p:nvPr/>
        </p:nvSpPr>
        <p:spPr bwMode="auto">
          <a:xfrm>
            <a:off x="3911410" y="3317069"/>
            <a:ext cx="698690" cy="1033494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2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f988fe6df8ae7d8013c6fd66a1c042d9bb9d"/>
</p:tagLst>
</file>

<file path=ppt/theme/theme1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4264</TotalTime>
  <Words>2412</Words>
  <Application>Microsoft Office PowerPoint</Application>
  <PresentationFormat>Trình chiếu Trên màn hình (4:3)</PresentationFormat>
  <Paragraphs>466</Paragraphs>
  <Slides>51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51</vt:i4>
      </vt:variant>
    </vt:vector>
  </HeadingPairs>
  <TitlesOfParts>
    <vt:vector size="56" baseType="lpstr">
      <vt:lpstr>Arial</vt:lpstr>
      <vt:lpstr>Consolas</vt:lpstr>
      <vt:lpstr>Tahoma</vt:lpstr>
      <vt:lpstr>Wingdings</vt:lpstr>
      <vt:lpstr>15_Blends</vt:lpstr>
      <vt:lpstr>Chapter 07 POINTER</vt:lpstr>
      <vt:lpstr>Bản trình bày PowerPoint</vt:lpstr>
      <vt:lpstr>Content</vt:lpstr>
      <vt:lpstr>Memory layout</vt:lpstr>
      <vt:lpstr>Memory layout</vt:lpstr>
      <vt:lpstr>Memory layout</vt:lpstr>
      <vt:lpstr>Memory layout</vt:lpstr>
      <vt:lpstr>Memory layout</vt:lpstr>
      <vt:lpstr>Memory layout</vt:lpstr>
      <vt:lpstr>Memory layout</vt:lpstr>
      <vt:lpstr>Uses of pointer</vt:lpstr>
      <vt:lpstr>Uses of pointer</vt:lpstr>
      <vt:lpstr>Model of pointer</vt:lpstr>
      <vt:lpstr>Model of pointer</vt:lpstr>
      <vt:lpstr>&amp; Operator</vt:lpstr>
      <vt:lpstr>&amp; Operator</vt:lpstr>
      <vt:lpstr>&amp; Operator</vt:lpstr>
      <vt:lpstr>&amp; Operator</vt:lpstr>
      <vt:lpstr>Pointer declaration Syntax</vt:lpstr>
      <vt:lpstr>Pointer declaration Syntax</vt:lpstr>
      <vt:lpstr>* Operator</vt:lpstr>
      <vt:lpstr>* Operator</vt:lpstr>
      <vt:lpstr>Operations on the pointer</vt:lpstr>
      <vt:lpstr>Pointer and Array</vt:lpstr>
      <vt:lpstr>Pointer and Array</vt:lpstr>
      <vt:lpstr>Pointer and array</vt:lpstr>
      <vt:lpstr>Pointer and array</vt:lpstr>
      <vt:lpstr>Dynamic memory allocation</vt:lpstr>
      <vt:lpstr>Dynamic memory allocation</vt:lpstr>
      <vt:lpstr>Dynamic memory allocation new</vt:lpstr>
      <vt:lpstr>Dynamic memory allocation new</vt:lpstr>
      <vt:lpstr>Dynamic memory allocation new</vt:lpstr>
      <vt:lpstr>Dynamic memory allocation new</vt:lpstr>
      <vt:lpstr>Dynamic memory allocation Example</vt:lpstr>
      <vt:lpstr>Pointer and struct Declaration</vt:lpstr>
      <vt:lpstr>Pointer and struct Access members of struct via pointer</vt:lpstr>
      <vt:lpstr>Pointer and struct Access members of struct via pointer</vt:lpstr>
      <vt:lpstr>Pointer and struct Example</vt:lpstr>
      <vt:lpstr>Order of operations *, ++ và --</vt:lpstr>
      <vt:lpstr>Pointer and const</vt:lpstr>
      <vt:lpstr>Pointer and const</vt:lpstr>
      <vt:lpstr>Pointer and const Common mistakes</vt:lpstr>
      <vt:lpstr>Pointer and const Common mistakes</vt:lpstr>
      <vt:lpstr>Pointer and const Common mistakes</vt:lpstr>
      <vt:lpstr>Pointer and const Common mistakes</vt:lpstr>
      <vt:lpstr>Pointer and const Common mistakes</vt:lpstr>
      <vt:lpstr>Pointer and const Common mistakes</vt:lpstr>
      <vt:lpstr>Pointer to pointer</vt:lpstr>
      <vt:lpstr>Pointer to pointer</vt:lpstr>
      <vt:lpstr>Void pointer</vt:lpstr>
      <vt:lpstr>Exercise</vt:lpstr>
    </vt:vector>
  </TitlesOfParts>
  <Company>Dai hoc Bach Khoa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Quang</dc:creator>
  <cp:lastModifiedBy>Kanade Tachibana</cp:lastModifiedBy>
  <cp:revision>1103</cp:revision>
  <cp:lastPrinted>2016-07-27T21:47:52Z</cp:lastPrinted>
  <dcterms:created xsi:type="dcterms:W3CDTF">2010-12-08T09:26:28Z</dcterms:created>
  <dcterms:modified xsi:type="dcterms:W3CDTF">2018-03-11T06:39:14Z</dcterms:modified>
</cp:coreProperties>
</file>