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1" r:id="rId35"/>
    <p:sldId id="300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7" r:id="rId50"/>
    <p:sldId id="319" r:id="rId51"/>
    <p:sldId id="321" r:id="rId52"/>
    <p:sldId id="331" r:id="rId53"/>
    <p:sldId id="332" r:id="rId54"/>
    <p:sldId id="333" r:id="rId55"/>
    <p:sldId id="334" r:id="rId56"/>
    <p:sldId id="335" r:id="rId57"/>
    <p:sldId id="318" r:id="rId58"/>
    <p:sldId id="322" r:id="rId59"/>
    <p:sldId id="330" r:id="rId60"/>
    <p:sldId id="323" r:id="rId61"/>
    <p:sldId id="325" r:id="rId62"/>
    <p:sldId id="326" r:id="rId63"/>
    <p:sldId id="327" r:id="rId64"/>
    <p:sldId id="328" r:id="rId65"/>
    <p:sldId id="329" r:id="rId66"/>
    <p:sldId id="336" r:id="rId67"/>
    <p:sldId id="338" r:id="rId68"/>
    <p:sldId id="341" r:id="rId69"/>
    <p:sldId id="339" r:id="rId70"/>
    <p:sldId id="340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350" r:id="rId79"/>
    <p:sldId id="349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6" r:id="rId96"/>
    <p:sldId id="367" r:id="rId97"/>
    <p:sldId id="368" r:id="rId98"/>
    <p:sldId id="369" r:id="rId99"/>
    <p:sldId id="370" r:id="rId100"/>
    <p:sldId id="371" r:id="rId101"/>
    <p:sldId id="372" r:id="rId102"/>
    <p:sldId id="373" r:id="rId103"/>
    <p:sldId id="374" r:id="rId104"/>
    <p:sldId id="375" r:id="rId105"/>
    <p:sldId id="376" r:id="rId106"/>
    <p:sldId id="377" r:id="rId107"/>
    <p:sldId id="378" r:id="rId108"/>
  </p:sldIdLst>
  <p:sldSz cx="9144000" cy="6858000" type="screen4x3"/>
  <p:notesSz cx="6858000" cy="9144000"/>
  <p:custDataLst>
    <p:tags r:id="rId1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3385" autoAdjust="0"/>
  </p:normalViewPr>
  <p:slideViewPr>
    <p:cSldViewPr>
      <p:cViewPr varScale="1">
        <p:scale>
          <a:sx n="73" d="100"/>
          <a:sy n="73" d="100"/>
        </p:scale>
        <p:origin x="1108" y="4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7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6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64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16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6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6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78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14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0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07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95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4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0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5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7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3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Ho Chi Minh University</a:t>
            </a: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of Technology</a:t>
            </a:r>
            <a:endParaRPr lang="en-US" sz="1100" b="1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ctr">
              <a:defRPr/>
            </a:pP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Computer Tech Center</a:t>
            </a: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rgbClr val="199ACC"/>
                </a:solidFill>
              </a:rPr>
              <a:t>© 2017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>
                <a:solidFill>
                  <a:schemeClr val="bg1"/>
                </a:solidFill>
              </a:rPr>
              <a:t>C/C++</a:t>
            </a:r>
            <a:r>
              <a:rPr lang="en-US" sz="1100" b="1">
                <a:solidFill>
                  <a:schemeClr val="bg1"/>
                </a:solidFill>
              </a:rPr>
              <a:t> Programming</a:t>
            </a:r>
            <a:endParaRPr lang="en-US" sz="1100" b="1" dirty="0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28" name="Picture 4" descr="D:\5. Work2013\giaovu\logotrungtam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 trans="1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2882" cy="4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Chapter</a:t>
            </a:r>
            <a:r>
              <a:rPr lang="vi-VN" sz="2800"/>
              <a:t> </a:t>
            </a:r>
            <a:r>
              <a:rPr lang="vi-VN" sz="2800" dirty="0"/>
              <a:t>08</a:t>
            </a:r>
            <a:br>
              <a:rPr lang="vi-VN"/>
            </a:br>
            <a:r>
              <a:rPr lang="en-US"/>
              <a:t>Function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</a:t>
            </a:r>
            <a:r>
              <a:rPr lang="vi-VN"/>
              <a:t>L</a:t>
            </a:r>
            <a:r>
              <a:rPr lang="en-US"/>
              <a:t>e </a:t>
            </a:r>
            <a:r>
              <a:rPr lang="vi-VN"/>
              <a:t>Th</a:t>
            </a:r>
            <a:r>
              <a:rPr lang="en-US"/>
              <a:t>a</a:t>
            </a:r>
            <a:r>
              <a:rPr lang="vi-VN"/>
              <a:t>nh S</a:t>
            </a:r>
            <a:r>
              <a:rPr lang="en-US"/>
              <a:t>a</a:t>
            </a:r>
            <a:r>
              <a:rPr lang="vi-VN"/>
              <a:t>ch</a:t>
            </a:r>
            <a:endParaRPr lang="vi-VN" dirty="0"/>
          </a:p>
          <a:p>
            <a:endParaRPr lang="vi-V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Reason to use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Help developing algorithms, organizing programs easily</a:t>
            </a:r>
            <a:endParaRPr lang="vi-VN" dirty="0">
              <a:sym typeface="Wingdings"/>
            </a:endParaRPr>
          </a:p>
          <a:p>
            <a:pPr lvl="1"/>
            <a:r>
              <a:rPr lang="en-US" dirty="0"/>
              <a:t>Organize a program</a:t>
            </a:r>
            <a:r>
              <a:rPr lang="vi-VN" dirty="0"/>
              <a:t>:</a:t>
            </a:r>
          </a:p>
          <a:p>
            <a:pPr lvl="2"/>
            <a:r>
              <a:rPr lang="en-US" dirty="0">
                <a:sym typeface="Wingdings"/>
              </a:rPr>
              <a:t>Comparing a program (written in C ++) to a book (English)</a:t>
            </a:r>
            <a:endParaRPr lang="vi-VN" dirty="0">
              <a:sym typeface="Wingdings"/>
            </a:endParaRPr>
          </a:p>
          <a:p>
            <a:pPr lvl="3"/>
            <a:r>
              <a:rPr lang="en-US" dirty="0">
                <a:solidFill>
                  <a:srgbClr val="0432FF"/>
                </a:solidFill>
                <a:sym typeface="Wingdings"/>
              </a:rPr>
              <a:t>Is there any book in reality where the author writes the whole book into successive sentences; do not separate it into chapters, sections, subsections, paragraphs?</a:t>
            </a:r>
          </a:p>
          <a:p>
            <a:pPr lvl="3"/>
            <a:endParaRPr lang="vi-VN" dirty="0">
              <a:sym typeface="Wingdings"/>
            </a:endParaRPr>
          </a:p>
          <a:p>
            <a:pPr lvl="3"/>
            <a:r>
              <a:rPr lang="en-US" dirty="0">
                <a:sym typeface="Wingdings"/>
              </a:rPr>
              <a:t>Functions have similar meaning as chapters or sections</a:t>
            </a:r>
            <a:endParaRPr lang="vi-V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098213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vi-VN" dirty="0"/>
          </a:p>
          <a:p>
            <a:pPr lvl="1"/>
            <a:r>
              <a:rPr lang="en-US" dirty="0"/>
              <a:t>Calculating the factorial</a:t>
            </a:r>
            <a:r>
              <a:rPr lang="vi-VN" dirty="0"/>
              <a:t>: 1x2x3x </a:t>
            </a:r>
            <a:r>
              <a:rPr lang="is-IS" dirty="0"/>
              <a:t>…</a:t>
            </a:r>
            <a:r>
              <a:rPr lang="vi-VN" dirty="0"/>
              <a:t>x N</a:t>
            </a:r>
          </a:p>
          <a:p>
            <a:pPr lvl="1"/>
            <a:r>
              <a:rPr lang="en-US" dirty="0"/>
              <a:t>fact(N) will call fact(N-1)</a:t>
            </a:r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819400"/>
            <a:ext cx="7696200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long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long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</a:rPr>
              <a:t>fact(</a:t>
            </a:r>
            <a:r>
              <a:rPr lang="en-US" sz="2400" b="1" dirty="0" err="1">
                <a:solidFill>
                  <a:srgbClr val="FF0000"/>
                </a:solidFill>
                <a:latin typeface="Consolas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</a:rPr>
              <a:t> N)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result;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(N &lt;= 1) result =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result = N*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</a:rPr>
              <a:t>fact(N-1)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result;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091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requirement of a recursive function:</a:t>
            </a:r>
            <a:endParaRPr lang="vi-VN" dirty="0"/>
          </a:p>
          <a:p>
            <a:pPr lvl="1"/>
            <a:r>
              <a:rPr lang="en-US" dirty="0"/>
              <a:t>It must have a stopping condition</a:t>
            </a:r>
            <a:endParaRPr lang="vi-VN" dirty="0"/>
          </a:p>
          <a:p>
            <a:pPr lvl="1"/>
            <a:r>
              <a:rPr lang="en-US" dirty="0"/>
              <a:t>Example</a:t>
            </a:r>
            <a:r>
              <a:rPr lang="vi-VN" dirty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2716" y="2650004"/>
            <a:ext cx="5410200" cy="193899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</a:rPr>
              <a:t>sum(</a:t>
            </a:r>
            <a:r>
              <a:rPr lang="en-US" sz="2400" b="1" dirty="0" err="1">
                <a:solidFill>
                  <a:srgbClr val="FF0000"/>
                </a:solidFill>
                <a:latin typeface="Consolas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</a:rPr>
              <a:t> N)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...</a:t>
            </a:r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2400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(N &lt;= 0) result = 0;</a:t>
            </a:r>
          </a:p>
          <a:p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2400" dirty="0">
                <a:solidFill>
                  <a:srgbClr val="0000FF"/>
                </a:solidFill>
                <a:latin typeface="Consolas" charset="0"/>
              </a:rPr>
              <a:t>...</a:t>
            </a:r>
            <a:endParaRPr lang="it-IT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5105400" y="3238500"/>
            <a:ext cx="3733800" cy="838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356859" y="3472934"/>
            <a:ext cx="32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This will stop the recursion</a:t>
            </a:r>
          </a:p>
        </p:txBody>
      </p:sp>
    </p:spTree>
    <p:extLst>
      <p:ext uri="{BB962C8B-B14F-4D97-AF65-F5344CB8AC3E}">
        <p14:creationId xmlns:p14="http://schemas.microsoft.com/office/powerpoint/2010/main" val="1600161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2650004"/>
            <a:ext cx="7696200" cy="193899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long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long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</a:rPr>
              <a:t>fact(</a:t>
            </a:r>
            <a:r>
              <a:rPr lang="en-US" sz="2400" b="1" dirty="0" err="1">
                <a:solidFill>
                  <a:srgbClr val="FF0000"/>
                </a:solidFill>
                <a:latin typeface="Consolas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</a:rPr>
              <a:t> N)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...</a:t>
            </a:r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(N &lt;=1) result =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...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requirement of a recursive function:</a:t>
            </a:r>
            <a:endParaRPr lang="vi-VN" dirty="0"/>
          </a:p>
          <a:p>
            <a:pPr lvl="1"/>
            <a:r>
              <a:rPr lang="en-US" dirty="0"/>
              <a:t>It must have a stopping condition</a:t>
            </a:r>
            <a:endParaRPr lang="vi-VN" dirty="0"/>
          </a:p>
          <a:p>
            <a:pPr lvl="1"/>
            <a:r>
              <a:rPr lang="en-US" dirty="0"/>
              <a:t>Example</a:t>
            </a:r>
            <a:r>
              <a:rPr lang="vi-VN" dirty="0"/>
              <a:t>: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 bwMode="auto">
          <a:xfrm>
            <a:off x="5562600" y="3167628"/>
            <a:ext cx="3352800" cy="838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913119" y="3402062"/>
            <a:ext cx="32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This will stop the recursion</a:t>
            </a:r>
          </a:p>
        </p:txBody>
      </p:sp>
    </p:spTree>
    <p:extLst>
      <p:ext uri="{BB962C8B-B14F-4D97-AF65-F5344CB8AC3E}">
        <p14:creationId xmlns:p14="http://schemas.microsoft.com/office/powerpoint/2010/main" val="11546099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of a recursive function</a:t>
            </a:r>
            <a:endParaRPr lang="vi-VN" dirty="0"/>
          </a:p>
          <a:p>
            <a:pPr lvl="1"/>
            <a:r>
              <a:rPr lang="en-US" dirty="0"/>
              <a:t>It must have a stopping condition</a:t>
            </a:r>
            <a:endParaRPr lang="vi-VN" dirty="0"/>
          </a:p>
          <a:p>
            <a:pPr lvl="1"/>
            <a:r>
              <a:rPr lang="en-US" dirty="0"/>
              <a:t>It must have a function call to itself</a:t>
            </a:r>
            <a:endParaRPr lang="vi-VN" dirty="0"/>
          </a:p>
          <a:p>
            <a:pPr lvl="2"/>
            <a:r>
              <a:rPr lang="en-US" dirty="0"/>
              <a:t>Function sum</a:t>
            </a:r>
            <a:r>
              <a:rPr lang="vi-VN" dirty="0"/>
              <a:t>(N) </a:t>
            </a:r>
            <a:r>
              <a:rPr lang="en-US" dirty="0"/>
              <a:t>calls</a:t>
            </a:r>
            <a:r>
              <a:rPr lang="vi-VN" dirty="0"/>
              <a:t> </a:t>
            </a:r>
            <a:r>
              <a:rPr lang="en-US" dirty="0"/>
              <a:t>sum</a:t>
            </a:r>
            <a:r>
              <a:rPr lang="vi-VN" dirty="0"/>
              <a:t>(N-1)</a:t>
            </a:r>
          </a:p>
          <a:p>
            <a:pPr lvl="2"/>
            <a:r>
              <a:rPr lang="en-US" dirty="0"/>
              <a:t>Function fact</a:t>
            </a:r>
            <a:r>
              <a:rPr lang="vi-VN" dirty="0"/>
              <a:t>(N) </a:t>
            </a:r>
            <a:r>
              <a:rPr lang="en-US" dirty="0"/>
              <a:t>calls fact</a:t>
            </a:r>
            <a:r>
              <a:rPr lang="vi-VN" dirty="0"/>
              <a:t>(N-1)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vi-V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1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 problem using recursion</a:t>
            </a:r>
            <a:endParaRPr lang="vi-VN" dirty="0"/>
          </a:p>
          <a:p>
            <a:pPr lvl="1"/>
            <a:r>
              <a:rPr lang="en-US" dirty="0"/>
              <a:t>The solution of the problem of size N is created from the solutions of problems of smaller sizes</a:t>
            </a:r>
            <a:r>
              <a:rPr lang="vi-VN" dirty="0"/>
              <a:t>.</a:t>
            </a:r>
          </a:p>
          <a:p>
            <a:pPr lvl="1"/>
            <a:endParaRPr lang="vi-VN" dirty="0"/>
          </a:p>
          <a:p>
            <a:pPr lvl="1"/>
            <a:r>
              <a:rPr lang="en-US" dirty="0"/>
              <a:t>Example</a:t>
            </a:r>
            <a:r>
              <a:rPr lang="vi-VN" dirty="0"/>
              <a:t>:</a:t>
            </a:r>
          </a:p>
          <a:p>
            <a:pPr lvl="2"/>
            <a:r>
              <a:rPr lang="en-US" dirty="0"/>
              <a:t>To solve the problem of summing N elements:</a:t>
            </a:r>
            <a:endParaRPr lang="vi-VN" dirty="0"/>
          </a:p>
          <a:p>
            <a:pPr lvl="3"/>
            <a:r>
              <a:rPr lang="en-US" dirty="0"/>
              <a:t>We must know the solution to the summing N-1 elements problem</a:t>
            </a:r>
            <a:endParaRPr lang="vi-VN" dirty="0"/>
          </a:p>
          <a:p>
            <a:pPr lvl="3"/>
            <a:r>
              <a:rPr lang="en-US" dirty="0"/>
              <a:t>Then, how is the solution to the summing N elements problem related to the above result?</a:t>
            </a:r>
          </a:p>
          <a:p>
            <a:pPr lvl="2"/>
            <a:endParaRPr lang="vi-V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80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 problem using recursion</a:t>
            </a:r>
            <a:endParaRPr lang="vi-VN" dirty="0"/>
          </a:p>
          <a:p>
            <a:pPr lvl="1"/>
            <a:r>
              <a:rPr lang="en-US" dirty="0"/>
              <a:t>The solution of the problem of size N is created from the solutions of problems of smaller sizes</a:t>
            </a:r>
            <a:r>
              <a:rPr lang="vi-VN" dirty="0"/>
              <a:t>.</a:t>
            </a:r>
          </a:p>
          <a:p>
            <a:pPr lvl="1"/>
            <a:endParaRPr lang="vi-VN" dirty="0"/>
          </a:p>
          <a:p>
            <a:pPr lvl="1"/>
            <a:r>
              <a:rPr lang="en-US" dirty="0"/>
              <a:t>Example</a:t>
            </a:r>
            <a:r>
              <a:rPr lang="vi-VN" dirty="0"/>
              <a:t>:</a:t>
            </a:r>
          </a:p>
          <a:p>
            <a:pPr lvl="2"/>
            <a:r>
              <a:rPr lang="en-US" dirty="0"/>
              <a:t>Solution to the factorial of N</a:t>
            </a:r>
            <a:endParaRPr lang="vi-VN" dirty="0"/>
          </a:p>
          <a:p>
            <a:pPr lvl="3"/>
            <a:r>
              <a:rPr lang="en-US" dirty="0"/>
              <a:t>Assume that we know the factorial of N-1</a:t>
            </a:r>
            <a:endParaRPr lang="vi-VN" dirty="0"/>
          </a:p>
          <a:p>
            <a:pPr lvl="3"/>
            <a:r>
              <a:rPr lang="en-US" dirty="0"/>
              <a:t>How can we produce the solution to the factorial of N knowing the factorial of N-1?</a:t>
            </a:r>
            <a:endParaRPr lang="vi-V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924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 problem using recursion</a:t>
            </a:r>
            <a:endParaRPr lang="vi-VN" dirty="0"/>
          </a:p>
          <a:p>
            <a:pPr lvl="1"/>
            <a:r>
              <a:rPr lang="en-US" dirty="0"/>
              <a:t>The solution of the problem of size N is created from the solutions of problems of smaller sizes</a:t>
            </a:r>
            <a:r>
              <a:rPr lang="vi-VN" dirty="0"/>
              <a:t>.</a:t>
            </a:r>
          </a:p>
          <a:p>
            <a:pPr lvl="1"/>
            <a:endParaRPr lang="vi-VN" dirty="0"/>
          </a:p>
          <a:p>
            <a:pPr lvl="1"/>
            <a:r>
              <a:rPr lang="en-US" dirty="0"/>
              <a:t>Example</a:t>
            </a:r>
            <a:r>
              <a:rPr lang="vi-VN" dirty="0"/>
              <a:t>:</a:t>
            </a:r>
          </a:p>
          <a:p>
            <a:pPr lvl="2"/>
            <a:r>
              <a:rPr lang="en-US" dirty="0"/>
              <a:t>Finding the N-</a:t>
            </a:r>
            <a:r>
              <a:rPr lang="en-US" dirty="0" err="1"/>
              <a:t>th</a:t>
            </a:r>
            <a:r>
              <a:rPr lang="en-US" dirty="0"/>
              <a:t> Fibonacci number </a:t>
            </a:r>
            <a:endParaRPr lang="vi-VN" dirty="0"/>
          </a:p>
          <a:p>
            <a:pPr lvl="3"/>
            <a:r>
              <a:rPr lang="vi-VN" dirty="0"/>
              <a:t>F(1) = 1</a:t>
            </a:r>
          </a:p>
          <a:p>
            <a:pPr lvl="3"/>
            <a:r>
              <a:rPr lang="vi-VN" dirty="0"/>
              <a:t>F(2) = 1</a:t>
            </a:r>
          </a:p>
          <a:p>
            <a:pPr lvl="3"/>
            <a:r>
              <a:rPr lang="vi-VN" dirty="0"/>
              <a:t>N &gt;2: F(N) = F(N-1) + F(N-2)</a:t>
            </a:r>
          </a:p>
          <a:p>
            <a:pPr lvl="2"/>
            <a:r>
              <a:rPr lang="en-US" dirty="0"/>
              <a:t>Solution</a:t>
            </a:r>
            <a:endParaRPr lang="vi-VN" dirty="0"/>
          </a:p>
          <a:p>
            <a:pPr lvl="3"/>
            <a:r>
              <a:rPr lang="en-US" dirty="0"/>
              <a:t>Assume that </a:t>
            </a:r>
            <a:r>
              <a:rPr lang="vi-VN" dirty="0"/>
              <a:t>F(N-1) </a:t>
            </a:r>
            <a:r>
              <a:rPr lang="en-US" dirty="0"/>
              <a:t>and </a:t>
            </a:r>
            <a:r>
              <a:rPr lang="vi-VN" dirty="0"/>
              <a:t>F(N-2)</a:t>
            </a:r>
            <a:r>
              <a:rPr lang="en-US" dirty="0"/>
              <a:t> are known</a:t>
            </a:r>
            <a:endParaRPr lang="vi-VN" dirty="0"/>
          </a:p>
          <a:p>
            <a:pPr lvl="3"/>
            <a:r>
              <a:rPr lang="en-US" dirty="0"/>
              <a:t>How can the solution of F(N) be made from the above assumption</a:t>
            </a:r>
            <a:r>
              <a:rPr lang="vi-VN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136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 problem using recursion</a:t>
            </a:r>
            <a:endParaRPr lang="vi-VN" dirty="0"/>
          </a:p>
          <a:p>
            <a:pPr lvl="1"/>
            <a:r>
              <a:rPr lang="en-US" dirty="0"/>
              <a:t>Example</a:t>
            </a:r>
            <a:r>
              <a:rPr lang="vi-VN" dirty="0"/>
              <a:t>:</a:t>
            </a:r>
          </a:p>
          <a:p>
            <a:pPr lvl="2"/>
            <a:r>
              <a:rPr lang="en-US" dirty="0"/>
              <a:t>Hanoi tower</a:t>
            </a:r>
            <a:endParaRPr lang="vi-VN" dirty="0"/>
          </a:p>
          <a:p>
            <a:pPr lvl="3"/>
            <a:r>
              <a:rPr lang="en-US" dirty="0"/>
              <a:t>Moving a stack of disks from the first rod to the last</a:t>
            </a:r>
            <a:endParaRPr lang="vi-VN" dirty="0"/>
          </a:p>
          <a:p>
            <a:pPr lvl="3"/>
            <a:r>
              <a:rPr lang="en-US" dirty="0"/>
              <a:t>The disk above MUST ALWAYS BE SMALLER than the one below</a:t>
            </a:r>
            <a:endParaRPr lang="vi-VN" dirty="0"/>
          </a:p>
          <a:p>
            <a:pPr lvl="4"/>
            <a:endParaRPr lang="vi-VN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36135"/>
            <a:ext cx="362504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7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“main” function and library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121932"/>
            <a:ext cx="8001000" cy="181588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de-DE" sz="2800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 charset="0"/>
              </a:rPr>
              <a:t>// statements of the main function</a:t>
            </a:r>
            <a:endParaRPr lang="de-DE" sz="2800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sz="28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28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2800" dirty="0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 sz="28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41684" y="2045732"/>
            <a:ext cx="685800" cy="1524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2045732"/>
            <a:ext cx="685800" cy="1524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684" y="1078468"/>
            <a:ext cx="27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value</a:t>
            </a:r>
            <a:r>
              <a:rPr lang="vi-VN" dirty="0"/>
              <a:t>: </a:t>
            </a:r>
            <a:r>
              <a:rPr lang="en-US" dirty="0"/>
              <a:t>Type of</a:t>
            </a:r>
            <a:r>
              <a:rPr lang="vi-VN" dirty="0"/>
              <a:t> </a:t>
            </a:r>
            <a:r>
              <a:rPr lang="vi-VN" b="1" dirty="0">
                <a:solidFill>
                  <a:srgbClr val="0432FF"/>
                </a:solidFill>
              </a:rPr>
              <a:t>int</a:t>
            </a:r>
            <a:endParaRPr lang="en-US" b="1" dirty="0">
              <a:solidFill>
                <a:srgbClr val="0432FF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flipV="1">
            <a:off x="984584" y="1424464"/>
            <a:ext cx="0" cy="621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990600" y="14594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name</a:t>
            </a:r>
            <a:r>
              <a:rPr lang="vi-VN" dirty="0"/>
              <a:t>: “</a:t>
            </a:r>
            <a:r>
              <a:rPr lang="vi-VN" dirty="0">
                <a:solidFill>
                  <a:srgbClr val="0432FF"/>
                </a:solidFill>
              </a:rPr>
              <a:t>main</a:t>
            </a:r>
            <a:r>
              <a:rPr lang="vi-VN" dirty="0"/>
              <a:t>”. </a:t>
            </a:r>
            <a:r>
              <a:rPr lang="en-US" dirty="0"/>
              <a:t>A program must have and have only one </a:t>
            </a:r>
            <a:r>
              <a:rPr lang="vi-VN" dirty="0">
                <a:solidFill>
                  <a:srgbClr val="0432FF"/>
                </a:solidFill>
              </a:rPr>
              <a:t>main</a:t>
            </a:r>
            <a:r>
              <a:rPr lang="en-US" dirty="0"/>
              <a:t> function</a:t>
            </a:r>
            <a:endParaRPr lang="en-US" b="1" dirty="0">
              <a:solidFill>
                <a:srgbClr val="0432FF"/>
              </a:solidFill>
            </a:endParaRP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 bwMode="auto">
          <a:xfrm flipV="1">
            <a:off x="1866900" y="1807066"/>
            <a:ext cx="0" cy="238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1676400" y="3417332"/>
            <a:ext cx="1143000" cy="1524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695" y="4431268"/>
            <a:ext cx="70611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value to the caller of main</a:t>
            </a:r>
            <a:endParaRPr lang="vi-VN" dirty="0"/>
          </a:p>
          <a:p>
            <a:r>
              <a:rPr lang="vi-VN" b="1" dirty="0">
                <a:solidFill>
                  <a:srgbClr val="0432FF"/>
                </a:solidFill>
              </a:rPr>
              <a:t>Return value of </a:t>
            </a:r>
            <a:r>
              <a:rPr lang="en-US" b="1" dirty="0">
                <a:solidFill>
                  <a:srgbClr val="0432FF"/>
                </a:solidFill>
              </a:rPr>
              <a:t>function “</a:t>
            </a:r>
            <a:r>
              <a:rPr lang="vi-VN" b="1" dirty="0">
                <a:solidFill>
                  <a:srgbClr val="0432FF"/>
                </a:solidFill>
              </a:rPr>
              <a:t>main</a:t>
            </a:r>
            <a:r>
              <a:rPr lang="en-US" b="1" dirty="0">
                <a:solidFill>
                  <a:srgbClr val="0432FF"/>
                </a:solidFill>
              </a:rPr>
              <a:t>”</a:t>
            </a:r>
            <a:r>
              <a:rPr lang="vi-VN" b="1" dirty="0">
                <a:solidFill>
                  <a:srgbClr val="0432FF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Must be</a:t>
            </a:r>
            <a:r>
              <a:rPr lang="vi-VN" dirty="0"/>
              <a:t> </a:t>
            </a:r>
            <a:r>
              <a:rPr lang="vi-VN" b="1" dirty="0"/>
              <a:t>int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May be one of two constants</a:t>
            </a:r>
            <a:endParaRPr lang="vi-VN" dirty="0"/>
          </a:p>
          <a:p>
            <a:pPr marL="742950" lvl="1" indent="-285750">
              <a:buFont typeface="Arial" charset="0"/>
              <a:buChar char="•"/>
            </a:pPr>
            <a:r>
              <a:rPr lang="vi-VN" dirty="0">
                <a:solidFill>
                  <a:srgbClr val="0432FF"/>
                </a:solidFill>
              </a:rPr>
              <a:t>EXIT_SUCCESS (</a:t>
            </a:r>
            <a:r>
              <a:rPr lang="en-US" dirty="0">
                <a:solidFill>
                  <a:srgbClr val="0432FF"/>
                </a:solidFill>
              </a:rPr>
              <a:t>or </a:t>
            </a:r>
            <a:r>
              <a:rPr lang="vi-VN" dirty="0">
                <a:solidFill>
                  <a:srgbClr val="0432FF"/>
                </a:solidFill>
              </a:rPr>
              <a:t>0)</a:t>
            </a:r>
            <a:r>
              <a:rPr lang="vi-VN" dirty="0"/>
              <a:t>: </a:t>
            </a:r>
            <a:r>
              <a:rPr lang="en-US" dirty="0"/>
              <a:t>If the program finishes successfully</a:t>
            </a:r>
            <a:endParaRPr lang="vi-VN" dirty="0"/>
          </a:p>
          <a:p>
            <a:pPr marL="742950" lvl="1" indent="-285750">
              <a:buFont typeface="Arial" charset="0"/>
              <a:buChar char="•"/>
            </a:pPr>
            <a:r>
              <a:rPr lang="vi-VN" dirty="0">
                <a:solidFill>
                  <a:srgbClr val="0432FF"/>
                </a:solidFill>
              </a:rPr>
              <a:t>EXIT_FAILURE (</a:t>
            </a:r>
            <a:r>
              <a:rPr lang="en-US" dirty="0">
                <a:solidFill>
                  <a:srgbClr val="0432FF"/>
                </a:solidFill>
              </a:rPr>
              <a:t>or</a:t>
            </a:r>
            <a:r>
              <a:rPr lang="vi-VN" dirty="0">
                <a:solidFill>
                  <a:srgbClr val="0432FF"/>
                </a:solidFill>
              </a:rPr>
              <a:t> 1)</a:t>
            </a:r>
            <a:r>
              <a:rPr lang="vi-VN" dirty="0"/>
              <a:t>: </a:t>
            </a:r>
            <a:r>
              <a:rPr lang="en-US" dirty="0"/>
              <a:t>If the program ends with some errors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209800" y="3569732"/>
            <a:ext cx="0" cy="926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622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“main” function and library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3048000"/>
            <a:ext cx="8458200" cy="255454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using namespace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main(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argc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*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argv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[]){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“Number of arguments: "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argc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=0;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argc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“Argument number "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":" 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&lt;&lt;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argv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] &lt;&lt;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de-DE" sz="1600" dirty="0">
                <a:solidFill>
                  <a:prstClr val="black"/>
                </a:solidFill>
                <a:latin typeface="Consolas" charset="0"/>
              </a:rPr>
              <a:t>	</a:t>
            </a:r>
          </a:p>
          <a:p>
            <a:r>
              <a:rPr lang="de-DE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16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1600" dirty="0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 sz="16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 bwMode="auto">
          <a:xfrm rot="5400000" flipH="1">
            <a:off x="2476500" y="2400300"/>
            <a:ext cx="228600" cy="2743200"/>
          </a:xfrm>
          <a:prstGeom prst="rightBrace">
            <a:avLst>
              <a:gd name="adj1" fmla="val 32894"/>
              <a:gd name="adj2" fmla="val 49415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779" y="1044834"/>
            <a:ext cx="724602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If you want to pass arguments in the command line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990600" y="1636933"/>
            <a:ext cx="1605283" cy="2020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595883" y="1723937"/>
            <a:ext cx="5623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a</a:t>
            </a:r>
            <a:r>
              <a:rPr lang="vi-VN" b="1" dirty="0">
                <a:solidFill>
                  <a:srgbClr val="0432FF"/>
                </a:solidFill>
              </a:rPr>
              <a:t>rc</a:t>
            </a:r>
            <a:r>
              <a:rPr lang="vi-VN" dirty="0"/>
              <a:t>: </a:t>
            </a:r>
            <a:r>
              <a:rPr lang="en-US" dirty="0"/>
              <a:t>Number of </a:t>
            </a:r>
            <a:r>
              <a:rPr lang="en-US" dirty="0">
                <a:solidFill>
                  <a:srgbClr val="0432FF"/>
                </a:solidFill>
              </a:rPr>
              <a:t>arguments </a:t>
            </a:r>
            <a:r>
              <a:rPr lang="en-US" dirty="0"/>
              <a:t>, including program name</a:t>
            </a:r>
            <a:endParaRPr lang="vi-VN" dirty="0"/>
          </a:p>
          <a:p>
            <a:r>
              <a:rPr lang="en-US" b="1" dirty="0" err="1">
                <a:solidFill>
                  <a:srgbClr val="0432FF"/>
                </a:solidFill>
              </a:rPr>
              <a:t>ar</a:t>
            </a:r>
            <a:r>
              <a:rPr lang="vi-VN" b="1" dirty="0">
                <a:solidFill>
                  <a:srgbClr val="0432FF"/>
                </a:solidFill>
              </a:rPr>
              <a:t>gv</a:t>
            </a:r>
            <a:r>
              <a:rPr lang="vi-VN" dirty="0"/>
              <a:t>: </a:t>
            </a:r>
            <a:r>
              <a:rPr lang="en-US" dirty="0"/>
              <a:t>A list of strings, each string is an argument.</a:t>
            </a:r>
          </a:p>
          <a:p>
            <a:r>
              <a:rPr lang="en-US" dirty="0"/>
              <a:t>When passed in, all the data is interpreted as strings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5791200" y="2647268"/>
            <a:ext cx="1295400" cy="1924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410200" y="2647268"/>
            <a:ext cx="228600" cy="1467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6885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4072"/>
            <a:ext cx="8189030" cy="1151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“main” function and library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788" y="1286197"/>
            <a:ext cx="8913081" cy="70788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432FF"/>
                </a:solidFill>
              </a:rPr>
              <a:t>After compiling the program successfully, the file</a:t>
            </a:r>
            <a:r>
              <a:rPr lang="vi-VN" sz="2000" dirty="0">
                <a:solidFill>
                  <a:srgbClr val="0432FF"/>
                </a:solidFill>
              </a:rPr>
              <a:t> “Program.exe”</a:t>
            </a:r>
            <a:r>
              <a:rPr lang="en-US" sz="2000" dirty="0">
                <a:solidFill>
                  <a:srgbClr val="0432FF"/>
                </a:solidFill>
              </a:rPr>
              <a:t> is created</a:t>
            </a:r>
            <a:endParaRPr lang="vi-VN" sz="2000" dirty="0">
              <a:solidFill>
                <a:srgbClr val="0432FF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432FF"/>
                </a:solidFill>
              </a:rPr>
              <a:t>Run </a:t>
            </a:r>
            <a:r>
              <a:rPr lang="vi-VN" sz="2000" dirty="0">
                <a:solidFill>
                  <a:srgbClr val="0432FF"/>
                </a:solidFill>
              </a:rPr>
              <a:t>“Program.exe”</a:t>
            </a:r>
            <a:r>
              <a:rPr lang="en-US" sz="2000" dirty="0">
                <a:solidFill>
                  <a:srgbClr val="0432FF"/>
                </a:solidFill>
              </a:rPr>
              <a:t> in command line as follow</a:t>
            </a:r>
            <a:r>
              <a:rPr lang="vi-VN" sz="2000" dirty="0">
                <a:solidFill>
                  <a:srgbClr val="0432FF"/>
                </a:solidFill>
              </a:rPr>
              <a:t>:</a:t>
            </a:r>
            <a:endParaRPr lang="en-US" sz="2000" dirty="0">
              <a:solidFill>
                <a:srgbClr val="0432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161493" y="2590800"/>
            <a:ext cx="248473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505200" y="5257800"/>
            <a:ext cx="309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Argument</a:t>
            </a:r>
            <a:r>
              <a:rPr lang="vi-VN"/>
              <a:t>s for the program</a:t>
            </a:r>
            <a:endParaRPr lang="en-US"/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 bwMode="auto">
          <a:xfrm flipV="1">
            <a:off x="5050827" y="2590800"/>
            <a:ext cx="2492973" cy="2667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371600" y="2743200"/>
            <a:ext cx="3131478" cy="2525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48935" y="2743200"/>
            <a:ext cx="140846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3312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“main” function and library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789" y="1286197"/>
            <a:ext cx="8981212" cy="20313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>
                <a:solidFill>
                  <a:srgbClr val="0432FF"/>
                </a:solidFill>
              </a:rPr>
              <a:t>How to pass command line arguments in Visual Studio</a:t>
            </a:r>
            <a:endParaRPr lang="vi-VN">
              <a:solidFill>
                <a:srgbClr val="0432FF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vi-VN">
                <a:solidFill>
                  <a:srgbClr val="0432FF"/>
                </a:solidFill>
              </a:rPr>
              <a:t>(1) </a:t>
            </a:r>
            <a:r>
              <a:rPr lang="en-US">
                <a:solidFill>
                  <a:srgbClr val="0432FF"/>
                </a:solidFill>
              </a:rPr>
              <a:t>Right-click on the &lt;project&gt; in the "Solution Explorer"</a:t>
            </a:r>
            <a:endParaRPr lang="vi-VN">
              <a:solidFill>
                <a:srgbClr val="0432FF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vi-VN">
                <a:solidFill>
                  <a:srgbClr val="0432FF"/>
                </a:solidFill>
              </a:rPr>
              <a:t>(2) </a:t>
            </a:r>
            <a:r>
              <a:rPr lang="en-US">
                <a:solidFill>
                  <a:srgbClr val="0432FF"/>
                </a:solidFill>
              </a:rPr>
              <a:t>Choose</a:t>
            </a:r>
            <a:r>
              <a:rPr lang="vi-VN">
                <a:solidFill>
                  <a:srgbClr val="0432FF"/>
                </a:solidFill>
              </a:rPr>
              <a:t> “Debug” &gt; “Command Arguments”</a:t>
            </a:r>
          </a:p>
          <a:p>
            <a:pPr marL="800100" lvl="1" indent="-342900">
              <a:buFont typeface="Arial" charset="0"/>
              <a:buChar char="•"/>
            </a:pPr>
            <a:r>
              <a:rPr lang="vi-VN">
                <a:solidFill>
                  <a:srgbClr val="0432FF"/>
                </a:solidFill>
              </a:rPr>
              <a:t>(3) </a:t>
            </a:r>
            <a:r>
              <a:rPr lang="en-US">
                <a:solidFill>
                  <a:srgbClr val="0432FF"/>
                </a:solidFill>
              </a:rPr>
              <a:t>Choose</a:t>
            </a:r>
            <a:r>
              <a:rPr lang="vi-VN">
                <a:solidFill>
                  <a:srgbClr val="0432FF"/>
                </a:solidFill>
              </a:rPr>
              <a:t> “Edit </a:t>
            </a:r>
            <a:r>
              <a:rPr lang="is-IS">
                <a:solidFill>
                  <a:srgbClr val="0432FF"/>
                </a:solidFill>
              </a:rPr>
              <a:t>…” i</a:t>
            </a:r>
            <a:r>
              <a:rPr lang="en-US">
                <a:solidFill>
                  <a:srgbClr val="0432FF"/>
                </a:solidFill>
              </a:rPr>
              <a:t>n the function list of</a:t>
            </a:r>
            <a:r>
              <a:rPr lang="vi-VN">
                <a:solidFill>
                  <a:srgbClr val="0432FF"/>
                </a:solidFill>
              </a:rPr>
              <a:t> “Command Arguments”</a:t>
            </a:r>
          </a:p>
          <a:p>
            <a:pPr marL="800100" lvl="1" indent="-342900">
              <a:buFont typeface="Arial" charset="0"/>
              <a:buChar char="•"/>
            </a:pPr>
            <a:endParaRPr lang="vi-VN">
              <a:solidFill>
                <a:srgbClr val="0432FF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vi-VN">
                <a:solidFill>
                  <a:srgbClr val="0432FF"/>
                </a:solidFill>
              </a:rPr>
              <a:t>(4) </a:t>
            </a:r>
            <a:r>
              <a:rPr lang="en-US" b="1">
                <a:solidFill>
                  <a:srgbClr val="0432FF"/>
                </a:solidFill>
              </a:rPr>
              <a:t>Type in the argument list: arguments are separated by spaces or comma (</a:t>
            </a:r>
            <a:r>
              <a:rPr lang="vi-VN" b="1">
                <a:solidFill>
                  <a:srgbClr val="0432FF"/>
                </a:solidFill>
              </a:rPr>
              <a:t>“,”</a:t>
            </a:r>
            <a:r>
              <a:rPr lang="en-US" b="1">
                <a:solidFill>
                  <a:srgbClr val="0432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247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“main” function and library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788" y="1286197"/>
            <a:ext cx="6685420" cy="40011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>
                <a:solidFill>
                  <a:srgbClr val="0432FF"/>
                </a:solidFill>
              </a:rPr>
              <a:t>How to pass command line arguments in Visual 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3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“main” function and library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Functions in the library</a:t>
            </a:r>
            <a:r>
              <a:rPr lang="vi-VN" dirty="0"/>
              <a:t> &lt;math.h&gt;</a:t>
            </a:r>
          </a:p>
          <a:p>
            <a:pPr lvl="1"/>
            <a:r>
              <a:rPr lang="vi-VN" dirty="0"/>
              <a:t>(1) Use directive #include &lt;math.h&gt; </a:t>
            </a:r>
            <a:r>
              <a:rPr lang="en-US" dirty="0"/>
              <a:t>to tell the compiler to use the library</a:t>
            </a:r>
            <a:r>
              <a:rPr lang="vi-VN" dirty="0"/>
              <a:t> &lt;math.h&gt;</a:t>
            </a:r>
          </a:p>
          <a:p>
            <a:pPr lvl="1"/>
            <a:endParaRPr lang="vi-VN" dirty="0"/>
          </a:p>
          <a:p>
            <a:pPr lvl="1"/>
            <a:r>
              <a:rPr lang="vi-VN" dirty="0"/>
              <a:t>(2) </a:t>
            </a:r>
            <a:r>
              <a:rPr lang="en-US" dirty="0"/>
              <a:t>Call the necessary functions. When calling a function, we only need to know</a:t>
            </a:r>
            <a:endParaRPr lang="vi-VN" dirty="0"/>
          </a:p>
          <a:p>
            <a:pPr lvl="2"/>
            <a:r>
              <a:rPr lang="en-US" dirty="0"/>
              <a:t>Function name + use of a function</a:t>
            </a:r>
            <a:endParaRPr lang="vi-VN" dirty="0"/>
          </a:p>
          <a:p>
            <a:pPr lvl="2"/>
            <a:r>
              <a:rPr lang="en-US" dirty="0"/>
              <a:t>The values to be provided to the function</a:t>
            </a:r>
            <a:endParaRPr lang="vi-VN" dirty="0"/>
          </a:p>
          <a:p>
            <a:pPr lvl="2"/>
            <a:r>
              <a:rPr lang="en-US" dirty="0"/>
              <a:t>The return value of the function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402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“main” function and library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Functions in the library</a:t>
            </a:r>
            <a:r>
              <a:rPr lang="vi-VN" dirty="0"/>
              <a:t> &lt;math.h&gt;</a:t>
            </a:r>
          </a:p>
          <a:p>
            <a:pPr lvl="1"/>
            <a:r>
              <a:rPr lang="en-US" dirty="0"/>
              <a:t>Example code: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0" y="2077283"/>
            <a:ext cx="8458200" cy="403187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charset="0"/>
              </a:rPr>
              <a:t>iomanip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charset="0"/>
              </a:rPr>
              <a:t>math.h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using namespace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main(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argc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*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argv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[]){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setw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(10) &lt;&lt;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charset="0"/>
              </a:rPr>
              <a:t>sqrt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(25.0)"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"=" 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&lt;&lt;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sqrt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(25.0) &lt;&lt;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setw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(10) &lt;&lt;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"sin(90.0)"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"=" 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&lt;&lt; 					sin(90.0f*(3.14159/180.0)) &lt;&lt;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it-IT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</a:rPr>
              <a:t>setw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(10) &lt;&lt; </a:t>
            </a:r>
            <a:r>
              <a:rPr lang="it-IT" sz="1600" dirty="0">
                <a:solidFill>
                  <a:srgbClr val="A31515"/>
                </a:solidFill>
                <a:latin typeface="Consolas" charset="0"/>
              </a:rPr>
              <a:t>"cos(0.0)"</a:t>
            </a:r>
            <a:r>
              <a:rPr lang="it-IT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"=" 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&lt;&lt;</a:t>
            </a:r>
            <a:endParaRPr lang="it-IT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it-IT" sz="1600" dirty="0">
                <a:solidFill>
                  <a:prstClr val="black"/>
                </a:solidFill>
                <a:latin typeface="Consolas" charset="0"/>
              </a:rPr>
              <a:t>		cos(90.0f*(3.14159/180.0)) &lt;&lt; endl;</a:t>
            </a:r>
          </a:p>
          <a:p>
            <a:endParaRPr lang="it-IT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sz="1600" dirty="0">
                <a:solidFill>
                  <a:prstClr val="black"/>
                </a:solidFill>
                <a:latin typeface="Consolas" charset="0"/>
              </a:rPr>
              <a:t>	cout &lt;&lt; endl &lt;&lt; endl;</a:t>
            </a:r>
          </a:p>
          <a:p>
            <a:r>
              <a:rPr lang="de-DE" sz="1600" dirty="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sz="1600" dirty="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sz="1600" dirty="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16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1600" dirty="0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 sz="16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9897" y="1754117"/>
            <a:ext cx="2941574" cy="64633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432FF"/>
                </a:solidFill>
              </a:rPr>
              <a:t>Function calls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638800" y="3886200"/>
            <a:ext cx="1295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905000" y="4343400"/>
            <a:ext cx="2895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905000" y="4876800"/>
            <a:ext cx="2819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6781800" y="2495624"/>
            <a:ext cx="140365" cy="1390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800600" y="2400448"/>
            <a:ext cx="1371600" cy="1942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724400" y="2400448"/>
            <a:ext cx="1752600" cy="2476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073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user-defined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onsist of two steps</a:t>
            </a:r>
          </a:p>
          <a:p>
            <a:pPr lvl="1"/>
            <a:r>
              <a:rPr lang="vi-VN" dirty="0"/>
              <a:t>(1) Create</a:t>
            </a:r>
            <a:r>
              <a:rPr lang="en-US" dirty="0"/>
              <a:t> a</a:t>
            </a:r>
            <a:r>
              <a:rPr lang="vi-VN" dirty="0"/>
              <a:t> function</a:t>
            </a:r>
          </a:p>
          <a:p>
            <a:pPr lvl="2"/>
            <a:r>
              <a:rPr lang="vi-VN" dirty="0"/>
              <a:t>Describe a function</a:t>
            </a:r>
          </a:p>
          <a:p>
            <a:pPr lvl="2"/>
            <a:r>
              <a:rPr lang="en-US" dirty="0"/>
              <a:t>Implement a function</a:t>
            </a:r>
            <a:endParaRPr lang="vi-VN" dirty="0"/>
          </a:p>
          <a:p>
            <a:pPr lvl="1"/>
            <a:r>
              <a:rPr lang="vi-VN" dirty="0"/>
              <a:t>(2) Call</a:t>
            </a:r>
            <a:r>
              <a:rPr lang="en-US" dirty="0"/>
              <a:t> the</a:t>
            </a:r>
            <a:r>
              <a:rPr lang="vi-VN" dirty="0"/>
              <a:t> function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0882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user-defined functions</a:t>
            </a:r>
            <a:br>
              <a:rPr lang="vi-VN" dirty="0"/>
            </a:br>
            <a:r>
              <a:rPr lang="vi-VN" sz="2000" b="1" dirty="0">
                <a:solidFill>
                  <a:srgbClr val="0432FF"/>
                </a:solidFill>
              </a:rPr>
              <a:t>Function definition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028343"/>
            <a:ext cx="6553200" cy="424731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using namespace </a:t>
            </a:r>
            <a:r>
              <a:rPr lang="en-US">
                <a:latin typeface="Consolas" charset="0"/>
              </a:rPr>
              <a:t>std;</a:t>
            </a:r>
          </a:p>
          <a:p>
            <a:endParaRPr lang="en-US"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add(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b)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c = a + b;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r>
              <a:rPr lang="de-DE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it-IT">
                <a:solidFill>
                  <a:srgbClr val="A31515"/>
                </a:solidFill>
                <a:latin typeface="Consolas" charset="0"/>
              </a:rPr>
              <a:t>"10 + 15 = 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add(10, 15) &lt;&lt;endl;</a:t>
            </a:r>
          </a:p>
          <a:p>
            <a:endParaRPr lang="it-IT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200" y="1905000"/>
            <a:ext cx="3429000" cy="304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" y="2209800"/>
            <a:ext cx="3429000" cy="13716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685800"/>
            <a:ext cx="5105400" cy="286232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Function description, includes</a:t>
            </a:r>
            <a:r>
              <a:rPr lang="vi-VN" b="1" dirty="0">
                <a:solidFill>
                  <a:srgbClr val="0432FF"/>
                </a:solidFill>
              </a:rPr>
              <a:t>:</a:t>
            </a:r>
          </a:p>
          <a:p>
            <a:r>
              <a:rPr lang="vi-VN" dirty="0"/>
              <a:t>(1) </a:t>
            </a:r>
            <a:r>
              <a:rPr lang="en-US" dirty="0">
                <a:solidFill>
                  <a:srgbClr val="0432FF"/>
                </a:solidFill>
              </a:rPr>
              <a:t>Return type</a:t>
            </a:r>
            <a:r>
              <a:rPr lang="vi-VN" dirty="0"/>
              <a:t>: </a:t>
            </a:r>
            <a:r>
              <a:rPr lang="en-US" dirty="0"/>
              <a:t>in t</a:t>
            </a:r>
            <a:r>
              <a:rPr lang="vi-VN" dirty="0"/>
              <a:t>his example</a:t>
            </a:r>
            <a:r>
              <a:rPr lang="en-US" dirty="0"/>
              <a:t> it’s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</a:rPr>
              <a:t>int</a:t>
            </a:r>
          </a:p>
          <a:p>
            <a:r>
              <a:rPr lang="en-US" dirty="0"/>
              <a:t>(2) </a:t>
            </a:r>
            <a:r>
              <a:rPr lang="en-US" dirty="0">
                <a:solidFill>
                  <a:srgbClr val="0432FF"/>
                </a:solidFill>
              </a:rPr>
              <a:t>Function name</a:t>
            </a:r>
            <a:r>
              <a:rPr lang="vi-VN" dirty="0"/>
              <a:t>: </a:t>
            </a:r>
            <a:r>
              <a:rPr lang="en-US" dirty="0"/>
              <a:t>in this example</a:t>
            </a:r>
            <a:r>
              <a:rPr lang="vi-VN" dirty="0"/>
              <a:t> </a:t>
            </a:r>
            <a:r>
              <a:rPr lang="en-US" dirty="0"/>
              <a:t>it’s</a:t>
            </a:r>
            <a:r>
              <a:rPr lang="vi-VN" dirty="0"/>
              <a:t> “add”</a:t>
            </a:r>
          </a:p>
          <a:p>
            <a:r>
              <a:rPr lang="vi-VN" dirty="0"/>
              <a:t>(3) </a:t>
            </a:r>
            <a:r>
              <a:rPr lang="vi-VN" dirty="0">
                <a:solidFill>
                  <a:srgbClr val="0432FF"/>
                </a:solidFill>
              </a:rPr>
              <a:t>Parameters</a:t>
            </a:r>
            <a:r>
              <a:rPr lang="en-US" dirty="0"/>
              <a:t>:</a:t>
            </a:r>
            <a:r>
              <a:rPr lang="vi-VN" dirty="0"/>
              <a:t> </a:t>
            </a:r>
            <a:r>
              <a:rPr lang="en-US" dirty="0"/>
              <a:t>are the inputs of the function</a:t>
            </a:r>
          </a:p>
          <a:p>
            <a:r>
              <a:rPr lang="vi-VN" dirty="0"/>
              <a:t>This example has</a:t>
            </a:r>
          </a:p>
          <a:p>
            <a:pPr marL="285750" indent="-285750">
              <a:buFont typeface="Arial" charset="0"/>
              <a:buChar char="•"/>
            </a:pPr>
            <a:r>
              <a:rPr lang="vi-VN" dirty="0"/>
              <a:t>The first parameter: </a:t>
            </a:r>
            <a:r>
              <a:rPr lang="en-US" dirty="0"/>
              <a:t>Named</a:t>
            </a:r>
            <a:r>
              <a:rPr lang="vi-VN" dirty="0"/>
              <a:t> “</a:t>
            </a:r>
            <a:r>
              <a:rPr lang="vi-VN" dirty="0">
                <a:solidFill>
                  <a:srgbClr val="0432FF"/>
                </a:solidFill>
              </a:rPr>
              <a:t>a</a:t>
            </a:r>
            <a:r>
              <a:rPr lang="vi-VN" dirty="0"/>
              <a:t>”, </a:t>
            </a:r>
            <a:r>
              <a:rPr lang="en-US" dirty="0"/>
              <a:t>type of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</a:rPr>
              <a:t>int</a:t>
            </a:r>
          </a:p>
          <a:p>
            <a:pPr marL="285750" indent="-285750">
              <a:buFont typeface="Arial" charset="0"/>
              <a:buChar char="•"/>
            </a:pPr>
            <a:r>
              <a:rPr lang="vi-VN" dirty="0"/>
              <a:t>Second parameter: </a:t>
            </a:r>
            <a:r>
              <a:rPr lang="en-US" dirty="0"/>
              <a:t>Named</a:t>
            </a:r>
            <a:r>
              <a:rPr lang="vi-VN" dirty="0"/>
              <a:t> “</a:t>
            </a:r>
            <a:r>
              <a:rPr lang="vi-VN" dirty="0">
                <a:solidFill>
                  <a:srgbClr val="0432FF"/>
                </a:solidFill>
              </a:rPr>
              <a:t>b</a:t>
            </a:r>
            <a:r>
              <a:rPr lang="vi-VN" dirty="0"/>
              <a:t>”, </a:t>
            </a:r>
            <a:r>
              <a:rPr lang="en-US" dirty="0"/>
              <a:t>type of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</a:rPr>
              <a:t>int</a:t>
            </a:r>
          </a:p>
          <a:p>
            <a:pPr marL="285750" indent="-285750">
              <a:buFont typeface="Arial" charset="0"/>
              <a:buChar char="•"/>
            </a:pPr>
            <a:endParaRPr lang="vi-VN" dirty="0">
              <a:solidFill>
                <a:srgbClr val="0432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vi-VN" dirty="0">
                <a:solidFill>
                  <a:srgbClr val="0432FF"/>
                </a:solidFill>
              </a:rPr>
              <a:t>Parameter list</a:t>
            </a:r>
            <a:r>
              <a:rPr lang="vi-VN" dirty="0"/>
              <a:t>: </a:t>
            </a:r>
            <a:r>
              <a:rPr lang="en-US" dirty="0"/>
              <a:t>Begin with</a:t>
            </a:r>
            <a:r>
              <a:rPr lang="vi-VN" dirty="0"/>
              <a:t> ”(“, </a:t>
            </a:r>
            <a:r>
              <a:rPr lang="en-US" dirty="0"/>
              <a:t>end with</a:t>
            </a:r>
            <a:r>
              <a:rPr lang="vi-VN" dirty="0"/>
              <a:t> “)”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Parameters are</a:t>
            </a:r>
            <a:r>
              <a:rPr lang="vi-VN" dirty="0"/>
              <a:t> </a:t>
            </a:r>
            <a:r>
              <a:rPr lang="en-US" dirty="0">
                <a:solidFill>
                  <a:srgbClr val="0432FF"/>
                </a:solidFill>
              </a:rPr>
              <a:t>separated</a:t>
            </a:r>
            <a:r>
              <a:rPr lang="vi-VN" dirty="0">
                <a:solidFill>
                  <a:srgbClr val="0432FF"/>
                </a:solidFill>
              </a:rPr>
              <a:t> </a:t>
            </a:r>
            <a:r>
              <a:rPr lang="en-US" dirty="0"/>
              <a:t>by</a:t>
            </a:r>
            <a:r>
              <a:rPr lang="vi-VN" dirty="0"/>
              <a:t> </a:t>
            </a:r>
            <a:r>
              <a:rPr lang="en-US" dirty="0"/>
              <a:t>commas </a:t>
            </a:r>
            <a:r>
              <a:rPr lang="vi-VN" dirty="0">
                <a:solidFill>
                  <a:srgbClr val="0432FF"/>
                </a:solidFill>
              </a:rPr>
              <a:t>“,”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505200" y="1676400"/>
            <a:ext cx="45720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38200" y="5564781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Function names and parameter names follow C++ naming rules</a:t>
            </a:r>
          </a:p>
        </p:txBody>
      </p:sp>
    </p:spTree>
    <p:extLst>
      <p:ext uri="{BB962C8B-B14F-4D97-AF65-F5344CB8AC3E}">
        <p14:creationId xmlns:p14="http://schemas.microsoft.com/office/powerpoint/2010/main" val="19791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is function</a:t>
            </a:r>
            <a:r>
              <a:rPr lang="vi-VN" sz="1800" dirty="0"/>
              <a:t>?</a:t>
            </a:r>
          </a:p>
          <a:p>
            <a:r>
              <a:rPr lang="en-US" sz="1800" dirty="0"/>
              <a:t>Reason to use function</a:t>
            </a:r>
            <a:endParaRPr lang="vi-VN" sz="1800" dirty="0"/>
          </a:p>
          <a:p>
            <a:r>
              <a:rPr lang="en-US" sz="1800" dirty="0"/>
              <a:t>The “main” function and library function</a:t>
            </a:r>
            <a:r>
              <a:rPr lang="vi-VN" sz="1800" dirty="0"/>
              <a:t> </a:t>
            </a:r>
          </a:p>
          <a:p>
            <a:r>
              <a:rPr lang="en-US" sz="1800" dirty="0"/>
              <a:t>Using user defined functions</a:t>
            </a:r>
            <a:endParaRPr lang="vi-VN" sz="1800" dirty="0"/>
          </a:p>
          <a:p>
            <a:pPr lvl="1"/>
            <a:r>
              <a:rPr lang="en-US" sz="1600" dirty="0"/>
              <a:t>Definition</a:t>
            </a:r>
            <a:endParaRPr lang="vi-VN" sz="1600" dirty="0"/>
          </a:p>
          <a:p>
            <a:pPr lvl="1"/>
            <a:r>
              <a:rPr lang="en-US" sz="1600" dirty="0"/>
              <a:t>Function call</a:t>
            </a:r>
            <a:endParaRPr lang="vi-VN" sz="1600" dirty="0"/>
          </a:p>
          <a:p>
            <a:pPr lvl="1"/>
            <a:r>
              <a:rPr lang="en-US" sz="1600" dirty="0"/>
              <a:t>Principles of execution when calling a function</a:t>
            </a:r>
            <a:endParaRPr lang="vi-VN" sz="1600" dirty="0"/>
          </a:p>
          <a:p>
            <a:r>
              <a:rPr lang="en-US" sz="1800" dirty="0"/>
              <a:t>Function p</a:t>
            </a:r>
            <a:r>
              <a:rPr lang="vi-VN" sz="1800" dirty="0"/>
              <a:t>rototype, </a:t>
            </a:r>
            <a:r>
              <a:rPr lang="en-US" sz="1800" dirty="0"/>
              <a:t>f</a:t>
            </a:r>
            <a:r>
              <a:rPr lang="vi-VN" sz="1800" dirty="0"/>
              <a:t>unction signature, function overload</a:t>
            </a:r>
            <a:r>
              <a:rPr lang="en-US" sz="1800" dirty="0" err="1"/>
              <a:t>ing</a:t>
            </a:r>
            <a:endParaRPr lang="vi-VN" sz="1800" dirty="0"/>
          </a:p>
          <a:p>
            <a:r>
              <a:rPr lang="en-US" sz="1800" dirty="0"/>
              <a:t>Pass by parameters</a:t>
            </a:r>
            <a:endParaRPr lang="vi-VN" sz="1800" dirty="0"/>
          </a:p>
          <a:p>
            <a:r>
              <a:rPr lang="en-US" sz="1800" dirty="0"/>
              <a:t>Function and array, pointer</a:t>
            </a:r>
            <a:endParaRPr lang="vi-VN" sz="1800" dirty="0"/>
          </a:p>
          <a:p>
            <a:r>
              <a:rPr lang="en-US" sz="1800" dirty="0"/>
              <a:t>I</a:t>
            </a:r>
            <a:r>
              <a:rPr lang="vi-VN" sz="1800" dirty="0"/>
              <a:t>nline</a:t>
            </a:r>
            <a:r>
              <a:rPr lang="en-US" sz="1800" dirty="0"/>
              <a:t> function</a:t>
            </a:r>
            <a:endParaRPr lang="vi-VN" sz="1800" dirty="0"/>
          </a:p>
          <a:p>
            <a:r>
              <a:rPr lang="en-US" sz="1800" dirty="0"/>
              <a:t>Function pointer</a:t>
            </a:r>
            <a:endParaRPr lang="vi-VN" sz="1800" dirty="0"/>
          </a:p>
          <a:p>
            <a:r>
              <a:rPr lang="en-US" sz="1800" dirty="0"/>
              <a:t>Recursive function</a:t>
            </a:r>
            <a:endParaRPr lang="vi-VN" sz="1400" dirty="0"/>
          </a:p>
          <a:p>
            <a:r>
              <a:rPr lang="en-US" sz="1800" dirty="0"/>
              <a:t>Create a function library</a:t>
            </a:r>
            <a:endParaRPr lang="vi-VN" sz="1800" dirty="0"/>
          </a:p>
          <a:p>
            <a:pPr lvl="1"/>
            <a:r>
              <a:rPr lang="vi-VN" sz="1400" dirty="0"/>
              <a:t>Static</a:t>
            </a:r>
            <a:r>
              <a:rPr lang="en-US" sz="1400" dirty="0"/>
              <a:t> links</a:t>
            </a:r>
            <a:r>
              <a:rPr lang="vi-VN" sz="1400" dirty="0"/>
              <a:t> and dynamic links</a:t>
            </a:r>
            <a:endParaRPr lang="vi-VN" sz="2000" dirty="0"/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user-defined functions</a:t>
            </a:r>
            <a:br>
              <a:rPr lang="vi-VN" dirty="0"/>
            </a:br>
            <a:r>
              <a:rPr lang="vi-VN" sz="2000" b="1" dirty="0">
                <a:solidFill>
                  <a:srgbClr val="0432FF"/>
                </a:solidFill>
              </a:rPr>
              <a:t>Function definition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028343"/>
            <a:ext cx="6553200" cy="424731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using namespace </a:t>
            </a:r>
            <a:r>
              <a:rPr lang="en-US">
                <a:latin typeface="Consolas" charset="0"/>
              </a:rPr>
              <a:t>std;</a:t>
            </a:r>
          </a:p>
          <a:p>
            <a:endParaRPr lang="en-US"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add(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b)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c = a + b;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r>
              <a:rPr lang="de-DE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it-IT">
                <a:solidFill>
                  <a:srgbClr val="A31515"/>
                </a:solidFill>
                <a:latin typeface="Consolas" charset="0"/>
              </a:rPr>
              <a:t>"10 + 15 = 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add(10, 15) &lt;&lt;endl;</a:t>
            </a:r>
          </a:p>
          <a:p>
            <a:endParaRPr lang="it-IT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200" y="1828800"/>
            <a:ext cx="3429000" cy="3048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" y="2209800"/>
            <a:ext cx="3429000" cy="13716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762000"/>
            <a:ext cx="5105400" cy="258532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The body of the function</a:t>
            </a:r>
            <a:r>
              <a:rPr lang="vi-VN" b="1" dirty="0">
                <a:solidFill>
                  <a:srgbClr val="0432FF"/>
                </a:solidFill>
              </a:rPr>
              <a:t>:</a:t>
            </a:r>
          </a:p>
          <a:p>
            <a:r>
              <a:rPr lang="en-US" dirty="0"/>
              <a:t>Including statements that are to be executed together, sequentially.</a:t>
            </a:r>
            <a:r>
              <a:rPr lang="vi-VN" dirty="0"/>
              <a:t> </a:t>
            </a:r>
            <a:r>
              <a:rPr lang="en-US" dirty="0"/>
              <a:t>In this example</a:t>
            </a:r>
            <a:r>
              <a:rPr lang="vi-VN" dirty="0"/>
              <a:t>: </a:t>
            </a:r>
            <a:r>
              <a:rPr lang="en-US" dirty="0"/>
              <a:t>There are 3 statements in the body of function </a:t>
            </a:r>
            <a:r>
              <a:rPr lang="en-US" b="1" dirty="0">
                <a:solidFill>
                  <a:srgbClr val="0432FF"/>
                </a:solidFill>
              </a:rPr>
              <a:t>add</a:t>
            </a:r>
            <a:r>
              <a:rPr lang="en-US" dirty="0"/>
              <a:t>.</a:t>
            </a:r>
            <a:endParaRPr lang="vi-VN" dirty="0"/>
          </a:p>
          <a:p>
            <a:endParaRPr lang="vi-VN" dirty="0">
              <a:solidFill>
                <a:srgbClr val="0432FF"/>
              </a:solidFill>
            </a:endParaRPr>
          </a:p>
          <a:p>
            <a:r>
              <a:rPr lang="en-US" dirty="0"/>
              <a:t>Use statement</a:t>
            </a:r>
            <a:r>
              <a:rPr lang="vi-VN" dirty="0"/>
              <a:t> </a:t>
            </a:r>
            <a:r>
              <a:rPr lang="vi-VN" b="1" dirty="0">
                <a:solidFill>
                  <a:srgbClr val="0432FF"/>
                </a:solidFill>
              </a:rPr>
              <a:t>return</a:t>
            </a:r>
            <a:r>
              <a:rPr lang="vi-VN" dirty="0"/>
              <a:t> </a:t>
            </a:r>
            <a:r>
              <a:rPr lang="en-US" dirty="0"/>
              <a:t>to terminate function execution and return the control to the function called this function</a:t>
            </a:r>
            <a:r>
              <a:rPr lang="vi-VN" dirty="0"/>
              <a:t> </a:t>
            </a:r>
            <a:r>
              <a:rPr lang="vi-VN" dirty="0">
                <a:sym typeface="Wingdings"/>
              </a:rPr>
              <a:t> </a:t>
            </a:r>
            <a:r>
              <a:rPr lang="en-US" dirty="0">
                <a:sym typeface="Wingdings"/>
              </a:rPr>
              <a:t>Execute the statement after function call statement.</a:t>
            </a:r>
            <a:endParaRPr lang="vi-VN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505200" y="1676400"/>
            <a:ext cx="457200" cy="12192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2000" y="542806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commands in the body of the function must be nested together with a pair of curly braces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>
                <a:solidFill>
                  <a:srgbClr val="0432FF"/>
                </a:solidFill>
              </a:rPr>
              <a:t>“{“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>
                <a:solidFill>
                  <a:srgbClr val="0432FF"/>
                </a:solidFill>
              </a:rPr>
              <a:t>“}”</a:t>
            </a:r>
            <a:endParaRPr 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user-defined functions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Function call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04800" y="1028343"/>
            <a:ext cx="6553200" cy="424731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using namespace </a:t>
            </a:r>
            <a:r>
              <a:rPr lang="en-US" dirty="0" err="1">
                <a:latin typeface="Consolas" charset="0"/>
              </a:rPr>
              <a:t>std</a:t>
            </a:r>
            <a:r>
              <a:rPr lang="en-US" dirty="0">
                <a:latin typeface="Consolas" charset="0"/>
              </a:rPr>
              <a:t>;</a:t>
            </a:r>
          </a:p>
          <a:p>
            <a:endParaRPr lang="en-US" dirty="0"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add(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b)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fr-FR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c = a + b;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r>
              <a:rPr lang="de-DE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it-IT" dirty="0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it-IT" dirty="0">
                <a:solidFill>
                  <a:srgbClr val="A31515"/>
                </a:solidFill>
                <a:latin typeface="Consolas" charset="0"/>
              </a:rPr>
              <a:t>"10 + 15 = "</a:t>
            </a:r>
            <a:r>
              <a:rPr lang="it-IT" dirty="0">
                <a:solidFill>
                  <a:prstClr val="black"/>
                </a:solidFill>
                <a:latin typeface="Consolas" charset="0"/>
              </a:rPr>
              <a:t> &lt;&lt; add(10, 15) &lt;&lt;endl;</a:t>
            </a:r>
          </a:p>
          <a:p>
            <a:endParaRPr lang="it-IT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200" y="1828800"/>
            <a:ext cx="3429000" cy="3048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" y="2209800"/>
            <a:ext cx="3429000" cy="1371600"/>
          </a:xfrm>
          <a:prstGeom prst="rect">
            <a:avLst/>
          </a:prstGeom>
          <a:noFill/>
          <a:ln w="31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374" y="843677"/>
            <a:ext cx="5572626" cy="258532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0432FF"/>
                </a:solidFill>
              </a:rPr>
              <a:t>Function call :</a:t>
            </a:r>
          </a:p>
          <a:p>
            <a:r>
              <a:rPr lang="en-US" dirty="0">
                <a:solidFill>
                  <a:srgbClr val="0432FF"/>
                </a:solidFill>
              </a:rPr>
              <a:t>Use the function name and pass values as parameters to the function</a:t>
            </a:r>
            <a:r>
              <a:rPr lang="vi-VN" dirty="0">
                <a:solidFill>
                  <a:srgbClr val="0432FF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432FF"/>
                </a:solidFill>
              </a:rPr>
              <a:t>The passing order </a:t>
            </a:r>
            <a:r>
              <a:rPr lang="en-US" dirty="0"/>
              <a:t>decides which value will be passed to which parameter.</a:t>
            </a:r>
            <a:endParaRPr lang="vi-VN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This example</a:t>
            </a:r>
            <a:r>
              <a:rPr lang="vi-VN" dirty="0"/>
              <a:t>: </a:t>
            </a:r>
            <a:r>
              <a:rPr lang="en-US" dirty="0"/>
              <a:t>10 is passed to a; 15 is passed to b</a:t>
            </a:r>
            <a:endParaRPr lang="vi-VN" dirty="0"/>
          </a:p>
          <a:p>
            <a:pPr marL="285750" indent="-285750">
              <a:buFont typeface="Arial" charset="0"/>
              <a:buChar char="•"/>
            </a:pPr>
            <a:r>
              <a:rPr lang="vi-VN" dirty="0"/>
              <a:t>Must </a:t>
            </a:r>
            <a:r>
              <a:rPr lang="en-US" dirty="0"/>
              <a:t>pass </a:t>
            </a:r>
            <a:r>
              <a:rPr lang="vi-VN" dirty="0"/>
              <a:t>enough (</a:t>
            </a:r>
            <a:r>
              <a:rPr lang="vi-VN" dirty="0">
                <a:solidFill>
                  <a:srgbClr val="0432FF"/>
                </a:solidFill>
              </a:rPr>
              <a:t>No missing, no redundant</a:t>
            </a:r>
            <a:r>
              <a:rPr lang="vi-VN" dirty="0"/>
              <a:t>) </a:t>
            </a:r>
            <a:r>
              <a:rPr lang="en-US" dirty="0"/>
              <a:t>all parameters</a:t>
            </a:r>
            <a:endParaRPr lang="vi-VN" dirty="0"/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432FF"/>
                </a:solidFill>
              </a:rPr>
              <a:t>Invalid calls</a:t>
            </a:r>
            <a:r>
              <a:rPr lang="vi-VN" dirty="0"/>
              <a:t>: add(), add(10), add(10, 20, 30)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715000" y="3429000"/>
            <a:ext cx="762000" cy="76200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267200" y="3581400"/>
            <a:ext cx="1447800" cy="68415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842" y="52667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function </a:t>
            </a:r>
            <a:r>
              <a:rPr lang="en-US" b="1" dirty="0" err="1">
                <a:solidFill>
                  <a:srgbClr val="FF0000"/>
                </a:solidFill>
              </a:rPr>
              <a:t>defination</a:t>
            </a:r>
            <a:r>
              <a:rPr lang="en-US" b="1" dirty="0">
                <a:solidFill>
                  <a:srgbClr val="FF0000"/>
                </a:solidFill>
              </a:rPr>
              <a:t> must appear before the function call to compile without the </a:t>
            </a:r>
            <a:r>
              <a:rPr lang="vi-VN" b="1" dirty="0">
                <a:solidFill>
                  <a:srgbClr val="FF0000"/>
                </a:solidFill>
              </a:rPr>
              <a:t>“</a:t>
            </a:r>
            <a:r>
              <a:rPr lang="vi-VN" b="1" dirty="0">
                <a:solidFill>
                  <a:srgbClr val="0432FF"/>
                </a:solidFill>
              </a:rPr>
              <a:t>undefined identifer</a:t>
            </a:r>
            <a:r>
              <a:rPr lang="vi-VN" b="1" dirty="0">
                <a:solidFill>
                  <a:srgbClr val="FF0000"/>
                </a:solidFill>
              </a:rPr>
              <a:t>”</a:t>
            </a:r>
            <a:r>
              <a:rPr lang="en-US" b="1" dirty="0">
                <a:solidFill>
                  <a:srgbClr val="FF0000"/>
                </a:solidFill>
              </a:rPr>
              <a:t> error.</a:t>
            </a:r>
            <a:endParaRPr 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3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user-defined functions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Principles of execution when calling a function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function call is executed, the execution will do the following tasks</a:t>
            </a:r>
            <a:endParaRPr lang="vi-VN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Trace</a:t>
            </a:r>
            <a:r>
              <a:rPr lang="vi-VN" dirty="0"/>
              <a:t>: </a:t>
            </a:r>
            <a:r>
              <a:rPr lang="en-US" dirty="0"/>
              <a:t>The next statement of the function call</a:t>
            </a:r>
            <a:endParaRPr lang="vi-VN" dirty="0"/>
          </a:p>
          <a:p>
            <a:pPr lvl="1"/>
            <a:r>
              <a:rPr lang="vi-VN" dirty="0">
                <a:solidFill>
                  <a:srgbClr val="0432FF"/>
                </a:solidFill>
              </a:rPr>
              <a:t>Copy</a:t>
            </a:r>
            <a:r>
              <a:rPr lang="vi-VN" dirty="0"/>
              <a:t> </a:t>
            </a:r>
            <a:r>
              <a:rPr lang="en-US" dirty="0"/>
              <a:t>parameters for </a:t>
            </a:r>
            <a:r>
              <a:rPr lang="en-US" dirty="0">
                <a:solidFill>
                  <a:srgbClr val="0432FF"/>
                </a:solidFill>
              </a:rPr>
              <a:t>the </a:t>
            </a:r>
            <a:r>
              <a:rPr lang="vi-VN" dirty="0">
                <a:solidFill>
                  <a:srgbClr val="0432FF"/>
                </a:solidFill>
              </a:rPr>
              <a:t>function to be called</a:t>
            </a:r>
          </a:p>
          <a:p>
            <a:pPr lvl="1"/>
            <a:r>
              <a:rPr lang="vi-VN" i="1" dirty="0"/>
              <a:t>Do other system jobs</a:t>
            </a:r>
            <a:r>
              <a:rPr lang="en-US" i="1" dirty="0"/>
              <a:t> </a:t>
            </a:r>
            <a:r>
              <a:rPr lang="vi-VN" i="1" dirty="0"/>
              <a:t>(</a:t>
            </a:r>
            <a:r>
              <a:rPr lang="en-US" i="1" dirty="0"/>
              <a:t>C++ programmers should not care for now</a:t>
            </a:r>
            <a:r>
              <a:rPr lang="vi-VN" i="1" dirty="0"/>
              <a:t>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Transfer execution control </a:t>
            </a:r>
            <a:r>
              <a:rPr lang="en-US" dirty="0"/>
              <a:t>to the called function so that it executes its first statement</a:t>
            </a:r>
            <a:endParaRPr lang="vi-VN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The called function execute the other statements</a:t>
            </a:r>
            <a:endParaRPr lang="vi-VN" dirty="0">
              <a:solidFill>
                <a:srgbClr val="0432FF"/>
              </a:solidFill>
            </a:endParaRPr>
          </a:p>
          <a:p>
            <a:pPr lvl="1"/>
            <a:r>
              <a:rPr lang="en-US" dirty="0"/>
              <a:t>When the called function executes the statement </a:t>
            </a:r>
            <a:r>
              <a:rPr lang="vi-VN" dirty="0">
                <a:solidFill>
                  <a:srgbClr val="0432FF"/>
                </a:solidFill>
              </a:rPr>
              <a:t>return</a:t>
            </a:r>
            <a:r>
              <a:rPr lang="en-US" dirty="0"/>
              <a:t>:</a:t>
            </a:r>
            <a:endParaRPr lang="vi-VN" dirty="0"/>
          </a:p>
          <a:p>
            <a:pPr lvl="2"/>
            <a:r>
              <a:rPr lang="en-US" dirty="0">
                <a:solidFill>
                  <a:srgbClr val="0432FF"/>
                </a:solidFill>
              </a:rPr>
              <a:t>Release</a:t>
            </a:r>
            <a:r>
              <a:rPr lang="en-US" dirty="0"/>
              <a:t> all of its local variables</a:t>
            </a:r>
            <a:endParaRPr lang="vi-VN" dirty="0"/>
          </a:p>
          <a:p>
            <a:pPr lvl="2"/>
            <a:r>
              <a:rPr lang="en-US" dirty="0">
                <a:solidFill>
                  <a:srgbClr val="0432FF"/>
                </a:solidFill>
              </a:rPr>
              <a:t>Returns control</a:t>
            </a:r>
            <a:r>
              <a:rPr lang="en-US" dirty="0"/>
              <a:t> to the statement following the function call statement in the caller</a:t>
            </a:r>
            <a:endParaRPr lang="vi-VN" dirty="0"/>
          </a:p>
          <a:p>
            <a:pPr lvl="1"/>
            <a:r>
              <a:rPr lang="en-US" dirty="0"/>
              <a:t>The caller function </a:t>
            </a:r>
            <a:r>
              <a:rPr lang="en-US" dirty="0">
                <a:solidFill>
                  <a:srgbClr val="0432FF"/>
                </a:solidFill>
              </a:rPr>
              <a:t>releases the </a:t>
            </a:r>
            <a:r>
              <a:rPr lang="en-US" dirty="0" err="1">
                <a:solidFill>
                  <a:srgbClr val="0432FF"/>
                </a:solidFill>
              </a:rPr>
              <a:t>passed</a:t>
            </a:r>
            <a:r>
              <a:rPr lang="en-US" dirty="0">
                <a:solidFill>
                  <a:srgbClr val="0432FF"/>
                </a:solidFill>
              </a:rPr>
              <a:t> 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</a:rPr>
              <a:t>executes the next statement</a:t>
            </a:r>
            <a:r>
              <a:rPr lang="en-US" dirty="0"/>
              <a:t> after the function call statement</a:t>
            </a:r>
          </a:p>
        </p:txBody>
      </p:sp>
    </p:spTree>
    <p:extLst>
      <p:ext uri="{BB962C8B-B14F-4D97-AF65-F5344CB8AC3E}">
        <p14:creationId xmlns:p14="http://schemas.microsoft.com/office/powerpoint/2010/main" val="103848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user-defined functions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Principles of execution when calling a function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actual sequence of execution using the "debug“ tool</a:t>
            </a:r>
            <a:endParaRPr lang="vi-VN" dirty="0"/>
          </a:p>
          <a:p>
            <a:pPr lvl="1"/>
            <a:r>
              <a:rPr lang="vi-VN" dirty="0"/>
              <a:t>Direct illustration</a:t>
            </a:r>
          </a:p>
          <a:p>
            <a:pPr lvl="1"/>
            <a:r>
              <a:rPr lang="vi-VN" dirty="0"/>
              <a:t>Note: </a:t>
            </a:r>
            <a:r>
              <a:rPr lang="en-US" dirty="0"/>
              <a:t>S</a:t>
            </a:r>
            <a:r>
              <a:rPr lang="vi-VN" dirty="0"/>
              <a:t>how </a:t>
            </a:r>
            <a:r>
              <a:rPr lang="en-US" dirty="0"/>
              <a:t>A</a:t>
            </a:r>
            <a:r>
              <a:rPr lang="vi-VN" dirty="0"/>
              <a:t>ssembly statememts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2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028343"/>
            <a:ext cx="4191000" cy="230832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endParaRPr lang="en-US">
              <a:solidFill>
                <a:srgbClr val="0000FF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add(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b)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c = a + b;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endParaRPr lang="de-DE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" y="1287333"/>
            <a:ext cx="3429000" cy="304800"/>
          </a:xfrm>
          <a:prstGeom prst="rect">
            <a:avLst/>
          </a:prstGeom>
          <a:noFill/>
          <a:ln w="31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1642677"/>
            <a:ext cx="3429000" cy="1371600"/>
          </a:xfrm>
          <a:prstGeom prst="rect">
            <a:avLst/>
          </a:prstGeom>
          <a:noFill/>
          <a:ln w="31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7005" y="1276290"/>
            <a:ext cx="351570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rgbClr val="0432FF"/>
                </a:solidFill>
              </a:rPr>
              <a:t>Function description (header)</a:t>
            </a:r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 bwMode="auto">
          <a:xfrm>
            <a:off x="3733800" y="2324421"/>
            <a:ext cx="1066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00600" y="2124366"/>
            <a:ext cx="177965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rgbClr val="0432FF"/>
                </a:solidFill>
              </a:rPr>
              <a:t>Function body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9697" y="3684841"/>
            <a:ext cx="86997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description </a:t>
            </a:r>
            <a:r>
              <a:rPr lang="en-US" b="1" dirty="0">
                <a:solidFill>
                  <a:srgbClr val="0432FF"/>
                </a:solidFill>
              </a:rPr>
              <a:t>should be separated</a:t>
            </a:r>
            <a:r>
              <a:rPr lang="en-US" dirty="0"/>
              <a:t> from the whole definition of a function.</a:t>
            </a:r>
          </a:p>
          <a:p>
            <a:endParaRPr lang="vi-VN" sz="2000" b="1" dirty="0">
              <a:solidFill>
                <a:srgbClr val="0432FF"/>
              </a:solidFill>
            </a:endParaRPr>
          </a:p>
          <a:p>
            <a:r>
              <a:rPr lang="en-US" sz="2000" b="1" dirty="0">
                <a:solidFill>
                  <a:srgbClr val="0432FF"/>
                </a:solidFill>
              </a:rPr>
              <a:t>Reason</a:t>
            </a:r>
            <a:r>
              <a:rPr lang="vi-VN" sz="2000" b="1" dirty="0">
                <a:solidFill>
                  <a:srgbClr val="0432FF"/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No need to care about the order of functions in source code</a:t>
            </a:r>
            <a:r>
              <a:rPr lang="vi-VN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Reusing functions in a project or multiple projects</a:t>
            </a:r>
            <a:endParaRPr lang="vi-VN" dirty="0"/>
          </a:p>
          <a:p>
            <a:pPr marL="285750" indent="-285750">
              <a:buFont typeface="Arial" charset="0"/>
              <a:buChar char="•"/>
            </a:pPr>
            <a:r>
              <a:rPr lang="vi-VN" dirty="0"/>
              <a:t>Develop library of functions </a:t>
            </a:r>
            <a:r>
              <a:rPr lang="vi-VN" dirty="0">
                <a:sym typeface="Wingdings"/>
              </a:rPr>
              <a:t> </a:t>
            </a:r>
            <a:r>
              <a:rPr lang="en-US" dirty="0">
                <a:sym typeface="Wingdings"/>
              </a:rPr>
              <a:t>No need to deliver the actual implementation s</a:t>
            </a:r>
            <a:r>
              <a:rPr lang="vi-VN" dirty="0">
                <a:sym typeface="Wingdings"/>
              </a:rPr>
              <a:t>ource code</a:t>
            </a:r>
            <a:r>
              <a:rPr lang="en-US" dirty="0">
                <a:sym typeface="Wingdings"/>
              </a:rPr>
              <a:t> to 3rd-parties</a:t>
            </a:r>
            <a:r>
              <a:rPr lang="vi-VN" dirty="0">
                <a:sym typeface="Wingdings"/>
              </a:rPr>
              <a:t> (Library buyers)</a:t>
            </a:r>
          </a:p>
          <a:p>
            <a:pPr marL="285750" indent="-285750">
              <a:buFont typeface="Arial" charset="0"/>
              <a:buChar char="•"/>
            </a:pPr>
            <a:endParaRPr lang="vi-VN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733800" y="1447800"/>
            <a:ext cx="1066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5633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873035"/>
            <a:ext cx="5791200" cy="563231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using namespace </a:t>
            </a:r>
            <a:r>
              <a:rPr lang="en-US">
                <a:latin typeface="Consolas" charset="0"/>
              </a:rPr>
              <a:t>std;</a:t>
            </a:r>
          </a:p>
          <a:p>
            <a:endParaRPr lang="en-US"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add(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b);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it-IT">
                <a:solidFill>
                  <a:srgbClr val="A31515"/>
                </a:solidFill>
                <a:latin typeface="Consolas" charset="0"/>
              </a:rPr>
              <a:t>"10 + 15 ="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add(10, 15);</a:t>
            </a:r>
          </a:p>
          <a:p>
            <a:endParaRPr lang="it-IT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de-DE">
                <a:latin typeface="Consolas" charset="0"/>
              </a:rPr>
              <a:t>endl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endParaRPr lang="de-DE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add(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b)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c = a + b;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endParaRPr lang="de-DE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4800" y="4471243"/>
            <a:ext cx="2971800" cy="1777157"/>
          </a:xfrm>
          <a:prstGeom prst="rect">
            <a:avLst/>
          </a:prstGeom>
          <a:noFill/>
          <a:ln w="31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12821" y="1683161"/>
            <a:ext cx="2971800" cy="405829"/>
          </a:xfrm>
          <a:prstGeom prst="rect">
            <a:avLst/>
          </a:prstGeom>
          <a:noFill/>
          <a:ln w="31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9774" y="1447086"/>
            <a:ext cx="3056021" cy="480131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vi-VN" dirty="0"/>
          </a:p>
          <a:p>
            <a:r>
              <a:rPr lang="en-US" dirty="0">
                <a:solidFill>
                  <a:srgbClr val="0432FF"/>
                </a:solidFill>
              </a:rPr>
              <a:t>Separate </a:t>
            </a:r>
            <a:r>
              <a:rPr lang="en-US" dirty="0"/>
              <a:t>the description of the "add" function and put it before "main" function (before usage).</a:t>
            </a:r>
            <a:endParaRPr lang="vi-VN" dirty="0"/>
          </a:p>
          <a:p>
            <a:endParaRPr lang="en-US" dirty="0"/>
          </a:p>
          <a:p>
            <a:endParaRPr lang="en-US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pPr marL="285750" indent="-285750">
              <a:buFont typeface="Wingdings" charset="2"/>
              <a:buChar char="è"/>
            </a:pPr>
            <a:r>
              <a:rPr lang="en-US" dirty="0">
                <a:solidFill>
                  <a:srgbClr val="0432FF"/>
                </a:solidFill>
                <a:sym typeface="Wingdings"/>
              </a:rPr>
              <a:t>It is not necessary to place </a:t>
            </a:r>
            <a:r>
              <a:rPr lang="en-US" dirty="0">
                <a:sym typeface="Wingdings"/>
              </a:rPr>
              <a:t>the entire definition of the "add" function </a:t>
            </a:r>
            <a:r>
              <a:rPr lang="en-US" dirty="0">
                <a:solidFill>
                  <a:srgbClr val="0432FF"/>
                </a:solidFill>
                <a:sym typeface="Wingdings"/>
              </a:rPr>
              <a:t>before</a:t>
            </a:r>
            <a:r>
              <a:rPr lang="en-US" dirty="0">
                <a:sym typeface="Wingdings"/>
              </a:rPr>
              <a:t> the "main" function</a:t>
            </a:r>
            <a:endParaRPr lang="vi-VN" dirty="0">
              <a:sym typeface="Wingdings"/>
            </a:endParaRPr>
          </a:p>
        </p:txBody>
      </p:sp>
      <p:cxnSp>
        <p:nvCxnSpPr>
          <p:cNvPr id="11" name="Straight Arrow Connector 10"/>
          <p:cNvCxnSpPr>
            <a:stCxn id="16" idx="3"/>
          </p:cNvCxnSpPr>
          <p:nvPr/>
        </p:nvCxnSpPr>
        <p:spPr bwMode="auto">
          <a:xfrm flipV="1">
            <a:off x="3284621" y="1886075"/>
            <a:ext cx="268905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3300663" y="5213190"/>
            <a:ext cx="268905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362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descriptions into a separate file</a:t>
            </a:r>
            <a:r>
              <a:rPr lang="vi-VN" dirty="0"/>
              <a:t> </a:t>
            </a:r>
          </a:p>
          <a:p>
            <a:pPr lvl="1"/>
            <a:r>
              <a:rPr lang="vi-VN" dirty="0"/>
              <a:t>Called </a:t>
            </a:r>
            <a:r>
              <a:rPr lang="en-US" dirty="0"/>
              <a:t>d</a:t>
            </a:r>
            <a:r>
              <a:rPr lang="vi-VN" dirty="0"/>
              <a:t>escription file</a:t>
            </a:r>
            <a:r>
              <a:rPr lang="en-US" dirty="0"/>
              <a:t>s</a:t>
            </a:r>
            <a:r>
              <a:rPr lang="vi-VN" dirty="0"/>
              <a:t> (header): *.h</a:t>
            </a:r>
          </a:p>
          <a:p>
            <a:pPr lvl="1"/>
            <a:r>
              <a:rPr lang="en-US" dirty="0"/>
              <a:t>Can be reused in many other files in the project</a:t>
            </a:r>
            <a:endParaRPr lang="vi-VN" dirty="0"/>
          </a:p>
          <a:p>
            <a:pPr lvl="2"/>
            <a:r>
              <a:rPr lang="vi-VN" dirty="0"/>
              <a:t>Use</a:t>
            </a:r>
            <a:r>
              <a:rPr lang="en-US" dirty="0"/>
              <a:t> the</a:t>
            </a:r>
            <a:r>
              <a:rPr lang="vi-VN" dirty="0"/>
              <a:t> directive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#if !defined(.) </a:t>
            </a:r>
            <a:r>
              <a:rPr lang="is-I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endif </a:t>
            </a:r>
            <a:r>
              <a:rPr lang="en-US" dirty="0">
                <a:ea typeface="Consolas" charset="0"/>
              </a:rPr>
              <a:t>t</a:t>
            </a:r>
            <a:r>
              <a:rPr lang="en-US" dirty="0"/>
              <a:t>o avoid the "repeat definition"</a:t>
            </a:r>
            <a:r>
              <a:rPr lang="vi-VN" dirty="0"/>
              <a:t> </a:t>
            </a:r>
            <a:r>
              <a:rPr lang="en-US" dirty="0"/>
              <a:t>error </a:t>
            </a:r>
            <a:r>
              <a:rPr lang="vi-VN" dirty="0"/>
              <a:t>(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redefinition</a:t>
            </a:r>
            <a:r>
              <a:rPr lang="vi-VN" dirty="0"/>
              <a:t>)</a:t>
            </a:r>
          </a:p>
          <a:p>
            <a:pPr lvl="1"/>
            <a:endParaRPr lang="vi-VN" dirty="0"/>
          </a:p>
          <a:p>
            <a:r>
              <a:rPr lang="en-US" dirty="0"/>
              <a:t>Put the implementation section into a separate file</a:t>
            </a:r>
            <a:r>
              <a:rPr lang="vi-VN" dirty="0"/>
              <a:t> </a:t>
            </a:r>
          </a:p>
          <a:p>
            <a:pPr lvl="1"/>
            <a:r>
              <a:rPr lang="en-US" dirty="0"/>
              <a:t>Called </a:t>
            </a:r>
            <a:r>
              <a:rPr lang="vi-VN" dirty="0"/>
              <a:t>implementation</a:t>
            </a:r>
            <a:r>
              <a:rPr lang="en-US" dirty="0"/>
              <a:t> file</a:t>
            </a:r>
            <a:r>
              <a:rPr lang="vi-VN" dirty="0"/>
              <a:t>: *.c; *.cpp</a:t>
            </a:r>
          </a:p>
          <a:p>
            <a:pPr lvl="1"/>
            <a:r>
              <a:rPr lang="en-US" dirty="0"/>
              <a:t>Can be reused in many other files in the project</a:t>
            </a:r>
            <a:endParaRPr lang="vi-VN" dirty="0"/>
          </a:p>
          <a:p>
            <a:pPr lvl="1"/>
            <a:r>
              <a:rPr lang="en-US" dirty="0"/>
              <a:t>Declaration should use the functions in * .h mentioned above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0208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3907878" cy="4391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0967" y="4888195"/>
            <a:ext cx="419100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file contains the main function, which call the "add" function.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0967" y="3657600"/>
            <a:ext cx="4191001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file contains the implementation of "add" function, its declaration uses the description in * .h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0967" y="2133600"/>
            <a:ext cx="4191001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file contains the description for the functions, data type, etc. Generally, descriptive sections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438400" y="2514600"/>
            <a:ext cx="243840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2667000" y="4119265"/>
            <a:ext cx="2273967" cy="768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endCxn id="5" idx="1"/>
          </p:cNvCxnSpPr>
          <p:nvPr/>
        </p:nvCxnSpPr>
        <p:spPr bwMode="auto">
          <a:xfrm flipV="1">
            <a:off x="2667000" y="5211361"/>
            <a:ext cx="2273967" cy="90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7544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352800" y="952500"/>
            <a:ext cx="1981200" cy="11811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432FF"/>
                </a:solidFill>
              </a:rPr>
              <a:t>Module</a:t>
            </a:r>
          </a:p>
          <a:p>
            <a:pPr algn="ctr"/>
            <a:r>
              <a:rPr lang="en-US">
                <a:solidFill>
                  <a:srgbClr val="0432FF"/>
                </a:solidFill>
              </a:rPr>
              <a:t>Description of functions</a:t>
            </a:r>
            <a:endParaRPr kumimoji="0" lang="vi-VN" sz="1800" b="0" i="0" u="none" strike="noStrike" cap="none" normalizeH="0" baseline="0">
              <a:ln>
                <a:noFill/>
              </a:ln>
              <a:solidFill>
                <a:srgbClr val="0432FF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b="1"/>
              <a:t>(my_math.h)</a:t>
            </a:r>
            <a:endParaRPr kumimoji="0" lang="en-US" sz="1800" b="1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2000" y="3733800"/>
            <a:ext cx="1981200" cy="914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432FF"/>
                </a:solidFill>
              </a:rPr>
              <a:t>Module</a:t>
            </a:r>
          </a:p>
          <a:p>
            <a:pPr algn="ctr"/>
            <a:r>
              <a:rPr lang="en-US">
                <a:solidFill>
                  <a:srgbClr val="0432FF"/>
                </a:solidFill>
              </a:rPr>
              <a:t>Main program</a:t>
            </a:r>
          </a:p>
          <a:p>
            <a:pPr algn="ctr"/>
            <a:r>
              <a:rPr kumimoji="0" lang="vi-VN" sz="1800" b="1" i="0" u="none" strike="noStrike" cap="none" normalizeH="0" baseline="0">
                <a:ln>
                  <a:noFill/>
                </a:ln>
                <a:effectLst/>
              </a:rPr>
              <a:t>(program.cpp)</a:t>
            </a:r>
            <a:endParaRPr kumimoji="0" lang="en-US" sz="1800" b="1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43600" y="3733800"/>
            <a:ext cx="2514600" cy="12192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Module</a:t>
            </a:r>
          </a:p>
          <a:p>
            <a:pPr algn="ctr"/>
            <a:r>
              <a:rPr lang="en-US" dirty="0">
                <a:solidFill>
                  <a:srgbClr val="0432FF"/>
                </a:solidFill>
              </a:rPr>
              <a:t>Implementation of functions</a:t>
            </a:r>
          </a:p>
          <a:p>
            <a:pPr algn="ctr"/>
            <a:r>
              <a:rPr lang="vi-VN" b="1" dirty="0"/>
              <a:t>(my_math.cpp)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92968" y="1524000"/>
            <a:ext cx="1459832" cy="2209800"/>
            <a:chOff x="1892968" y="1524000"/>
            <a:chExt cx="1459832" cy="220980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905000" y="1524000"/>
              <a:ext cx="1447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1892968" y="1524000"/>
              <a:ext cx="0" cy="2209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 flipH="1">
            <a:off x="5334000" y="1507958"/>
            <a:ext cx="1459832" cy="2209800"/>
            <a:chOff x="1892968" y="1524000"/>
            <a:chExt cx="1459832" cy="2209800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1905000" y="1524000"/>
              <a:ext cx="1447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1892968" y="1524000"/>
              <a:ext cx="0" cy="2209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767331" y="105358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dependent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69742" y="105358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dependent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95400" y="5096560"/>
            <a:ext cx="6250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Dependence is expressed by the directive</a:t>
            </a:r>
            <a:endParaRPr lang="vi-VN" sz="2400" dirty="0"/>
          </a:p>
          <a:p>
            <a:r>
              <a:rPr lang="vi-VN" sz="24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24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vi-VN" sz="24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my_math.h” </a:t>
            </a:r>
            <a:r>
              <a:rPr lang="en-US" sz="2400" dirty="0"/>
              <a:t>in the source code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971800" y="1625086"/>
            <a:ext cx="1448879" cy="3471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23" idx="0"/>
          </p:cNvCxnSpPr>
          <p:nvPr/>
        </p:nvCxnSpPr>
        <p:spPr bwMode="auto">
          <a:xfrm flipV="1">
            <a:off x="4420679" y="1625086"/>
            <a:ext cx="1256221" cy="3471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2132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768" y="1350411"/>
            <a:ext cx="5181600" cy="230832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#if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!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defined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(MY_MATH_HEADER)</a:t>
            </a: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MY_MATH_HEADER</a:t>
            </a:r>
          </a:p>
          <a:p>
            <a:endParaRPr lang="en-US" sz="240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add(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b);</a:t>
            </a:r>
          </a:p>
          <a:p>
            <a:endParaRPr lang="en-US" sz="240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#endif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983953"/>
            <a:ext cx="202632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File</a:t>
            </a:r>
            <a:r>
              <a:rPr lang="vi-VN"/>
              <a:t>: ”my_math.h”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04800" y="2895600"/>
            <a:ext cx="3612547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99472" y="4652514"/>
            <a:ext cx="141561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Description of the add function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1639473" y="2933133"/>
            <a:ext cx="1286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443979" y="1322337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MY_MATH_HEADER Is a </a:t>
            </a:r>
            <a:r>
              <a:rPr lang="en-US" dirty="0"/>
              <a:t>token </a:t>
            </a:r>
            <a:r>
              <a:rPr lang="vi-VN" dirty="0"/>
              <a:t>(</a:t>
            </a:r>
            <a:r>
              <a:rPr lang="en-US" dirty="0"/>
              <a:t>name</a:t>
            </a:r>
            <a:r>
              <a:rPr lang="vi-VN" dirty="0"/>
              <a:t>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181600" y="1350411"/>
            <a:ext cx="0" cy="63078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524000" y="3200400"/>
            <a:ext cx="0" cy="38213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230556" y="3725414"/>
            <a:ext cx="6631666" cy="224676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meaning of the indicator </a:t>
            </a:r>
            <a:r>
              <a:rPr lang="vi-VN" sz="2000" dirty="0"/>
              <a:t>#if:</a:t>
            </a:r>
          </a:p>
          <a:p>
            <a:r>
              <a:rPr lang="en-US" sz="2000" b="1" dirty="0">
                <a:solidFill>
                  <a:srgbClr val="0432FF"/>
                </a:solidFill>
              </a:rPr>
              <a:t>If</a:t>
            </a:r>
            <a:r>
              <a:rPr lang="vi-VN" sz="2000" dirty="0"/>
              <a:t> </a:t>
            </a:r>
            <a:r>
              <a:rPr lang="en-US" sz="2000" dirty="0"/>
              <a:t>in the compilation process, up to the current point</a:t>
            </a:r>
            <a:r>
              <a:rPr lang="vi-VN" sz="2000" dirty="0"/>
              <a:t>, </a:t>
            </a:r>
            <a:r>
              <a:rPr lang="en-US" sz="2000" dirty="0"/>
              <a:t>the compiler has not yet seen token (MY_MATH_HEADER) then it will define a new name </a:t>
            </a:r>
            <a:r>
              <a:rPr lang="vi-VN" sz="2000" dirty="0"/>
              <a:t>(MY_MATH_HEADER) </a:t>
            </a:r>
            <a:r>
              <a:rPr lang="en-US" sz="2000" dirty="0"/>
              <a:t>And compile the source code in the corresponding block</a:t>
            </a:r>
            <a:r>
              <a:rPr lang="vi-VN" sz="2000" dirty="0"/>
              <a:t> #if</a:t>
            </a:r>
          </a:p>
          <a:p>
            <a:r>
              <a:rPr lang="en-US" sz="2000" b="1" dirty="0">
                <a:solidFill>
                  <a:srgbClr val="0432FF"/>
                </a:solidFill>
              </a:rPr>
              <a:t>Else,</a:t>
            </a:r>
            <a:r>
              <a:rPr lang="vi-VN" sz="2000" dirty="0"/>
              <a:t> </a:t>
            </a:r>
            <a:r>
              <a:rPr lang="en-US" sz="2000" dirty="0"/>
              <a:t>Does not define a new name and does not compile the corresponding block source code</a:t>
            </a:r>
            <a:r>
              <a:rPr lang="vi-VN" sz="2000" dirty="0"/>
              <a:t> if</a:t>
            </a:r>
            <a:endParaRPr lang="en-US" sz="2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524000" y="1676400"/>
            <a:ext cx="4495800" cy="2049014"/>
            <a:chOff x="1524000" y="1676400"/>
            <a:chExt cx="4495800" cy="2049014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5181600" y="1676400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6019800" y="1676400"/>
              <a:ext cx="0" cy="20490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524000" y="3352800"/>
              <a:ext cx="4495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681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function</a:t>
            </a:r>
            <a:r>
              <a:rPr lang="vi-VN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is</a:t>
            </a:r>
            <a:r>
              <a:rPr lang="vi-VN" dirty="0"/>
              <a:t> </a:t>
            </a:r>
          </a:p>
          <a:p>
            <a:pPr lvl="1"/>
            <a:r>
              <a:rPr lang="en-US" dirty="0"/>
              <a:t>A processing unit</a:t>
            </a:r>
            <a:endParaRPr lang="vi-VN" dirty="0"/>
          </a:p>
          <a:p>
            <a:pPr lvl="1"/>
            <a:r>
              <a:rPr lang="en-US" dirty="0"/>
              <a:t>A group of statements that are</a:t>
            </a:r>
            <a:r>
              <a:rPr lang="vi-VN" dirty="0"/>
              <a:t> </a:t>
            </a:r>
            <a:r>
              <a:rPr lang="en-US" b="1" dirty="0">
                <a:solidFill>
                  <a:srgbClr val="0432FF"/>
                </a:solidFill>
              </a:rPr>
              <a:t>related</a:t>
            </a:r>
            <a:r>
              <a:rPr lang="vi-VN" dirty="0"/>
              <a:t>, </a:t>
            </a:r>
            <a:r>
              <a:rPr lang="en-US" b="1" dirty="0">
                <a:solidFill>
                  <a:srgbClr val="0432FF"/>
                </a:solidFill>
              </a:rPr>
              <a:t>executing together</a:t>
            </a:r>
            <a:r>
              <a:rPr lang="vi-VN" b="1" dirty="0"/>
              <a:t> </a:t>
            </a:r>
            <a:r>
              <a:rPr lang="en-US" dirty="0"/>
              <a:t>to perform </a:t>
            </a:r>
            <a:r>
              <a:rPr lang="vi-VN" dirty="0"/>
              <a:t> </a:t>
            </a:r>
            <a:r>
              <a:rPr lang="en-US" b="1" dirty="0">
                <a:solidFill>
                  <a:srgbClr val="0432FF"/>
                </a:solidFill>
              </a:rPr>
              <a:t>a task</a:t>
            </a:r>
            <a:endParaRPr lang="vi-VN" dirty="0"/>
          </a:p>
          <a:p>
            <a:pPr lvl="1"/>
            <a:r>
              <a:rPr lang="en-US" dirty="0"/>
              <a:t>Example</a:t>
            </a:r>
            <a:r>
              <a:rPr lang="vi-VN" dirty="0"/>
              <a:t>: </a:t>
            </a:r>
            <a:r>
              <a:rPr lang="en-US" dirty="0"/>
              <a:t>In library</a:t>
            </a:r>
            <a:r>
              <a:rPr lang="vi-VN" dirty="0"/>
              <a:t> &lt;math.h&gt;</a:t>
            </a:r>
          </a:p>
          <a:p>
            <a:pPr lvl="2"/>
            <a:r>
              <a:rPr lang="en-US" dirty="0"/>
              <a:t>Function</a:t>
            </a:r>
            <a:r>
              <a:rPr lang="vi-VN" dirty="0"/>
              <a:t> sin(x)</a:t>
            </a:r>
          </a:p>
          <a:p>
            <a:pPr lvl="3"/>
            <a:r>
              <a:rPr lang="en-US" dirty="0"/>
              <a:t>A group of statements that compute the sine of an angle x</a:t>
            </a:r>
            <a:r>
              <a:rPr lang="vi-VN" dirty="0"/>
              <a:t>, </a:t>
            </a:r>
            <a:r>
              <a:rPr lang="en-US" dirty="0"/>
              <a:t>The angle x has the unit of radians</a:t>
            </a:r>
            <a:r>
              <a:rPr lang="vi-VN" dirty="0"/>
              <a:t>; </a:t>
            </a:r>
            <a:r>
              <a:rPr lang="en-US" dirty="0"/>
              <a:t>function </a:t>
            </a:r>
            <a:r>
              <a:rPr lang="vi-VN" dirty="0"/>
              <a:t>sin(x) </a:t>
            </a:r>
            <a:r>
              <a:rPr lang="en-US" dirty="0"/>
              <a:t>returns a real number</a:t>
            </a:r>
            <a:endParaRPr lang="vi-VN" dirty="0"/>
          </a:p>
          <a:p>
            <a:pPr lvl="2"/>
            <a:r>
              <a:rPr lang="en-US" dirty="0"/>
              <a:t>Function</a:t>
            </a:r>
            <a:r>
              <a:rPr lang="vi-VN" dirty="0"/>
              <a:t> sqrt(x)</a:t>
            </a:r>
          </a:p>
          <a:p>
            <a:pPr lvl="3"/>
            <a:r>
              <a:rPr lang="en-US" dirty="0"/>
              <a:t>A group of statements that compute</a:t>
            </a:r>
            <a:r>
              <a:rPr lang="vi-VN" dirty="0"/>
              <a:t> </a:t>
            </a:r>
            <a:r>
              <a:rPr lang="en-US" dirty="0"/>
              <a:t>the square root of x</a:t>
            </a:r>
            <a:r>
              <a:rPr lang="vi-VN" dirty="0"/>
              <a:t>, </a:t>
            </a:r>
            <a:r>
              <a:rPr lang="en-US" dirty="0"/>
              <a:t>x</a:t>
            </a:r>
            <a:r>
              <a:rPr lang="vi-VN" dirty="0"/>
              <a:t> </a:t>
            </a:r>
            <a:r>
              <a:rPr lang="en-US" dirty="0"/>
              <a:t>is real-valued (float or double)</a:t>
            </a:r>
            <a:r>
              <a:rPr lang="vi-VN" dirty="0"/>
              <a:t>; </a:t>
            </a:r>
            <a:r>
              <a:rPr lang="en-US" dirty="0"/>
              <a:t>function</a:t>
            </a:r>
            <a:r>
              <a:rPr lang="vi-VN" dirty="0"/>
              <a:t> sqrt</a:t>
            </a:r>
            <a:r>
              <a:rPr lang="en-US" dirty="0"/>
              <a:t>(x) returns a real number</a:t>
            </a:r>
            <a:endParaRPr lang="vi-VN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768" y="1350411"/>
            <a:ext cx="5181600" cy="230832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#if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!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defined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(MY_MATH_HEADER)</a:t>
            </a: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MY_MATH_HEADER</a:t>
            </a:r>
          </a:p>
          <a:p>
            <a:endParaRPr lang="en-US" sz="240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add(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b);</a:t>
            </a:r>
          </a:p>
          <a:p>
            <a:endParaRPr lang="en-US" sz="240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#endif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983953"/>
            <a:ext cx="202632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File</a:t>
            </a:r>
            <a:r>
              <a:rPr lang="vi-VN"/>
              <a:t>: ”my_math.h”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04800" y="2895600"/>
            <a:ext cx="3612547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99472" y="4652514"/>
            <a:ext cx="141561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Description of the add function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1639473" y="2933133"/>
            <a:ext cx="1286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443979" y="1322337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MY_MATH_HEADER Is a </a:t>
            </a:r>
            <a:r>
              <a:rPr lang="en-US" dirty="0"/>
              <a:t>token </a:t>
            </a:r>
            <a:r>
              <a:rPr lang="vi-VN" dirty="0"/>
              <a:t>(</a:t>
            </a:r>
            <a:r>
              <a:rPr lang="en-US" dirty="0"/>
              <a:t>name</a:t>
            </a:r>
            <a:r>
              <a:rPr lang="vi-VN" dirty="0"/>
              <a:t>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181600" y="1350411"/>
            <a:ext cx="0" cy="63078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524000" y="3200400"/>
            <a:ext cx="0" cy="38213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362200" y="4560181"/>
            <a:ext cx="6631666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Thanks to the #if ... directive, description of the same function are not repeated many times when used in many different files, including the * .h file.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4000" y="1676400"/>
            <a:ext cx="4495800" cy="2883781"/>
            <a:chOff x="1524000" y="1676400"/>
            <a:chExt cx="4495800" cy="2255899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5181600" y="1676400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019800" y="1676400"/>
              <a:ext cx="0" cy="225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1524000" y="2987800"/>
              <a:ext cx="4495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00142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983953"/>
            <a:ext cx="226036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File</a:t>
            </a:r>
            <a:r>
              <a:rPr lang="vi-VN"/>
              <a:t>: ”my_math.</a:t>
            </a:r>
            <a:r>
              <a:rPr lang="en-US"/>
              <a:t>cpp</a:t>
            </a:r>
            <a:r>
              <a:rPr lang="vi-VN"/>
              <a:t>”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19400" y="5373201"/>
            <a:ext cx="571613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implementation of a function (</a:t>
            </a:r>
            <a:r>
              <a:rPr lang="en-US" sz="2000" dirty="0">
                <a:solidFill>
                  <a:srgbClr val="0432FF"/>
                </a:solidFill>
              </a:rPr>
              <a:t>add </a:t>
            </a:r>
            <a:r>
              <a:rPr lang="en-US" sz="2000" dirty="0"/>
              <a:t>function)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341253"/>
            <a:ext cx="4572000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>
                <a:solidFill>
                  <a:srgbClr val="A31515"/>
                </a:solidFill>
                <a:latin typeface="Consolas" charset="0"/>
              </a:rPr>
              <a:t>"my_math.h"</a:t>
            </a:r>
            <a:endParaRPr lang="en-US" sz="240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add(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b)</a:t>
            </a:r>
          </a:p>
          <a:p>
            <a:r>
              <a:rPr lang="en-US" sz="240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fr-FR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 sz="2400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 sz="2400">
                <a:solidFill>
                  <a:prstClr val="black"/>
                </a:solidFill>
                <a:latin typeface="Consolas" charset="0"/>
              </a:rPr>
              <a:t>	c = a + b;</a:t>
            </a:r>
          </a:p>
          <a:p>
            <a:r>
              <a:rPr lang="de-DE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240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2400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 sz="24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4267200" y="1828800"/>
            <a:ext cx="457200" cy="2190109"/>
          </a:xfrm>
          <a:prstGeom prst="rightBrace">
            <a:avLst>
              <a:gd name="adj1" fmla="val 39912"/>
              <a:gd name="adj2" fmla="val 50000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724400" y="2895600"/>
            <a:ext cx="7239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448300" y="2895600"/>
            <a:ext cx="0" cy="2477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251158" y="1353285"/>
            <a:ext cx="0" cy="37698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4288254" y="1561361"/>
            <a:ext cx="3103146" cy="2477601"/>
            <a:chOff x="4876800" y="3048000"/>
            <a:chExt cx="723900" cy="2477601"/>
          </a:xfrm>
        </p:grpSpPr>
        <p:cxnSp>
          <p:nvCxnSpPr>
            <p:cNvPr id="26" name="Straight Connector 25"/>
            <p:cNvCxnSpPr/>
            <p:nvPr/>
          </p:nvCxnSpPr>
          <p:spPr bwMode="auto">
            <a:xfrm>
              <a:off x="4876800" y="3048000"/>
              <a:ext cx="723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5600700" y="3048000"/>
              <a:ext cx="0" cy="2477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715001" y="4038962"/>
            <a:ext cx="3192378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Declare the use of the description in * .h file ("</a:t>
            </a:r>
            <a:r>
              <a:rPr lang="en-US" sz="2000" dirty="0" err="1"/>
              <a:t>my_math.h</a:t>
            </a:r>
            <a:r>
              <a:rPr lang="en-US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92846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48" y="1351012"/>
            <a:ext cx="5715000" cy="286232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"my_math.h"</a:t>
            </a:r>
          </a:p>
          <a:p>
            <a:r>
              <a:rPr lang="en-US">
                <a:solidFill>
                  <a:srgbClr val="0432FF"/>
                </a:solidFill>
                <a:latin typeface="Consolas" charset="0"/>
              </a:rPr>
              <a:t>using namespace </a:t>
            </a:r>
            <a:r>
              <a:rPr lang="en-US">
                <a:latin typeface="Consolas" charset="0"/>
              </a:rPr>
              <a:t>std;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it-IT">
                <a:solidFill>
                  <a:srgbClr val="A31515"/>
                </a:solidFill>
                <a:latin typeface="Consolas" charset="0"/>
              </a:rPr>
              <a:t>"10 + 15 ="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add(10, 15)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&lt;&lt; endl;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983953"/>
            <a:ext cx="216431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File</a:t>
            </a:r>
            <a:r>
              <a:rPr lang="vi-VN"/>
              <a:t>: ”program.cpp”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00400" y="5594794"/>
            <a:ext cx="34290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vi-VN" sz="2000"/>
              <a:t>Function call (</a:t>
            </a:r>
            <a:r>
              <a:rPr lang="vi-VN" sz="2000">
                <a:solidFill>
                  <a:srgbClr val="0432FF"/>
                </a:solidFill>
              </a:rPr>
              <a:t>add</a:t>
            </a:r>
            <a:r>
              <a:rPr lang="vi-VN" sz="2000"/>
              <a:t> function)</a:t>
            </a:r>
            <a:endParaRPr lang="en-US" sz="200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731861" y="3071867"/>
            <a:ext cx="0" cy="2477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837693" y="1600200"/>
            <a:ext cx="0" cy="37698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2837692" y="1720344"/>
            <a:ext cx="4248907" cy="2273293"/>
            <a:chOff x="4876800" y="3048000"/>
            <a:chExt cx="723900" cy="2477601"/>
          </a:xfrm>
        </p:grpSpPr>
        <p:cxnSp>
          <p:nvCxnSpPr>
            <p:cNvPr id="26" name="Straight Connector 25"/>
            <p:cNvCxnSpPr/>
            <p:nvPr/>
          </p:nvCxnSpPr>
          <p:spPr bwMode="auto">
            <a:xfrm>
              <a:off x="4876800" y="3048000"/>
              <a:ext cx="723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5600700" y="3048000"/>
              <a:ext cx="0" cy="2477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715001" y="4038962"/>
            <a:ext cx="3192378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Declare the use the descriptions in * .h file ("</a:t>
            </a:r>
            <a:r>
              <a:rPr lang="en-US" sz="2000" dirty="0" err="1"/>
              <a:t>my_math.h</a:t>
            </a:r>
            <a:r>
              <a:rPr lang="en-US" sz="2000" dirty="0"/>
              <a:t>")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042050" y="3071867"/>
            <a:ext cx="1347539" cy="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28621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construct functions to calculate a complex number</a:t>
            </a:r>
            <a:endParaRPr lang="vi-VN" dirty="0"/>
          </a:p>
          <a:p>
            <a:r>
              <a:rPr lang="vi-VN" dirty="0"/>
              <a:t>Analysis:</a:t>
            </a:r>
          </a:p>
          <a:p>
            <a:pPr lvl="1"/>
            <a:r>
              <a:rPr lang="en-US" dirty="0"/>
              <a:t>Need to provide data type for complex numbers</a:t>
            </a:r>
            <a:r>
              <a:rPr lang="vi-VN" dirty="0"/>
              <a:t>: z = x + y*i</a:t>
            </a:r>
          </a:p>
          <a:p>
            <a:pPr lvl="1"/>
            <a:r>
              <a:rPr lang="en-US" dirty="0"/>
              <a:t>Provides functions with this new type</a:t>
            </a:r>
            <a:endParaRPr lang="vi-VN" dirty="0"/>
          </a:p>
          <a:p>
            <a:pPr lvl="2"/>
            <a:r>
              <a:rPr lang="en-US" dirty="0"/>
              <a:t>The function that compute the magnitude of the complex number</a:t>
            </a:r>
            <a:endParaRPr lang="vi-VN" dirty="0"/>
          </a:p>
          <a:p>
            <a:pPr lvl="1"/>
            <a:endParaRPr lang="vi-VN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5"/>
          <a:stretch/>
        </p:blipFill>
        <p:spPr>
          <a:xfrm>
            <a:off x="1676400" y="3868821"/>
            <a:ext cx="4800600" cy="12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51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construct functions to calculate a complex number</a:t>
            </a:r>
            <a:endParaRPr lang="vi-VN" dirty="0"/>
          </a:p>
          <a:p>
            <a:r>
              <a:rPr lang="vi-VN" dirty="0"/>
              <a:t>Analysis:</a:t>
            </a:r>
          </a:p>
          <a:p>
            <a:pPr lvl="1"/>
            <a:r>
              <a:rPr lang="en-US" dirty="0"/>
              <a:t>Need to provide data type for complex numbers</a:t>
            </a:r>
            <a:r>
              <a:rPr lang="vi-VN" dirty="0"/>
              <a:t>: z = x + y*i</a:t>
            </a:r>
          </a:p>
          <a:p>
            <a:pPr lvl="1"/>
            <a:r>
              <a:rPr lang="en-US" dirty="0"/>
              <a:t>Provides functions with this new type</a:t>
            </a:r>
            <a:endParaRPr lang="vi-VN" dirty="0"/>
          </a:p>
          <a:p>
            <a:pPr lvl="2"/>
            <a:r>
              <a:rPr lang="en-US" dirty="0"/>
              <a:t>The function that compute the magnitude of the complex number</a:t>
            </a:r>
            <a:endParaRPr lang="vi-VN" dirty="0"/>
          </a:p>
          <a:p>
            <a:pPr lvl="2"/>
            <a:r>
              <a:rPr lang="en-US" dirty="0"/>
              <a:t>The function that computes the angle of the complex number</a:t>
            </a:r>
            <a:endParaRPr lang="vi-VN" dirty="0"/>
          </a:p>
          <a:p>
            <a:pPr lvl="1"/>
            <a:endParaRPr lang="vi-V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127500"/>
            <a:ext cx="5702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1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1800" dirty="0"/>
              <a:t>The function that computes the angle of the complex number</a:t>
            </a:r>
            <a:endParaRPr lang="vi-VN" sz="1800" dirty="0"/>
          </a:p>
          <a:p>
            <a:pPr lvl="2"/>
            <a:endParaRPr lang="vi-VN" sz="1900" dirty="0"/>
          </a:p>
          <a:p>
            <a:pPr lvl="2"/>
            <a:endParaRPr lang="vi-VN" sz="1900" dirty="0"/>
          </a:p>
          <a:p>
            <a:pPr lvl="2"/>
            <a:endParaRPr lang="vi-VN" sz="1900" dirty="0"/>
          </a:p>
          <a:p>
            <a:pPr lvl="2"/>
            <a:endParaRPr lang="vi-VN" sz="1900" dirty="0"/>
          </a:p>
          <a:p>
            <a:pPr lvl="2"/>
            <a:endParaRPr lang="vi-VN" sz="1900" dirty="0"/>
          </a:p>
          <a:p>
            <a:pPr lvl="2"/>
            <a:endParaRPr lang="vi-VN" sz="1900" dirty="0"/>
          </a:p>
          <a:p>
            <a:pPr lvl="3"/>
            <a:r>
              <a:rPr lang="en-US" sz="1900" dirty="0"/>
              <a:t>Need to define c</a:t>
            </a:r>
            <a:r>
              <a:rPr lang="vi-VN" sz="1900" dirty="0"/>
              <a:t>onstants</a:t>
            </a:r>
          </a:p>
          <a:p>
            <a:pPr lvl="4"/>
            <a:r>
              <a:rPr lang="vi-VN" sz="1900" dirty="0"/>
              <a:t>P</a:t>
            </a:r>
            <a:r>
              <a:rPr lang="en-US" sz="1900" dirty="0" err="1"/>
              <a:t>i</a:t>
            </a:r>
            <a:endParaRPr lang="vi-VN" sz="1900" dirty="0"/>
          </a:p>
          <a:p>
            <a:pPr lvl="4"/>
            <a:r>
              <a:rPr lang="vi-VN" sz="1900" dirty="0"/>
              <a:t>Constant represent</a:t>
            </a:r>
            <a:r>
              <a:rPr lang="en-US" sz="1900" dirty="0"/>
              <a:t>s</a:t>
            </a:r>
            <a:r>
              <a:rPr lang="vi-VN" sz="1900" dirty="0"/>
              <a:t> “indeterminate” valu</a:t>
            </a:r>
            <a:r>
              <a:rPr lang="en-US" sz="1900" dirty="0"/>
              <a:t>e</a:t>
            </a:r>
            <a:endParaRPr lang="vi-VN" sz="1900" dirty="0"/>
          </a:p>
          <a:p>
            <a:pPr lvl="5"/>
            <a:r>
              <a:rPr lang="en-US" sz="1900" dirty="0"/>
              <a:t>Can be represented by 2 * PI or any value outside the range</a:t>
            </a:r>
            <a:r>
              <a:rPr lang="vi-VN" sz="1900" dirty="0"/>
              <a:t> [-PI, PI].</a:t>
            </a:r>
          </a:p>
          <a:p>
            <a:pPr lvl="4"/>
            <a:r>
              <a:rPr lang="en-US" sz="1900" dirty="0"/>
              <a:t>It is necessary to define macros to support "==“ comparison with real numbers to avoid numerical representation errors</a:t>
            </a:r>
            <a:endParaRPr lang="vi-VN" sz="1900" dirty="0"/>
          </a:p>
          <a:p>
            <a:pPr lvl="1"/>
            <a:endParaRPr lang="vi-VN" sz="1900" dirty="0"/>
          </a:p>
          <a:p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5702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68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4953000"/>
          </a:xfrm>
        </p:spPr>
        <p:txBody>
          <a:bodyPr/>
          <a:lstStyle/>
          <a:p>
            <a:pPr marL="273050" lvl="3"/>
            <a:r>
              <a:rPr lang="en-US" dirty="0"/>
              <a:t>The function that computes the angle of the complex number</a:t>
            </a:r>
            <a:endParaRPr lang="en-US" sz="1900" dirty="0"/>
          </a:p>
          <a:p>
            <a:pPr marL="730250" lvl="4"/>
            <a:r>
              <a:rPr lang="en-US" sz="1900" dirty="0"/>
              <a:t>Need to define c</a:t>
            </a:r>
            <a:r>
              <a:rPr lang="vi-VN" sz="1900" dirty="0"/>
              <a:t>onstants</a:t>
            </a:r>
          </a:p>
          <a:p>
            <a:pPr marL="1187450" lvl="6"/>
            <a:r>
              <a:rPr lang="vi-VN" sz="1900" dirty="0"/>
              <a:t>P</a:t>
            </a:r>
            <a:r>
              <a:rPr lang="en-US" sz="1900" dirty="0" err="1"/>
              <a:t>i</a:t>
            </a:r>
            <a:endParaRPr lang="vi-VN" sz="1900" dirty="0"/>
          </a:p>
          <a:p>
            <a:pPr marL="1187450" lvl="6"/>
            <a:r>
              <a:rPr lang="vi-VN" sz="1900" dirty="0"/>
              <a:t>Constant represent</a:t>
            </a:r>
            <a:r>
              <a:rPr lang="en-US" sz="1900" dirty="0"/>
              <a:t>s</a:t>
            </a:r>
            <a:r>
              <a:rPr lang="vi-VN" sz="1900" dirty="0"/>
              <a:t> “indeterminate” valu</a:t>
            </a:r>
            <a:r>
              <a:rPr lang="en-US" sz="1900" dirty="0"/>
              <a:t>e</a:t>
            </a:r>
            <a:endParaRPr lang="vi-VN" sz="1900" dirty="0"/>
          </a:p>
          <a:p>
            <a:pPr marL="1187450" lvl="7"/>
            <a:r>
              <a:rPr lang="en-US" sz="1900" dirty="0"/>
              <a:t>Can be represented by 2 * PI or any value outside the range</a:t>
            </a:r>
            <a:r>
              <a:rPr lang="vi-VN" sz="1900" dirty="0"/>
              <a:t> [-PI, PI].</a:t>
            </a:r>
          </a:p>
          <a:p>
            <a:pPr marL="1187450" lvl="6"/>
            <a:r>
              <a:rPr lang="en-US" sz="1900" dirty="0"/>
              <a:t>It is necessary to define macros to support "==“ comparison with real numbers to avoid numerical representation errors</a:t>
            </a:r>
            <a:endParaRPr lang="vi-VN" sz="1900" dirty="0"/>
          </a:p>
        </p:txBody>
      </p:sp>
      <p:sp>
        <p:nvSpPr>
          <p:cNvPr id="5" name="Rectangle 4"/>
          <p:cNvSpPr/>
          <p:nvPr/>
        </p:nvSpPr>
        <p:spPr>
          <a:xfrm>
            <a:off x="228600" y="3863876"/>
            <a:ext cx="8763000" cy="193899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it-IT" sz="2000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it-IT" sz="2000">
                <a:solidFill>
                  <a:prstClr val="black"/>
                </a:solidFill>
                <a:latin typeface="Consolas" charset="0"/>
              </a:rPr>
              <a:t> PI 3.14159265</a:t>
            </a:r>
          </a:p>
          <a:p>
            <a:r>
              <a:rPr lang="it-IT" sz="2000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it-IT" sz="2000">
                <a:solidFill>
                  <a:prstClr val="black"/>
                </a:solidFill>
                <a:latin typeface="Consolas" charset="0"/>
              </a:rPr>
              <a:t> UN_DEF_ANGLE (2*PI)</a:t>
            </a:r>
          </a:p>
          <a:p>
            <a:r>
              <a:rPr lang="it-IT" sz="2000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it-IT" sz="2000">
                <a:solidFill>
                  <a:prstClr val="black"/>
                </a:solidFill>
                <a:latin typeface="Consolas" charset="0"/>
              </a:rPr>
              <a:t> EPSILON (1.0E-13)</a:t>
            </a: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equal(d1, d2) (abs((d1) - (d2)) &lt; EPSILON)</a:t>
            </a: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RAD_2_DEG (180.0/PI)</a:t>
            </a: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vi-VN" sz="2000">
                <a:solidFill>
                  <a:prstClr val="black"/>
                </a:solidFill>
                <a:latin typeface="Consolas" charset="0"/>
              </a:rPr>
              <a:t>DEG_2_RAD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(</a:t>
            </a:r>
            <a:r>
              <a:rPr lang="vi-VN" sz="2000">
                <a:solidFill>
                  <a:prstClr val="black"/>
                </a:solidFill>
                <a:latin typeface="Consolas" charset="0"/>
              </a:rPr>
              <a:t>PI/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180.0)</a:t>
            </a:r>
          </a:p>
        </p:txBody>
      </p:sp>
    </p:spTree>
    <p:extLst>
      <p:ext uri="{BB962C8B-B14F-4D97-AF65-F5344CB8AC3E}">
        <p14:creationId xmlns:p14="http://schemas.microsoft.com/office/powerpoint/2010/main" val="1156240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Analysis:</a:t>
            </a:r>
          </a:p>
          <a:p>
            <a:pPr lvl="1"/>
            <a:r>
              <a:rPr lang="en-US" dirty="0"/>
              <a:t>Organize source code so that it has the following modules</a:t>
            </a:r>
            <a:endParaRPr lang="vi-VN" dirty="0"/>
          </a:p>
          <a:p>
            <a:pPr lvl="2"/>
            <a:r>
              <a:rPr lang="en-US" dirty="0"/>
              <a:t>The header file (</a:t>
            </a:r>
            <a:r>
              <a:rPr lang="en-US" dirty="0" err="1"/>
              <a:t>complex.h</a:t>
            </a:r>
            <a:r>
              <a:rPr lang="en-US" dirty="0"/>
              <a:t>) contains a new type description and describes functions with complex numbers</a:t>
            </a:r>
            <a:endParaRPr lang="vi-VN" dirty="0"/>
          </a:p>
          <a:p>
            <a:pPr lvl="2"/>
            <a:r>
              <a:rPr lang="vi-VN" dirty="0"/>
              <a:t>The </a:t>
            </a:r>
            <a:r>
              <a:rPr lang="en-US" dirty="0"/>
              <a:t>source </a:t>
            </a:r>
            <a:r>
              <a:rPr lang="vi-VN" dirty="0"/>
              <a:t>file (complex.cpp) contains the implementation of functions</a:t>
            </a:r>
          </a:p>
          <a:p>
            <a:pPr lvl="2"/>
            <a:r>
              <a:rPr lang="en-US" dirty="0"/>
              <a:t>The source file (program.cpp) contains the function “main” and uses the functions of the complex number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36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52800" y="952500"/>
            <a:ext cx="1981200" cy="11811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432FF"/>
                </a:solidFill>
              </a:rPr>
              <a:t>Module</a:t>
            </a:r>
          </a:p>
          <a:p>
            <a:pPr algn="ctr"/>
            <a:r>
              <a:rPr lang="en-US">
                <a:solidFill>
                  <a:srgbClr val="0432FF"/>
                </a:solidFill>
              </a:rPr>
              <a:t>Description of functions</a:t>
            </a:r>
          </a:p>
          <a:p>
            <a:pPr algn="ctr"/>
            <a:r>
              <a:rPr lang="vi-VN" b="1"/>
              <a:t>(complex.h)</a:t>
            </a:r>
            <a:endParaRPr kumimoji="0" lang="en-US" sz="1800" b="1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" y="3733800"/>
            <a:ext cx="1981200" cy="914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432FF"/>
                </a:solidFill>
              </a:rPr>
              <a:t>Module</a:t>
            </a:r>
          </a:p>
          <a:p>
            <a:pPr algn="ctr"/>
            <a:r>
              <a:rPr lang="en-US">
                <a:solidFill>
                  <a:srgbClr val="0432FF"/>
                </a:solidFill>
              </a:rPr>
              <a:t>Main program</a:t>
            </a:r>
          </a:p>
          <a:p>
            <a:pPr algn="ctr"/>
            <a:r>
              <a:rPr kumimoji="0" lang="vi-VN" sz="1800" b="1" i="0" u="none" strike="noStrike" cap="none" normalizeH="0" baseline="0">
                <a:ln>
                  <a:noFill/>
                </a:ln>
                <a:effectLst/>
              </a:rPr>
              <a:t>(program.cpp)</a:t>
            </a:r>
            <a:endParaRPr kumimoji="0" lang="en-US" sz="1800" b="1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43600" y="3733800"/>
            <a:ext cx="2514600" cy="12192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432FF"/>
                </a:solidFill>
              </a:rPr>
              <a:t>Module</a:t>
            </a:r>
          </a:p>
          <a:p>
            <a:pPr algn="ctr"/>
            <a:r>
              <a:rPr lang="en-US">
                <a:solidFill>
                  <a:srgbClr val="0432FF"/>
                </a:solidFill>
              </a:rPr>
              <a:t>Implementation of functions</a:t>
            </a:r>
          </a:p>
          <a:p>
            <a:pPr algn="ctr"/>
            <a:r>
              <a:rPr lang="vi-VN" b="1"/>
              <a:t>(complex.cpp)</a:t>
            </a:r>
            <a:endParaRPr kumimoji="0" lang="en-US" sz="1800" b="1" i="0" u="none" strike="noStrike" cap="none" normalizeH="0" baseline="0">
              <a:ln>
                <a:noFill/>
              </a:ln>
              <a:effectLst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92968" y="1524000"/>
            <a:ext cx="1459832" cy="2209800"/>
            <a:chOff x="1892968" y="1524000"/>
            <a:chExt cx="1459832" cy="2209800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1905000" y="1524000"/>
              <a:ext cx="1447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1892968" y="1524000"/>
              <a:ext cx="0" cy="2209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 flipH="1">
            <a:off x="5334000" y="1507958"/>
            <a:ext cx="1459832" cy="2209800"/>
            <a:chOff x="1892968" y="1524000"/>
            <a:chExt cx="1459832" cy="2209800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1905000" y="1524000"/>
              <a:ext cx="1447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1892968" y="1524000"/>
              <a:ext cx="0" cy="2209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1767331" y="105358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dependent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69742" y="105358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dependent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76400" y="5096560"/>
            <a:ext cx="6250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Dependence is expressed by the directive</a:t>
            </a:r>
            <a:endParaRPr lang="vi-VN" sz="2400"/>
          </a:p>
          <a:p>
            <a:r>
              <a:rPr lang="vi-VN" sz="2400" b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#include ”complex.h” </a:t>
            </a:r>
            <a:r>
              <a:rPr lang="en-US" sz="2400"/>
              <a:t>in the source code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2628900" y="1625085"/>
            <a:ext cx="2015813" cy="3471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4644713" y="1625086"/>
            <a:ext cx="1413187" cy="3471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66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343400" cy="4560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4526" y="3395211"/>
            <a:ext cx="2065694" cy="92333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Files in the project</a:t>
            </a:r>
            <a:endParaRPr lang="en-US">
              <a:solidFill>
                <a:srgbClr val="0432FF"/>
              </a:solidFill>
            </a:endParaRPr>
          </a:p>
          <a:p>
            <a:endParaRPr lang="en-US">
              <a:solidFill>
                <a:srgbClr val="0432FF"/>
              </a:solidFill>
            </a:endParaRPr>
          </a:p>
          <a:p>
            <a:endParaRPr lang="en-US">
              <a:solidFill>
                <a:srgbClr val="0432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2628900" y="3581400"/>
            <a:ext cx="29337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819400" y="3764543"/>
            <a:ext cx="2667000" cy="13408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2819400" y="4038600"/>
            <a:ext cx="2743200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0196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function</a:t>
            </a:r>
            <a:r>
              <a:rPr lang="vi-VN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is</a:t>
            </a:r>
            <a:r>
              <a:rPr lang="vi-VN" dirty="0"/>
              <a:t> </a:t>
            </a:r>
          </a:p>
          <a:p>
            <a:pPr lvl="1"/>
            <a:r>
              <a:rPr lang="en-US" dirty="0"/>
              <a:t>A processing unit</a:t>
            </a:r>
            <a:endParaRPr lang="vi-VN" dirty="0"/>
          </a:p>
          <a:p>
            <a:pPr lvl="2"/>
            <a:r>
              <a:rPr lang="en-US" dirty="0"/>
              <a:t>Get input value</a:t>
            </a:r>
            <a:endParaRPr lang="vi-VN" dirty="0"/>
          </a:p>
          <a:p>
            <a:pPr lvl="2"/>
            <a:r>
              <a:rPr lang="en-US" dirty="0"/>
              <a:t>Calculate</a:t>
            </a:r>
            <a:endParaRPr lang="vi-VN" dirty="0"/>
          </a:p>
          <a:p>
            <a:pPr lvl="2"/>
            <a:r>
              <a:rPr lang="en-US" dirty="0"/>
              <a:t>Return value</a:t>
            </a:r>
            <a:endParaRPr lang="vi-VN" dirty="0"/>
          </a:p>
          <a:p>
            <a:pPr lvl="1"/>
            <a:r>
              <a:rPr lang="en-US" dirty="0"/>
              <a:t>Illustration</a:t>
            </a:r>
            <a:endParaRPr lang="vi-VN" dirty="0"/>
          </a:p>
          <a:p>
            <a:pPr lvl="3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38200" y="3962400"/>
            <a:ext cx="7505387" cy="990600"/>
            <a:chOff x="610861" y="3886200"/>
            <a:chExt cx="7505387" cy="990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3124200" y="3886200"/>
              <a:ext cx="2514600" cy="990600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0432FF"/>
                  </a:solidFill>
                </a:rPr>
                <a:t>Group of s</a:t>
              </a:r>
              <a:r>
                <a:rPr kumimoji="0" lang="en-US" sz="1800" b="1" i="0" u="none" strike="noStrike" cap="none" normalizeH="0" dirty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tatements of function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133600" y="4419600"/>
              <a:ext cx="9906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5638800" y="4419600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610861" y="4214337"/>
              <a:ext cx="144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432FF"/>
                  </a:solidFill>
                </a:rPr>
                <a:t>Input values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8951" y="4234934"/>
              <a:ext cx="1597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432FF"/>
                  </a:solidFill>
                </a:rPr>
                <a:t>Output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806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066800"/>
            <a:ext cx="6858000" cy="50783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#if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!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defined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(MY_MATH_HEADER)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MY_MATH_HEADER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it-IT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PI 3.14159265</a:t>
            </a:r>
          </a:p>
          <a:p>
            <a:r>
              <a:rPr lang="it-IT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UN_DEF_ANGLE (2*PI)</a:t>
            </a:r>
          </a:p>
          <a:p>
            <a:r>
              <a:rPr lang="it-IT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EPSILON (1.0E-13)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equal(d1, d2) (abs((d1) - (d2)) &lt; EPSILON)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RAD_2_DEG (180.0/PI)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vi-VN">
                <a:solidFill>
                  <a:prstClr val="black"/>
                </a:solidFill>
                <a:latin typeface="Consolas" charset="0"/>
              </a:rPr>
              <a:t>x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, y;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} Complex;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get_magnitude(Complex c);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get_angle(Complex c);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print_complex(Complex c);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#endif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882134"/>
            <a:ext cx="188250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File</a:t>
            </a:r>
            <a:r>
              <a:rPr lang="vi-VN"/>
              <a:t>: </a:t>
            </a:r>
            <a:r>
              <a:rPr lang="vi-VN" b="1">
                <a:solidFill>
                  <a:srgbClr val="0432FF"/>
                </a:solidFill>
              </a:rPr>
              <a:t>complex.h</a:t>
            </a:r>
            <a:endParaRPr lang="en-US" b="1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7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957" y="1588674"/>
            <a:ext cx="214860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File</a:t>
            </a:r>
            <a:r>
              <a:rPr lang="vi-VN"/>
              <a:t>: </a:t>
            </a:r>
            <a:r>
              <a:rPr lang="vi-VN" b="1">
                <a:solidFill>
                  <a:srgbClr val="0432FF"/>
                </a:solidFill>
              </a:rPr>
              <a:t>complex.cpp</a:t>
            </a:r>
            <a:endParaRPr lang="en-US" b="1">
              <a:solidFill>
                <a:srgbClr val="043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5638800" cy="313932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"complex.h"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&lt;math.h&gt;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</a:p>
          <a:p>
            <a:r>
              <a:rPr lang="en-US">
                <a:solidFill>
                  <a:srgbClr val="0432FF"/>
                </a:solidFill>
                <a:latin typeface="Consolas" charset="0"/>
              </a:rPr>
              <a:t>using namespace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 </a:t>
            </a:r>
            <a:r>
              <a:rPr lang="en-US">
                <a:latin typeface="Consolas" charset="0"/>
              </a:rPr>
              <a:t>std;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endParaRPr lang="en-US">
              <a:solidFill>
                <a:srgbClr val="0000FF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get_magnitude(Complex c){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mag;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mag = sqrt(c.x*c.x + c.y*c.y);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mag;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endParaRPr lang="it-IT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5979" y="666545"/>
            <a:ext cx="36576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Declare the use of the complex number description</a:t>
            </a: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 bwMode="auto">
          <a:xfrm flipV="1">
            <a:off x="2971800" y="989711"/>
            <a:ext cx="2354179" cy="1176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endCxn id="11" idx="1"/>
          </p:cNvCxnSpPr>
          <p:nvPr/>
        </p:nvCxnSpPr>
        <p:spPr bwMode="auto">
          <a:xfrm flipV="1">
            <a:off x="2743200" y="1741296"/>
            <a:ext cx="2582779" cy="700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325979" y="1418130"/>
            <a:ext cx="36576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Declare the use of the math functions in </a:t>
            </a:r>
            <a:r>
              <a:rPr lang="en-US" dirty="0" err="1">
                <a:solidFill>
                  <a:srgbClr val="0432FF"/>
                </a:solidFill>
              </a:rPr>
              <a:t>math.h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1257" y="3385457"/>
            <a:ext cx="5173579" cy="1442323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1200" y="5235917"/>
            <a:ext cx="48006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definition of the function </a:t>
            </a:r>
            <a:r>
              <a:rPr lang="en-US" dirty="0" err="1">
                <a:solidFill>
                  <a:srgbClr val="0432FF"/>
                </a:solidFill>
              </a:rPr>
              <a:t>get_magnitude</a:t>
            </a:r>
            <a:r>
              <a:rPr lang="en-US" dirty="0">
                <a:solidFill>
                  <a:srgbClr val="0432FF"/>
                </a:solidFill>
              </a:rPr>
              <a:t>: Returns the magnitude value of the input (complex number c)</a:t>
            </a:r>
          </a:p>
        </p:txBody>
      </p: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 bwMode="auto">
          <a:xfrm>
            <a:off x="2848047" y="4827780"/>
            <a:ext cx="1533453" cy="4081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325979" y="2173069"/>
            <a:ext cx="36576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Declare the use </a:t>
            </a:r>
            <a:r>
              <a:rPr lang="en-US" dirty="0" err="1">
                <a:solidFill>
                  <a:srgbClr val="0432FF"/>
                </a:solidFill>
              </a:rPr>
              <a:t>cout</a:t>
            </a:r>
            <a:r>
              <a:rPr lang="en-US" dirty="0">
                <a:solidFill>
                  <a:srgbClr val="0432FF"/>
                </a:solidFill>
              </a:rPr>
              <a:t> function to print complex numbers to the screen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52057" y="2496234"/>
            <a:ext cx="2473922" cy="221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36793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Tổ chức mã nguồn</a:t>
            </a:r>
            <a:endParaRPr lang="en-US" b="1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304800"/>
            <a:ext cx="6629400" cy="59400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en-US" sz="1600">
                <a:solidFill>
                  <a:prstClr val="black"/>
                </a:solidFill>
                <a:latin typeface="Consolas" charset="0"/>
              </a:rPr>
              <a:t> get_angle(Complex c){</a:t>
            </a:r>
          </a:p>
          <a:p>
            <a:r>
              <a:rPr lang="en-US" sz="16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en-US" sz="1600">
                <a:solidFill>
                  <a:prstClr val="black"/>
                </a:solidFill>
                <a:latin typeface="Consolas" charset="0"/>
              </a:rPr>
              <a:t> angle;</a:t>
            </a:r>
          </a:p>
          <a:p>
            <a:r>
              <a:rPr lang="it-IT" sz="16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16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it-IT" sz="1600">
                <a:solidFill>
                  <a:prstClr val="black"/>
                </a:solidFill>
                <a:latin typeface="Consolas" charset="0"/>
              </a:rPr>
              <a:t>(c.x &gt; 0){</a:t>
            </a:r>
          </a:p>
          <a:p>
            <a:r>
              <a:rPr lang="it-IT" sz="1600">
                <a:solidFill>
                  <a:prstClr val="black"/>
                </a:solidFill>
                <a:latin typeface="Consolas" charset="0"/>
              </a:rPr>
              <a:t>		angle = atan(c.y/c.x);</a:t>
            </a:r>
          </a:p>
          <a:p>
            <a:r>
              <a:rPr lang="it-IT" sz="160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it-IT" sz="16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16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it-IT" sz="1600">
                <a:solidFill>
                  <a:prstClr val="black"/>
                </a:solidFill>
                <a:latin typeface="Consolas" charset="0"/>
              </a:rPr>
              <a:t>((c.x &lt; 0) &amp;&amp; (c.y &gt;= 0)){</a:t>
            </a:r>
          </a:p>
          <a:p>
            <a:r>
              <a:rPr lang="tr-TR" sz="1600">
                <a:solidFill>
                  <a:prstClr val="black"/>
                </a:solidFill>
                <a:latin typeface="Consolas" charset="0"/>
              </a:rPr>
              <a:t>		angle = atan(c.y/c.x) + PI;</a:t>
            </a:r>
          </a:p>
          <a:p>
            <a:r>
              <a:rPr lang="tr-TR" sz="160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hr-HR" sz="16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hr-HR" sz="16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hr-HR" sz="1600">
                <a:solidFill>
                  <a:prstClr val="black"/>
                </a:solidFill>
                <a:latin typeface="Consolas" charset="0"/>
              </a:rPr>
              <a:t>((c.x &lt; 0) &amp;&amp; (c.y &lt; 0)){</a:t>
            </a:r>
          </a:p>
          <a:p>
            <a:r>
              <a:rPr lang="tr-TR" sz="1600">
                <a:solidFill>
                  <a:prstClr val="black"/>
                </a:solidFill>
                <a:latin typeface="Consolas" charset="0"/>
              </a:rPr>
              <a:t>		angle = atan(c.y/c.x) - PI;</a:t>
            </a:r>
          </a:p>
          <a:p>
            <a:r>
              <a:rPr lang="tr-TR" sz="160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it-IT" sz="16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16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it-IT" sz="1600">
                <a:solidFill>
                  <a:prstClr val="black"/>
                </a:solidFill>
                <a:latin typeface="Consolas" charset="0"/>
              </a:rPr>
              <a:t>(equal(c.x, 0.0) &amp;&amp; (c.y &gt; 0)){</a:t>
            </a:r>
          </a:p>
          <a:p>
            <a:r>
              <a:rPr lang="en-US" sz="1600">
                <a:solidFill>
                  <a:prstClr val="black"/>
                </a:solidFill>
                <a:latin typeface="Consolas" charset="0"/>
              </a:rPr>
              <a:t>		angle = PI/2;</a:t>
            </a:r>
          </a:p>
          <a:p>
            <a:r>
              <a:rPr lang="en-US" sz="160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it-IT" sz="16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16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it-IT" sz="1600">
                <a:solidFill>
                  <a:prstClr val="black"/>
                </a:solidFill>
                <a:latin typeface="Consolas" charset="0"/>
              </a:rPr>
              <a:t>(equal(c.x, 0.0) &amp;&amp; (c.y &lt; 0)){</a:t>
            </a:r>
          </a:p>
          <a:p>
            <a:r>
              <a:rPr lang="en-US" sz="1600">
                <a:solidFill>
                  <a:prstClr val="black"/>
                </a:solidFill>
                <a:latin typeface="Consolas" charset="0"/>
              </a:rPr>
              <a:t>		angle = -PI/2;</a:t>
            </a:r>
          </a:p>
          <a:p>
            <a:r>
              <a:rPr lang="en-US" sz="160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en-US" sz="16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1600">
                <a:solidFill>
                  <a:prstClr val="black"/>
                </a:solidFill>
                <a:latin typeface="Consolas" charset="0"/>
              </a:rPr>
              <a:t>(equal(c.x, 0.0) &amp;&amp; equal(c.y, 0.0)){</a:t>
            </a:r>
          </a:p>
          <a:p>
            <a:r>
              <a:rPr lang="en-US" sz="1600">
                <a:solidFill>
                  <a:prstClr val="black"/>
                </a:solidFill>
                <a:latin typeface="Consolas" charset="0"/>
              </a:rPr>
              <a:t>		angle = UN_DEF_ANGLE;</a:t>
            </a:r>
          </a:p>
          <a:p>
            <a:r>
              <a:rPr lang="en-US" sz="160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en-US" sz="1600">
                <a:solidFill>
                  <a:prstClr val="black"/>
                </a:solidFill>
                <a:latin typeface="Consolas" charset="0"/>
              </a:rPr>
              <a:t>	angle *= RAD_2_DEG;</a:t>
            </a:r>
          </a:p>
          <a:p>
            <a:r>
              <a:rPr lang="en-US" sz="16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en-US" sz="1600">
                <a:solidFill>
                  <a:prstClr val="black"/>
                </a:solidFill>
                <a:latin typeface="Consolas" charset="0"/>
              </a:rPr>
              <a:t> angle;</a:t>
            </a:r>
          </a:p>
          <a:p>
            <a:r>
              <a:rPr lang="en-US" sz="16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4326" y="3287256"/>
            <a:ext cx="2751074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function  that computes the angle of a complex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6438" y="76200"/>
            <a:ext cx="214860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File</a:t>
            </a:r>
            <a:r>
              <a:rPr lang="vi-VN"/>
              <a:t>: </a:t>
            </a:r>
            <a:r>
              <a:rPr lang="vi-VN" b="1">
                <a:solidFill>
                  <a:srgbClr val="0432FF"/>
                </a:solidFill>
              </a:rPr>
              <a:t>complex.cpp</a:t>
            </a:r>
            <a:endParaRPr lang="en-US" b="1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5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Organiz</a:t>
            </a:r>
            <a:r>
              <a:rPr lang="en-US" dirty="0" err="1"/>
              <a:t>ing</a:t>
            </a:r>
            <a:r>
              <a:rPr lang="vi-VN" dirty="0"/>
              <a:t> source code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724400"/>
            <a:ext cx="605306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function that prints a complex number to the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133600"/>
            <a:ext cx="6248400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print_complex(Complex c){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"["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&lt;&lt; c.x &lt;&lt; 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"," </a:t>
            </a:r>
            <a:r>
              <a:rPr lang="pt-BR">
                <a:latin typeface="Consolas" charset="0"/>
              </a:rPr>
              <a:t>&lt;&lt;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c.y &lt;&lt; 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"]"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endParaRPr lang="pt-BR">
              <a:solidFill>
                <a:prstClr val="black"/>
              </a:solidFill>
              <a:latin typeface="Consolas" charset="0"/>
            </a:endParaRPr>
          </a:p>
          <a:p>
            <a:endParaRPr lang="pt-BR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5900" y="1893611"/>
            <a:ext cx="214860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File</a:t>
            </a:r>
            <a:r>
              <a:rPr lang="vi-VN"/>
              <a:t>: </a:t>
            </a:r>
            <a:r>
              <a:rPr lang="vi-VN" b="1">
                <a:solidFill>
                  <a:srgbClr val="0432FF"/>
                </a:solidFill>
              </a:rPr>
              <a:t>complex.cpp</a:t>
            </a:r>
            <a:endParaRPr lang="en-US" b="1">
              <a:solidFill>
                <a:srgbClr val="0432FF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flipH="1" flipV="1">
            <a:off x="3844887" y="3613533"/>
            <a:ext cx="19847" cy="11108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60981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Parameter passing methods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645434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Parameters and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60758" y="3990278"/>
            <a:ext cx="3886200" cy="193899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add(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b)</a:t>
            </a: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fr-FR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 sz="2000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	c = a + b;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200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2000">
                <a:solidFill>
                  <a:prstClr val="black"/>
                </a:solidFill>
                <a:latin typeface="Consolas" charset="0"/>
              </a:rPr>
              <a:t> c;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219200"/>
            <a:ext cx="7772400" cy="193899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de-DE" sz="200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it-IT" sz="2000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it-IT" sz="2000">
                <a:solidFill>
                  <a:srgbClr val="A31515"/>
                </a:solidFill>
                <a:latin typeface="Consolas" charset="0"/>
              </a:rPr>
              <a:t>"10 + 15 = "</a:t>
            </a:r>
            <a:r>
              <a:rPr lang="it-IT" sz="2000">
                <a:solidFill>
                  <a:prstClr val="black"/>
                </a:solidFill>
                <a:latin typeface="Consolas" charset="0"/>
              </a:rPr>
              <a:t> &lt;&lt; add(10, 15) &lt;&lt; endl;</a:t>
            </a:r>
          </a:p>
          <a:p>
            <a:endParaRPr lang="it-IT" sz="2000">
              <a:solidFill>
                <a:prstClr val="black"/>
              </a:solidFill>
              <a:latin typeface="Consolas" charset="0"/>
            </a:endParaRP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sz="200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sz="200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200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2000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230013" y="1900892"/>
            <a:ext cx="1331208" cy="21676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807529" y="1900892"/>
            <a:ext cx="1812471" cy="216768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039513" y="1900892"/>
            <a:ext cx="381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17029" y="1900892"/>
            <a:ext cx="381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561221" y="4068581"/>
            <a:ext cx="381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473616" y="4068581"/>
            <a:ext cx="381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40571" y="3990278"/>
            <a:ext cx="3605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</a:rPr>
              <a:t>10: </a:t>
            </a:r>
            <a:r>
              <a:rPr lang="en-US" sz="2400">
                <a:solidFill>
                  <a:srgbClr val="0432FF"/>
                </a:solidFill>
              </a:rPr>
              <a:t>Is the </a:t>
            </a:r>
            <a:r>
              <a:rPr lang="en-US" sz="2400" b="1">
                <a:solidFill>
                  <a:srgbClr val="0432FF"/>
                </a:solidFill>
              </a:rPr>
              <a:t>argument</a:t>
            </a:r>
            <a:r>
              <a:rPr lang="en-US" sz="2400">
                <a:solidFill>
                  <a:srgbClr val="0432FF"/>
                </a:solidFill>
              </a:rPr>
              <a:t> of </a:t>
            </a:r>
            <a:br>
              <a:rPr lang="en-US" sz="2400">
                <a:solidFill>
                  <a:srgbClr val="0432FF"/>
                </a:solidFill>
              </a:rPr>
            </a:br>
            <a:r>
              <a:rPr lang="en-US" sz="2400">
                <a:solidFill>
                  <a:srgbClr val="0432FF"/>
                </a:solidFill>
              </a:rPr>
              <a:t>	</a:t>
            </a:r>
            <a:r>
              <a:rPr lang="en-US" sz="2400" b="1">
                <a:solidFill>
                  <a:srgbClr val="0432FF"/>
                </a:solidFill>
              </a:rPr>
              <a:t>the parameter</a:t>
            </a:r>
            <a:r>
              <a:rPr lang="vi-VN" sz="2400" b="1">
                <a:solidFill>
                  <a:srgbClr val="0432FF"/>
                </a:solidFill>
              </a:rPr>
              <a:t> a</a:t>
            </a:r>
          </a:p>
          <a:p>
            <a:r>
              <a:rPr lang="vi-VN" sz="2400">
                <a:solidFill>
                  <a:srgbClr val="0432FF"/>
                </a:solidFill>
              </a:rPr>
              <a:t>15: </a:t>
            </a:r>
            <a:r>
              <a:rPr lang="en-US" sz="2400">
                <a:solidFill>
                  <a:srgbClr val="0432FF"/>
                </a:solidFill>
              </a:rPr>
              <a:t>Is the </a:t>
            </a:r>
            <a:r>
              <a:rPr lang="en-US" sz="2400" b="1">
                <a:solidFill>
                  <a:srgbClr val="0432FF"/>
                </a:solidFill>
              </a:rPr>
              <a:t>argument</a:t>
            </a:r>
            <a:r>
              <a:rPr lang="en-US" sz="2400">
                <a:solidFill>
                  <a:srgbClr val="0432FF"/>
                </a:solidFill>
              </a:rPr>
              <a:t> of </a:t>
            </a:r>
            <a:br>
              <a:rPr lang="en-US" sz="2400">
                <a:solidFill>
                  <a:srgbClr val="0432FF"/>
                </a:solidFill>
              </a:rPr>
            </a:br>
            <a:r>
              <a:rPr lang="en-US" sz="2400">
                <a:solidFill>
                  <a:srgbClr val="0432FF"/>
                </a:solidFill>
              </a:rPr>
              <a:t>	</a:t>
            </a:r>
            <a:r>
              <a:rPr lang="en-US" sz="2400" b="1">
                <a:solidFill>
                  <a:srgbClr val="0432FF"/>
                </a:solidFill>
              </a:rPr>
              <a:t>the parameter</a:t>
            </a:r>
            <a:r>
              <a:rPr lang="vi-VN" sz="2400" b="1">
                <a:solidFill>
                  <a:srgbClr val="0432FF"/>
                </a:solidFill>
              </a:rPr>
              <a:t> b</a:t>
            </a:r>
            <a:endParaRPr lang="en-US" sz="2400" b="1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56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Parameter passing </a:t>
            </a:r>
            <a:r>
              <a:rPr lang="en-US" dirty="0"/>
              <a:t>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methods to pass parameter to functions</a:t>
            </a:r>
            <a:endParaRPr lang="vi-VN" dirty="0"/>
          </a:p>
          <a:p>
            <a:pPr lvl="1"/>
            <a:r>
              <a:rPr lang="en-US" dirty="0"/>
              <a:t>Pass parameters by value or </a:t>
            </a:r>
            <a:r>
              <a:rPr lang="en-US" i="1" dirty="0"/>
              <a:t>pass by value</a:t>
            </a:r>
            <a:endParaRPr lang="vi-VN" i="1" dirty="0"/>
          </a:p>
          <a:p>
            <a:pPr lvl="1"/>
            <a:r>
              <a:rPr lang="en-US" dirty="0"/>
              <a:t>Pass parameters by pointer or </a:t>
            </a:r>
            <a:r>
              <a:rPr lang="en-US" i="1" dirty="0"/>
              <a:t>pass by  pointer</a:t>
            </a:r>
          </a:p>
          <a:p>
            <a:pPr lvl="1"/>
            <a:r>
              <a:rPr lang="en-US" dirty="0"/>
              <a:t>Pass parameters by pointer or </a:t>
            </a:r>
            <a:r>
              <a:rPr lang="en-US" i="1" dirty="0"/>
              <a:t>pass by  reference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5472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Parameter passing </a:t>
            </a:r>
            <a:r>
              <a:rPr lang="en-US" dirty="0"/>
              <a:t>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why there are two types of passing</a:t>
            </a:r>
          </a:p>
          <a:p>
            <a:pPr lvl="1"/>
            <a:r>
              <a:rPr lang="en-US" dirty="0"/>
              <a:t>Pass by value</a:t>
            </a:r>
            <a:endParaRPr lang="vi-VN" dirty="0"/>
          </a:p>
          <a:p>
            <a:pPr lvl="2"/>
            <a:r>
              <a:rPr lang="en-US" dirty="0"/>
              <a:t>Used when we  </a:t>
            </a:r>
            <a:r>
              <a:rPr lang="en-US" b="1" dirty="0">
                <a:solidFill>
                  <a:srgbClr val="0432FF"/>
                </a:solidFill>
              </a:rPr>
              <a:t>DO</a:t>
            </a:r>
            <a:r>
              <a:rPr lang="en-US" dirty="0"/>
              <a:t> </a:t>
            </a:r>
            <a:r>
              <a:rPr lang="en-US" b="1" dirty="0">
                <a:solidFill>
                  <a:srgbClr val="0432FF"/>
                </a:solidFill>
              </a:rPr>
              <a:t>NOT ALLOW</a:t>
            </a:r>
            <a:r>
              <a:rPr lang="en-US" dirty="0"/>
              <a:t> the called function to change the value of arguments</a:t>
            </a:r>
            <a:endParaRPr lang="vi-VN" dirty="0"/>
          </a:p>
          <a:p>
            <a:pPr lvl="1"/>
            <a:r>
              <a:rPr lang="en-US" dirty="0"/>
              <a:t>Pass by reference</a:t>
            </a:r>
            <a:endParaRPr lang="vi-VN" dirty="0"/>
          </a:p>
          <a:p>
            <a:pPr lvl="2"/>
            <a:r>
              <a:rPr lang="en-US" dirty="0"/>
              <a:t>Used when we want to </a:t>
            </a:r>
            <a:r>
              <a:rPr lang="en-US" b="1" dirty="0">
                <a:solidFill>
                  <a:srgbClr val="0432FF"/>
                </a:solidFill>
              </a:rPr>
              <a:t>ALLOW</a:t>
            </a:r>
            <a:r>
              <a:rPr lang="en-US" dirty="0"/>
              <a:t> the called function to change the value of arguments</a:t>
            </a:r>
            <a:endParaRPr lang="vi-VN" dirty="0"/>
          </a:p>
          <a:p>
            <a:pPr lvl="2"/>
            <a:r>
              <a:rPr lang="en-US" dirty="0"/>
              <a:t>Or</a:t>
            </a:r>
            <a:endParaRPr lang="vi-VN" dirty="0"/>
          </a:p>
          <a:p>
            <a:pPr lvl="3"/>
            <a:r>
              <a:rPr lang="en-US" dirty="0"/>
              <a:t>When you do not want the program to spend too much time preparing the parameters of the called function in runtime </a:t>
            </a:r>
            <a:r>
              <a:rPr lang="vi-VN" dirty="0"/>
              <a:t>(</a:t>
            </a:r>
            <a:r>
              <a:rPr lang="en-US" dirty="0"/>
              <a:t>that is, the program </a:t>
            </a:r>
            <a:r>
              <a:rPr lang="en-US" b="1" dirty="0">
                <a:solidFill>
                  <a:srgbClr val="0432FF"/>
                </a:solidFill>
              </a:rPr>
              <a:t>HAS TO </a:t>
            </a:r>
            <a:r>
              <a:rPr lang="vi-VN" b="1" dirty="0">
                <a:solidFill>
                  <a:srgbClr val="0432FF"/>
                </a:solidFill>
              </a:rPr>
              <a:t>COPY</a:t>
            </a:r>
            <a:r>
              <a:rPr lang="vi-VN" dirty="0"/>
              <a:t> </a:t>
            </a:r>
            <a:r>
              <a:rPr lang="en-US" dirty="0"/>
              <a:t>the value of the arguments to the parameters</a:t>
            </a:r>
            <a:r>
              <a:rPr lang="vi-VN" dirty="0"/>
              <a:t>)</a:t>
            </a:r>
            <a:r>
              <a:rPr lang="en-US" dirty="0"/>
              <a:t>. For example: copying a large array can take a lot of time -&gt; pass by reference tackles this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58667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Parameter passing </a:t>
            </a:r>
            <a:r>
              <a:rPr lang="en-US" dirty="0"/>
              <a:t>methods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The difference in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878522"/>
            <a:ext cx="4572000" cy="83099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b){</a:t>
            </a:r>
          </a:p>
          <a:p>
            <a:r>
              <a:rPr lang="en-US" sz="24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191000"/>
            <a:ext cx="4572000" cy="83099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*a,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*b){</a:t>
            </a:r>
          </a:p>
          <a:p>
            <a:r>
              <a:rPr lang="en-US" sz="24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198901"/>
            <a:ext cx="3552576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432FF"/>
                </a:solidFill>
              </a:rPr>
              <a:t>a</a:t>
            </a:r>
            <a:r>
              <a:rPr lang="en-US"/>
              <a:t> and </a:t>
            </a:r>
            <a:r>
              <a:rPr lang="vi-VN" sz="2400" b="1">
                <a:solidFill>
                  <a:srgbClr val="0432FF"/>
                </a:solidFill>
              </a:rPr>
              <a:t>b</a:t>
            </a:r>
            <a:r>
              <a:rPr lang="vi-VN"/>
              <a:t> </a:t>
            </a:r>
            <a:r>
              <a:rPr lang="en-US"/>
              <a:t>will be passed by 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0952" y="5439092"/>
            <a:ext cx="3692549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</a:rPr>
              <a:t>a</a:t>
            </a:r>
            <a:r>
              <a:rPr lang="en-US" dirty="0"/>
              <a:t> and</a:t>
            </a:r>
            <a:r>
              <a:rPr lang="vi-VN" dirty="0"/>
              <a:t> </a:t>
            </a:r>
            <a:r>
              <a:rPr lang="vi-VN" sz="2400" b="1" dirty="0">
                <a:solidFill>
                  <a:srgbClr val="0432FF"/>
                </a:solidFill>
              </a:rPr>
              <a:t>b</a:t>
            </a:r>
            <a:r>
              <a:rPr lang="vi-VN" dirty="0"/>
              <a:t> </a:t>
            </a:r>
            <a:r>
              <a:rPr lang="en-US" dirty="0"/>
              <a:t>will be passed by pointer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90800" y="2362200"/>
            <a:ext cx="1066800" cy="811722"/>
            <a:chOff x="2590800" y="2362200"/>
            <a:chExt cx="1066800" cy="811722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590800" y="2362200"/>
              <a:ext cx="685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276600" y="2362200"/>
              <a:ext cx="381000" cy="8117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3657600" y="2362199"/>
            <a:ext cx="685802" cy="836702"/>
            <a:chOff x="3657600" y="2362199"/>
            <a:chExt cx="685802" cy="836702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3657600" y="2362200"/>
              <a:ext cx="685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endCxn id="9" idx="0"/>
            </p:cNvCxnSpPr>
            <p:nvPr/>
          </p:nvCxnSpPr>
          <p:spPr bwMode="auto">
            <a:xfrm flipH="1">
              <a:off x="3986088" y="2362199"/>
              <a:ext cx="357314" cy="8367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2590800" y="4608095"/>
            <a:ext cx="1387642" cy="811722"/>
            <a:chOff x="2590800" y="2362200"/>
            <a:chExt cx="1066800" cy="811722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2590800" y="2362200"/>
              <a:ext cx="685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276600" y="2362200"/>
              <a:ext cx="381000" cy="8117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978442" y="4608094"/>
            <a:ext cx="898358" cy="836702"/>
            <a:chOff x="3657600" y="2362199"/>
            <a:chExt cx="685800" cy="836702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3657600" y="2362200"/>
              <a:ext cx="685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3903533" y="2362199"/>
              <a:ext cx="439867" cy="8367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175406" y="1067461"/>
            <a:ext cx="850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432FF"/>
                </a:solidFill>
              </a:rPr>
              <a:t>The asterisk (*) indicates which parameters will be passed by address</a:t>
            </a:r>
          </a:p>
        </p:txBody>
      </p:sp>
    </p:spTree>
    <p:extLst>
      <p:ext uri="{BB962C8B-B14F-4D97-AF65-F5344CB8AC3E}">
        <p14:creationId xmlns:p14="http://schemas.microsoft.com/office/powerpoint/2010/main" val="104985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Parameter passing </a:t>
            </a:r>
            <a:r>
              <a:rPr lang="en-US" dirty="0"/>
              <a:t>methods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Function call: passed by value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4114800" cy="440120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>
                <a:solidFill>
                  <a:srgbClr val="A31515"/>
                </a:solidFill>
                <a:latin typeface="Consolas" charset="0"/>
              </a:rPr>
              <a:t>&lt;iostream&gt;</a:t>
            </a:r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b){</a:t>
            </a:r>
          </a:p>
          <a:p>
            <a:r>
              <a:rPr lang="it-IT" sz="2000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 sz="2000">
                <a:solidFill>
                  <a:prstClr val="black"/>
                </a:solidFill>
                <a:latin typeface="Consolas" charset="0"/>
              </a:rPr>
              <a:t> x = 10, y = 100;</a:t>
            </a:r>
          </a:p>
          <a:p>
            <a:endParaRPr lang="fr-FR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swap(x, y);</a:t>
            </a: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swap(</a:t>
            </a:r>
            <a:r>
              <a:rPr lang="vi-VN" sz="2000">
                <a:solidFill>
                  <a:prstClr val="black"/>
                </a:solidFill>
                <a:latin typeface="Consolas" charset="0"/>
              </a:rPr>
              <a:t>10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, 100);</a:t>
            </a: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swap(</a:t>
            </a:r>
            <a:r>
              <a:rPr lang="vi-VN" sz="2000">
                <a:solidFill>
                  <a:prstClr val="black"/>
                </a:solidFill>
                <a:latin typeface="Consolas" charset="0"/>
              </a:rPr>
              <a:t>x + 10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, y*2);</a:t>
            </a:r>
          </a:p>
          <a:p>
            <a:endParaRPr lang="de-DE" sz="2000">
              <a:solidFill>
                <a:prstClr val="black"/>
              </a:solidFill>
              <a:latin typeface="Consolas" charset="0"/>
            </a:endParaRP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200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2000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2438400"/>
            <a:ext cx="38862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The argument could be: </a:t>
            </a:r>
            <a:r>
              <a:rPr lang="vi-VN" sz="2000" b="1">
                <a:solidFill>
                  <a:srgbClr val="0432FF"/>
                </a:solidFill>
              </a:rPr>
              <a:t>Variable</a:t>
            </a:r>
            <a:endParaRPr lang="en-US" sz="1600" b="1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3627658"/>
            <a:ext cx="38862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The argument could be: </a:t>
            </a:r>
            <a:r>
              <a:rPr lang="en-US" sz="2000" b="1">
                <a:solidFill>
                  <a:srgbClr val="0432FF"/>
                </a:solidFill>
              </a:rPr>
              <a:t>Constant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4816916"/>
            <a:ext cx="3581399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The argument could be:</a:t>
            </a:r>
            <a:r>
              <a:rPr lang="en-US">
                <a:solidFill>
                  <a:srgbClr val="0432FF"/>
                </a:solidFill>
              </a:rPr>
              <a:t> </a:t>
            </a:r>
            <a:r>
              <a:rPr lang="en-US" b="1">
                <a:solidFill>
                  <a:srgbClr val="0432FF"/>
                </a:solidFill>
              </a:rPr>
              <a:t>expression </a:t>
            </a:r>
            <a:r>
              <a:rPr lang="en-US">
                <a:solidFill>
                  <a:srgbClr val="0432FF"/>
                </a:solidFill>
              </a:rPr>
              <a:t>that has the same type as the parameter type</a:t>
            </a:r>
          </a:p>
        </p:txBody>
      </p:sp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2743200" y="2638455"/>
            <a:ext cx="2286000" cy="989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3124200" y="3827713"/>
            <a:ext cx="1905000" cy="30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endCxn id="7" idx="1"/>
          </p:cNvCxnSpPr>
          <p:nvPr/>
        </p:nvCxnSpPr>
        <p:spPr bwMode="auto">
          <a:xfrm>
            <a:off x="3657600" y="4102663"/>
            <a:ext cx="1371600" cy="11759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646195" y="874730"/>
            <a:ext cx="3894464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432FF"/>
                </a:solidFill>
              </a:rPr>
              <a:t>a</a:t>
            </a:r>
            <a:r>
              <a:rPr lang="en-US" sz="2000"/>
              <a:t> and </a:t>
            </a:r>
            <a:r>
              <a:rPr lang="vi-VN" sz="2800" b="1">
                <a:solidFill>
                  <a:srgbClr val="0432FF"/>
                </a:solidFill>
              </a:rPr>
              <a:t>b</a:t>
            </a:r>
            <a:r>
              <a:rPr lang="vi-VN" sz="2000"/>
              <a:t> </a:t>
            </a:r>
            <a:r>
              <a:rPr lang="en-US" sz="2000"/>
              <a:t>will be passed by value</a:t>
            </a:r>
          </a:p>
        </p:txBody>
      </p:sp>
      <p:grpSp>
        <p:nvGrpSpPr>
          <p:cNvPr id="18" name="Group 17"/>
          <p:cNvGrpSpPr/>
          <p:nvPr/>
        </p:nvGrpSpPr>
        <p:grpSpPr>
          <a:xfrm flipV="1">
            <a:off x="1568543" y="1136339"/>
            <a:ext cx="3077653" cy="747814"/>
            <a:chOff x="2590800" y="2266952"/>
            <a:chExt cx="1045775" cy="634683"/>
          </a:xfrm>
        </p:grpSpPr>
        <p:cxnSp>
          <p:nvCxnSpPr>
            <p:cNvPr id="19" name="Straight Connector 18"/>
            <p:cNvCxnSpPr/>
            <p:nvPr/>
          </p:nvCxnSpPr>
          <p:spPr bwMode="auto">
            <a:xfrm flipV="1">
              <a:off x="2590800" y="2266957"/>
              <a:ext cx="21789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endCxn id="17" idx="1"/>
            </p:cNvCxnSpPr>
            <p:nvPr/>
          </p:nvCxnSpPr>
          <p:spPr bwMode="auto">
            <a:xfrm>
              <a:off x="2806039" y="2266952"/>
              <a:ext cx="830536" cy="63468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 flipV="1">
            <a:off x="2629614" y="1336395"/>
            <a:ext cx="2016581" cy="547755"/>
            <a:chOff x="3657600" y="2362199"/>
            <a:chExt cx="2016581" cy="418351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3657600" y="2362200"/>
              <a:ext cx="685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343401" y="2362199"/>
              <a:ext cx="1330780" cy="4183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933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function</a:t>
            </a:r>
            <a:r>
              <a:rPr lang="vi-VN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Illustration</a:t>
            </a:r>
            <a:endParaRPr lang="vi-VN"/>
          </a:p>
          <a:p>
            <a:pPr lvl="3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85800" y="1828800"/>
            <a:ext cx="7795976" cy="990600"/>
            <a:chOff x="337520" y="3886200"/>
            <a:chExt cx="7795976" cy="990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3124200" y="3886200"/>
              <a:ext cx="2514600" cy="990600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sz="1800" b="1" i="0" u="none" strike="noStrike" cap="none" normalizeH="0" baseline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>
                  <a:solidFill>
                    <a:srgbClr val="0432FF"/>
                  </a:solidFill>
                </a:rPr>
                <a:t>Compute</a:t>
              </a:r>
              <a:r>
                <a:rPr lang="vi-VN" b="1">
                  <a:solidFill>
                    <a:srgbClr val="0432FF"/>
                  </a:solidFill>
                </a:rPr>
                <a:t> s</a:t>
              </a: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in(x)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133600" y="4419600"/>
              <a:ext cx="9906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5638800" y="4419600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37520" y="4234934"/>
              <a:ext cx="188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432FF"/>
                  </a:solidFill>
                </a:rPr>
                <a:t>Input</a:t>
              </a:r>
              <a:r>
                <a:rPr lang="vi-VN">
                  <a:solidFill>
                    <a:srgbClr val="0432FF"/>
                  </a:solidFill>
                </a:rPr>
                <a:t>: x (radian)</a:t>
              </a:r>
              <a:endParaRPr lang="en-US">
                <a:solidFill>
                  <a:srgbClr val="0432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8951" y="4234934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432FF"/>
                  </a:solidFill>
                </a:rPr>
                <a:t>Output</a:t>
              </a:r>
              <a:r>
                <a:rPr lang="vi-VN">
                  <a:solidFill>
                    <a:srgbClr val="0432FF"/>
                  </a:solidFill>
                </a:rPr>
                <a:t>: sin(x)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5800" y="3777916"/>
            <a:ext cx="7903377" cy="990600"/>
            <a:chOff x="337520" y="3886200"/>
            <a:chExt cx="7903377" cy="9906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3124200" y="3886200"/>
              <a:ext cx="2514600" cy="990600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sz="1800" b="1" i="0" u="none" strike="noStrike" cap="none" normalizeH="0" baseline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>
                  <a:solidFill>
                    <a:srgbClr val="0432FF"/>
                  </a:solidFill>
                </a:rPr>
                <a:t>Compute</a:t>
              </a:r>
              <a:r>
                <a:rPr lang="vi-VN" b="1">
                  <a:solidFill>
                    <a:srgbClr val="0432FF"/>
                  </a:solidFill>
                </a:rPr>
                <a:t> sqrt(x</a:t>
              </a: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rgbClr val="0432FF"/>
                  </a:solidFill>
                  <a:effectLst/>
                  <a:latin typeface="Tahoma" pitchFamily="34" charset="0"/>
                </a:rPr>
                <a:t>)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432FF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2133600" y="4419600"/>
              <a:ext cx="9906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5638800" y="4419600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37520" y="4234934"/>
              <a:ext cx="1626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432FF"/>
                  </a:solidFill>
                </a:rPr>
                <a:t>Input</a:t>
              </a:r>
              <a:r>
                <a:rPr lang="vi-VN">
                  <a:solidFill>
                    <a:srgbClr val="0432FF"/>
                  </a:solidFill>
                </a:rPr>
                <a:t>: x (</a:t>
              </a:r>
              <a:r>
                <a:rPr lang="en-US">
                  <a:solidFill>
                    <a:srgbClr val="0432FF"/>
                  </a:solidFill>
                </a:rPr>
                <a:t>real</a:t>
              </a:r>
              <a:r>
                <a:rPr lang="vi-VN">
                  <a:solidFill>
                    <a:srgbClr val="0432FF"/>
                  </a:solidFill>
                </a:rPr>
                <a:t>)</a:t>
              </a:r>
              <a:endParaRPr lang="en-US">
                <a:solidFill>
                  <a:srgbClr val="0432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18951" y="4234934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432FF"/>
                  </a:solidFill>
                </a:rPr>
                <a:t>Output</a:t>
              </a:r>
              <a:r>
                <a:rPr lang="vi-VN">
                  <a:solidFill>
                    <a:srgbClr val="0432FF"/>
                  </a:solidFill>
                </a:rPr>
                <a:t>: sqrt(x)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794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Parameter passing </a:t>
            </a:r>
            <a:r>
              <a:rPr lang="en-US" dirty="0"/>
              <a:t>methods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Function call: passed by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32" y="914400"/>
            <a:ext cx="7531768" cy="53553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432FF"/>
                </a:solidFill>
                <a:latin typeface="Consolas" charset="0"/>
              </a:rPr>
              <a:t>using namespace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 </a:t>
            </a:r>
            <a:r>
              <a:rPr lang="en-US">
                <a:latin typeface="Consolas" charset="0"/>
              </a:rPr>
              <a:t>std;</a:t>
            </a:r>
          </a:p>
          <a:p>
            <a:endParaRPr lang="en-US"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a = 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x = 10, y = 100;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fr-FR">
                <a:solidFill>
                  <a:srgbClr val="A31515"/>
                </a:solidFill>
                <a:latin typeface="Consolas" charset="0"/>
              </a:rPr>
              <a:t>"Before calling the function swap(x,y)\n"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s-ES_tradnl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es-ES_tradnl">
                <a:solidFill>
                  <a:srgbClr val="A31515"/>
                </a:solidFill>
                <a:latin typeface="Consolas" charset="0"/>
              </a:rPr>
              <a:t>"x = "</a:t>
            </a:r>
            <a:r>
              <a:rPr lang="es-ES_tradnl">
                <a:latin typeface="Consolas" charset="0"/>
              </a:rPr>
              <a:t> &lt;&lt; x &lt;&lt; </a:t>
            </a:r>
            <a:r>
              <a:rPr lang="es-ES_tradnl">
                <a:solidFill>
                  <a:srgbClr val="A31515"/>
                </a:solidFill>
                <a:latin typeface="Consolas" charset="0"/>
              </a:rPr>
              <a:t>"; y =</a:t>
            </a:r>
            <a:r>
              <a:rPr lang="es-ES_tradnl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>
                <a:solidFill>
                  <a:srgbClr val="A31515"/>
                </a:solidFill>
                <a:latin typeface="Consolas" charset="0"/>
              </a:rPr>
              <a:t>" </a:t>
            </a:r>
            <a:r>
              <a:rPr lang="es-ES_tradnl">
                <a:solidFill>
                  <a:prstClr val="black"/>
                </a:solidFill>
                <a:latin typeface="Consolas" charset="0"/>
              </a:rPr>
              <a:t>&lt;&lt; y &lt;&lt; endl;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swap(x, y);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cout &lt;&lt;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"After calling the function swap(x,y)\n"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s-ES_tradnl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cout &lt;&lt; </a:t>
            </a:r>
            <a:r>
              <a:rPr lang="es-ES_tradnl">
                <a:solidFill>
                  <a:srgbClr val="A31515"/>
                </a:solidFill>
                <a:latin typeface="Consolas" charset="0"/>
              </a:rPr>
              <a:t>"x = "</a:t>
            </a:r>
            <a:r>
              <a:rPr lang="es-ES_tradnl">
                <a:latin typeface="Consolas" charset="0"/>
              </a:rPr>
              <a:t> &lt;&lt; x &lt;&lt; </a:t>
            </a:r>
            <a:r>
              <a:rPr lang="es-ES_tradnl">
                <a:solidFill>
                  <a:srgbClr val="A31515"/>
                </a:solidFill>
                <a:latin typeface="Consolas" charset="0"/>
              </a:rPr>
              <a:t>"; y =</a:t>
            </a:r>
            <a:r>
              <a:rPr lang="es-ES_tradnl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>
                <a:solidFill>
                  <a:srgbClr val="A31515"/>
                </a:solidFill>
                <a:latin typeface="Consolas" charset="0"/>
              </a:rPr>
              <a:t>" </a:t>
            </a:r>
            <a:r>
              <a:rPr lang="es-ES_tradnl">
                <a:solidFill>
                  <a:prstClr val="black"/>
                </a:solidFill>
                <a:latin typeface="Consolas" charset="0"/>
              </a:rPr>
              <a:t>&lt;&lt; y &lt;&lt; endl;</a:t>
            </a:r>
          </a:p>
          <a:p>
            <a:endParaRPr lang="es-ES_tradnl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398657"/>
            <a:ext cx="4191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The swap function swaps the values of two variables a and b through the temporary variable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2286001" y="2121569"/>
            <a:ext cx="164432" cy="774031"/>
          </a:xfrm>
          <a:prstGeom prst="rightBrace">
            <a:avLst>
              <a:gd name="adj1" fmla="val 43455"/>
              <a:gd name="adj2" fmla="val 50000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2590800" y="1816771"/>
            <a:ext cx="1981200" cy="6918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572000" y="2514600"/>
            <a:ext cx="4191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Function call: x and y are the corresponding argument for a and b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450433" y="4419600"/>
            <a:ext cx="48647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7315200" y="3530264"/>
            <a:ext cx="0" cy="8893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11655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Parameter passing </a:t>
            </a:r>
            <a:r>
              <a:rPr lang="en-US" dirty="0"/>
              <a:t>methods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Function call: passed by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697" y="3810000"/>
            <a:ext cx="8729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values of x and y stay the same after the swap function (x, y) is done</a:t>
            </a:r>
            <a:r>
              <a:rPr lang="vi-VN" dirty="0"/>
              <a:t>.</a:t>
            </a:r>
          </a:p>
          <a:p>
            <a:r>
              <a:rPr lang="en-US" dirty="0"/>
              <a:t>Reason: the program has done the following while running</a:t>
            </a:r>
            <a:endParaRPr lang="vi-VN" dirty="0"/>
          </a:p>
          <a:p>
            <a:pPr marL="285750" indent="-285750">
              <a:buFont typeface="Arial" charset="0"/>
              <a:buChar char="•"/>
            </a:pPr>
            <a:r>
              <a:rPr lang="vi-VN" b="1" dirty="0">
                <a:solidFill>
                  <a:srgbClr val="0432FF"/>
                </a:solidFill>
              </a:rPr>
              <a:t>COPY</a:t>
            </a:r>
            <a:r>
              <a:rPr lang="vi-VN" dirty="0">
                <a:solidFill>
                  <a:srgbClr val="0432FF"/>
                </a:solidFill>
              </a:rPr>
              <a:t> </a:t>
            </a:r>
            <a:r>
              <a:rPr lang="en-US" dirty="0"/>
              <a:t>the values of arguments x and y to the memory cells of the parameters </a:t>
            </a:r>
            <a:r>
              <a:rPr lang="en-US" b="1" dirty="0">
                <a:solidFill>
                  <a:srgbClr val="0432FF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</a:rPr>
              <a:t>b</a:t>
            </a:r>
            <a:r>
              <a:rPr lang="en-US" dirty="0"/>
              <a:t>, respectively</a:t>
            </a:r>
            <a:endParaRPr lang="vi-VN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Function</a:t>
            </a:r>
            <a:r>
              <a:rPr lang="vi-VN" dirty="0"/>
              <a:t> </a:t>
            </a:r>
            <a:r>
              <a:rPr lang="vi-VN" b="1" dirty="0">
                <a:solidFill>
                  <a:srgbClr val="0432FF"/>
                </a:solidFill>
              </a:rPr>
              <a:t>swap(int a, int b) </a:t>
            </a:r>
            <a:r>
              <a:rPr lang="en-US" dirty="0"/>
              <a:t>only swaps the values of </a:t>
            </a:r>
            <a:r>
              <a:rPr lang="en-US" b="1" dirty="0">
                <a:solidFill>
                  <a:srgbClr val="0432FF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</a:rPr>
              <a:t>b</a:t>
            </a:r>
            <a:r>
              <a:rPr lang="en-US" dirty="0"/>
              <a:t> (not x and y) and ends it</a:t>
            </a:r>
            <a:endParaRPr lang="vi-VN" dirty="0"/>
          </a:p>
          <a:p>
            <a:pPr marL="285750" indent="-285750">
              <a:buFont typeface="Arial" charset="0"/>
              <a:buChar char="•"/>
            </a:pPr>
            <a:endParaRPr lang="vi-VN" dirty="0"/>
          </a:p>
          <a:p>
            <a:pPr marL="285750" indent="-285750">
              <a:buFont typeface="Arial" charset="0"/>
              <a:buChar char="•"/>
            </a:pPr>
            <a:r>
              <a:rPr lang="vi-VN" dirty="0"/>
              <a:t>=&gt; </a:t>
            </a:r>
            <a:r>
              <a:rPr lang="en-US" b="1" dirty="0">
                <a:solidFill>
                  <a:srgbClr val="FF0000"/>
                </a:solidFill>
              </a:rPr>
              <a:t>The memory cells of x and y are unaffected</a:t>
            </a:r>
            <a:endParaRPr lang="vi-VN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55914"/>
            <a:ext cx="7086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609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Parameter passing </a:t>
            </a:r>
            <a:r>
              <a:rPr lang="en-US" dirty="0"/>
              <a:t>methods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Function call: passed by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32" y="1172672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a = 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32" y="3352800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x = 10, y = 100;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swap(x, y);</a:t>
            </a:r>
            <a:endParaRPr lang="de-DE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78705" y="3923204"/>
            <a:ext cx="1868084" cy="369332"/>
            <a:chOff x="6172200" y="1218721"/>
            <a:chExt cx="1868084" cy="369332"/>
          </a:xfrm>
        </p:grpSpPr>
        <p:sp>
          <p:nvSpPr>
            <p:cNvPr id="2" name="Rectangle 1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x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78705" y="1295400"/>
            <a:ext cx="1868084" cy="369332"/>
            <a:chOff x="6172200" y="1218721"/>
            <a:chExt cx="1868084" cy="36933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vi-VN" b="1"/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121872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a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05600" y="3923204"/>
            <a:ext cx="1868084" cy="369332"/>
            <a:chOff x="6172200" y="1218721"/>
            <a:chExt cx="1868084" cy="36933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y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05600" y="1295400"/>
            <a:ext cx="1868084" cy="369332"/>
            <a:chOff x="6172200" y="1218721"/>
            <a:chExt cx="1868084" cy="36933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12187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b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28862" y="5209762"/>
            <a:ext cx="858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</a:t>
            </a:r>
            <a:r>
              <a:rPr lang="vi-VN" dirty="0"/>
              <a:t>unction call 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swap(x, y) </a:t>
            </a:r>
            <a:r>
              <a:rPr lang="en-US" dirty="0"/>
              <a:t>in function “main” causes the variables a and b to hold the values of x and y respectively: 10 and 100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5257800" y="1981200"/>
            <a:ext cx="0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7848600" y="1981200"/>
            <a:ext cx="0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65164" y="269274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>
                <a:solidFill>
                  <a:srgbClr val="0432FF"/>
                </a:solidFill>
              </a:rPr>
              <a:t>COPY value</a:t>
            </a:r>
            <a:r>
              <a:rPr lang="en-US" b="1" dirty="0">
                <a:solidFill>
                  <a:srgbClr val="0432FF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8889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2032" y="1172672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a = 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32" y="3352800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x = 10, y = 100;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swap(x, y);</a:t>
            </a:r>
            <a:endParaRPr lang="de-DE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78705" y="3923204"/>
            <a:ext cx="1868084" cy="369332"/>
            <a:chOff x="6172200" y="1218721"/>
            <a:chExt cx="1868084" cy="369332"/>
          </a:xfrm>
        </p:grpSpPr>
        <p:sp>
          <p:nvSpPr>
            <p:cNvPr id="2" name="Rectangle 1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x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05600" y="3923204"/>
            <a:ext cx="1868084" cy="369332"/>
            <a:chOff x="6172200" y="1218721"/>
            <a:chExt cx="1868084" cy="36933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y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1920" y="4812170"/>
            <a:ext cx="886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432FF"/>
                </a:solidFill>
                <a:latin typeface="Consolas" charset="0"/>
              </a:rPr>
              <a:t>int</a:t>
            </a:r>
            <a:r>
              <a:rPr lang="en-US" sz="2400" b="1" dirty="0">
                <a:solidFill>
                  <a:srgbClr val="0432FF"/>
                </a:solidFill>
                <a:latin typeface="Consolas" charset="0"/>
              </a:rPr>
              <a:t> t = a; </a:t>
            </a:r>
            <a:r>
              <a:rPr lang="en-US" dirty="0"/>
              <a:t>creates t and make it stores the value of a: 10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94337" y="1961238"/>
            <a:ext cx="1868084" cy="369332"/>
            <a:chOff x="6172200" y="1218721"/>
            <a:chExt cx="1868084" cy="36933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200" y="12187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t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sp>
        <p:nvSpPr>
          <p:cNvPr id="8" name="Left Arrow 7"/>
          <p:cNvSpPr/>
          <p:nvPr/>
        </p:nvSpPr>
        <p:spPr bwMode="auto">
          <a:xfrm>
            <a:off x="2464082" y="1447982"/>
            <a:ext cx="320021" cy="397772"/>
          </a:xfrm>
          <a:prstGeom prst="lef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078705" y="1295400"/>
            <a:ext cx="1868084" cy="369332"/>
            <a:chOff x="6172200" y="1218721"/>
            <a:chExt cx="1868084" cy="369332"/>
          </a:xfrm>
        </p:grpSpPr>
        <p:sp>
          <p:nvSpPr>
            <p:cNvPr id="41" name="Rectangle 40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vi-VN" b="1"/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72200" y="121872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a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05600" y="1295400"/>
            <a:ext cx="1868084" cy="369332"/>
            <a:chOff x="6172200" y="1218721"/>
            <a:chExt cx="1868084" cy="369332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72200" y="12187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b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534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value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20" y="4812170"/>
            <a:ext cx="886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  <a:latin typeface="Consolas" charset="0"/>
              </a:rPr>
              <a:t>a</a:t>
            </a:r>
            <a:r>
              <a:rPr lang="vi-VN" sz="2400" b="1" dirty="0">
                <a:solidFill>
                  <a:srgbClr val="0432FF"/>
                </a:solidFill>
                <a:latin typeface="Consolas" charset="0"/>
              </a:rPr>
              <a:t> = b</a:t>
            </a:r>
            <a:r>
              <a:rPr lang="uk-UA" sz="2400" b="1" dirty="0">
                <a:solidFill>
                  <a:srgbClr val="0432FF"/>
                </a:solidFill>
                <a:latin typeface="Consolas" charset="0"/>
              </a:rPr>
              <a:t>;</a:t>
            </a:r>
            <a:r>
              <a:rPr lang="vi-VN" sz="24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assigns the value of b to a: 100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032" y="1172672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a = 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40" name="Left Arrow 39"/>
          <p:cNvSpPr/>
          <p:nvPr/>
        </p:nvSpPr>
        <p:spPr bwMode="auto">
          <a:xfrm>
            <a:off x="2021670" y="1712450"/>
            <a:ext cx="320021" cy="397772"/>
          </a:xfrm>
          <a:prstGeom prst="lef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78705" y="3923204"/>
            <a:ext cx="1868084" cy="369332"/>
            <a:chOff x="6172200" y="1218721"/>
            <a:chExt cx="1868084" cy="369332"/>
          </a:xfrm>
        </p:grpSpPr>
        <p:sp>
          <p:nvSpPr>
            <p:cNvPr id="42" name="Rectangle 41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x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600" y="3923204"/>
            <a:ext cx="1868084" cy="369332"/>
            <a:chOff x="6172200" y="1218721"/>
            <a:chExt cx="1868084" cy="369332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y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94337" y="1961238"/>
            <a:ext cx="1868084" cy="369332"/>
            <a:chOff x="6172200" y="1218721"/>
            <a:chExt cx="1868084" cy="369332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effectLst/>
                <a:latin typeface="Tahoma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12187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/>
                <a:t>t :</a:t>
              </a:r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78705" y="1295400"/>
            <a:ext cx="1868084" cy="369332"/>
            <a:chOff x="6172200" y="1218721"/>
            <a:chExt cx="1868084" cy="369332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vi-VN" b="1">
                  <a:solidFill>
                    <a:srgbClr val="FF0000"/>
                  </a:solidFill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72200" y="121872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a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05600" y="1295400"/>
            <a:ext cx="1868084" cy="369332"/>
            <a:chOff x="6172200" y="1218721"/>
            <a:chExt cx="1868084" cy="369332"/>
          </a:xfrm>
        </p:grpSpPr>
        <p:sp>
          <p:nvSpPr>
            <p:cNvPr id="54" name="Rectangle 53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72200" y="12187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b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2032" y="3352800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x = 10, y = 100;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swap(x, y);</a:t>
            </a:r>
            <a:endParaRPr lang="de-DE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883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value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20" y="4812170"/>
            <a:ext cx="886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0432FF"/>
                </a:solidFill>
                <a:latin typeface="Consolas" charset="0"/>
              </a:rPr>
              <a:t>b = t</a:t>
            </a:r>
            <a:r>
              <a:rPr lang="uk-UA" sz="2400" b="1" dirty="0">
                <a:solidFill>
                  <a:srgbClr val="0432FF"/>
                </a:solidFill>
                <a:latin typeface="Consolas" charset="0"/>
              </a:rPr>
              <a:t>;</a:t>
            </a:r>
            <a:r>
              <a:rPr lang="vi-VN" sz="24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assigns the value of t to b: 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032" y="1172672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a = 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40" name="Left Arrow 39"/>
          <p:cNvSpPr/>
          <p:nvPr/>
        </p:nvSpPr>
        <p:spPr bwMode="auto">
          <a:xfrm>
            <a:off x="1949116" y="1968983"/>
            <a:ext cx="320021" cy="397772"/>
          </a:xfrm>
          <a:prstGeom prst="lef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78705" y="3923204"/>
            <a:ext cx="1868084" cy="369332"/>
            <a:chOff x="6172200" y="1218721"/>
            <a:chExt cx="1868084" cy="369332"/>
          </a:xfrm>
        </p:grpSpPr>
        <p:sp>
          <p:nvSpPr>
            <p:cNvPr id="42" name="Rectangle 41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x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600" y="3923204"/>
            <a:ext cx="1868084" cy="369332"/>
            <a:chOff x="6172200" y="1218721"/>
            <a:chExt cx="1868084" cy="369332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y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94337" y="1961238"/>
            <a:ext cx="1868084" cy="369332"/>
            <a:chOff x="6172200" y="1218721"/>
            <a:chExt cx="1868084" cy="369332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effectLst/>
                <a:latin typeface="Tahoma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12187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/>
                <a:t>t :</a:t>
              </a:r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78705" y="1295400"/>
            <a:ext cx="1868084" cy="369332"/>
            <a:chOff x="6172200" y="1218721"/>
            <a:chExt cx="1868084" cy="369332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vi-VN" b="1"/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72200" y="121872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a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05600" y="1295400"/>
            <a:ext cx="1868084" cy="369332"/>
            <a:chOff x="6172200" y="1218721"/>
            <a:chExt cx="1868084" cy="369332"/>
          </a:xfrm>
        </p:grpSpPr>
        <p:sp>
          <p:nvSpPr>
            <p:cNvPr id="54" name="Rectangle 53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72200" y="12187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b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2032" y="3352800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x = 10, y = 100;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swap(x, y);</a:t>
            </a:r>
            <a:endParaRPr lang="de-DE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3336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value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47" y="4906602"/>
            <a:ext cx="88620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  <a:latin typeface="Consolas" charset="0"/>
              </a:rPr>
              <a:t>swap(</a:t>
            </a:r>
            <a:r>
              <a:rPr lang="en-US" sz="2400" b="1" dirty="0" err="1">
                <a:solidFill>
                  <a:srgbClr val="0432FF"/>
                </a:solidFill>
                <a:latin typeface="Consolas" charset="0"/>
              </a:rPr>
              <a:t>int</a:t>
            </a:r>
            <a:r>
              <a:rPr lang="en-US" sz="2400" b="1" dirty="0">
                <a:solidFill>
                  <a:srgbClr val="0432FF"/>
                </a:solidFill>
                <a:latin typeface="Consolas" charset="0"/>
              </a:rPr>
              <a:t> a, </a:t>
            </a:r>
            <a:r>
              <a:rPr lang="en-US" sz="2400" b="1" dirty="0" err="1">
                <a:solidFill>
                  <a:srgbClr val="0432FF"/>
                </a:solidFill>
                <a:latin typeface="Consolas" charset="0"/>
              </a:rPr>
              <a:t>int</a:t>
            </a:r>
            <a:r>
              <a:rPr lang="en-US" sz="2400" b="1" dirty="0">
                <a:solidFill>
                  <a:srgbClr val="0432FF"/>
                </a:solidFill>
                <a:latin typeface="Consolas" charset="0"/>
              </a:rPr>
              <a:t> b)</a:t>
            </a:r>
            <a:r>
              <a:rPr lang="vi-VN" sz="24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finishing swapping a and b</a:t>
            </a:r>
            <a:r>
              <a:rPr lang="vi-VN" sz="2000" dirty="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x and y in main are left untouched</a:t>
            </a:r>
            <a:r>
              <a:rPr lang="vi-VN" sz="2000" dirty="0">
                <a:solidFill>
                  <a:prstClr val="black"/>
                </a:solidFill>
                <a:latin typeface="Consolas" charset="0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Therefore</a:t>
            </a:r>
            <a:r>
              <a:rPr lang="vi-VN" sz="2000" dirty="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when </a:t>
            </a:r>
            <a:r>
              <a:rPr lang="en-US" sz="2400" b="1" dirty="0">
                <a:solidFill>
                  <a:srgbClr val="0432FF"/>
                </a:solidFill>
                <a:latin typeface="Consolas" charset="0"/>
              </a:rPr>
              <a:t>swap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ends, values of x and y stay the same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032" y="1172672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a = 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40" name="Left Arrow 39"/>
          <p:cNvSpPr/>
          <p:nvPr/>
        </p:nvSpPr>
        <p:spPr bwMode="auto">
          <a:xfrm>
            <a:off x="1949116" y="1968983"/>
            <a:ext cx="320021" cy="397772"/>
          </a:xfrm>
          <a:prstGeom prst="lef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78705" y="3923204"/>
            <a:ext cx="1868084" cy="369332"/>
            <a:chOff x="6172200" y="1218721"/>
            <a:chExt cx="1868084" cy="369332"/>
          </a:xfrm>
        </p:grpSpPr>
        <p:sp>
          <p:nvSpPr>
            <p:cNvPr id="42" name="Rectangle 41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x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600" y="3923204"/>
            <a:ext cx="1868084" cy="369332"/>
            <a:chOff x="6172200" y="1218721"/>
            <a:chExt cx="1868084" cy="369332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y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94337" y="1961238"/>
            <a:ext cx="1868084" cy="369332"/>
            <a:chOff x="6172200" y="1218721"/>
            <a:chExt cx="1868084" cy="369332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effectLst/>
                <a:latin typeface="Tahoma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12187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/>
                <a:t>t :</a:t>
              </a:r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78705" y="1295400"/>
            <a:ext cx="1868084" cy="369332"/>
            <a:chOff x="6172200" y="1218721"/>
            <a:chExt cx="1868084" cy="369332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vi-VN" b="1"/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72200" y="121872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a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05600" y="1295400"/>
            <a:ext cx="1868084" cy="369332"/>
            <a:chOff x="6172200" y="1218721"/>
            <a:chExt cx="1868084" cy="369332"/>
          </a:xfrm>
        </p:grpSpPr>
        <p:sp>
          <p:nvSpPr>
            <p:cNvPr id="54" name="Rectangle 53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72200" y="12187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b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2032" y="3352800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x = 10, y = 100;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swap(x, y);</a:t>
            </a:r>
            <a:endParaRPr lang="de-DE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991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address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4114800" cy="440120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charset="0"/>
              </a:rPr>
              <a:t>stdio.h</a:t>
            </a:r>
            <a:r>
              <a:rPr lang="en-US" sz="2000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charset="0"/>
              </a:rPr>
              <a:t>stdlib.h</a:t>
            </a:r>
            <a:r>
              <a:rPr lang="en-US" sz="2000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*a, 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*b){</a:t>
            </a:r>
          </a:p>
          <a:p>
            <a:r>
              <a:rPr lang="it-IT" sz="2000" dirty="0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 sz="20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 sz="20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 charset="0"/>
              </a:rPr>
              <a:t> x = 10, y = 100;</a:t>
            </a:r>
          </a:p>
          <a:p>
            <a:endParaRPr lang="fr-FR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	swap(&amp;x, &amp;y);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	swap(</a:t>
            </a:r>
            <a:r>
              <a:rPr lang="vi-VN" sz="2000" dirty="0">
                <a:solidFill>
                  <a:prstClr val="black"/>
                </a:solidFill>
                <a:latin typeface="Consolas" charset="0"/>
              </a:rPr>
              <a:t>10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, 100);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	swap(</a:t>
            </a:r>
            <a:r>
              <a:rPr lang="vi-VN" sz="2000" dirty="0">
                <a:solidFill>
                  <a:prstClr val="black"/>
                </a:solidFill>
                <a:latin typeface="Consolas" charset="0"/>
              </a:rPr>
              <a:t>x + 10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, y*2);</a:t>
            </a:r>
          </a:p>
          <a:p>
            <a:endParaRPr lang="de-DE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sz="20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20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2000" dirty="0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 sz="20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3400" y="2438400"/>
            <a:ext cx="45720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Argument</a:t>
            </a:r>
            <a:r>
              <a:rPr lang="vi-VN" dirty="0">
                <a:solidFill>
                  <a:srgbClr val="0432FF"/>
                </a:solidFill>
              </a:rPr>
              <a:t>: </a:t>
            </a:r>
            <a:r>
              <a:rPr lang="en-US" sz="2000" b="1" dirty="0">
                <a:solidFill>
                  <a:srgbClr val="0432FF"/>
                </a:solidFill>
              </a:rPr>
              <a:t>CAN ONLY BE 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3627658"/>
            <a:ext cx="358139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Argument</a:t>
            </a:r>
            <a:r>
              <a:rPr lang="vi-VN" dirty="0">
                <a:solidFill>
                  <a:srgbClr val="0432FF"/>
                </a:solidFill>
              </a:rPr>
              <a:t>: </a:t>
            </a:r>
            <a:r>
              <a:rPr lang="en-US" sz="2400" b="1" dirty="0">
                <a:solidFill>
                  <a:srgbClr val="FF0000"/>
                </a:solidFill>
              </a:rPr>
              <a:t>CAN’T BE CONSTANT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4816916"/>
            <a:ext cx="358139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Argument</a:t>
            </a:r>
            <a:r>
              <a:rPr lang="vi-VN" dirty="0">
                <a:solidFill>
                  <a:srgbClr val="0432FF"/>
                </a:solidFill>
              </a:rPr>
              <a:t>: </a:t>
            </a:r>
            <a:r>
              <a:rPr lang="en-US" sz="2400" b="1" dirty="0">
                <a:solidFill>
                  <a:srgbClr val="FF0000"/>
                </a:solidFill>
              </a:rPr>
              <a:t>CAN’T BE EXPRESSIONS</a:t>
            </a:r>
            <a:endParaRPr lang="en-US" dirty="0">
              <a:solidFill>
                <a:srgbClr val="0432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743200" y="2838510"/>
            <a:ext cx="1600200" cy="7891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>
            <a:off x="3124200" y="3858490"/>
            <a:ext cx="1905000" cy="184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endCxn id="7" idx="1"/>
          </p:cNvCxnSpPr>
          <p:nvPr/>
        </p:nvCxnSpPr>
        <p:spPr bwMode="auto">
          <a:xfrm>
            <a:off x="3657600" y="4102663"/>
            <a:ext cx="1371600" cy="11297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646195" y="874730"/>
            <a:ext cx="3763531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</a:rPr>
              <a:t>a</a:t>
            </a:r>
            <a:r>
              <a:rPr lang="en-US" dirty="0"/>
              <a:t> and</a:t>
            </a:r>
            <a:r>
              <a:rPr lang="vi-VN" dirty="0"/>
              <a:t> </a:t>
            </a:r>
            <a:r>
              <a:rPr lang="vi-VN" sz="2400" b="1" dirty="0">
                <a:solidFill>
                  <a:srgbClr val="0432FF"/>
                </a:solidFill>
              </a:rPr>
              <a:t>b</a:t>
            </a:r>
            <a:r>
              <a:rPr lang="vi-VN" dirty="0"/>
              <a:t> </a:t>
            </a:r>
            <a:r>
              <a:rPr lang="en-US" dirty="0"/>
              <a:t>will be passed by address</a:t>
            </a:r>
          </a:p>
        </p:txBody>
      </p:sp>
      <p:grpSp>
        <p:nvGrpSpPr>
          <p:cNvPr id="18" name="Group 17"/>
          <p:cNvGrpSpPr/>
          <p:nvPr/>
        </p:nvGrpSpPr>
        <p:grpSpPr>
          <a:xfrm flipV="1">
            <a:off x="1568543" y="1105564"/>
            <a:ext cx="3077650" cy="778701"/>
            <a:chOff x="2590800" y="2266897"/>
            <a:chExt cx="1045774" cy="660915"/>
          </a:xfrm>
        </p:grpSpPr>
        <p:cxnSp>
          <p:nvCxnSpPr>
            <p:cNvPr id="19" name="Straight Connector 18"/>
            <p:cNvCxnSpPr/>
            <p:nvPr/>
          </p:nvCxnSpPr>
          <p:spPr bwMode="auto">
            <a:xfrm flipV="1">
              <a:off x="2590800" y="2266957"/>
              <a:ext cx="29557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endCxn id="17" idx="1"/>
            </p:cNvCxnSpPr>
            <p:nvPr/>
          </p:nvCxnSpPr>
          <p:spPr bwMode="auto">
            <a:xfrm>
              <a:off x="2886374" y="2266897"/>
              <a:ext cx="750200" cy="66091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 flipV="1">
            <a:off x="2629614" y="1336401"/>
            <a:ext cx="2016581" cy="547753"/>
            <a:chOff x="3657600" y="2362199"/>
            <a:chExt cx="2016581" cy="418350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3657600" y="2362199"/>
              <a:ext cx="1027986" cy="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685586" y="2362202"/>
              <a:ext cx="988595" cy="41834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6" name="Straight Connector 25"/>
          <p:cNvCxnSpPr/>
          <p:nvPr/>
        </p:nvCxnSpPr>
        <p:spPr bwMode="auto">
          <a:xfrm>
            <a:off x="838200" y="3858490"/>
            <a:ext cx="228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838200" y="4191000"/>
            <a:ext cx="2819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9425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32" y="914400"/>
            <a:ext cx="7074568" cy="44613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= *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*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*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10, y = 100;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"Before calling swap(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x,y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x &lt;&lt;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y = 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y &lt;&lt;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swap(&amp;x, &amp;y);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"After calling swap(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x,y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x &lt;&lt;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y = 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y &lt;&lt; 	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EXIT_SUCCESS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9124" y="76199"/>
            <a:ext cx="4191000" cy="193899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swap function swaps the values of the arguments passed into a and b</a:t>
            </a:r>
            <a:endParaRPr lang="vi-VN" sz="2000" dirty="0"/>
          </a:p>
          <a:p>
            <a:r>
              <a:rPr lang="en-US" sz="2000" u="sng" dirty="0">
                <a:solidFill>
                  <a:srgbClr val="0432FF"/>
                </a:solidFill>
              </a:rPr>
              <a:t>Asterisk operator </a:t>
            </a:r>
            <a:r>
              <a:rPr lang="vi-VN" sz="2000" u="sng" dirty="0">
                <a:solidFill>
                  <a:srgbClr val="0432FF"/>
                </a:solidFill>
              </a:rPr>
              <a:t>(*)</a:t>
            </a:r>
            <a:r>
              <a:rPr lang="vi-VN" sz="2000" dirty="0">
                <a:solidFill>
                  <a:srgbClr val="0432FF"/>
                </a:solidFill>
              </a:rPr>
              <a:t>:</a:t>
            </a:r>
          </a:p>
          <a:p>
            <a:r>
              <a:rPr lang="en-US" sz="2000" dirty="0">
                <a:solidFill>
                  <a:srgbClr val="0432FF"/>
                </a:solidFill>
              </a:rPr>
              <a:t>a</a:t>
            </a:r>
            <a:r>
              <a:rPr lang="vi-VN" sz="2000" dirty="0">
                <a:solidFill>
                  <a:srgbClr val="0432FF"/>
                </a:solidFill>
              </a:rPr>
              <a:t> </a:t>
            </a:r>
            <a:r>
              <a:rPr lang="en-US" sz="2000" dirty="0">
                <a:solidFill>
                  <a:srgbClr val="0432FF"/>
                </a:solidFill>
              </a:rPr>
              <a:t>is address</a:t>
            </a:r>
            <a:r>
              <a:rPr lang="vi-VN" sz="2000" dirty="0">
                <a:solidFill>
                  <a:srgbClr val="0432FF"/>
                </a:solidFill>
              </a:rPr>
              <a:t> </a:t>
            </a:r>
            <a:r>
              <a:rPr lang="vi-VN" sz="2000" dirty="0">
                <a:solidFill>
                  <a:srgbClr val="0432FF"/>
                </a:solidFill>
                <a:sym typeface="Wingdings"/>
              </a:rPr>
              <a:t> (*a) </a:t>
            </a:r>
            <a:r>
              <a:rPr lang="en-US" sz="2000" dirty="0">
                <a:solidFill>
                  <a:srgbClr val="0432FF"/>
                </a:solidFill>
                <a:sym typeface="Wingdings"/>
              </a:rPr>
              <a:t>is the value stored in that memory address</a:t>
            </a:r>
            <a:endParaRPr lang="en-US" sz="2000" dirty="0">
              <a:solidFill>
                <a:srgbClr val="0432FF"/>
              </a:solidFill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2426368" y="1676400"/>
            <a:ext cx="164432" cy="774031"/>
          </a:xfrm>
          <a:prstGeom prst="rightBrace">
            <a:avLst>
              <a:gd name="adj1" fmla="val 43455"/>
              <a:gd name="adj2" fmla="val 50000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2667000" y="1348055"/>
            <a:ext cx="1905000" cy="6671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514600" y="3810000"/>
            <a:ext cx="400451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172200" y="2133737"/>
            <a:ext cx="2637923" cy="255454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Function call</a:t>
            </a:r>
            <a:r>
              <a:rPr lang="vi-VN" sz="2000" dirty="0"/>
              <a:t>: </a:t>
            </a:r>
            <a:r>
              <a:rPr lang="en-US" sz="2000" dirty="0"/>
              <a:t>pass the addresses of x and y into the parameters a and b, respectively</a:t>
            </a:r>
            <a:r>
              <a:rPr lang="vi-VN" sz="2000" dirty="0"/>
              <a:t>.</a:t>
            </a:r>
          </a:p>
          <a:p>
            <a:r>
              <a:rPr lang="en-US" sz="2000" u="sng" dirty="0">
                <a:solidFill>
                  <a:srgbClr val="0432FF"/>
                </a:solidFill>
              </a:rPr>
              <a:t>Ampersand operator (&amp;)</a:t>
            </a:r>
            <a:r>
              <a:rPr lang="en-US" sz="2000" dirty="0">
                <a:solidFill>
                  <a:srgbClr val="0432FF"/>
                </a:solidFill>
              </a:rPr>
              <a:t>: used to get the address of a variable</a:t>
            </a:r>
          </a:p>
        </p:txBody>
      </p:sp>
    </p:spTree>
    <p:extLst>
      <p:ext uri="{BB962C8B-B14F-4D97-AF65-F5344CB8AC3E}">
        <p14:creationId xmlns:p14="http://schemas.microsoft.com/office/powerpoint/2010/main" val="431629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697" y="3810000"/>
            <a:ext cx="8729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values of x and y are swapped after the function</a:t>
            </a:r>
            <a:r>
              <a:rPr lang="vi-VN" dirty="0"/>
              <a:t> swap(&amp;x, &amp;y) </a:t>
            </a:r>
            <a:r>
              <a:rPr lang="en-US" dirty="0"/>
              <a:t>finishes</a:t>
            </a:r>
            <a:r>
              <a:rPr lang="vi-VN" dirty="0"/>
              <a:t>.</a:t>
            </a:r>
          </a:p>
          <a:p>
            <a:r>
              <a:rPr lang="en-US" dirty="0"/>
              <a:t>Reason: the following tasks were done</a:t>
            </a:r>
            <a:endParaRPr lang="vi-VN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addressed of </a:t>
            </a:r>
            <a:r>
              <a:rPr lang="en-US" b="1" dirty="0">
                <a:solidFill>
                  <a:srgbClr val="0432FF"/>
                </a:solidFill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</a:rPr>
              <a:t>y</a:t>
            </a:r>
            <a:r>
              <a:rPr lang="en-US" dirty="0"/>
              <a:t> were </a:t>
            </a:r>
            <a:r>
              <a:rPr lang="en-US" b="1" dirty="0">
                <a:solidFill>
                  <a:srgbClr val="0432FF"/>
                </a:solidFill>
              </a:rPr>
              <a:t>COPIED </a:t>
            </a:r>
            <a:r>
              <a:rPr lang="en-US" dirty="0"/>
              <a:t>as the values of</a:t>
            </a:r>
            <a:r>
              <a:rPr lang="en-US" b="1" dirty="0"/>
              <a:t> </a:t>
            </a:r>
            <a:r>
              <a:rPr lang="en-US" b="1" dirty="0">
                <a:solidFill>
                  <a:srgbClr val="0432FF"/>
                </a:solidFill>
              </a:rPr>
              <a:t>a </a:t>
            </a:r>
            <a:r>
              <a:rPr lang="en-US" dirty="0"/>
              <a:t>and</a:t>
            </a:r>
            <a:r>
              <a:rPr lang="en-US" b="1" dirty="0">
                <a:solidFill>
                  <a:srgbClr val="0432FF"/>
                </a:solidFill>
              </a:rPr>
              <a:t> 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function</a:t>
            </a:r>
            <a:r>
              <a:rPr lang="vi-VN" dirty="0"/>
              <a:t> </a:t>
            </a:r>
            <a:r>
              <a:rPr lang="vi-VN" b="1" dirty="0">
                <a:solidFill>
                  <a:srgbClr val="0432FF"/>
                </a:solidFill>
              </a:rPr>
              <a:t>swap(int *a, int *b) </a:t>
            </a:r>
            <a:r>
              <a:rPr lang="en-US" dirty="0"/>
              <a:t>actually swaps the values of</a:t>
            </a:r>
            <a:r>
              <a:rPr lang="vi-VN" dirty="0"/>
              <a:t> </a:t>
            </a:r>
            <a:r>
              <a:rPr lang="vi-VN" b="1" dirty="0">
                <a:solidFill>
                  <a:srgbClr val="0432FF"/>
                </a:solidFill>
              </a:rPr>
              <a:t>x </a:t>
            </a:r>
            <a:r>
              <a:rPr lang="en-US" dirty="0"/>
              <a:t>and</a:t>
            </a:r>
            <a:r>
              <a:rPr lang="vi-VN" dirty="0"/>
              <a:t> </a:t>
            </a:r>
            <a:r>
              <a:rPr lang="vi-VN" b="1" dirty="0">
                <a:solidFill>
                  <a:srgbClr val="0432FF"/>
                </a:solidFill>
              </a:rPr>
              <a:t>y </a:t>
            </a:r>
            <a:r>
              <a:rPr lang="en-US" dirty="0"/>
              <a:t>through the addresses stored in</a:t>
            </a:r>
            <a:r>
              <a:rPr lang="vi-VN" dirty="0"/>
              <a:t> </a:t>
            </a:r>
            <a:r>
              <a:rPr lang="vi-VN" b="1" dirty="0">
                <a:solidFill>
                  <a:srgbClr val="0432FF"/>
                </a:solidFill>
              </a:rPr>
              <a:t>a</a:t>
            </a:r>
            <a:r>
              <a:rPr lang="vi-VN" dirty="0"/>
              <a:t> </a:t>
            </a:r>
            <a:r>
              <a:rPr lang="en-US" dirty="0"/>
              <a:t>and</a:t>
            </a:r>
            <a:r>
              <a:rPr lang="vi-VN" dirty="0"/>
              <a:t> </a:t>
            </a:r>
            <a:r>
              <a:rPr lang="vi-VN" b="1" dirty="0">
                <a:solidFill>
                  <a:srgbClr val="0432FF"/>
                </a:solidFill>
              </a:rPr>
              <a:t>b</a:t>
            </a:r>
            <a:r>
              <a:rPr lang="vi-VN" dirty="0"/>
              <a:t>: </a:t>
            </a:r>
            <a:r>
              <a:rPr lang="en-US" dirty="0">
                <a:solidFill>
                  <a:srgbClr val="0432FF"/>
                </a:solidFill>
              </a:rPr>
              <a:t>using the</a:t>
            </a:r>
            <a:r>
              <a:rPr lang="vi-VN" dirty="0">
                <a:solidFill>
                  <a:srgbClr val="0432FF"/>
                </a:solidFill>
              </a:rPr>
              <a:t> *</a:t>
            </a:r>
            <a:r>
              <a:rPr lang="en-US" dirty="0">
                <a:solidFill>
                  <a:srgbClr val="0432FF"/>
                </a:solidFill>
              </a:rPr>
              <a:t> operator</a:t>
            </a:r>
            <a:endParaRPr lang="vi-VN" dirty="0">
              <a:solidFill>
                <a:srgbClr val="0432FF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vi-VN" dirty="0"/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vi-VN" b="1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when calling swap, we must use the &amp; operator to get the address of a variable</a:t>
            </a:r>
            <a:endParaRPr lang="vi-VN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5699371" cy="16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function</a:t>
            </a:r>
            <a:r>
              <a:rPr lang="vi-VN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Illustration for a function that adds two numbers</a:t>
            </a:r>
            <a:endParaRPr lang="vi-VN" dirty="0"/>
          </a:p>
          <a:p>
            <a:pPr lvl="1"/>
            <a:r>
              <a:rPr lang="en-US" dirty="0"/>
              <a:t>Input</a:t>
            </a:r>
            <a:r>
              <a:rPr lang="vi-VN" dirty="0"/>
              <a:t>: </a:t>
            </a:r>
            <a:r>
              <a:rPr lang="en-US" dirty="0"/>
              <a:t>Two real number a and b</a:t>
            </a:r>
            <a:endParaRPr lang="vi-VN" dirty="0"/>
          </a:p>
          <a:p>
            <a:pPr lvl="1"/>
            <a:r>
              <a:rPr lang="en-US" dirty="0"/>
              <a:t>Computation</a:t>
            </a:r>
            <a:r>
              <a:rPr lang="vi-VN" dirty="0"/>
              <a:t>: </a:t>
            </a:r>
            <a:r>
              <a:rPr lang="en-US" dirty="0"/>
              <a:t>Add two numbers</a:t>
            </a:r>
            <a:endParaRPr lang="vi-VN" dirty="0"/>
          </a:p>
          <a:p>
            <a:pPr lvl="1"/>
            <a:r>
              <a:rPr lang="en-US" dirty="0"/>
              <a:t>Output</a:t>
            </a:r>
            <a:r>
              <a:rPr lang="vi-VN" dirty="0"/>
              <a:t>: </a:t>
            </a:r>
            <a:r>
              <a:rPr lang="en-US" dirty="0"/>
              <a:t>Sum of two number</a:t>
            </a:r>
            <a:endParaRPr lang="vi-VN" dirty="0"/>
          </a:p>
          <a:p>
            <a:pPr lvl="3"/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590799" y="3124200"/>
            <a:ext cx="3062925" cy="1752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dirty="0">
              <a:solidFill>
                <a:srgbClr val="0432FF"/>
              </a:solidFill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2400" dirty="0">
                <a:solidFill>
                  <a:srgbClr val="0432FF"/>
                </a:solidFill>
              </a:rPr>
              <a:t>1. </a:t>
            </a:r>
            <a:r>
              <a:rPr lang="en-US" sz="2400" dirty="0">
                <a:solidFill>
                  <a:srgbClr val="0432FF"/>
                </a:solidFill>
              </a:rPr>
              <a:t>Compute sum of two number</a:t>
            </a:r>
            <a:endParaRPr lang="vi-VN" sz="2400" dirty="0">
              <a:solidFill>
                <a:srgbClr val="0432FF"/>
              </a:solidFill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40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</a:rPr>
              <a:t>2. 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0432FF"/>
                </a:solidFill>
                <a:effectLst/>
              </a:rPr>
              <a:t>Return the sum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600200" y="4006516"/>
            <a:ext cx="990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653725" y="4006516"/>
            <a:ext cx="838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4800" y="3733800"/>
            <a:ext cx="1491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</a:rPr>
              <a:t>Input</a:t>
            </a:r>
            <a:r>
              <a:rPr lang="vi-VN" sz="2400" dirty="0">
                <a:solidFill>
                  <a:srgbClr val="0432FF"/>
                </a:solidFill>
              </a:rPr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a (real)</a:t>
            </a:r>
            <a:endParaRPr lang="vi-VN" sz="2400" dirty="0">
              <a:solidFill>
                <a:srgbClr val="0432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b (real)</a:t>
            </a:r>
            <a:endParaRPr lang="vi-VN" sz="2400" dirty="0">
              <a:solidFill>
                <a:srgbClr val="0432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3876" y="3733800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432FF"/>
                </a:solidFill>
              </a:rPr>
              <a:t>Output</a:t>
            </a:r>
            <a:r>
              <a:rPr lang="vi-VN" sz="2400">
                <a:solidFill>
                  <a:srgbClr val="0432FF"/>
                </a:solidFill>
              </a:rPr>
              <a:t>: (a + b)</a:t>
            </a:r>
            <a:endParaRPr lang="en-US" sz="240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44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32" y="1172672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*a;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a = 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*b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32" y="3352800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x = 10, y = 100;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swap(&amp;x, &amp;y);</a:t>
            </a:r>
            <a:endParaRPr lang="de-DE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78705" y="3923204"/>
            <a:ext cx="1868084" cy="369332"/>
            <a:chOff x="6172200" y="1218721"/>
            <a:chExt cx="1868084" cy="369332"/>
          </a:xfrm>
        </p:grpSpPr>
        <p:sp>
          <p:nvSpPr>
            <p:cNvPr id="2" name="Rectangle 1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x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78705" y="1295400"/>
            <a:ext cx="1868084" cy="369332"/>
            <a:chOff x="6172200" y="1218721"/>
            <a:chExt cx="1868084" cy="36933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121872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a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05600" y="3923204"/>
            <a:ext cx="1868084" cy="369332"/>
            <a:chOff x="6172200" y="1218721"/>
            <a:chExt cx="1868084" cy="36933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y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05600" y="1295400"/>
            <a:ext cx="1868084" cy="369332"/>
            <a:chOff x="6172200" y="1218721"/>
            <a:chExt cx="1868084" cy="36933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12187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b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72400" y="1447982"/>
            <a:ext cx="1143000" cy="2668091"/>
            <a:chOff x="7772400" y="1447982"/>
            <a:chExt cx="1143000" cy="2668091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8915400" y="1488269"/>
              <a:ext cx="0" cy="2627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endCxn id="18" idx="3"/>
            </p:cNvCxnSpPr>
            <p:nvPr/>
          </p:nvCxnSpPr>
          <p:spPr bwMode="auto">
            <a:xfrm flipH="1">
              <a:off x="8573684" y="4116073"/>
              <a:ext cx="341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3195" y="1447982"/>
            <a:ext cx="1143000" cy="2668091"/>
            <a:chOff x="7772400" y="1447982"/>
            <a:chExt cx="1143000" cy="2668091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8915400" y="1488269"/>
              <a:ext cx="0" cy="2627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8573684" y="4116073"/>
              <a:ext cx="341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28862" y="5209762"/>
            <a:ext cx="858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call 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swap(&amp;x, &amp;y) </a:t>
            </a:r>
            <a:r>
              <a:rPr lang="en-US" dirty="0"/>
              <a:t>in 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main</a:t>
            </a:r>
            <a:r>
              <a:rPr lang="en-US" dirty="0"/>
              <a:t> allows the variables 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b</a:t>
            </a:r>
            <a:r>
              <a:rPr lang="en-US" dirty="0"/>
              <a:t> of</a:t>
            </a:r>
            <a:r>
              <a:rPr lang="vi-VN" dirty="0"/>
              <a:t> 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swap(</a:t>
            </a:r>
            <a:r>
              <a:rPr lang="en-US" b="1" dirty="0" err="1">
                <a:solidFill>
                  <a:srgbClr val="0432FF"/>
                </a:solidFill>
                <a:latin typeface="Consolas" charset="0"/>
              </a:rPr>
              <a:t>int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 *a, </a:t>
            </a:r>
            <a:r>
              <a:rPr lang="en-US" b="1" dirty="0" err="1">
                <a:solidFill>
                  <a:srgbClr val="0432FF"/>
                </a:solidFill>
                <a:latin typeface="Consolas" charset="0"/>
              </a:rPr>
              <a:t>int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 *b)</a:t>
            </a:r>
            <a:r>
              <a:rPr lang="en-US" b="1" dirty="0">
                <a:solidFill>
                  <a:prstClr val="black"/>
                </a:solidFill>
                <a:latin typeface="Consolas" charset="0"/>
              </a:rPr>
              <a:t> to </a:t>
            </a:r>
            <a:r>
              <a:rPr lang="en-US" dirty="0"/>
              <a:t>store the memory addresses of 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y</a:t>
            </a:r>
            <a:r>
              <a:rPr lang="en-US" dirty="0"/>
              <a:t>, respectively</a:t>
            </a:r>
          </a:p>
        </p:txBody>
      </p:sp>
    </p:spTree>
    <p:extLst>
      <p:ext uri="{BB962C8B-B14F-4D97-AF65-F5344CB8AC3E}">
        <p14:creationId xmlns:p14="http://schemas.microsoft.com/office/powerpoint/2010/main" val="1737506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32" y="1172672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*a;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a = 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*b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32" y="3352800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x = 10, y = 100;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swap(&amp;x, &amp;y);</a:t>
            </a:r>
            <a:endParaRPr lang="de-DE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78705" y="3923204"/>
            <a:ext cx="1868084" cy="369332"/>
            <a:chOff x="6172200" y="1218721"/>
            <a:chExt cx="1868084" cy="369332"/>
          </a:xfrm>
        </p:grpSpPr>
        <p:sp>
          <p:nvSpPr>
            <p:cNvPr id="2" name="Rectangle 1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x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78705" y="1295400"/>
            <a:ext cx="1868084" cy="369332"/>
            <a:chOff x="6172200" y="1218721"/>
            <a:chExt cx="1868084" cy="36933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121872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a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05600" y="3923204"/>
            <a:ext cx="1868084" cy="369332"/>
            <a:chOff x="6172200" y="1218721"/>
            <a:chExt cx="1868084" cy="36933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y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05600" y="1295400"/>
            <a:ext cx="1868084" cy="369332"/>
            <a:chOff x="6172200" y="1218721"/>
            <a:chExt cx="1868084" cy="36933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12187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b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72400" y="1447982"/>
            <a:ext cx="1143000" cy="2668091"/>
            <a:chOff x="7772400" y="1447982"/>
            <a:chExt cx="1143000" cy="2668091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8915400" y="1488269"/>
              <a:ext cx="0" cy="2627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endCxn id="18" idx="3"/>
            </p:cNvCxnSpPr>
            <p:nvPr/>
          </p:nvCxnSpPr>
          <p:spPr bwMode="auto">
            <a:xfrm flipH="1">
              <a:off x="8573684" y="4116073"/>
              <a:ext cx="341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3195" y="1447982"/>
            <a:ext cx="1143000" cy="2668091"/>
            <a:chOff x="7772400" y="1447982"/>
            <a:chExt cx="1143000" cy="2668091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8915400" y="1488269"/>
              <a:ext cx="0" cy="2627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8573684" y="4116073"/>
              <a:ext cx="341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1920" y="4812170"/>
            <a:ext cx="886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432FF"/>
                </a:solidFill>
                <a:latin typeface="Consolas" charset="0"/>
              </a:rPr>
              <a:t>int</a:t>
            </a:r>
            <a:r>
              <a:rPr lang="en-US" sz="2400" b="1" dirty="0">
                <a:solidFill>
                  <a:srgbClr val="0432FF"/>
                </a:solidFill>
                <a:latin typeface="Consolas" charset="0"/>
              </a:rPr>
              <a:t> t = *a;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creates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t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and let it take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the value stored at the memory address a (i.e. x)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94337" y="1961238"/>
            <a:ext cx="1868084" cy="369332"/>
            <a:chOff x="6172200" y="1218721"/>
            <a:chExt cx="1868084" cy="36933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200" y="12187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t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62341" y="5700504"/>
            <a:ext cx="487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vi-VN" dirty="0">
                <a:solidFill>
                  <a:srgbClr val="FF0000"/>
                </a:solidFill>
              </a:rPr>
              <a:t>: </a:t>
            </a:r>
            <a:r>
              <a:rPr lang="vi-VN" b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is an address</a:t>
            </a:r>
            <a:r>
              <a:rPr lang="vi-VN" b="1" dirty="0">
                <a:solidFill>
                  <a:srgbClr val="FF0000"/>
                </a:solidFill>
              </a:rPr>
              <a:t>,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but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b="1" dirty="0">
                <a:solidFill>
                  <a:srgbClr val="FF0000"/>
                </a:solidFill>
              </a:rPr>
              <a:t>*a</a:t>
            </a:r>
            <a:r>
              <a:rPr lang="en-US" b="1" dirty="0">
                <a:solidFill>
                  <a:srgbClr val="FF0000"/>
                </a:solidFill>
              </a:rPr>
              <a:t> is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an integer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2464082" y="1447982"/>
            <a:ext cx="320021" cy="397772"/>
          </a:xfrm>
          <a:prstGeom prst="lef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18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32" y="1172672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*a;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a = 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*b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32" y="3352800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 x = </a:t>
            </a:r>
            <a:r>
              <a:rPr lang="fr-FR" b="1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, y = 100;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swap(&amp;x, &amp;y);</a:t>
            </a:r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78705" y="3923204"/>
            <a:ext cx="1868084" cy="369332"/>
            <a:chOff x="6172200" y="1218721"/>
            <a:chExt cx="1868084" cy="369332"/>
          </a:xfrm>
        </p:grpSpPr>
        <p:sp>
          <p:nvSpPr>
            <p:cNvPr id="2" name="Rectangle 1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x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78705" y="1295400"/>
            <a:ext cx="1868084" cy="369332"/>
            <a:chOff x="6172200" y="1218721"/>
            <a:chExt cx="1868084" cy="36933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121872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a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05600" y="3923204"/>
            <a:ext cx="1868084" cy="369332"/>
            <a:chOff x="6172200" y="1218721"/>
            <a:chExt cx="1868084" cy="36933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y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05600" y="1295400"/>
            <a:ext cx="1868084" cy="369332"/>
            <a:chOff x="6172200" y="1218721"/>
            <a:chExt cx="1868084" cy="36933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12187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b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72400" y="1447982"/>
            <a:ext cx="1143000" cy="2668091"/>
            <a:chOff x="7772400" y="1447982"/>
            <a:chExt cx="1143000" cy="2668091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8915400" y="1488269"/>
              <a:ext cx="0" cy="2627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endCxn id="18" idx="3"/>
            </p:cNvCxnSpPr>
            <p:nvPr/>
          </p:nvCxnSpPr>
          <p:spPr bwMode="auto">
            <a:xfrm flipH="1">
              <a:off x="8573684" y="4116073"/>
              <a:ext cx="341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3195" y="1447982"/>
            <a:ext cx="1143000" cy="2668091"/>
            <a:chOff x="7772400" y="1447982"/>
            <a:chExt cx="1143000" cy="2668091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8915400" y="1488269"/>
              <a:ext cx="0" cy="2627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8573684" y="4116073"/>
              <a:ext cx="341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1920" y="4812170"/>
            <a:ext cx="886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  <a:latin typeface="Consolas" charset="0"/>
              </a:rPr>
              <a:t>*</a:t>
            </a:r>
            <a:r>
              <a:rPr lang="uk-UA" sz="2400" b="1" dirty="0">
                <a:solidFill>
                  <a:srgbClr val="0432FF"/>
                </a:solidFill>
                <a:latin typeface="Consolas" charset="0"/>
              </a:rPr>
              <a:t>a = </a:t>
            </a:r>
            <a:r>
              <a:rPr lang="en-US" sz="2400" b="1" dirty="0">
                <a:solidFill>
                  <a:srgbClr val="0432FF"/>
                </a:solidFill>
                <a:latin typeface="Consolas" charset="0"/>
              </a:rPr>
              <a:t>*</a:t>
            </a:r>
            <a:r>
              <a:rPr lang="uk-UA" sz="2400" b="1" dirty="0">
                <a:solidFill>
                  <a:srgbClr val="0432FF"/>
                </a:solidFill>
                <a:latin typeface="Consolas" charset="0"/>
              </a:rPr>
              <a:t>b;</a:t>
            </a:r>
            <a:r>
              <a:rPr lang="vi-VN" sz="24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assigns the value stored at memory cell b (100) to the value at memory cell a: this is the same as assigning y to x.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94337" y="1961238"/>
            <a:ext cx="1868084" cy="369332"/>
            <a:chOff x="6172200" y="1218721"/>
            <a:chExt cx="1868084" cy="36933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200" y="12187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t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sp>
        <p:nvSpPr>
          <p:cNvPr id="8" name="Left Arrow 7"/>
          <p:cNvSpPr/>
          <p:nvPr/>
        </p:nvSpPr>
        <p:spPr bwMode="auto">
          <a:xfrm>
            <a:off x="2117966" y="1712450"/>
            <a:ext cx="320021" cy="397772"/>
          </a:xfrm>
          <a:prstGeom prst="lef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432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32" y="1172672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*a;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a = 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*b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32" y="3352800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x = </a:t>
            </a:r>
            <a:r>
              <a:rPr lang="fr-FR">
                <a:latin typeface="Consolas" charset="0"/>
              </a:rPr>
              <a:t>10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, y = 100;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swap(&amp;x, &amp;y);</a:t>
            </a:r>
            <a:endParaRPr lang="de-DE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78705" y="3923204"/>
            <a:ext cx="1868084" cy="369332"/>
            <a:chOff x="6172200" y="1218721"/>
            <a:chExt cx="1868084" cy="369332"/>
          </a:xfrm>
        </p:grpSpPr>
        <p:sp>
          <p:nvSpPr>
            <p:cNvPr id="2" name="Rectangle 1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x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78705" y="1295400"/>
            <a:ext cx="1868084" cy="369332"/>
            <a:chOff x="6172200" y="1218721"/>
            <a:chExt cx="1868084" cy="36933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121872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a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05600" y="3923204"/>
            <a:ext cx="1868084" cy="369332"/>
            <a:chOff x="6172200" y="1218721"/>
            <a:chExt cx="1868084" cy="36933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y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05600" y="1295400"/>
            <a:ext cx="1868084" cy="369332"/>
            <a:chOff x="6172200" y="1218721"/>
            <a:chExt cx="1868084" cy="36933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12187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b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72400" y="1447982"/>
            <a:ext cx="1143000" cy="2668091"/>
            <a:chOff x="7772400" y="1447982"/>
            <a:chExt cx="1143000" cy="2668091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8915400" y="1488269"/>
              <a:ext cx="0" cy="2627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endCxn id="18" idx="3"/>
            </p:cNvCxnSpPr>
            <p:nvPr/>
          </p:nvCxnSpPr>
          <p:spPr bwMode="auto">
            <a:xfrm flipH="1">
              <a:off x="8573684" y="4116073"/>
              <a:ext cx="341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3195" y="1447982"/>
            <a:ext cx="1974773" cy="2555428"/>
            <a:chOff x="7772400" y="1447982"/>
            <a:chExt cx="1974773" cy="2555428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8915400" y="1488269"/>
              <a:ext cx="0" cy="25151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8915400" y="3995206"/>
              <a:ext cx="831773" cy="82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1920" y="4812170"/>
            <a:ext cx="886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  <a:latin typeface="Consolas" charset="0"/>
              </a:rPr>
              <a:t>If we write </a:t>
            </a:r>
            <a:r>
              <a:rPr lang="uk-UA" sz="2400" b="1" dirty="0">
                <a:solidFill>
                  <a:srgbClr val="0432FF"/>
                </a:solidFill>
                <a:latin typeface="Consolas" charset="0"/>
              </a:rPr>
              <a:t>a = b;</a:t>
            </a:r>
            <a:r>
              <a:rPr lang="vi-VN" sz="24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this will make both a and b shares the address of y </a:t>
            </a:r>
            <a:r>
              <a:rPr lang="vi-VN" sz="2400" dirty="0">
                <a:solidFill>
                  <a:prstClr val="black"/>
                </a:solidFill>
                <a:latin typeface="Consolas" charset="0"/>
                <a:sym typeface="Wingdings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it does not do what we want for this function: swapping values of x and 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94337" y="1961238"/>
            <a:ext cx="1868084" cy="369332"/>
            <a:chOff x="6172200" y="1218721"/>
            <a:chExt cx="1868084" cy="36933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200" y="12187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t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sp>
        <p:nvSpPr>
          <p:cNvPr id="8" name="Left Arrow 7"/>
          <p:cNvSpPr/>
          <p:nvPr/>
        </p:nvSpPr>
        <p:spPr bwMode="auto">
          <a:xfrm>
            <a:off x="2117966" y="1712450"/>
            <a:ext cx="320021" cy="397772"/>
          </a:xfrm>
          <a:prstGeom prst="lef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57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32" y="1172672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*a;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a = 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*b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32" y="3352800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 x = 10, y = </a:t>
            </a:r>
            <a:r>
              <a:rPr lang="fr-FR" b="1">
                <a:solidFill>
                  <a:srgbClr val="FF0000"/>
                </a:solidFill>
                <a:latin typeface="Consolas" charset="0"/>
              </a:rPr>
              <a:t>100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swap(&amp;x, &amp;y);</a:t>
            </a:r>
            <a:endParaRPr lang="de-DE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78705" y="3923204"/>
            <a:ext cx="1868084" cy="369332"/>
            <a:chOff x="6172200" y="1218721"/>
            <a:chExt cx="1868084" cy="369332"/>
          </a:xfrm>
        </p:grpSpPr>
        <p:sp>
          <p:nvSpPr>
            <p:cNvPr id="2" name="Rectangle 1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x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78705" y="1295400"/>
            <a:ext cx="1868084" cy="369332"/>
            <a:chOff x="6172200" y="1218721"/>
            <a:chExt cx="1868084" cy="36933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121872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a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05600" y="3923204"/>
            <a:ext cx="1868084" cy="369332"/>
            <a:chOff x="6172200" y="1218721"/>
            <a:chExt cx="1868084" cy="36933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y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05600" y="1295400"/>
            <a:ext cx="1868084" cy="369332"/>
            <a:chOff x="6172200" y="1218721"/>
            <a:chExt cx="1868084" cy="36933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12187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b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72400" y="1447982"/>
            <a:ext cx="1143000" cy="2668091"/>
            <a:chOff x="7772400" y="1447982"/>
            <a:chExt cx="1143000" cy="2668091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8915400" y="1488269"/>
              <a:ext cx="0" cy="2627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endCxn id="18" idx="3"/>
            </p:cNvCxnSpPr>
            <p:nvPr/>
          </p:nvCxnSpPr>
          <p:spPr bwMode="auto">
            <a:xfrm flipH="1">
              <a:off x="8573684" y="4116073"/>
              <a:ext cx="341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3195" y="1447982"/>
            <a:ext cx="1143000" cy="2668091"/>
            <a:chOff x="7772400" y="1447982"/>
            <a:chExt cx="1143000" cy="2668091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8915400" y="1488269"/>
              <a:ext cx="0" cy="2627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8573684" y="4116073"/>
              <a:ext cx="341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1920" y="4812170"/>
            <a:ext cx="886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432FF"/>
                </a:solidFill>
                <a:latin typeface="Consolas" charset="0"/>
              </a:rPr>
              <a:t>*b = t;</a:t>
            </a:r>
            <a:r>
              <a:rPr lang="vi-VN" sz="24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makes the value of t COPIED into the address b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;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implicitly, the value of t is assigned to 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94337" y="1961238"/>
            <a:ext cx="1868084" cy="369332"/>
            <a:chOff x="6172200" y="1218721"/>
            <a:chExt cx="1868084" cy="36933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200" y="12187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t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sp>
        <p:nvSpPr>
          <p:cNvPr id="8" name="Left Arrow 7"/>
          <p:cNvSpPr/>
          <p:nvPr/>
        </p:nvSpPr>
        <p:spPr bwMode="auto">
          <a:xfrm>
            <a:off x="2133600" y="1981200"/>
            <a:ext cx="320021" cy="397772"/>
          </a:xfrm>
          <a:prstGeom prst="lef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73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333399"/>
                </a:solidFill>
              </a:rPr>
              <a:t>Parameter passing </a:t>
            </a:r>
            <a:r>
              <a:rPr lang="en-US" dirty="0">
                <a:solidFill>
                  <a:srgbClr val="333399"/>
                </a:solidFill>
              </a:rPr>
              <a:t>methods</a:t>
            </a:r>
            <a:br>
              <a:rPr lang="vi-VN" dirty="0">
                <a:solidFill>
                  <a:srgbClr val="333399"/>
                </a:solidFill>
              </a:rPr>
            </a:br>
            <a:r>
              <a:rPr lang="en-US" sz="2000" b="1" dirty="0">
                <a:solidFill>
                  <a:srgbClr val="0432FF"/>
                </a:solidFill>
              </a:rPr>
              <a:t>Function call: passed by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32" y="1172672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swap(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*a,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*b){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t = *a;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a = 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b;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	*b = t;</a:t>
            </a:r>
          </a:p>
          <a:p>
            <a:r>
              <a:rPr lang="it-IT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32" y="3352800"/>
            <a:ext cx="3874168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fr-FR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 x = </a:t>
            </a:r>
            <a:r>
              <a:rPr lang="fr-FR" b="1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, y = </a:t>
            </a:r>
            <a:r>
              <a:rPr lang="fr-FR" b="1" dirty="0">
                <a:solidFill>
                  <a:srgbClr val="FF0000"/>
                </a:solidFill>
                <a:latin typeface="Consolas" charset="0"/>
              </a:rPr>
              <a:t>100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swap(&amp;x, &amp;y);</a:t>
            </a:r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78705" y="3923204"/>
            <a:ext cx="1868084" cy="369332"/>
            <a:chOff x="6172200" y="1218721"/>
            <a:chExt cx="1868084" cy="369332"/>
          </a:xfrm>
        </p:grpSpPr>
        <p:sp>
          <p:nvSpPr>
            <p:cNvPr id="2" name="Rectangle 1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100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x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78705" y="1295400"/>
            <a:ext cx="1868084" cy="369332"/>
            <a:chOff x="6172200" y="1218721"/>
            <a:chExt cx="1868084" cy="36933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121872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a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05600" y="3923204"/>
            <a:ext cx="1868084" cy="369332"/>
            <a:chOff x="6172200" y="1218721"/>
            <a:chExt cx="1868084" cy="36933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2200" y="121872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y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05600" y="1295400"/>
            <a:ext cx="1868084" cy="369332"/>
            <a:chOff x="6172200" y="1218721"/>
            <a:chExt cx="1868084" cy="36933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12187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b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72400" y="1447982"/>
            <a:ext cx="1143000" cy="2668091"/>
            <a:chOff x="7772400" y="1447982"/>
            <a:chExt cx="1143000" cy="2668091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8915400" y="1488269"/>
              <a:ext cx="0" cy="2627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endCxn id="18" idx="3"/>
            </p:cNvCxnSpPr>
            <p:nvPr/>
          </p:nvCxnSpPr>
          <p:spPr bwMode="auto">
            <a:xfrm flipH="1">
              <a:off x="8573684" y="4116073"/>
              <a:ext cx="341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3195" y="1447982"/>
            <a:ext cx="1143000" cy="2668091"/>
            <a:chOff x="7772400" y="1447982"/>
            <a:chExt cx="1143000" cy="2668091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7772400" y="1488269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8915400" y="1488269"/>
              <a:ext cx="0" cy="2627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8573684" y="4116073"/>
              <a:ext cx="341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7772400" y="1447982"/>
              <a:ext cx="115484" cy="115484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1920" y="4812170"/>
            <a:ext cx="8862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charset="0"/>
              </a:rPr>
              <a:t>Therefore, when </a:t>
            </a:r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swap</a:t>
            </a:r>
            <a:r>
              <a:rPr lang="en-US" sz="2000" dirty="0">
                <a:latin typeface="Consolas" charset="0"/>
              </a:rPr>
              <a:t> ends and the control is returned to </a:t>
            </a:r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main</a:t>
            </a:r>
            <a:r>
              <a:rPr lang="en-US" sz="2000" dirty="0">
                <a:latin typeface="Consolas" charset="0"/>
              </a:rPr>
              <a:t>,  the values of x and y are 100 and 10 respectively, this means that the swapping was successful.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94337" y="1961238"/>
            <a:ext cx="1868084" cy="369332"/>
            <a:chOff x="6172200" y="1218721"/>
            <a:chExt cx="1868084" cy="36933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668684" y="1235127"/>
              <a:ext cx="1371600" cy="35292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10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200" y="12187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</a:rPr>
                <a:t>t :</a:t>
              </a:r>
              <a:endParaRPr lang="en-US">
                <a:solidFill>
                  <a:srgbClr val="0432FF"/>
                </a:solidFill>
              </a:endParaRPr>
            </a:p>
          </p:txBody>
        </p:sp>
      </p:grpSp>
      <p:sp>
        <p:nvSpPr>
          <p:cNvPr id="8" name="Left Arrow 7"/>
          <p:cNvSpPr/>
          <p:nvPr/>
        </p:nvSpPr>
        <p:spPr bwMode="auto">
          <a:xfrm>
            <a:off x="2133600" y="1981200"/>
            <a:ext cx="320021" cy="397772"/>
          </a:xfrm>
          <a:prstGeom prst="lef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925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array, pointer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6262" y="2524035"/>
            <a:ext cx="9150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432FF"/>
                </a:solidFill>
              </a:rPr>
              <a:t>Note</a:t>
            </a:r>
            <a:r>
              <a:rPr lang="vi-VN" sz="2400" b="1" dirty="0">
                <a:solidFill>
                  <a:srgbClr val="0432FF"/>
                </a:solidFill>
              </a:rPr>
              <a:t>:</a:t>
            </a:r>
          </a:p>
          <a:p>
            <a:pPr algn="ctr"/>
            <a:endParaRPr lang="vi-VN" sz="2400" b="1" dirty="0">
              <a:solidFill>
                <a:srgbClr val="0432FF"/>
              </a:solidFill>
            </a:endParaRPr>
          </a:p>
          <a:p>
            <a:pPr algn="ctr"/>
            <a:r>
              <a:rPr lang="en-US" sz="2400" b="1" dirty="0">
                <a:solidFill>
                  <a:srgbClr val="0432FF"/>
                </a:solidFill>
              </a:rPr>
              <a:t>Both array and pointer are just cells that store addresses</a:t>
            </a:r>
          </a:p>
        </p:txBody>
      </p:sp>
    </p:spTree>
    <p:extLst>
      <p:ext uri="{BB962C8B-B14F-4D97-AF65-F5344CB8AC3E}">
        <p14:creationId xmlns:p14="http://schemas.microsoft.com/office/powerpoint/2010/main" val="112564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and array, pointer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function to process an array, we need to pass</a:t>
            </a:r>
            <a:endParaRPr lang="vi-VN" dirty="0"/>
          </a:p>
          <a:p>
            <a:pPr lvl="1"/>
            <a:r>
              <a:rPr lang="vi-VN" dirty="0"/>
              <a:t>(1) </a:t>
            </a:r>
            <a:r>
              <a:rPr lang="en-US" dirty="0"/>
              <a:t>The array</a:t>
            </a:r>
            <a:endParaRPr lang="vi-VN" dirty="0"/>
          </a:p>
          <a:p>
            <a:pPr lvl="1"/>
            <a:r>
              <a:rPr lang="en-US" dirty="0"/>
              <a:t>In</a:t>
            </a:r>
            <a:r>
              <a:rPr lang="vi-VN" dirty="0"/>
              <a:t> C</a:t>
            </a:r>
            <a:r>
              <a:rPr lang="en-US" dirty="0"/>
              <a:t>++</a:t>
            </a:r>
            <a:r>
              <a:rPr lang="vi-VN" dirty="0"/>
              <a:t>: </a:t>
            </a:r>
            <a:br>
              <a:rPr lang="vi-VN" dirty="0"/>
            </a:br>
            <a:r>
              <a:rPr lang="en-US" dirty="0"/>
              <a:t>To pass the array into a function:</a:t>
            </a:r>
            <a:br>
              <a:rPr lang="vi-VN" dirty="0"/>
            </a:br>
            <a:r>
              <a:rPr lang="vi-VN" dirty="0"/>
              <a:t>	</a:t>
            </a:r>
            <a:r>
              <a:rPr lang="vi-VN" dirty="0">
                <a:sym typeface="Wingdings"/>
              </a:rPr>
              <a:t> </a:t>
            </a:r>
            <a:r>
              <a:rPr lang="en-US" dirty="0">
                <a:sym typeface="Wingdings"/>
              </a:rPr>
              <a:t>Pass the address of the first element into the function</a:t>
            </a:r>
            <a:br>
              <a:rPr lang="vi-VN" dirty="0">
                <a:sym typeface="Wingdings"/>
              </a:rPr>
            </a:br>
            <a:r>
              <a:rPr lang="vi-VN" dirty="0">
                <a:sym typeface="Wingdings"/>
              </a:rPr>
              <a:t>	 </a:t>
            </a:r>
            <a:r>
              <a:rPr lang="en-US" dirty="0">
                <a:sym typeface="Wingdings"/>
              </a:rPr>
              <a:t>Pass the pointer to the first element into the function</a:t>
            </a:r>
            <a:endParaRPr lang="vi-VN" dirty="0">
              <a:sym typeface="Wingdings"/>
            </a:endParaRPr>
          </a:p>
          <a:p>
            <a:pPr lvl="3"/>
            <a:endParaRPr lang="vi-VN" dirty="0">
              <a:sym typeface="Wingdings"/>
            </a:endParaRPr>
          </a:p>
          <a:p>
            <a:pPr lvl="3"/>
            <a:r>
              <a:rPr lang="en-US" dirty="0">
                <a:solidFill>
                  <a:srgbClr val="0432FF"/>
                </a:solidFill>
                <a:sym typeface="Wingdings"/>
              </a:rPr>
              <a:t>C++ always pass arrays by addresses</a:t>
            </a:r>
            <a:endParaRPr lang="vi-VN" dirty="0"/>
          </a:p>
          <a:p>
            <a:pPr lvl="1"/>
            <a:r>
              <a:rPr lang="vi-VN" dirty="0"/>
              <a:t>(2) </a:t>
            </a:r>
            <a:r>
              <a:rPr lang="en-US" dirty="0"/>
              <a:t>The number of elements in that array</a:t>
            </a:r>
            <a:endParaRPr lang="vi-VN" dirty="0"/>
          </a:p>
          <a:p>
            <a:endParaRPr lang="vi-VN" dirty="0"/>
          </a:p>
          <a:p>
            <a:pPr lvl="2"/>
            <a:endParaRPr lang="vi-VN" dirty="0">
              <a:sym typeface="Wingdings"/>
            </a:endParaRPr>
          </a:p>
          <a:p>
            <a:pPr lvl="1"/>
            <a:endParaRPr lang="vi-VN" dirty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776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and array, pointer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vi-VN" dirty="0"/>
              <a:t>:</a:t>
            </a:r>
          </a:p>
          <a:p>
            <a:pPr lvl="1"/>
            <a:r>
              <a:rPr lang="en-US" dirty="0"/>
              <a:t>Write a function to print every elements of an array</a:t>
            </a:r>
            <a:endParaRPr lang="vi-VN" dirty="0"/>
          </a:p>
          <a:p>
            <a:pPr lvl="1"/>
            <a:r>
              <a:rPr lang="en-US" dirty="0"/>
              <a:t>Analysis</a:t>
            </a:r>
            <a:endParaRPr lang="vi-VN" dirty="0"/>
          </a:p>
          <a:p>
            <a:pPr lvl="2"/>
            <a:r>
              <a:rPr lang="vi-VN" dirty="0"/>
              <a:t>(1) </a:t>
            </a:r>
            <a:r>
              <a:rPr lang="en-US" dirty="0"/>
              <a:t>We need to pass the array to print it</a:t>
            </a:r>
            <a:endParaRPr lang="vi-VN" dirty="0"/>
          </a:p>
          <a:p>
            <a:pPr lvl="2"/>
            <a:r>
              <a:rPr lang="vi-VN" dirty="0"/>
              <a:t>(2) </a:t>
            </a:r>
            <a:r>
              <a:rPr lang="en-US" dirty="0"/>
              <a:t>We need to pass the number of elements in that array</a:t>
            </a:r>
            <a:endParaRPr lang="vi-VN" dirty="0"/>
          </a:p>
          <a:p>
            <a:pPr lvl="1"/>
            <a:endParaRPr lang="vi-VN" dirty="0"/>
          </a:p>
          <a:p>
            <a:endParaRPr lang="vi-VN" dirty="0"/>
          </a:p>
          <a:p>
            <a:pPr lvl="2"/>
            <a:endParaRPr lang="vi-VN" dirty="0">
              <a:sym typeface="Wingdings"/>
            </a:endParaRPr>
          </a:p>
          <a:p>
            <a:pPr lvl="1"/>
            <a:endParaRPr lang="vi-VN" dirty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24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and array, pointer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of an array parameter</a:t>
            </a:r>
            <a:endParaRPr lang="vi-VN" dirty="0">
              <a:sym typeface="Wingdings"/>
            </a:endParaRPr>
          </a:p>
          <a:p>
            <a:pPr lvl="2"/>
            <a:endParaRPr lang="vi-VN" dirty="0">
              <a:sym typeface="Wingdings"/>
            </a:endParaRPr>
          </a:p>
          <a:p>
            <a:pPr lvl="1"/>
            <a:endParaRPr lang="vi-VN" dirty="0">
              <a:sym typeface="Wingdings"/>
            </a:endParaRPr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361947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print_array1(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charset="0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[MAX_SIZE], 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size){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print_array2(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charset="0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[], 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size){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print_array3(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*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size){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430256"/>
            <a:ext cx="8361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In all of the three functions above, the first parameters are actually just integer pointers.</a:t>
            </a:r>
            <a:endParaRPr lang="vi-VN" sz="2000" dirty="0"/>
          </a:p>
          <a:p>
            <a:r>
              <a:rPr lang="en-US" sz="2000" dirty="0">
                <a:solidFill>
                  <a:srgbClr val="0432FF"/>
                </a:solidFill>
                <a:sym typeface="Wingdings"/>
              </a:rPr>
              <a:t>The second parameter</a:t>
            </a:r>
            <a:r>
              <a:rPr lang="vi-VN" sz="2000" dirty="0">
                <a:solidFill>
                  <a:srgbClr val="0432FF"/>
                </a:solidFill>
                <a:sym typeface="Wingdings"/>
              </a:rPr>
              <a:t>: size </a:t>
            </a:r>
            <a:r>
              <a:rPr lang="en-US" sz="2000" dirty="0">
                <a:solidFill>
                  <a:srgbClr val="0432FF"/>
                </a:solidFill>
                <a:sym typeface="Wingdings"/>
              </a:rPr>
              <a:t>is the number of elements of arr.</a:t>
            </a:r>
            <a:endParaRPr lang="vi-VN" sz="2000" dirty="0">
              <a:solidFill>
                <a:srgbClr val="0432FF"/>
              </a:solidFill>
              <a:sym typeface="Wingdings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920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Reason to use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duplicating source code</a:t>
            </a:r>
            <a:endParaRPr lang="vi-VN" dirty="0"/>
          </a:p>
          <a:p>
            <a:pPr lvl="1"/>
            <a:r>
              <a:rPr lang="vi-VN" dirty="0">
                <a:sym typeface="Wingdings"/>
              </a:rPr>
              <a:t> Save </a:t>
            </a:r>
            <a:r>
              <a:rPr lang="en-US" dirty="0">
                <a:sym typeface="Wingdings"/>
              </a:rPr>
              <a:t>development t</a:t>
            </a:r>
            <a:r>
              <a:rPr lang="vi-VN" dirty="0">
                <a:sym typeface="Wingdings"/>
              </a:rPr>
              <a:t>ime</a:t>
            </a:r>
          </a:p>
          <a:p>
            <a:pPr lvl="1"/>
            <a:r>
              <a:rPr lang="vi-VN" dirty="0">
                <a:sym typeface="Wingdings"/>
              </a:rPr>
              <a:t> </a:t>
            </a:r>
            <a:r>
              <a:rPr lang="en-US" dirty="0">
                <a:sym typeface="Wingdings"/>
              </a:rPr>
              <a:t>Change the source code in the function quickly and easily, just in one place</a:t>
            </a:r>
            <a:r>
              <a:rPr lang="vi-VN" dirty="0">
                <a:sym typeface="Wingdings"/>
              </a:rPr>
              <a:t> </a:t>
            </a:r>
          </a:p>
          <a:p>
            <a:r>
              <a:rPr lang="en-US" dirty="0">
                <a:sym typeface="Wingdings"/>
              </a:rPr>
              <a:t>Reuse a unit of calculation without having to rewrite it</a:t>
            </a:r>
            <a:endParaRPr lang="vi-VN" dirty="0">
              <a:sym typeface="Wingdings"/>
            </a:endParaRPr>
          </a:p>
          <a:p>
            <a:pPr lvl="1"/>
            <a:r>
              <a:rPr lang="vi-VN" dirty="0">
                <a:sym typeface="Wingdings"/>
              </a:rPr>
              <a:t>Save </a:t>
            </a:r>
            <a:r>
              <a:rPr lang="en-US" dirty="0">
                <a:sym typeface="Wingdings"/>
              </a:rPr>
              <a:t>development t</a:t>
            </a:r>
            <a:r>
              <a:rPr lang="vi-VN" dirty="0">
                <a:sym typeface="Wingdings"/>
              </a:rPr>
              <a:t>ime</a:t>
            </a:r>
          </a:p>
          <a:p>
            <a:pPr lvl="1"/>
            <a:r>
              <a:rPr lang="en-US" dirty="0">
                <a:sym typeface="Wingdings"/>
              </a:rPr>
              <a:t>It is possible to share the unit of calculation not only for one project but for multiple projects</a:t>
            </a:r>
            <a:endParaRPr lang="vi-VN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Example</a:t>
            </a:r>
            <a:r>
              <a:rPr lang="vi-VN" dirty="0">
                <a:sym typeface="Wingdings"/>
              </a:rPr>
              <a:t>: </a:t>
            </a:r>
            <a:r>
              <a:rPr lang="en-US" dirty="0">
                <a:sym typeface="Wingdings"/>
              </a:rPr>
              <a:t>Let’s consider the case that every project is rewriting the mathematical function</a:t>
            </a:r>
            <a:r>
              <a:rPr lang="vi-VN" dirty="0">
                <a:sym typeface="Wingdings"/>
              </a:rPr>
              <a:t>: sin(x), sqrt(x), v.v.  </a:t>
            </a:r>
            <a:r>
              <a:rPr lang="en-US" dirty="0">
                <a:sym typeface="Wingdings"/>
              </a:rPr>
              <a:t>Costly and wasteful</a:t>
            </a:r>
            <a:endParaRPr lang="vi-VN" dirty="0">
              <a:sym typeface="Wingdings"/>
            </a:endParaRPr>
          </a:p>
          <a:p>
            <a:pPr lvl="2"/>
            <a:r>
              <a:rPr lang="vi-VN" dirty="0">
                <a:sym typeface="Wingdings"/>
              </a:rPr>
              <a:t> </a:t>
            </a:r>
            <a:r>
              <a:rPr lang="en-US" dirty="0">
                <a:sym typeface="Wingdings"/>
              </a:rPr>
              <a:t>Use library</a:t>
            </a:r>
            <a:r>
              <a:rPr lang="vi-VN" dirty="0">
                <a:sym typeface="Wingdings"/>
              </a:rPr>
              <a:t> &lt;math.h&gt;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085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and array, pointer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of an array parameter</a:t>
            </a:r>
            <a:endParaRPr lang="vi-VN" dirty="0">
              <a:sym typeface="Wingdings"/>
            </a:endParaRPr>
          </a:p>
          <a:p>
            <a:pPr lvl="2"/>
            <a:endParaRPr lang="vi-VN" dirty="0">
              <a:sym typeface="Wingdings"/>
            </a:endParaRPr>
          </a:p>
          <a:p>
            <a:pPr lvl="1"/>
            <a:endParaRPr lang="vi-VN" dirty="0">
              <a:sym typeface="Wingdings"/>
            </a:endParaRP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00200"/>
            <a:ext cx="6629400" cy="50783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#define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MAX_SIZE  100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print_array1(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arr[MAX_SIZE],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size){}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print_array2(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arr[],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size){}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print_array3(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*ptr,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size){}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size = 5;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a[MAX_SIZE];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i=0; i&lt;size; i++) a[i] = i*i;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print_array1(a, size);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print_array2(a, size);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print_array3(a, size);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3999" y="76200"/>
            <a:ext cx="3810001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Function call</a:t>
            </a:r>
            <a:r>
              <a:rPr lang="vi-VN" b="1" dirty="0">
                <a:solidFill>
                  <a:srgbClr val="0432FF"/>
                </a:solidFill>
              </a:rPr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First argument</a:t>
            </a:r>
            <a:r>
              <a:rPr lang="vi-VN" dirty="0"/>
              <a:t>: </a:t>
            </a:r>
            <a:r>
              <a:rPr lang="vi-VN" sz="2400" b="1" dirty="0">
                <a:solidFill>
                  <a:srgbClr val="0432FF"/>
                </a:solidFill>
              </a:rPr>
              <a:t>a</a:t>
            </a:r>
            <a:endParaRPr lang="vi-VN" b="1" dirty="0">
              <a:solidFill>
                <a:srgbClr val="0432FF"/>
              </a:solidFill>
            </a:endParaRPr>
          </a:p>
          <a:p>
            <a:r>
              <a:rPr lang="en-US" dirty="0"/>
              <a:t>Pass the address of the first element of </a:t>
            </a:r>
            <a:r>
              <a:rPr lang="en-US" sz="2400" b="1" dirty="0" err="1">
                <a:solidFill>
                  <a:srgbClr val="0432FF"/>
                </a:solidFill>
              </a:rPr>
              <a:t>a</a:t>
            </a:r>
            <a:r>
              <a:rPr lang="en-US" dirty="0"/>
              <a:t> into the function</a:t>
            </a:r>
            <a:endParaRPr lang="vi-VN" dirty="0"/>
          </a:p>
          <a:p>
            <a:r>
              <a:rPr lang="vi-VN" dirty="0"/>
              <a:t>(</a:t>
            </a:r>
            <a:r>
              <a:rPr lang="en-US" dirty="0">
                <a:solidFill>
                  <a:srgbClr val="0432FF"/>
                </a:solidFill>
              </a:rPr>
              <a:t>passed by address</a:t>
            </a:r>
            <a:r>
              <a:rPr lang="vi-VN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Second argument</a:t>
            </a:r>
            <a:r>
              <a:rPr lang="vi-VN" dirty="0"/>
              <a:t>: </a:t>
            </a:r>
            <a:r>
              <a:rPr lang="en-US" sz="2400" b="1" dirty="0">
                <a:solidFill>
                  <a:srgbClr val="0432FF"/>
                </a:solidFill>
              </a:rPr>
              <a:t>size</a:t>
            </a:r>
            <a:endParaRPr lang="vi-VN" b="1" dirty="0">
              <a:solidFill>
                <a:srgbClr val="0432FF"/>
              </a:solidFill>
            </a:endParaRPr>
          </a:p>
          <a:p>
            <a:r>
              <a:rPr lang="vi-VN" dirty="0"/>
              <a:t>(</a:t>
            </a:r>
            <a:r>
              <a:rPr lang="en-US" dirty="0">
                <a:solidFill>
                  <a:srgbClr val="0432FF"/>
                </a:solidFill>
              </a:rPr>
              <a:t>passed by value</a:t>
            </a:r>
            <a:r>
              <a:rPr lang="vi-VN" dirty="0"/>
              <a:t>)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3733800" y="4799089"/>
            <a:ext cx="304800" cy="1066800"/>
          </a:xfrm>
          <a:prstGeom prst="rightBrac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038600" y="5332489"/>
            <a:ext cx="32003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>
            <a:endCxn id="7" idx="2"/>
          </p:cNvCxnSpPr>
          <p:nvPr/>
        </p:nvCxnSpPr>
        <p:spPr bwMode="auto">
          <a:xfrm flipV="1">
            <a:off x="7238999" y="2384524"/>
            <a:ext cx="1" cy="29479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606385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and array, pointer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if the elements are objects of a pre-defined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905000"/>
            <a:ext cx="5181600" cy="378565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code[10];</a:t>
            </a:r>
          </a:p>
          <a:p>
            <a:r>
              <a:rPr lang="pt-BR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240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pt-BR" sz="2400">
                <a:solidFill>
                  <a:prstClr val="black"/>
                </a:solidFill>
                <a:latin typeface="Consolas" charset="0"/>
              </a:rPr>
              <a:t> name[50];</a:t>
            </a:r>
          </a:p>
          <a:p>
            <a:r>
              <a:rPr lang="pt-BR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240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pt-BR" sz="2400">
                <a:solidFill>
                  <a:prstClr val="black"/>
                </a:solidFill>
                <a:latin typeface="Consolas" charset="0"/>
              </a:rPr>
              <a:t> gpa;</a:t>
            </a:r>
          </a:p>
          <a:p>
            <a:r>
              <a:rPr lang="pt-BR" sz="2400">
                <a:solidFill>
                  <a:prstClr val="black"/>
                </a:solidFill>
                <a:latin typeface="Consolas" charset="0"/>
              </a:rPr>
              <a:t>} Student;</a:t>
            </a:r>
          </a:p>
          <a:p>
            <a:endParaRPr lang="pt-BR" sz="2400">
              <a:solidFill>
                <a:prstClr val="black"/>
              </a:solidFill>
              <a:latin typeface="Consolas" charset="0"/>
            </a:endParaRPr>
          </a:p>
          <a:p>
            <a:r>
              <a:rPr lang="pt-BR" sz="2400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pt-BR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pt-BR" sz="2400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pt-BR" sz="240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pt-BR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240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pt-BR" sz="2400">
                <a:solidFill>
                  <a:prstClr val="black"/>
                </a:solidFill>
                <a:latin typeface="Consolas" charset="0"/>
              </a:rPr>
              <a:t> x,y,z;</a:t>
            </a:r>
          </a:p>
          <a:p>
            <a:r>
              <a:rPr lang="pt-BR" sz="2400">
                <a:solidFill>
                  <a:prstClr val="black"/>
                </a:solidFill>
                <a:latin typeface="Consolas" charset="0"/>
              </a:rPr>
              <a:t>} Point3D;</a:t>
            </a:r>
          </a:p>
          <a:p>
            <a:endParaRPr lang="pt-BR" sz="2400">
              <a:solidFill>
                <a:prstClr val="black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398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and array, pointer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the functions that print an array of such type (Student or Point3D) can have the following syntaxes</a:t>
            </a:r>
            <a:r>
              <a:rPr lang="vi-VN" dirty="0"/>
              <a:t>:</a:t>
            </a:r>
            <a:endParaRPr lang="vi-VN" dirty="0">
              <a:sym typeface="Wingdings"/>
            </a:endParaRPr>
          </a:p>
          <a:p>
            <a:pPr lvl="1"/>
            <a:endParaRPr lang="vi-VN" dirty="0">
              <a:sym typeface="Wingdings"/>
            </a:endParaRPr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438400"/>
            <a:ext cx="8915400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print_array1(Student arr[MAX_SIZE],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print_array2(Student arr[],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print_array3(Student *arr,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endParaRPr lang="en-US" sz="240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print_array1(Point3D arr[MAX_SIZE],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print_array2(Point3D arr[],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print_array3(Point3D *arr,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size);</a:t>
            </a:r>
          </a:p>
        </p:txBody>
      </p:sp>
    </p:spTree>
    <p:extLst>
      <p:ext uri="{BB962C8B-B14F-4D97-AF65-F5344CB8AC3E}">
        <p14:creationId xmlns:p14="http://schemas.microsoft.com/office/powerpoint/2010/main" val="15037408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and array,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Prevent a function from modifying an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Use the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const</a:t>
            </a:r>
            <a:r>
              <a:rPr lang="vi-VN" dirty="0">
                <a:sym typeface="Wingdings"/>
              </a:rPr>
              <a:t> </a:t>
            </a:r>
            <a:r>
              <a:rPr lang="en-US" dirty="0">
                <a:sym typeface="Wingdings"/>
              </a:rPr>
              <a:t>keyword before the type keyword</a:t>
            </a:r>
            <a:endParaRPr lang="vi-VN" dirty="0">
              <a:sym typeface="Wingding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1336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print_array1(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Student arr[MAX_SIZE],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print_array2(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Student arr[],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print_array3(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Student *arr,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print_array1(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Point3D arr[MAX_SIZE],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print_array2(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Point3D arr[],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print_array3(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Point3D *arr,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size);</a:t>
            </a:r>
          </a:p>
        </p:txBody>
      </p:sp>
    </p:spTree>
    <p:extLst>
      <p:ext uri="{BB962C8B-B14F-4D97-AF65-F5344CB8AC3E}">
        <p14:creationId xmlns:p14="http://schemas.microsoft.com/office/powerpoint/2010/main" val="5541051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and array,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Prevent a function from modifying an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Use the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const</a:t>
            </a:r>
            <a:r>
              <a:rPr lang="vi-VN" dirty="0">
                <a:sym typeface="Wingdings"/>
              </a:rPr>
              <a:t> </a:t>
            </a:r>
            <a:r>
              <a:rPr lang="en-US" dirty="0">
                <a:sym typeface="Wingdings"/>
              </a:rPr>
              <a:t>keyword before the type keyword</a:t>
            </a:r>
            <a:endParaRPr lang="vi-VN" dirty="0">
              <a:sym typeface="Wing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32000"/>
            <a:ext cx="8915400" cy="15875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4299" y="3922145"/>
            <a:ext cx="8991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If </a:t>
            </a:r>
            <a:r>
              <a:rPr lang="en-US" sz="2400" dirty="0" err="1">
                <a:solidFill>
                  <a:srgbClr val="0432FF"/>
                </a:solidFill>
              </a:rPr>
              <a:t>const</a:t>
            </a:r>
            <a:r>
              <a:rPr lang="en-US" sz="2400" dirty="0">
                <a:solidFill>
                  <a:srgbClr val="0432FF"/>
                </a:solidFill>
              </a:rPr>
              <a:t> was used and we still try to modify any element of the array, the compiler will raise an error</a:t>
            </a:r>
            <a:endParaRPr lang="vi-VN" sz="2400" dirty="0">
              <a:solidFill>
                <a:srgbClr val="0432FF"/>
              </a:solidFill>
            </a:endParaRPr>
          </a:p>
          <a:p>
            <a:endParaRPr lang="vi-VN" sz="2400" dirty="0"/>
          </a:p>
          <a:p>
            <a:r>
              <a:rPr lang="en-US" sz="2400" dirty="0"/>
              <a:t>Error</a:t>
            </a:r>
            <a:r>
              <a:rPr lang="vi-VN" sz="2400" dirty="0"/>
              <a:t>: “</a:t>
            </a:r>
            <a:r>
              <a:rPr lang="vi-VN" sz="2400" b="1" dirty="0">
                <a:solidFill>
                  <a:srgbClr val="0432FF"/>
                </a:solidFill>
              </a:rPr>
              <a:t>expression must be a modifiable lvalue</a:t>
            </a:r>
            <a:r>
              <a:rPr lang="vi-VN" sz="2400" dirty="0"/>
              <a:t>”</a:t>
            </a:r>
            <a:endParaRPr lang="en-US" sz="2400" dirty="0"/>
          </a:p>
          <a:p>
            <a:r>
              <a:rPr lang="en-US" sz="2400" dirty="0"/>
              <a:t>Meaning</a:t>
            </a:r>
            <a:r>
              <a:rPr lang="vi-VN" sz="2400" dirty="0"/>
              <a:t>: </a:t>
            </a:r>
            <a:r>
              <a:rPr lang="vi-VN" sz="2400" dirty="0">
                <a:solidFill>
                  <a:srgbClr val="0432FF"/>
                </a:solidFill>
              </a:rPr>
              <a:t>arr</a:t>
            </a:r>
            <a:r>
              <a:rPr lang="en-US" sz="2400" dirty="0">
                <a:solidFill>
                  <a:srgbClr val="0432FF"/>
                </a:solidFill>
              </a:rPr>
              <a:t> must not be used in the left-hand side of the assignment expression</a:t>
            </a:r>
            <a:endParaRPr lang="vi-VN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20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</a:t>
            </a:r>
            <a:endParaRPr lang="en-US" sz="2000" b="1" dirty="0">
              <a:solidFill>
                <a:srgbClr val="0432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What is an inline function?</a:t>
            </a:r>
            <a:endParaRPr lang="vi-VN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Is a function with the</a:t>
            </a:r>
            <a:r>
              <a:rPr lang="vi-VN" dirty="0">
                <a:sym typeface="Wingdings"/>
              </a:rPr>
              <a:t> “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inline</a:t>
            </a:r>
            <a:r>
              <a:rPr lang="vi-VN" dirty="0">
                <a:sym typeface="Wingdings"/>
              </a:rPr>
              <a:t>” </a:t>
            </a:r>
            <a:r>
              <a:rPr lang="en-US" dirty="0">
                <a:sym typeface="Wingdings"/>
              </a:rPr>
              <a:t>keyword written before the return type keyword:</a:t>
            </a:r>
            <a:endParaRPr lang="vi-VN" dirty="0">
              <a:sym typeface="Wingding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957780"/>
            <a:ext cx="9144000" cy="132343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inline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print_array1(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Point3D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[MAX_SIZE], 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inline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print_array2(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Point3D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[], 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inline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print_array3(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Point3D *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size);</a:t>
            </a:r>
          </a:p>
          <a:p>
            <a:endParaRPr lang="en-US" sz="2000" dirty="0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373991" y="3664611"/>
            <a:ext cx="318817" cy="914400"/>
          </a:xfrm>
          <a:prstGeom prst="rightBrac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273" y="495777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Inline</a:t>
            </a: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+mj-lt"/>
                <a:ea typeface="Consolas" charset="0"/>
                <a:cs typeface="Consolas" charset="0"/>
              </a:rPr>
              <a:t>keyword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685808" y="4509820"/>
            <a:ext cx="700226" cy="447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48802" y="4957776"/>
            <a:ext cx="221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Consolas" charset="0"/>
                <a:cs typeface="Consolas" charset="0"/>
              </a:rPr>
              <a:t>Return type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 bwMode="auto">
          <a:xfrm flipH="1" flipV="1">
            <a:off x="1500335" y="3940710"/>
            <a:ext cx="2656784" cy="1017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22192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</a:t>
            </a:r>
            <a:endParaRPr lang="en-US" sz="2000" b="1" dirty="0">
              <a:solidFill>
                <a:srgbClr val="0432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The usefulness of inline functions</a:t>
            </a:r>
            <a:endParaRPr lang="vi-VN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Non-inline functions:</a:t>
            </a:r>
            <a:endParaRPr lang="vi-VN" dirty="0"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Each function call needs to perform the following procedures:</a:t>
            </a:r>
            <a:endParaRPr lang="vi-VN" dirty="0">
              <a:sym typeface="Wingdings"/>
            </a:endParaRPr>
          </a:p>
          <a:p>
            <a:pPr lvl="3"/>
            <a:r>
              <a:rPr lang="en-US" dirty="0">
                <a:sym typeface="Wingdings"/>
              </a:rPr>
              <a:t>Copy parameters</a:t>
            </a:r>
            <a:endParaRPr lang="vi-VN" dirty="0">
              <a:sym typeface="Wingdings"/>
            </a:endParaRPr>
          </a:p>
          <a:p>
            <a:pPr lvl="3"/>
            <a:r>
              <a:rPr lang="en-US" dirty="0">
                <a:sym typeface="Wingdings"/>
              </a:rPr>
              <a:t>Storing registers</a:t>
            </a:r>
            <a:endParaRPr lang="vi-VN" dirty="0">
              <a:sym typeface="Wingdings"/>
            </a:endParaRPr>
          </a:p>
          <a:p>
            <a:pPr lvl="3"/>
            <a:r>
              <a:rPr lang="en-US" dirty="0">
                <a:sym typeface="Wingdings"/>
              </a:rPr>
              <a:t>Loading registers</a:t>
            </a:r>
            <a:endParaRPr lang="vi-VN" dirty="0">
              <a:sym typeface="Wingdings"/>
            </a:endParaRPr>
          </a:p>
          <a:p>
            <a:pPr lvl="3"/>
            <a:r>
              <a:rPr lang="en-US" dirty="0">
                <a:sym typeface="Wingdings"/>
              </a:rPr>
              <a:t>Release parameters</a:t>
            </a:r>
            <a:endParaRPr lang="vi-VN" dirty="0">
              <a:sym typeface="Wingdings"/>
            </a:endParaRPr>
          </a:p>
          <a:p>
            <a:pPr lvl="3"/>
            <a:r>
              <a:rPr lang="en-US" dirty="0">
                <a:sym typeface="Wingdings"/>
              </a:rPr>
              <a:t>V</a:t>
            </a:r>
            <a:r>
              <a:rPr lang="vi-VN" dirty="0">
                <a:sym typeface="Wingdings"/>
              </a:rPr>
              <a:t>.v</a:t>
            </a:r>
          </a:p>
        </p:txBody>
      </p:sp>
    </p:spTree>
    <p:extLst>
      <p:ext uri="{BB962C8B-B14F-4D97-AF65-F5344CB8AC3E}">
        <p14:creationId xmlns:p14="http://schemas.microsoft.com/office/powerpoint/2010/main" val="14988325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Inline function</a:t>
            </a:r>
            <a:endParaRPr lang="en-US" sz="2000" b="1" dirty="0">
              <a:solidFill>
                <a:srgbClr val="0432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The usefulness of </a:t>
            </a:r>
            <a:r>
              <a:rPr lang="en-US" dirty="0" err="1">
                <a:sym typeface="Wingdings"/>
              </a:rPr>
              <a:t>i</a:t>
            </a:r>
            <a:r>
              <a:rPr lang="vi-VN" dirty="0">
                <a:sym typeface="Wingdings"/>
              </a:rPr>
              <a:t>nline function</a:t>
            </a:r>
          </a:p>
          <a:p>
            <a:pPr lvl="1"/>
            <a:r>
              <a:rPr lang="vi-VN" dirty="0">
                <a:sym typeface="Wingdings"/>
              </a:rPr>
              <a:t>Inline function</a:t>
            </a:r>
          </a:p>
          <a:p>
            <a:pPr lvl="2"/>
            <a:r>
              <a:rPr lang="en-US" dirty="0">
                <a:sym typeface="Wingdings"/>
              </a:rPr>
              <a:t>Instead of performing the calling and returning procedures in the case of a normal function, the codes inside the body of an inline function is directly inserted into the caller function</a:t>
            </a:r>
            <a:endParaRPr lang="vi-VN" dirty="0">
              <a:sym typeface="Wingdings"/>
            </a:endParaRPr>
          </a:p>
          <a:p>
            <a:pPr lvl="2"/>
            <a:endParaRPr lang="vi-VN" dirty="0">
              <a:sym typeface="Wingdings"/>
            </a:endParaRPr>
          </a:p>
          <a:p>
            <a:pPr lvl="2"/>
            <a:r>
              <a:rPr lang="vi-VN" dirty="0">
                <a:sym typeface="Wingdings"/>
              </a:rPr>
              <a:t>=&gt; </a:t>
            </a:r>
            <a:r>
              <a:rPr lang="en-US" dirty="0">
                <a:solidFill>
                  <a:srgbClr val="0432FF"/>
                </a:solidFill>
                <a:sym typeface="Wingdings"/>
              </a:rPr>
              <a:t>Save calling and returning costs</a:t>
            </a:r>
            <a:endParaRPr lang="vi-VN" dirty="0">
              <a:solidFill>
                <a:srgbClr val="0432FF"/>
              </a:solidFill>
              <a:sym typeface="Wingdings"/>
            </a:endParaRPr>
          </a:p>
          <a:p>
            <a:pPr lvl="2"/>
            <a:endParaRPr lang="vi-VN" dirty="0">
              <a:solidFill>
                <a:srgbClr val="0432FF"/>
              </a:solidFill>
              <a:sym typeface="Wingdings"/>
            </a:endParaRPr>
          </a:p>
          <a:p>
            <a:pPr lvl="2"/>
            <a:r>
              <a:rPr lang="vi-VN" dirty="0">
                <a:sym typeface="Wingdings"/>
              </a:rPr>
              <a:t>=&gt; </a:t>
            </a:r>
            <a:r>
              <a:rPr lang="en-US" dirty="0">
                <a:solidFill>
                  <a:srgbClr val="0432FF"/>
                </a:solidFill>
                <a:sym typeface="Wingdings"/>
              </a:rPr>
              <a:t>But this will increase the size of the executable file (.exe) if the inline function is called multiple times</a:t>
            </a:r>
            <a:endParaRPr lang="vi-VN" dirty="0">
              <a:solidFill>
                <a:srgbClr val="0432FF"/>
              </a:solidFill>
              <a:sym typeface="Wingdings"/>
            </a:endParaRPr>
          </a:p>
          <a:p>
            <a:pPr lvl="2"/>
            <a:endParaRPr lang="vi-VN" dirty="0">
              <a:solidFill>
                <a:srgbClr val="0432FF"/>
              </a:solidFill>
              <a:sym typeface="Wingdings"/>
            </a:endParaRPr>
          </a:p>
          <a:p>
            <a:pPr lvl="2"/>
            <a:r>
              <a:rPr lang="vi-VN" dirty="0">
                <a:sym typeface="Wingdings"/>
              </a:rPr>
              <a:t>=&gt;</a:t>
            </a:r>
            <a:r>
              <a:rPr lang="vi-VN" dirty="0">
                <a:solidFill>
                  <a:srgbClr val="0432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432FF"/>
                </a:solidFill>
                <a:sym typeface="Wingdings"/>
              </a:rPr>
              <a:t>We should only use inline function when we need to optimize the program for speed</a:t>
            </a:r>
            <a:endParaRPr lang="vi-VN" dirty="0">
              <a:solidFill>
                <a:srgbClr val="0432FF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641794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endParaRPr lang="en-US" sz="2000" b="1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function pointer</a:t>
            </a:r>
            <a:endParaRPr lang="vi-VN" dirty="0"/>
          </a:p>
          <a:p>
            <a:r>
              <a:rPr lang="en-US" dirty="0"/>
              <a:t>Application of function pointer</a:t>
            </a:r>
            <a:endParaRPr lang="vi-VN" dirty="0"/>
          </a:p>
          <a:p>
            <a:r>
              <a:rPr lang="en-US" dirty="0"/>
              <a:t>Function pointer declaration</a:t>
            </a:r>
            <a:endParaRPr lang="vi-VN" dirty="0"/>
          </a:p>
          <a:p>
            <a:r>
              <a:rPr lang="en-US" dirty="0"/>
              <a:t>Calling a function through a pointer</a:t>
            </a:r>
            <a:endParaRPr lang="vi-VN" dirty="0"/>
          </a:p>
          <a:p>
            <a:r>
              <a:rPr lang="en-US" dirty="0"/>
              <a:t>Define f</a:t>
            </a:r>
            <a:r>
              <a:rPr lang="vi-VN" dirty="0"/>
              <a:t>unction pointer</a:t>
            </a:r>
            <a:r>
              <a:rPr lang="en-US" dirty="0"/>
              <a:t> data type</a:t>
            </a:r>
            <a:endParaRPr lang="vi-VN" dirty="0"/>
          </a:p>
          <a:p>
            <a:r>
              <a:rPr lang="en-US" dirty="0"/>
              <a:t>Passing function pointer </a:t>
            </a:r>
            <a:endParaRPr lang="vi-VN" dirty="0"/>
          </a:p>
          <a:p>
            <a:r>
              <a:rPr lang="en-US" dirty="0"/>
              <a:t>Function pointer array</a:t>
            </a:r>
          </a:p>
        </p:txBody>
      </p:sp>
    </p:spTree>
    <p:extLst>
      <p:ext uri="{BB962C8B-B14F-4D97-AF65-F5344CB8AC3E}">
        <p14:creationId xmlns:p14="http://schemas.microsoft.com/office/powerpoint/2010/main" val="17578482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What is function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pointer to function </a:t>
            </a:r>
            <a:r>
              <a:rPr lang="en-US" dirty="0" err="1">
                <a:solidFill>
                  <a:srgbClr val="0432FF"/>
                </a:solidFill>
              </a:rPr>
              <a:t>fx</a:t>
            </a:r>
            <a:r>
              <a:rPr lang="en-US" dirty="0"/>
              <a:t> is the address of the first statement to be executed in </a:t>
            </a:r>
            <a:r>
              <a:rPr lang="en-US" dirty="0" err="1">
                <a:solidFill>
                  <a:srgbClr val="0432FF"/>
                </a:solidFill>
              </a:rPr>
              <a:t>fx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/>
          </a:p>
          <a:p>
            <a:r>
              <a:rPr lang="en-US" dirty="0"/>
              <a:t>How to get the address of a function?</a:t>
            </a:r>
            <a:endParaRPr lang="vi-VN" dirty="0"/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The name of a function is also its address</a:t>
            </a:r>
            <a:endParaRPr lang="vi-VN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3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Reason to use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Help developing algorithms, organizing programs easily</a:t>
            </a:r>
            <a:endParaRPr lang="vi-VN" dirty="0">
              <a:sym typeface="Wingdings"/>
            </a:endParaRPr>
          </a:p>
          <a:p>
            <a:pPr lvl="1"/>
            <a:r>
              <a:rPr lang="en-US" dirty="0"/>
              <a:t>Algorithm</a:t>
            </a:r>
            <a:r>
              <a:rPr lang="vi-VN" dirty="0"/>
              <a:t>:</a:t>
            </a:r>
          </a:p>
          <a:p>
            <a:pPr lvl="2"/>
            <a:r>
              <a:rPr lang="en-US" dirty="0"/>
              <a:t>A fundamental technique for problem-solving: decompose a large problem into smaller sub-problems</a:t>
            </a:r>
            <a:endParaRPr lang="vi-VN" dirty="0"/>
          </a:p>
          <a:p>
            <a:pPr lvl="3"/>
            <a:r>
              <a:rPr lang="vi-VN" dirty="0">
                <a:sym typeface="Wingdings"/>
              </a:rPr>
              <a:t> </a:t>
            </a:r>
            <a:r>
              <a:rPr lang="en-US" dirty="0">
                <a:sym typeface="Wingdings"/>
              </a:rPr>
              <a:t>Each sub-problem can be a unit of calculation (as a function)</a:t>
            </a:r>
            <a:endParaRPr lang="vi-VN" dirty="0"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Example</a:t>
            </a:r>
            <a:r>
              <a:rPr lang="vi-VN" dirty="0">
                <a:sym typeface="Wingdings"/>
              </a:rPr>
              <a:t>: </a:t>
            </a:r>
            <a:r>
              <a:rPr lang="en-US" dirty="0">
                <a:sym typeface="Wingdings"/>
              </a:rPr>
              <a:t>Enter a sequence of numbers, calculate and print the mean and standard deviation of them. This problem can be decomposed into sub-problems</a:t>
            </a:r>
            <a:endParaRPr lang="vi-VN" dirty="0">
              <a:sym typeface="Wingdings"/>
            </a:endParaRPr>
          </a:p>
          <a:p>
            <a:pPr lvl="3"/>
            <a:r>
              <a:rPr lang="vi-VN" dirty="0">
                <a:sym typeface="Wingdings"/>
              </a:rPr>
              <a:t>(1) </a:t>
            </a:r>
            <a:r>
              <a:rPr lang="en-US" dirty="0">
                <a:sym typeface="Wingdings"/>
              </a:rPr>
              <a:t>Input a sequence of numbers</a:t>
            </a:r>
            <a:endParaRPr lang="vi-VN" dirty="0">
              <a:sym typeface="Wingdings"/>
            </a:endParaRPr>
          </a:p>
          <a:p>
            <a:pPr lvl="3"/>
            <a:r>
              <a:rPr lang="vi-VN" dirty="0">
                <a:sym typeface="Wingdings"/>
              </a:rPr>
              <a:t>(2) </a:t>
            </a:r>
            <a:r>
              <a:rPr lang="en-US" dirty="0">
                <a:sym typeface="Wingdings"/>
              </a:rPr>
              <a:t>Compute mean and standard deviation</a:t>
            </a:r>
            <a:endParaRPr lang="vi-VN" dirty="0">
              <a:sym typeface="Wingdings"/>
            </a:endParaRPr>
          </a:p>
          <a:p>
            <a:pPr lvl="3"/>
            <a:r>
              <a:rPr lang="vi-VN" dirty="0">
                <a:sym typeface="Wingdings"/>
              </a:rPr>
              <a:t>(3) </a:t>
            </a:r>
            <a:r>
              <a:rPr lang="en-US" dirty="0">
                <a:sym typeface="Wingdings"/>
              </a:rPr>
              <a:t>Print out the input numbers, mean and standard deviation</a:t>
            </a:r>
            <a:endParaRPr lang="vi-VN" dirty="0">
              <a:sym typeface="Wingdings"/>
            </a:endParaRPr>
          </a:p>
          <a:p>
            <a:pPr lvl="2"/>
            <a:endParaRPr lang="vi-V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448573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Application of function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no function pointer</a:t>
            </a:r>
            <a:endParaRPr lang="vi-VN" dirty="0"/>
          </a:p>
          <a:p>
            <a:pPr lvl="1"/>
            <a:r>
              <a:rPr lang="en-US" dirty="0"/>
              <a:t>The function is called through its name in the source code</a:t>
            </a:r>
            <a:endParaRPr lang="vi-VN" dirty="0"/>
          </a:p>
          <a:p>
            <a:pPr lvl="1"/>
            <a:r>
              <a:rPr lang="vi-VN" dirty="0">
                <a:sym typeface="Wingdings"/>
              </a:rPr>
              <a:t> </a:t>
            </a:r>
            <a:r>
              <a:rPr lang="en-US" dirty="0">
                <a:solidFill>
                  <a:srgbClr val="0432FF"/>
                </a:solidFill>
                <a:sym typeface="Wingdings"/>
              </a:rPr>
              <a:t>We need to know the name of the function at compiling time</a:t>
            </a:r>
            <a:endParaRPr lang="vi-VN" dirty="0">
              <a:solidFill>
                <a:srgbClr val="0432FF"/>
              </a:solidFill>
              <a:sym typeface="Wingdings"/>
            </a:endParaRPr>
          </a:p>
          <a:p>
            <a:pPr lvl="1"/>
            <a:endParaRPr lang="vi-VN" dirty="0"/>
          </a:p>
          <a:p>
            <a:r>
              <a:rPr lang="en-US" dirty="0"/>
              <a:t>If function pointer is used</a:t>
            </a:r>
            <a:endParaRPr lang="vi-VN" dirty="0"/>
          </a:p>
          <a:p>
            <a:pPr lvl="1"/>
            <a:r>
              <a:rPr lang="en-US" dirty="0"/>
              <a:t>We can call a function through the pointer</a:t>
            </a:r>
            <a:endParaRPr lang="vi-VN" dirty="0"/>
          </a:p>
          <a:p>
            <a:pPr lvl="1"/>
            <a:r>
              <a:rPr lang="vi-VN" dirty="0">
                <a:sym typeface="Wingdings"/>
              </a:rPr>
              <a:t> </a:t>
            </a:r>
            <a:r>
              <a:rPr lang="en-US" dirty="0">
                <a:sym typeface="Wingdings"/>
              </a:rPr>
              <a:t>There is no need to know the name of the function at compiling time</a:t>
            </a:r>
            <a:endParaRPr lang="vi-VN" dirty="0">
              <a:sym typeface="Wingdings"/>
            </a:endParaRPr>
          </a:p>
          <a:p>
            <a:pPr lvl="1"/>
            <a:r>
              <a:rPr lang="vi-VN" dirty="0">
                <a:solidFill>
                  <a:srgbClr val="0432FF"/>
                </a:solidFill>
                <a:sym typeface="Wingdings"/>
              </a:rPr>
              <a:t> </a:t>
            </a:r>
            <a:r>
              <a:rPr lang="en-US" dirty="0">
                <a:solidFill>
                  <a:srgbClr val="0432FF"/>
                </a:solidFill>
                <a:sym typeface="Wingdings"/>
              </a:rPr>
              <a:t>We only need to know the address of the function at runtime and call it</a:t>
            </a:r>
            <a:endParaRPr lang="vi-VN" dirty="0">
              <a:solidFill>
                <a:srgbClr val="0432FF"/>
              </a:solidFill>
              <a:sym typeface="Wingdings"/>
            </a:endParaRPr>
          </a:p>
          <a:p>
            <a:pPr lvl="1"/>
            <a:r>
              <a:rPr lang="vi-VN" dirty="0">
                <a:solidFill>
                  <a:srgbClr val="0432FF"/>
                </a:solidFill>
                <a:sym typeface="Wingdings"/>
              </a:rPr>
              <a:t> </a:t>
            </a:r>
            <a:r>
              <a:rPr lang="en-US" dirty="0">
                <a:solidFill>
                  <a:srgbClr val="0432FF"/>
                </a:solidFill>
                <a:sym typeface="Wingdings"/>
              </a:rPr>
              <a:t>Our program can be more flexible</a:t>
            </a:r>
            <a:endParaRPr lang="vi-V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31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vi-VN" sz="2000" b="1" dirty="0">
                <a:solidFill>
                  <a:srgbClr val="0432FF"/>
                </a:solidFill>
              </a:rPr>
              <a:t>Application of function pointer</a:t>
            </a:r>
            <a:endParaRPr lang="en-US" sz="2000" b="1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vi-VN" dirty="0">
                <a:solidFill>
                  <a:srgbClr val="0432FF"/>
                </a:solidFill>
              </a:rPr>
              <a:t>: </a:t>
            </a:r>
            <a:r>
              <a:rPr lang="en-US" dirty="0">
                <a:solidFill>
                  <a:srgbClr val="0432FF"/>
                </a:solidFill>
              </a:rPr>
              <a:t>drawing a graph</a:t>
            </a:r>
            <a:endParaRPr lang="vi-VN" dirty="0">
              <a:solidFill>
                <a:srgbClr val="0432FF"/>
              </a:solidFill>
            </a:endParaRPr>
          </a:p>
          <a:p>
            <a:pPr lvl="1"/>
            <a:r>
              <a:rPr lang="en-US" dirty="0"/>
              <a:t>The drawing function only needs to know</a:t>
            </a:r>
            <a:r>
              <a:rPr lang="vi-VN" dirty="0"/>
              <a:t>: </a:t>
            </a:r>
            <a:r>
              <a:rPr lang="en-US" dirty="0"/>
              <a:t>when it pass x as an argument, it will receive the value y from a function. It does not need to know the name of that function and how y is computed at compiling time.</a:t>
            </a:r>
            <a:endParaRPr lang="vi-VN" dirty="0"/>
          </a:p>
          <a:p>
            <a:pPr lvl="1"/>
            <a:r>
              <a:rPr lang="en-US" dirty="0"/>
              <a:t>The program creates a function table (an array storing addresses of functions). Function calls can be done through these addresses to calculate y from x.</a:t>
            </a:r>
          </a:p>
          <a:p>
            <a:pPr lvl="1"/>
            <a:r>
              <a:rPr lang="en-US" dirty="0"/>
              <a:t>This function table can be inserted with more functions or accessed in runtime</a:t>
            </a:r>
            <a:endParaRPr lang="vi-VN" dirty="0"/>
          </a:p>
          <a:p>
            <a:pPr lvl="2"/>
            <a:r>
              <a:rPr lang="en-US" dirty="0"/>
              <a:t>When the program is running, user will choose a library consisting the evaluating function (evaluate y from x), let the program know the name of the function (in string)</a:t>
            </a:r>
            <a:endParaRPr lang="vi-VN" dirty="0"/>
          </a:p>
          <a:p>
            <a:pPr lvl="2"/>
            <a:r>
              <a:rPr lang="vi-VN" dirty="0">
                <a:solidFill>
                  <a:srgbClr val="0432FF"/>
                </a:solidFill>
              </a:rPr>
              <a:t>=&gt; </a:t>
            </a:r>
            <a:r>
              <a:rPr lang="en-US" dirty="0">
                <a:solidFill>
                  <a:srgbClr val="0432FF"/>
                </a:solidFill>
              </a:rPr>
              <a:t>The program can draw the graph of functions in that calculations are only known in runtime</a:t>
            </a:r>
            <a:endParaRPr lang="vi-VN" dirty="0">
              <a:solidFill>
                <a:srgbClr val="0432FF"/>
              </a:solidFill>
            </a:endParaRPr>
          </a:p>
          <a:p>
            <a:pPr lvl="2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106304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vi-VN" sz="2000" b="1" dirty="0">
                <a:solidFill>
                  <a:srgbClr val="0432FF"/>
                </a:solidFill>
              </a:rPr>
              <a:t>Application of function pointer</a:t>
            </a:r>
            <a:endParaRPr lang="en-US" sz="2000" b="1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vi-VN" dirty="0"/>
              <a:t>:</a:t>
            </a:r>
            <a:r>
              <a:rPr lang="en-US" dirty="0">
                <a:solidFill>
                  <a:srgbClr val="0432FF"/>
                </a:solidFill>
              </a:rPr>
              <a:t> Creating a library in which a function that does some tasks can only be known in the future, depending on each project</a:t>
            </a:r>
            <a:r>
              <a:rPr lang="vi-VN" dirty="0">
                <a:solidFill>
                  <a:srgbClr val="0432FF"/>
                </a:solidFill>
              </a:rPr>
              <a:t>.</a:t>
            </a:r>
            <a:endParaRPr lang="vi-VN" dirty="0"/>
          </a:p>
          <a:p>
            <a:pPr lvl="1"/>
            <a:r>
              <a:rPr lang="en-US" dirty="0"/>
              <a:t>Even-handling functions in libraries used for developing applications in which graphics user interface (GUI) is needed:</a:t>
            </a:r>
            <a:endParaRPr lang="vi-VN" dirty="0"/>
          </a:p>
          <a:p>
            <a:pPr lvl="2"/>
            <a:r>
              <a:rPr lang="vi-VN" dirty="0">
                <a:solidFill>
                  <a:srgbClr val="0432FF"/>
                </a:solidFill>
              </a:rPr>
              <a:t>Callback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function</a:t>
            </a:r>
            <a:endParaRPr lang="vi-VN" dirty="0"/>
          </a:p>
          <a:p>
            <a:pPr lvl="2"/>
            <a:endParaRPr lang="vi-VN" dirty="0">
              <a:solidFill>
                <a:srgbClr val="0432FF"/>
              </a:solidFill>
            </a:endParaRPr>
          </a:p>
          <a:p>
            <a:r>
              <a:rPr lang="en-US" dirty="0"/>
              <a:t>Example</a:t>
            </a:r>
            <a:r>
              <a:rPr lang="vi-VN" dirty="0"/>
              <a:t>:</a:t>
            </a:r>
            <a:r>
              <a:rPr lang="vi-VN" dirty="0">
                <a:solidFill>
                  <a:srgbClr val="0432FF"/>
                </a:solidFill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implement the function table in C++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470667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vi-VN" sz="2000" b="1" dirty="0">
                <a:solidFill>
                  <a:srgbClr val="0432FF"/>
                </a:solidFill>
              </a:rPr>
              <a:t>Function pointer</a:t>
            </a:r>
            <a:r>
              <a:rPr lang="en-US" sz="2000" b="1" dirty="0">
                <a:solidFill>
                  <a:srgbClr val="0432FF"/>
                </a:solidFill>
              </a:rPr>
              <a:t>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know</a:t>
            </a:r>
            <a:endParaRPr lang="vi-VN" dirty="0"/>
          </a:p>
          <a:p>
            <a:pPr lvl="1"/>
            <a:r>
              <a:rPr lang="en-US" dirty="0"/>
              <a:t>The return data type</a:t>
            </a:r>
            <a:endParaRPr lang="vi-VN" dirty="0"/>
          </a:p>
          <a:p>
            <a:pPr lvl="1"/>
            <a:r>
              <a:rPr lang="en-US" dirty="0"/>
              <a:t>The list of data types of all parameters</a:t>
            </a:r>
            <a:endParaRPr lang="vi-VN" dirty="0"/>
          </a:p>
          <a:p>
            <a:pPr lvl="1"/>
            <a:r>
              <a:rPr lang="en-US" dirty="0"/>
              <a:t>The meaning of the set of functions satisfy the 2 constraints above</a:t>
            </a:r>
            <a:endParaRPr lang="vi-VN" dirty="0"/>
          </a:p>
          <a:p>
            <a:pPr lvl="2"/>
            <a:r>
              <a:rPr lang="en-US" dirty="0"/>
              <a:t>Decide the appropriate name for the pointer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86271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Function pointer declaration </a:t>
            </a:r>
            <a:r>
              <a:rPr lang="vi-VN" sz="2000" b="1" dirty="0">
                <a:solidFill>
                  <a:srgbClr val="0432FF"/>
                </a:solidFill>
              </a:rPr>
              <a:t>– </a:t>
            </a:r>
            <a:r>
              <a:rPr lang="en-US" sz="2000" b="1" dirty="0">
                <a:solidFill>
                  <a:srgbClr val="0432FF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159" y="3308230"/>
            <a:ext cx="643088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(*print_ptr1)(Student);</a:t>
            </a: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(*print_ptr2)(Student) = NULL;</a:t>
            </a: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(*print_ptr3)(Student) = print_one_row;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085" y="904160"/>
            <a:ext cx="6430879" cy="163121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code[5];</a:t>
            </a:r>
          </a:p>
          <a:p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2000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 name[20];</a:t>
            </a:r>
          </a:p>
          <a:p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2000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 gpa;</a:t>
            </a:r>
          </a:p>
          <a:p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096029"/>
            <a:ext cx="4476225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vi-VN" b="1" dirty="0">
                <a:solidFill>
                  <a:srgbClr val="0432FF"/>
                </a:solidFill>
              </a:rPr>
              <a:t>Student:</a:t>
            </a:r>
          </a:p>
          <a:p>
            <a:r>
              <a:rPr lang="en-US" dirty="0"/>
              <a:t>Data type storing information of a student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159" y="4378622"/>
            <a:ext cx="8474241" cy="193899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print_ptr1, print_ptr2, print_ptr3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These are function pointer variables</a:t>
            </a:r>
            <a:r>
              <a:rPr lang="vi-VN" sz="2000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storing addresses of functions</a:t>
            </a:r>
            <a:r>
              <a:rPr lang="vi-VN" sz="2000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).</a:t>
            </a:r>
          </a:p>
          <a:p>
            <a:r>
              <a:rPr lang="en-US" sz="2000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We can assign them with a function that (the name of this function is not important):</a:t>
            </a:r>
            <a:endParaRPr lang="vi-VN" sz="2000" dirty="0">
              <a:solidFill>
                <a:prstClr val="black"/>
              </a:solidFill>
              <a:latin typeface="Tahoma" charset="0"/>
              <a:ea typeface="Tahoma" charset="0"/>
              <a:cs typeface="Tahoma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Has void return type</a:t>
            </a:r>
            <a:r>
              <a:rPr lang="vi-VN" sz="2000" dirty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sz="2000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return nothing</a:t>
            </a:r>
            <a:endParaRPr lang="vi-VN" sz="2000" dirty="0">
              <a:solidFill>
                <a:srgbClr val="0432FF"/>
              </a:solidFill>
              <a:latin typeface="Tahoma" charset="0"/>
              <a:ea typeface="Tahoma" charset="0"/>
              <a:cs typeface="Tahoma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AND has a parameter of type Student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085" y="2800290"/>
            <a:ext cx="6458954" cy="40011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print_one_row(Student student);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6506" y="2643206"/>
            <a:ext cx="3503483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432FF"/>
                </a:solidFill>
                <a:latin typeface="Consolas" charset="0"/>
              </a:rPr>
              <a:t>print_one_row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:</a:t>
            </a:r>
          </a:p>
          <a:p>
            <a:r>
              <a:rPr lang="en-US" dirty="0"/>
              <a:t>A function with void return type, input is a Student</a:t>
            </a:r>
          </a:p>
        </p:txBody>
      </p:sp>
    </p:spTree>
    <p:extLst>
      <p:ext uri="{BB962C8B-B14F-4D97-AF65-F5344CB8AC3E}">
        <p14:creationId xmlns:p14="http://schemas.microsoft.com/office/powerpoint/2010/main" val="15610035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Calling a function through a pointer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22421"/>
            <a:ext cx="8534400" cy="397031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code[5];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name[20];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gpa;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print_one_row(Student student);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print_one_row(Student student){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”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student.name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”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student.gpa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761637"/>
            <a:ext cx="142949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Source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2286000"/>
            <a:ext cx="43761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Student printing function in a single line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105400" y="3505201"/>
            <a:ext cx="457200" cy="1143000"/>
          </a:xfrm>
          <a:prstGeom prst="rightBrace">
            <a:avLst>
              <a:gd name="adj1" fmla="val 50438"/>
              <a:gd name="adj2" fmla="val 5000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551228" y="4076700"/>
            <a:ext cx="17766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7315200" y="2655334"/>
            <a:ext cx="12700" cy="14213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916340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Calling a function through a pointer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85" y="1102531"/>
            <a:ext cx="155459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Main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32" y="1471863"/>
            <a:ext cx="7543800" cy="378565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(*print_ptr3)(Student) = print_one_row;</a:t>
            </a: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Student s = {</a:t>
            </a:r>
            <a:r>
              <a:rPr lang="en-US" sz="2000">
                <a:solidFill>
                  <a:srgbClr val="A31515"/>
                </a:solidFill>
                <a:latin typeface="Consolas" charset="0"/>
              </a:rPr>
              <a:t>"001"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en-US" sz="2000">
                <a:solidFill>
                  <a:srgbClr val="A31515"/>
                </a:solidFill>
                <a:latin typeface="Consolas" charset="0"/>
              </a:rPr>
              <a:t>"Nguyen Thanh An"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, 9.8f};</a:t>
            </a: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print_ptr3(s);</a:t>
            </a: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(*print_ptr3)(s);</a:t>
            </a: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sz="200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sz="200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200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2000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7200" y="4883627"/>
            <a:ext cx="4752573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Calling a function through the pointer</a:t>
            </a:r>
            <a:r>
              <a:rPr lang="vi-VN" b="1" dirty="0">
                <a:solidFill>
                  <a:srgbClr val="0432FF"/>
                </a:solidFill>
              </a:rPr>
              <a:t>: </a:t>
            </a:r>
            <a:r>
              <a:rPr lang="en-US" dirty="0"/>
              <a:t>using </a:t>
            </a:r>
            <a:r>
              <a:rPr lang="vi-VN" sz="2400" b="1" dirty="0">
                <a:solidFill>
                  <a:srgbClr val="0432FF"/>
                </a:solidFill>
              </a:rPr>
              <a:t>*</a:t>
            </a:r>
            <a:r>
              <a:rPr lang="en-US" sz="2400" b="1" dirty="0">
                <a:solidFill>
                  <a:srgbClr val="0432FF"/>
                </a:solidFill>
              </a:rPr>
              <a:t> </a:t>
            </a:r>
            <a:r>
              <a:rPr lang="en-US" dirty="0"/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78968" y="2835889"/>
            <a:ext cx="473643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Calling a function through the pointer</a:t>
            </a:r>
            <a:r>
              <a:rPr lang="vi-VN" b="1" dirty="0">
                <a:solidFill>
                  <a:srgbClr val="0432FF"/>
                </a:solidFill>
              </a:rPr>
              <a:t>: </a:t>
            </a:r>
            <a:r>
              <a:rPr lang="en-US" dirty="0"/>
              <a:t>the function address of a common function name in a common function call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2000" y="2903024"/>
            <a:ext cx="2667000" cy="46166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2000" y="3595521"/>
            <a:ext cx="2667000" cy="46166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" name="Straight Arrow Connector 6"/>
          <p:cNvCxnSpPr>
            <a:stCxn id="5" idx="3"/>
            <a:endCxn id="16" idx="1"/>
          </p:cNvCxnSpPr>
          <p:nvPr/>
        </p:nvCxnSpPr>
        <p:spPr bwMode="auto">
          <a:xfrm>
            <a:off x="3429000" y="3133857"/>
            <a:ext cx="749968" cy="163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17" idx="3"/>
            <a:endCxn id="15" idx="1"/>
          </p:cNvCxnSpPr>
          <p:nvPr/>
        </p:nvCxnSpPr>
        <p:spPr bwMode="auto">
          <a:xfrm>
            <a:off x="3429000" y="3826354"/>
            <a:ext cx="838200" cy="1426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05051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Calling a function through a pointer - result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85" y="1102531"/>
            <a:ext cx="155459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Main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32" y="1471863"/>
            <a:ext cx="7543800" cy="378565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(*print_ptr3)(Student) = print_one_row;</a:t>
            </a: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Student s = {</a:t>
            </a:r>
            <a:r>
              <a:rPr lang="en-US" sz="2000">
                <a:solidFill>
                  <a:srgbClr val="A31515"/>
                </a:solidFill>
                <a:latin typeface="Consolas" charset="0"/>
              </a:rPr>
              <a:t>"001"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en-US" sz="2000">
                <a:solidFill>
                  <a:srgbClr val="A31515"/>
                </a:solidFill>
                <a:latin typeface="Consolas" charset="0"/>
              </a:rPr>
              <a:t>"Nguyen Thanh An"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, 9.8f};</a:t>
            </a: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print_ptr3(s);</a:t>
            </a: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(*print_ptr3)(s);</a:t>
            </a: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sz="200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sz="200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200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2000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 sz="20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2" y="4242547"/>
            <a:ext cx="83693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41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Define function pointer data type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7696200" cy="224676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code[5];</a:t>
            </a:r>
          </a:p>
          <a:p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2000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 name[20];</a:t>
            </a:r>
          </a:p>
          <a:p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2000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 gpa;</a:t>
            </a:r>
          </a:p>
          <a:p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};</a:t>
            </a:r>
          </a:p>
          <a:p>
            <a:endParaRPr lang="pt-BR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sz="2000" dirty="0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pt-BR" sz="2000" dirty="0">
                <a:solidFill>
                  <a:prstClr val="black"/>
                </a:solidFill>
                <a:latin typeface="Consolas" charset="0"/>
              </a:rPr>
              <a:t> (*PrintStudentPtr)(Student);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810000"/>
            <a:ext cx="883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The 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vi-VN" sz="2000" dirty="0">
                <a:solidFill>
                  <a:srgbClr val="0432FF"/>
                </a:solidFill>
              </a:rPr>
              <a:t> </a:t>
            </a:r>
            <a:r>
              <a:rPr lang="en-US" sz="2000" dirty="0">
                <a:solidFill>
                  <a:srgbClr val="0432FF"/>
                </a:solidFill>
              </a:rPr>
              <a:t>keyword helps shortening variable declaration</a:t>
            </a:r>
            <a:endParaRPr lang="vi-VN" sz="2000" dirty="0">
              <a:solidFill>
                <a:srgbClr val="0432FF"/>
              </a:solidFill>
            </a:endParaRPr>
          </a:p>
          <a:p>
            <a:endParaRPr lang="vi-VN" dirty="0">
              <a:solidFill>
                <a:srgbClr val="0432FF"/>
              </a:solidFill>
            </a:endParaRPr>
          </a:p>
          <a:p>
            <a:r>
              <a:rPr lang="pt-BR" sz="2000" b="1" dirty="0">
                <a:solidFill>
                  <a:srgbClr val="0432FF"/>
                </a:solidFill>
                <a:latin typeface="Consolas" charset="0"/>
              </a:rPr>
              <a:t>PrintStudentPtr: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can be used as a new data type now</a:t>
            </a:r>
            <a:endParaRPr lang="vi-VN" sz="2000" dirty="0">
              <a:solidFill>
                <a:srgbClr val="0432FF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It is the set of all functions with void return type</a:t>
            </a:r>
            <a:r>
              <a:rPr lang="vi-VN" sz="2000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accepting a parameter with type</a:t>
            </a:r>
            <a:r>
              <a:rPr lang="vi-VN" sz="2000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pt-BR" sz="2000" dirty="0">
                <a:solidFill>
                  <a:srgbClr val="0432FF"/>
                </a:solidFill>
                <a:latin typeface="Consolas" charset="0"/>
              </a:rPr>
              <a:t>Student</a:t>
            </a:r>
            <a:endParaRPr lang="en-US" sz="2000" dirty="0">
              <a:solidFill>
                <a:srgbClr val="0432FF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37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Define function pointer data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1" y="1524000"/>
            <a:ext cx="8610599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(*print_ptr3)(Student)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</a:rPr>
              <a:t>print_one_row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latin typeface="Consolas" charset="0"/>
              </a:rPr>
              <a:t>PrintStudentPtr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</a:rPr>
              <a:t>print_ptr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</a:rPr>
              <a:t>print_one_row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1" y="3048000"/>
            <a:ext cx="8610600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  <a:latin typeface="Consolas" charset="0"/>
              </a:rPr>
              <a:t>print_ptr3</a:t>
            </a:r>
            <a:r>
              <a:rPr lang="en-US" sz="2400" b="1" dirty="0">
                <a:solidFill>
                  <a:srgbClr val="0432FF"/>
                </a:solidFill>
              </a:rPr>
              <a:t>, </a:t>
            </a:r>
            <a:r>
              <a:rPr lang="en-US" sz="2400" b="1" dirty="0" err="1">
                <a:solidFill>
                  <a:srgbClr val="0432FF"/>
                </a:solidFill>
                <a:latin typeface="Consolas" charset="0"/>
              </a:rPr>
              <a:t>print_ptr</a:t>
            </a:r>
            <a:r>
              <a:rPr lang="en-US" sz="2400" b="1" dirty="0">
                <a:solidFill>
                  <a:srgbClr val="0432FF"/>
                </a:solidFill>
              </a:rPr>
              <a:t> </a:t>
            </a:r>
            <a:r>
              <a:rPr lang="en-US" sz="2400" dirty="0"/>
              <a:t>: </a:t>
            </a:r>
          </a:p>
          <a:p>
            <a:r>
              <a:rPr lang="en-US" sz="2400" dirty="0"/>
              <a:t>These are variable names. They are initialized with the address of the function </a:t>
            </a:r>
            <a:r>
              <a:rPr lang="en-US" sz="2400" dirty="0" err="1">
                <a:solidFill>
                  <a:prstClr val="black"/>
                </a:solidFill>
                <a:latin typeface="Consolas" charset="0"/>
              </a:rPr>
              <a:t>print_one_row</a:t>
            </a:r>
            <a:endParaRPr lang="vi-VN" sz="2400" dirty="0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1" y="5008624"/>
            <a:ext cx="8762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432FF"/>
                </a:solidFill>
              </a:rPr>
              <a:t>Thanks to</a:t>
            </a:r>
            <a:r>
              <a:rPr lang="vi-VN" sz="2000" dirty="0">
                <a:solidFill>
                  <a:srgbClr val="0432FF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</a:rPr>
              <a:t>PrintStudentPtr</a:t>
            </a:r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pPr algn="ctr"/>
            <a:r>
              <a:rPr lang="en-US" sz="2000" dirty="0">
                <a:solidFill>
                  <a:srgbClr val="0432FF"/>
                </a:solidFill>
              </a:rPr>
              <a:t>Declaring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</a:rPr>
              <a:t>print_ptr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 dirty="0">
                <a:solidFill>
                  <a:srgbClr val="0432FF"/>
                </a:solidFill>
              </a:rPr>
              <a:t>is the same as declaring any other data type, shorter and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19425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Reason to use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Help developing algorithms, organizing programs easily</a:t>
            </a:r>
            <a:endParaRPr lang="vi-VN" dirty="0">
              <a:sym typeface="Wingdings"/>
            </a:endParaRPr>
          </a:p>
          <a:p>
            <a:pPr lvl="1"/>
            <a:r>
              <a:rPr lang="en-US" dirty="0"/>
              <a:t>Algorithm</a:t>
            </a:r>
            <a:r>
              <a:rPr lang="vi-VN" dirty="0"/>
              <a:t>:</a:t>
            </a:r>
            <a:endParaRPr lang="vi-VN" dirty="0"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Example</a:t>
            </a:r>
            <a:r>
              <a:rPr lang="vi-VN" dirty="0">
                <a:sym typeface="Wingdings"/>
              </a:rPr>
              <a:t>: </a:t>
            </a:r>
            <a:r>
              <a:rPr lang="en-US" dirty="0">
                <a:sym typeface="Wingdings"/>
              </a:rPr>
              <a:t>Enter a sequence of numbers, calculate and print the mean and standard deviation of them. This problem can be decomposed into sub-problems</a:t>
            </a:r>
            <a:endParaRPr lang="vi-VN" dirty="0">
              <a:sym typeface="Wingdings"/>
            </a:endParaRPr>
          </a:p>
          <a:p>
            <a:pPr lvl="3"/>
            <a:r>
              <a:rPr lang="vi-VN" dirty="0">
                <a:sym typeface="Wingdings"/>
              </a:rPr>
              <a:t>(1) </a:t>
            </a:r>
            <a:r>
              <a:rPr lang="en-US" dirty="0">
                <a:sym typeface="Wingdings"/>
              </a:rPr>
              <a:t>Input a sequence of numbers</a:t>
            </a:r>
            <a:endParaRPr lang="vi-VN" dirty="0">
              <a:sym typeface="Wingdings"/>
            </a:endParaRPr>
          </a:p>
          <a:p>
            <a:pPr lvl="3"/>
            <a:r>
              <a:rPr lang="vi-VN" dirty="0">
                <a:sym typeface="Wingdings"/>
              </a:rPr>
              <a:t>(2) </a:t>
            </a:r>
            <a:r>
              <a:rPr lang="en-US" dirty="0">
                <a:sym typeface="Wingdings"/>
              </a:rPr>
              <a:t>Compute mean and standard deviation</a:t>
            </a:r>
            <a:endParaRPr lang="vi-VN" dirty="0">
              <a:sym typeface="Wingdings"/>
            </a:endParaRPr>
          </a:p>
          <a:p>
            <a:pPr lvl="3"/>
            <a:r>
              <a:rPr lang="vi-VN" dirty="0">
                <a:sym typeface="Wingdings"/>
              </a:rPr>
              <a:t>(3) </a:t>
            </a:r>
            <a:r>
              <a:rPr lang="en-US" dirty="0">
                <a:sym typeface="Wingdings"/>
              </a:rPr>
              <a:t>Print out the input numbers, mean and standard deviation</a:t>
            </a:r>
            <a:endParaRPr lang="vi-VN" dirty="0">
              <a:sym typeface="Wingdings"/>
            </a:endParaRPr>
          </a:p>
          <a:p>
            <a:pPr lvl="3"/>
            <a:endParaRPr lang="vi-VN" dirty="0">
              <a:sym typeface="Wingdings"/>
            </a:endParaRPr>
          </a:p>
          <a:p>
            <a:pPr lvl="3"/>
            <a:r>
              <a:rPr lang="vi-VN" dirty="0">
                <a:sym typeface="Wingdings"/>
              </a:rPr>
              <a:t> </a:t>
            </a:r>
            <a:r>
              <a:rPr lang="en-US" dirty="0">
                <a:sym typeface="Wingdings"/>
              </a:rPr>
              <a:t>Each of the sub-problems above can be written as a function</a:t>
            </a:r>
            <a:endParaRPr lang="vi-VN" dirty="0">
              <a:sym typeface="Wingdings"/>
            </a:endParaRPr>
          </a:p>
          <a:p>
            <a:pPr lvl="2"/>
            <a:endParaRPr lang="vi-V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69767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Define function pointer data type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589" y="1143000"/>
            <a:ext cx="8686800" cy="452431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Student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code[5];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name[20];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gpa;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};</a:t>
            </a:r>
          </a:p>
          <a:p>
            <a:r>
              <a:rPr lang="pt-BR" dirty="0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(*PrintStudentPtr)(Student);</a:t>
            </a:r>
          </a:p>
          <a:p>
            <a:endParaRPr lang="pt-BR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print_one_row(Student student);</a:t>
            </a:r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print_one_row(Student student){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”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student.name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”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student.gpa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844034"/>
            <a:ext cx="206979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Complete example</a:t>
            </a:r>
          </a:p>
        </p:txBody>
      </p:sp>
    </p:spTree>
    <p:extLst>
      <p:ext uri="{BB962C8B-B14F-4D97-AF65-F5344CB8AC3E}">
        <p14:creationId xmlns:p14="http://schemas.microsoft.com/office/powerpoint/2010/main" val="917864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Define function pointer data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010653"/>
            <a:ext cx="8763000" cy="424731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(*print_ptr3)(Student) = print_one_row;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PrintStudentPtr print_ptr = print_one_row;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Student s = {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"001"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"Nguyen Thanh An"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, 9.8f};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print_ptr3(s);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(*print_ptr3)(s);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print_ptr(s);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(*print_ptr)(s);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4" y="3962400"/>
            <a:ext cx="8204200" cy="2209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81800" y="888416"/>
            <a:ext cx="206979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Complete 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2079" y="3120007"/>
            <a:ext cx="140500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Print 4 rows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3276600" y="2743200"/>
            <a:ext cx="457200" cy="1122947"/>
          </a:xfrm>
          <a:prstGeom prst="rightBrace">
            <a:avLst>
              <a:gd name="adj1" fmla="val 50438"/>
              <a:gd name="adj2" fmla="val 5000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957048" y="3318977"/>
            <a:ext cx="5768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93226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Passing function pointer as a parameter – parameter declaration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676400"/>
            <a:ext cx="6477000" cy="163121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print_list1(Student *list,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size,</a:t>
            </a: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PrintStudentPtr print_ptr);</a:t>
            </a:r>
          </a:p>
          <a:p>
            <a:endParaRPr lang="en-US" sz="2000">
              <a:solidFill>
                <a:srgbClr val="0000FF"/>
              </a:solidFill>
              <a:latin typeface="Consolas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print_list2(Student *list,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size, </a:t>
            </a:r>
          </a:p>
          <a:p>
            <a:r>
              <a:rPr lang="en-US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(*print_ptr)(Student));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4833599"/>
            <a:ext cx="32766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Using function pointer data type with </a:t>
            </a:r>
            <a:r>
              <a:rPr lang="en-US" dirty="0" err="1">
                <a:solidFill>
                  <a:srgbClr val="0432FF"/>
                </a:solidFill>
              </a:rPr>
              <a:t>typedef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990600" y="1994760"/>
            <a:ext cx="3725779" cy="46166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98620" y="2882586"/>
            <a:ext cx="3878180" cy="46166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6062" y="4787432"/>
            <a:ext cx="32766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Without using function pointer data type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800599" y="2225592"/>
            <a:ext cx="281940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620000" y="2225592"/>
            <a:ext cx="0" cy="26080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632909" y="3344251"/>
            <a:ext cx="0" cy="14893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310931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Passing function pointer as a parameter – using 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524000"/>
            <a:ext cx="8979568" cy="286232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print_list1(Student *list, 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size,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PrintStudentPtr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print_ptr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=0;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&lt; size;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print_ptr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(list[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]);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print_list2(Student *list, 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size,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(*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print_ptr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)(Student))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=0;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&lt; size;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print_ptr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(list[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]);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33600" y="2743200"/>
            <a:ext cx="106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133600" y="4114800"/>
            <a:ext cx="106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438400" y="4863392"/>
            <a:ext cx="55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Both of these are just function calls through pointers</a:t>
            </a:r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 bwMode="auto">
          <a:xfrm>
            <a:off x="3200400" y="2743200"/>
            <a:ext cx="2012414" cy="2120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endCxn id="9" idx="0"/>
          </p:cNvCxnSpPr>
          <p:nvPr/>
        </p:nvCxnSpPr>
        <p:spPr bwMode="auto">
          <a:xfrm>
            <a:off x="3200400" y="4114800"/>
            <a:ext cx="2012414" cy="748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25946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Passing function pointer as a parameter – using parameter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8763000" cy="452431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Student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code[5];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name[20];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gpa;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};</a:t>
            </a:r>
          </a:p>
          <a:p>
            <a:r>
              <a:rPr lang="pt-BR" dirty="0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(*PrintStudentPtr)(Student);</a:t>
            </a:r>
          </a:p>
          <a:p>
            <a:endParaRPr lang="pt-BR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print_one_row(Student student);</a:t>
            </a:r>
          </a:p>
          <a:p>
            <a:r>
              <a:rPr lang="pt-BR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print_list1(Student *list, </a:t>
            </a:r>
            <a:r>
              <a:rPr lang="pt-BR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size, 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	PrintStudentPtr print_ptr);</a:t>
            </a:r>
          </a:p>
          <a:p>
            <a:r>
              <a:rPr lang="pt-BR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print_list2(Student *list, </a:t>
            </a:r>
            <a:r>
              <a:rPr lang="pt-BR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size, 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pt-BR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 (*print_ptr)(Student));</a:t>
            </a:r>
          </a:p>
          <a:p>
            <a:endParaRPr lang="pt-BR" dirty="0">
              <a:solidFill>
                <a:prstClr val="black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014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Passing function pointer as a parameter – using 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305800" cy="424731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Student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aList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[] = 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{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"001"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"Nguyen 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Thanh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 An"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, 9.8f},</a:t>
            </a:r>
          </a:p>
          <a:p>
            <a:r>
              <a:rPr lang="tr-TR" dirty="0">
                <a:solidFill>
                  <a:prstClr val="black"/>
                </a:solidFill>
                <a:latin typeface="Consolas" charset="0"/>
              </a:rPr>
              <a:t>		{</a:t>
            </a:r>
            <a:r>
              <a:rPr lang="tr-TR" dirty="0">
                <a:solidFill>
                  <a:srgbClr val="A31515"/>
                </a:solidFill>
                <a:latin typeface="Consolas" charset="0"/>
              </a:rPr>
              <a:t>"002"</a:t>
            </a:r>
            <a:r>
              <a:rPr lang="tr-TR" dirty="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tr-TR" dirty="0">
                <a:solidFill>
                  <a:srgbClr val="A31515"/>
                </a:solidFill>
                <a:latin typeface="Consolas" charset="0"/>
              </a:rPr>
              <a:t>"Tran Van Binh"</a:t>
            </a:r>
            <a:r>
              <a:rPr lang="tr-TR" dirty="0">
                <a:solidFill>
                  <a:prstClr val="black"/>
                </a:solidFill>
                <a:latin typeface="Consolas" charset="0"/>
              </a:rPr>
              <a:t>, 7.5f},</a:t>
            </a:r>
          </a:p>
          <a:p>
            <a:r>
              <a:rPr lang="it-IT" dirty="0">
                <a:solidFill>
                  <a:prstClr val="black"/>
                </a:solidFill>
                <a:latin typeface="Consolas" charset="0"/>
              </a:rPr>
              <a:t>		{</a:t>
            </a:r>
            <a:r>
              <a:rPr lang="it-IT" dirty="0">
                <a:solidFill>
                  <a:srgbClr val="A31515"/>
                </a:solidFill>
                <a:latin typeface="Consolas" charset="0"/>
              </a:rPr>
              <a:t>"003"</a:t>
            </a:r>
            <a:r>
              <a:rPr lang="it-IT" dirty="0">
                <a:solidFill>
                  <a:prstClr val="black"/>
                </a:solidFill>
                <a:latin typeface="Consolas" charset="0"/>
              </a:rPr>
              <a:t>, </a:t>
            </a:r>
            <a:r>
              <a:rPr lang="it-IT" dirty="0">
                <a:solidFill>
                  <a:srgbClr val="A31515"/>
                </a:solidFill>
                <a:latin typeface="Consolas" charset="0"/>
              </a:rPr>
              <a:t>"Le Tan Cong"</a:t>
            </a:r>
            <a:r>
              <a:rPr lang="it-IT" dirty="0">
                <a:solidFill>
                  <a:prstClr val="black"/>
                </a:solidFill>
                <a:latin typeface="Consolas" charset="0"/>
              </a:rPr>
              <a:t>, 6.7f},</a:t>
            </a:r>
          </a:p>
          <a:p>
            <a:r>
              <a:rPr lang="uk-UA" dirty="0">
                <a:solidFill>
                  <a:prstClr val="black"/>
                </a:solidFill>
                <a:latin typeface="Consolas" charset="0"/>
              </a:rPr>
              <a:t>	};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PrintStudentPtr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func_ptr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print_one_row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print_list1(</a:t>
            </a:r>
            <a:r>
              <a:rPr lang="en-US" dirty="0" err="1">
                <a:solidFill>
                  <a:srgbClr val="0432FF"/>
                </a:solidFill>
                <a:latin typeface="Consolas" charset="0"/>
              </a:rPr>
              <a:t>aList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, 3, </a:t>
            </a:r>
            <a:r>
              <a:rPr lang="en-US" dirty="0" err="1">
                <a:solidFill>
                  <a:srgbClr val="0432FF"/>
                </a:solidFill>
                <a:latin typeface="Consolas" charset="0"/>
              </a:rPr>
              <a:t>func_ptr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"\n"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432FF"/>
                </a:solidFill>
                <a:latin typeface="Consolas" charset="0"/>
              </a:rPr>
              <a:t>print_list2(aList, 3, func_ptr);</a:t>
            </a:r>
          </a:p>
          <a:p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"\n\n"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EXIT_SUCCESS;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0113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Passing function pointer as a parameter – using parameter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305800" cy="377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718" y="1643861"/>
            <a:ext cx="2072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Printing result</a:t>
            </a:r>
          </a:p>
        </p:txBody>
      </p:sp>
    </p:spTree>
    <p:extLst>
      <p:ext uri="{BB962C8B-B14F-4D97-AF65-F5344CB8AC3E}">
        <p14:creationId xmlns:p14="http://schemas.microsoft.com/office/powerpoint/2010/main" val="14993372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 pointer</a:t>
            </a:r>
            <a:br>
              <a:rPr lang="vi-VN" dirty="0"/>
            </a:br>
            <a:r>
              <a:rPr lang="en-US" sz="2000" b="1" dirty="0">
                <a:solidFill>
                  <a:srgbClr val="0432FF"/>
                </a:solidFill>
              </a:rPr>
              <a:t>Function pointer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811" y="2220946"/>
            <a:ext cx="5867400" cy="46166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(*print_ptr[10])(Student);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737" y="1401988"/>
            <a:ext cx="5867400" cy="46166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</a:rPr>
              <a:t>PrintStudentPtr</a:t>
            </a:r>
            <a:r>
              <a:rPr lang="en-US" sz="2400">
                <a:latin typeface="Consolas" charset="0"/>
              </a:rPr>
              <a:t> func_arr_ptr[10];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2044" y="3048000"/>
            <a:ext cx="3351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function pointer data type </a:t>
            </a:r>
            <a:r>
              <a:rPr lang="en-US" sz="2000" dirty="0" err="1">
                <a:solidFill>
                  <a:srgbClr val="0432FF"/>
                </a:solidFill>
                <a:latin typeface="Consolas" charset="0"/>
              </a:rPr>
              <a:t>PrintStudentPtr</a:t>
            </a:r>
            <a:r>
              <a:rPr lang="vi-VN" sz="2000" dirty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6101" y="3789102"/>
            <a:ext cx="6551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using function pointer data type </a:t>
            </a:r>
            <a:r>
              <a:rPr lang="en-US" sz="2000" dirty="0" err="1">
                <a:solidFill>
                  <a:srgbClr val="0432FF"/>
                </a:solidFill>
                <a:latin typeface="Consolas" charset="0"/>
              </a:rPr>
              <a:t>PrintStudentPtr</a:t>
            </a:r>
            <a:r>
              <a:rPr lang="vi-VN" sz="2000" dirty="0"/>
              <a:t> 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 bwMode="auto">
          <a:xfrm>
            <a:off x="3242511" y="2682611"/>
            <a:ext cx="0" cy="9749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858000" y="1632820"/>
            <a:ext cx="0" cy="14187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Connector 14"/>
          <p:cNvCxnSpPr>
            <a:stCxn id="7" idx="3"/>
          </p:cNvCxnSpPr>
          <p:nvPr/>
        </p:nvCxnSpPr>
        <p:spPr bwMode="auto">
          <a:xfrm flipV="1">
            <a:off x="6148137" y="1632820"/>
            <a:ext cx="709863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8074" y="4952107"/>
            <a:ext cx="9115926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432FF"/>
                </a:solidFill>
                <a:latin typeface="Consolas" charset="0"/>
              </a:rPr>
              <a:t>func_arr_ptr</a:t>
            </a:r>
            <a:r>
              <a:rPr lang="en-US" sz="2000" dirty="0">
                <a:latin typeface="Consolas" charset="0"/>
              </a:rPr>
              <a:t> and</a:t>
            </a:r>
            <a:r>
              <a:rPr lang="vi-VN" sz="2000" dirty="0">
                <a:latin typeface="Consolas" charset="0"/>
              </a:rPr>
              <a:t> </a:t>
            </a:r>
            <a:r>
              <a:rPr lang="en-US" sz="2000" b="1" dirty="0" err="1">
                <a:solidFill>
                  <a:srgbClr val="0432FF"/>
                </a:solidFill>
                <a:latin typeface="Consolas" charset="0"/>
              </a:rPr>
              <a:t>print_ptr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are arrays, each has 10 function pointers</a:t>
            </a:r>
            <a:r>
              <a:rPr lang="vi-VN" sz="2000" dirty="0">
                <a:solidFill>
                  <a:prstClr val="black"/>
                </a:solidFill>
                <a:latin typeface="Consolas" charset="0"/>
              </a:rPr>
              <a:t>.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They can be use the same way as arrays of other types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27474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function is a function that calls itself</a:t>
            </a:r>
            <a:endParaRPr lang="vi-VN" dirty="0"/>
          </a:p>
          <a:p>
            <a:pPr lvl="1"/>
            <a:r>
              <a:rPr lang="en-US" dirty="0"/>
              <a:t>Directly:</a:t>
            </a:r>
            <a:endParaRPr lang="vi-VN" dirty="0"/>
          </a:p>
          <a:p>
            <a:pPr lvl="2"/>
            <a:r>
              <a:rPr lang="en-US" dirty="0"/>
              <a:t>foo() calls foo() directly inside the body of foo() (itself)</a:t>
            </a:r>
            <a:endParaRPr lang="vi-VN" dirty="0"/>
          </a:p>
          <a:p>
            <a:pPr lvl="1"/>
            <a:r>
              <a:rPr lang="en-US" dirty="0"/>
              <a:t>Indirectly:</a:t>
            </a:r>
            <a:endParaRPr lang="vi-VN" dirty="0"/>
          </a:p>
          <a:p>
            <a:pPr lvl="2"/>
            <a:r>
              <a:rPr lang="en-US" dirty="0"/>
              <a:t>foo() calls bar() and bar() calls foo(), there can be more intermediate calls but basically some functions will be called again in the call chain</a:t>
            </a:r>
            <a:endParaRPr lang="vi-VN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364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vi-VN" dirty="0"/>
          </a:p>
          <a:p>
            <a:pPr lvl="1"/>
            <a:r>
              <a:rPr lang="en-US" dirty="0"/>
              <a:t>Calculate the sum </a:t>
            </a:r>
            <a:r>
              <a:rPr lang="vi-VN" dirty="0"/>
              <a:t>1+2+3+ .. + N</a:t>
            </a:r>
          </a:p>
          <a:p>
            <a:pPr lvl="1"/>
            <a:r>
              <a:rPr lang="en-US" dirty="0"/>
              <a:t>Assume that the name of the function is sum: sum(N) will call sum(N-1), sum(N-1) will call sum(N-2), etc.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819400"/>
            <a:ext cx="6629400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</a:rPr>
              <a:t>sum(</a:t>
            </a:r>
            <a:r>
              <a:rPr lang="en-US" sz="2400" b="1" dirty="0" err="1">
                <a:solidFill>
                  <a:srgbClr val="FF0000"/>
                </a:solidFill>
                <a:latin typeface="Consolas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</a:rPr>
              <a:t> N)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result;</a:t>
            </a:r>
          </a:p>
          <a:p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2400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(N &lt;= 0) result = 0;</a:t>
            </a:r>
          </a:p>
          <a:p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2400" dirty="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 result = N + </a:t>
            </a:r>
            <a:r>
              <a:rPr lang="it-IT" sz="2400" b="1" dirty="0">
                <a:solidFill>
                  <a:srgbClr val="FF0000"/>
                </a:solidFill>
                <a:latin typeface="Consolas" charset="0"/>
              </a:rPr>
              <a:t>sum(N-1)</a:t>
            </a:r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	</a:t>
            </a:r>
          </a:p>
          <a:p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24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 result;</a:t>
            </a:r>
          </a:p>
          <a:p>
            <a:r>
              <a:rPr lang="it-IT" sz="24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678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6219</TotalTime>
  <Words>6352</Words>
  <Application>Microsoft Office PowerPoint</Application>
  <PresentationFormat>Trình chiếu Trên màn hình (4:3)</PresentationFormat>
  <Paragraphs>1328</Paragraphs>
  <Slides>107</Slides>
  <Notes>24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107</vt:i4>
      </vt:variant>
    </vt:vector>
  </HeadingPairs>
  <TitlesOfParts>
    <vt:vector size="114" baseType="lpstr">
      <vt:lpstr>Arial</vt:lpstr>
      <vt:lpstr>Calibri</vt:lpstr>
      <vt:lpstr>Consolas</vt:lpstr>
      <vt:lpstr>Tahoma</vt:lpstr>
      <vt:lpstr>Times New Roman</vt:lpstr>
      <vt:lpstr>Wingdings</vt:lpstr>
      <vt:lpstr>15_Blends</vt:lpstr>
      <vt:lpstr>Chapter 08 Function</vt:lpstr>
      <vt:lpstr>Content</vt:lpstr>
      <vt:lpstr>What is function?</vt:lpstr>
      <vt:lpstr>What is function?</vt:lpstr>
      <vt:lpstr>What is function?</vt:lpstr>
      <vt:lpstr>What is function?</vt:lpstr>
      <vt:lpstr>Reason to use function</vt:lpstr>
      <vt:lpstr>Reason to use function</vt:lpstr>
      <vt:lpstr>Reason to use function</vt:lpstr>
      <vt:lpstr>Reason to use function</vt:lpstr>
      <vt:lpstr>The “main” function and library function</vt:lpstr>
      <vt:lpstr>The “main” function and library function</vt:lpstr>
      <vt:lpstr>The “main” function and library function</vt:lpstr>
      <vt:lpstr>The “main” function and library function</vt:lpstr>
      <vt:lpstr>The “main” function and library function</vt:lpstr>
      <vt:lpstr>The “main” function and library function</vt:lpstr>
      <vt:lpstr>The “main” function and library function</vt:lpstr>
      <vt:lpstr>Using user-defined functions</vt:lpstr>
      <vt:lpstr>Using user-defined functions Function definition</vt:lpstr>
      <vt:lpstr>Using user-defined functions Function definition</vt:lpstr>
      <vt:lpstr>Using user-defined functions Function call</vt:lpstr>
      <vt:lpstr>Using user-defined functions Principles of execution when calling a function</vt:lpstr>
      <vt:lpstr>Using user-defined functions Principles of execution when calling a function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Organizing source code</vt:lpstr>
      <vt:lpstr>Tổ chức mã nguồn</vt:lpstr>
      <vt:lpstr>Organizing source code</vt:lpstr>
      <vt:lpstr>Parameter passing methods</vt:lpstr>
      <vt:lpstr>Parameters and arguments</vt:lpstr>
      <vt:lpstr>Parameter passing methods</vt:lpstr>
      <vt:lpstr>Parameter passing methods</vt:lpstr>
      <vt:lpstr>Parameter passing methods The difference in syntax</vt:lpstr>
      <vt:lpstr>Parameter passing methods Function call: passed by value</vt:lpstr>
      <vt:lpstr>Parameter passing methods Function call: passed by value</vt:lpstr>
      <vt:lpstr>Parameter passing methods Function call: passed by value</vt:lpstr>
      <vt:lpstr>Parameter passing methods Function call: passed by value</vt:lpstr>
      <vt:lpstr>Parameter passing methods Function call: passed by value</vt:lpstr>
      <vt:lpstr>Parameter passing methods Function call: passed by value</vt:lpstr>
      <vt:lpstr>Parameter passing methods Function call: passed by value</vt:lpstr>
      <vt:lpstr>Parameter passing methods Function call: passed by value</vt:lpstr>
      <vt:lpstr>Parameter passing methods Function call: passed by address</vt:lpstr>
      <vt:lpstr>Parameter passing methods Function call: passed by address</vt:lpstr>
      <vt:lpstr>Parameter passing methods Function call: passed by address</vt:lpstr>
      <vt:lpstr>Parameter passing methods Function call: passed by address</vt:lpstr>
      <vt:lpstr>Parameter passing methods Function call: passed by address</vt:lpstr>
      <vt:lpstr>Parameter passing methods Function call: passed by address</vt:lpstr>
      <vt:lpstr>Parameter passing methods Function call: passed by address</vt:lpstr>
      <vt:lpstr>Parameter passing methods Function call: passed by address</vt:lpstr>
      <vt:lpstr>Parameter passing methods Function call: passed by address</vt:lpstr>
      <vt:lpstr>Function and array, pointer</vt:lpstr>
      <vt:lpstr>Function and array, pointer</vt:lpstr>
      <vt:lpstr>Function and array, pointer</vt:lpstr>
      <vt:lpstr>Function and array, pointer</vt:lpstr>
      <vt:lpstr>Function and array, pointer</vt:lpstr>
      <vt:lpstr>Function and array, pointer</vt:lpstr>
      <vt:lpstr>Function and array, pointer</vt:lpstr>
      <vt:lpstr>Function and array, pointer Prevent a function from modifying an array</vt:lpstr>
      <vt:lpstr>Function and array, pointer Prevent a function from modifying an array</vt:lpstr>
      <vt:lpstr>Inline function</vt:lpstr>
      <vt:lpstr>Inline function</vt:lpstr>
      <vt:lpstr>Inline function</vt:lpstr>
      <vt:lpstr>Function pointer</vt:lpstr>
      <vt:lpstr>Function pointer What is function pointer</vt:lpstr>
      <vt:lpstr>Function pointer Application of function pointer</vt:lpstr>
      <vt:lpstr>Function pointer Application of function pointer</vt:lpstr>
      <vt:lpstr>Function pointer Application of function pointer</vt:lpstr>
      <vt:lpstr>Function pointer Function pointer declaration</vt:lpstr>
      <vt:lpstr>Function pointer Function pointer declaration – example</vt:lpstr>
      <vt:lpstr>Function pointer Calling a function through a pointer</vt:lpstr>
      <vt:lpstr>Function pointer Calling a function through a pointer</vt:lpstr>
      <vt:lpstr>Function pointer Calling a function through a pointer - result</vt:lpstr>
      <vt:lpstr>Function pointer Define function pointer data type</vt:lpstr>
      <vt:lpstr>Function pointer Define function pointer data type</vt:lpstr>
      <vt:lpstr>Function pointer Define function pointer data type</vt:lpstr>
      <vt:lpstr>Function pointer Define function pointer data type</vt:lpstr>
      <vt:lpstr>Function pointer Passing function pointer as a parameter – parameter declaration</vt:lpstr>
      <vt:lpstr>Function pointer Passing function pointer as a parameter – using parameter</vt:lpstr>
      <vt:lpstr>Function pointer Passing function pointer as a parameter – using parameter</vt:lpstr>
      <vt:lpstr>Function pointer Passing function pointer as a parameter – using parameter</vt:lpstr>
      <vt:lpstr>Function pointer Passing function pointer as a parameter – using parameter</vt:lpstr>
      <vt:lpstr>Function pointer Function pointer array</vt:lpstr>
      <vt:lpstr>Recursive function</vt:lpstr>
      <vt:lpstr>Recursive function</vt:lpstr>
      <vt:lpstr>Recursive function</vt:lpstr>
      <vt:lpstr>Recursive function</vt:lpstr>
      <vt:lpstr>Recursive function</vt:lpstr>
      <vt:lpstr>Recursive function</vt:lpstr>
      <vt:lpstr>Recursive function</vt:lpstr>
      <vt:lpstr>Recursive function</vt:lpstr>
      <vt:lpstr>Recursive function</vt:lpstr>
      <vt:lpstr>Recursive function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Kanade Tachibana</cp:lastModifiedBy>
  <cp:revision>2306</cp:revision>
  <cp:lastPrinted>2017-03-12T22:10:54Z</cp:lastPrinted>
  <dcterms:created xsi:type="dcterms:W3CDTF">2010-12-08T09:26:28Z</dcterms:created>
  <dcterms:modified xsi:type="dcterms:W3CDTF">2018-03-11T06:39:40Z</dcterms:modified>
</cp:coreProperties>
</file>