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
  </p:notesMasterIdLst>
  <p:sldIdLst>
    <p:sldId id="256" r:id="rId2"/>
    <p:sldId id="258" r:id="rId3"/>
    <p:sldId id="259" r:id="rId4"/>
    <p:sldId id="260" r:id="rId5"/>
    <p:sldId id="288" r:id="rId6"/>
    <p:sldId id="289" r:id="rId7"/>
    <p:sldId id="290" r:id="rId8"/>
    <p:sldId id="291" r:id="rId9"/>
    <p:sldId id="292" r:id="rId10"/>
    <p:sldId id="293" r:id="rId11"/>
    <p:sldId id="294" r:id="rId12"/>
    <p:sldId id="295" r:id="rId13"/>
    <p:sldId id="261" r:id="rId14"/>
    <p:sldId id="262" r:id="rId15"/>
    <p:sldId id="263" r:id="rId16"/>
    <p:sldId id="287" r:id="rId17"/>
    <p:sldId id="297" r:id="rId18"/>
    <p:sldId id="298" r:id="rId19"/>
    <p:sldId id="302" r:id="rId20"/>
    <p:sldId id="303" r:id="rId21"/>
    <p:sldId id="304" r:id="rId22"/>
    <p:sldId id="264" r:id="rId23"/>
    <p:sldId id="282" r:id="rId24"/>
    <p:sldId id="283" r:id="rId25"/>
    <p:sldId id="284" r:id="rId26"/>
    <p:sldId id="285" r:id="rId27"/>
    <p:sldId id="286"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96" r:id="rId45"/>
  </p:sldIdLst>
  <p:sldSz cx="9144000" cy="5143500" type="screen16x9"/>
  <p:notesSz cx="6858000" cy="9144000"/>
  <p:embeddedFontLst>
    <p:embeddedFont>
      <p:font typeface="Consolas" panose="020B0609020204030204" pitchFamily="49" charset="0"/>
      <p:regular r:id="rId47"/>
      <p:bold r:id="rId48"/>
      <p:italic r:id="rId49"/>
      <p:boldItalic r:id="rId50"/>
    </p:embeddedFont>
    <p:embeddedFont>
      <p:font typeface="Roboto Light" panose="02000000000000000000" pitchFamily="2" charset="0"/>
      <p:regular r:id="rId51"/>
      <p:italic r:id="rId52"/>
    </p:embeddedFont>
    <p:embeddedFont>
      <p:font typeface="Roboto Thin"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53"/>
    <a:srgbClr val="487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354" autoAdjust="0"/>
  </p:normalViewPr>
  <p:slideViewPr>
    <p:cSldViewPr snapToGrid="0">
      <p:cViewPr varScale="1">
        <p:scale>
          <a:sx n="143" d="100"/>
          <a:sy n="143" d="100"/>
        </p:scale>
        <p:origin x="13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thereum.org/assets/#black-on-transparent-background"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solidity.readthedocs.io/en/v0.6.6/" TargetMode="External"/><Relationship Id="rId4" Type="http://schemas.openxmlformats.org/officeDocument/2006/relationships/hyperlink" Target="https://daiki-sekiguchi.com/2018/08/08/ethereum-what-is-ganach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Hallo und Willkommen zur Vorstellung von „</a:t>
            </a:r>
            <a:r>
              <a:rPr lang="de-DE" dirty="0" err="1"/>
              <a:t>Carchain</a:t>
            </a:r>
            <a:r>
              <a:rPr lang="de-DE" dirty="0"/>
              <a:t>“ – dem </a:t>
            </a:r>
            <a:r>
              <a:rPr lang="de-DE" dirty="0" err="1"/>
              <a:t>vertrauenswürdgien</a:t>
            </a:r>
            <a:r>
              <a:rPr lang="de-DE" dirty="0"/>
              <a:t> Carsharing via Blockchain.</a:t>
            </a:r>
            <a:br>
              <a:rPr lang="de-DE" dirty="0"/>
            </a:br>
            <a:r>
              <a:rPr lang="de-DE" dirty="0"/>
              <a:t>Mein Name ist Simon Gaugler und zusammen mit Nils Riekers, Lukas </a:t>
            </a:r>
            <a:r>
              <a:rPr lang="de-DE" dirty="0" err="1"/>
              <a:t>Faiß</a:t>
            </a:r>
            <a:r>
              <a:rPr lang="de-DE" dirty="0"/>
              <a:t> und Bastian </a:t>
            </a:r>
            <a:r>
              <a:rPr lang="de-DE" dirty="0" err="1"/>
              <a:t>Frewert</a:t>
            </a:r>
            <a:r>
              <a:rPr lang="de-DE" dirty="0"/>
              <a:t> möchte Ich Ihnen nun die Ergebnisse unseres Projektes präsentieren.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kauft in aller Ruhe ein, bringt ihre Einkäufe nach Hause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579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gibt das Auto einfach rechtzeitig wieder an seiner Heimatadresse zurück.</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395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konnte einkaufen, Bob hat nebenher etwas Geld verdient, alle sind happy und es herrscht Friede, Freude und Eierkuchen!</a:t>
            </a:r>
          </a:p>
          <a:p>
            <a:pPr marL="0" lvl="0" indent="0" algn="l" rtl="0">
              <a:spcBef>
                <a:spcPts val="0"/>
              </a:spcBef>
              <a:spcAft>
                <a:spcPts val="0"/>
              </a:spcAft>
              <a:buNone/>
            </a:pPr>
            <a:r>
              <a:rPr lang="de-DE" dirty="0"/>
              <a:t>Soweit unsere Idee. Schauen wir uns nun an, wie wir das umgesetzt haben.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23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459a94ec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459a94e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Um das Konzept so zu realisieren, benötigten wir insbesondere 4 Komponenten. </a:t>
            </a:r>
          </a:p>
          <a:p>
            <a:pPr marL="0" lvl="0" indent="0" algn="l" rtl="0">
              <a:spcBef>
                <a:spcPts val="0"/>
              </a:spcBef>
              <a:spcAft>
                <a:spcPts val="0"/>
              </a:spcAft>
              <a:buNone/>
            </a:pPr>
            <a:r>
              <a:rPr lang="de-DE" dirty="0"/>
              <a:t>Zum einen </a:t>
            </a:r>
            <a:r>
              <a:rPr lang="de-DE" dirty="0" err="1"/>
              <a:t>einen</a:t>
            </a:r>
            <a:r>
              <a:rPr lang="de-DE" dirty="0"/>
              <a:t> Raspberry Pi um unser Auto „smart“ zu machen,</a:t>
            </a:r>
          </a:p>
          <a:p>
            <a:pPr marL="0" lvl="0" indent="0" algn="l" rtl="0">
              <a:spcBef>
                <a:spcPts val="0"/>
              </a:spcBef>
              <a:spcAft>
                <a:spcPts val="0"/>
              </a:spcAft>
              <a:buNone/>
            </a:pPr>
            <a:r>
              <a:rPr lang="de-DE" dirty="0"/>
              <a:t>Eine mobile App für das Handling der Transaktionen,</a:t>
            </a:r>
          </a:p>
          <a:p>
            <a:pPr marL="0" lvl="0" indent="0" algn="l" rtl="0">
              <a:spcBef>
                <a:spcPts val="0"/>
              </a:spcBef>
              <a:spcAft>
                <a:spcPts val="0"/>
              </a:spcAft>
              <a:buNone/>
            </a:pPr>
            <a:r>
              <a:rPr lang="de-DE" dirty="0"/>
              <a:t>Natürlich die entsprechenden Smart </a:t>
            </a:r>
            <a:r>
              <a:rPr lang="de-DE" dirty="0" err="1"/>
              <a:t>Contracts</a:t>
            </a:r>
            <a:r>
              <a:rPr lang="de-DE" dirty="0"/>
              <a:t> auf der Blockchain und – </a:t>
            </a:r>
          </a:p>
          <a:p>
            <a:pPr marL="0" lvl="0" indent="0" algn="l" rtl="0">
              <a:spcBef>
                <a:spcPts val="0"/>
              </a:spcBef>
              <a:spcAft>
                <a:spcPts val="0"/>
              </a:spcAft>
              <a:buNone/>
            </a:pPr>
            <a:r>
              <a:rPr lang="de-DE" dirty="0"/>
              <a:t>Wie sich herausgestellt hat, einen separaten Image Server.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459a94ec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459a94e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resultierende Architektur sieht grob wie folgt aus:</a:t>
            </a:r>
          </a:p>
          <a:p>
            <a:pPr marL="0" lvl="0" indent="0" algn="l" rtl="0">
              <a:spcBef>
                <a:spcPts val="0"/>
              </a:spcBef>
              <a:spcAft>
                <a:spcPts val="0"/>
              </a:spcAft>
              <a:buNone/>
            </a:pPr>
            <a:r>
              <a:rPr lang="de-DE" dirty="0"/>
              <a:t>Das Auto verbindet sich mit der Blockchain um seine Daten einzutragen und Mieter zu validieren und mit dem Image Server um seine Bilder hochzuladen bzw. ggf. aktuell zu halten.</a:t>
            </a:r>
          </a:p>
          <a:p>
            <a:pPr marL="0" lvl="0" indent="0" algn="l" rtl="0">
              <a:spcBef>
                <a:spcPts val="0"/>
              </a:spcBef>
              <a:spcAft>
                <a:spcPts val="0"/>
              </a:spcAft>
              <a:buNone/>
            </a:pPr>
            <a:r>
              <a:rPr lang="de-DE" dirty="0"/>
              <a:t>Die Smartphone App verbindet sich ebenfalls mit der Blockchain um verfügbare Autos anzuzeigen und Mieten zu verwalten und mit dem Bilder Server um die Bilder der Autos anzuzeigen.</a:t>
            </a:r>
          </a:p>
          <a:p>
            <a:pPr marL="0" lvl="0" indent="0" algn="l" rtl="0">
              <a:spcBef>
                <a:spcPts val="0"/>
              </a:spcBef>
              <a:spcAft>
                <a:spcPts val="0"/>
              </a:spcAft>
              <a:buNone/>
            </a:pPr>
            <a:r>
              <a:rPr lang="de-DE" dirty="0"/>
              <a:t>Um Zugriff auf das Fahrzeug zu erhalten, scannt da </a:t>
            </a:r>
            <a:r>
              <a:rPr lang="de-DE" dirty="0" err="1"/>
              <a:t>sAuto</a:t>
            </a:r>
            <a:r>
              <a:rPr lang="de-DE" dirty="0"/>
              <a:t> den Barcode der App und validiert die Informationen.</a:t>
            </a:r>
          </a:p>
          <a:p>
            <a:pPr marL="0" lvl="0" indent="0" algn="l" rtl="0">
              <a:spcBef>
                <a:spcPts val="0"/>
              </a:spcBef>
              <a:spcAft>
                <a:spcPts val="0"/>
              </a:spcAft>
              <a:buNone/>
            </a:pPr>
            <a:r>
              <a:rPr lang="de-DE" dirty="0"/>
              <a:t>Schauen wir uns jetzt die Einzelnen Komponenten im Detail an – zunächst geht Lukas auf den Image-Server ein…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29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59a94ec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59a94e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Lukas. Nun zur App.</a:t>
            </a:r>
          </a:p>
          <a:p>
            <a:pPr marL="0" lvl="0" indent="0" algn="l" rtl="0">
              <a:spcBef>
                <a:spcPts val="0"/>
              </a:spcBef>
              <a:spcAft>
                <a:spcPts val="0"/>
              </a:spcAft>
              <a:buNone/>
            </a:pPr>
            <a:r>
              <a:rPr lang="de-DE" dirty="0"/>
              <a:t>Die App hat insbesondere </a:t>
            </a:r>
            <a:r>
              <a:rPr lang="de-DE" dirty="0" err="1"/>
              <a:t>fie</a:t>
            </a:r>
            <a:r>
              <a:rPr lang="de-DE" dirty="0"/>
              <a:t> Funktionen:</a:t>
            </a:r>
          </a:p>
          <a:p>
            <a:pPr marL="0" lvl="0" indent="0" algn="l" rtl="0">
              <a:spcBef>
                <a:spcPts val="0"/>
              </a:spcBef>
              <a:spcAft>
                <a:spcPts val="0"/>
              </a:spcAft>
              <a:buNone/>
            </a:pPr>
            <a:r>
              <a:rPr lang="de-DE" dirty="0"/>
              <a:t>Fahrzeuge zur Vermietung freizugeben, Fahrzeuge suchen und mieten zu können,</a:t>
            </a:r>
          </a:p>
          <a:p>
            <a:pPr marL="0" lvl="0" indent="0" algn="l" rtl="0">
              <a:spcBef>
                <a:spcPts val="0"/>
              </a:spcBef>
              <a:spcAft>
                <a:spcPts val="0"/>
              </a:spcAft>
              <a:buNone/>
            </a:pPr>
            <a:r>
              <a:rPr lang="de-DE" dirty="0"/>
              <a:t>Die entstandenen Kosten und Rechnungen einzusehen – also quasi das Bezahlwallet zu verwalten –</a:t>
            </a:r>
          </a:p>
          <a:p>
            <a:pPr marL="0" lvl="0" indent="0" algn="l" rtl="0">
              <a:spcBef>
                <a:spcPts val="0"/>
              </a:spcBef>
              <a:spcAft>
                <a:spcPts val="0"/>
              </a:spcAft>
              <a:buNone/>
            </a:pPr>
            <a:r>
              <a:rPr lang="de-DE" dirty="0"/>
              <a:t>Den digitalen Autoschlüssel bereitzustellen und natürlich das eigene Profil verwalten zu können.</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58750" indent="0">
              <a:buNone/>
            </a:pPr>
            <a:r>
              <a:rPr lang="de-DE" dirty="0"/>
              <a:t>Die Fahrzeuge werden in der App in einer übersichtlichen Liste dargestellt. Angezeigt werden die aktuelle Entfernung und der Stundenpreis, sowie Modell, Bild und die minimale und maximale Mietdauer in Stunden. Die Liste ist standardmäßig nach Entfernung sortiert, es kann aber auch nach Preis und Ausleihdauer gefiltert werden.</a:t>
            </a:r>
          </a:p>
        </p:txBody>
      </p:sp>
    </p:spTree>
    <p:extLst>
      <p:ext uri="{BB962C8B-B14F-4D97-AF65-F5344CB8AC3E}">
        <p14:creationId xmlns:p14="http://schemas.microsoft.com/office/powerpoint/2010/main" val="2711036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Wenn uns ein Auto gefällt, können wir die konkreten Daten einsehen. Dazu zählen weitere Informationen zum Modell, das Nummernschild und die Heimatadresse sowie die Kosten abhängig von der gewünschten Mietlänge.</a:t>
            </a:r>
          </a:p>
          <a:p>
            <a:r>
              <a:rPr lang="de-DE" dirty="0"/>
              <a:t>Gefällt uns das Auto, können wir es mit einem Klick auf den Button einfach Mieten.</a:t>
            </a:r>
          </a:p>
        </p:txBody>
      </p:sp>
    </p:spTree>
    <p:extLst>
      <p:ext uri="{BB962C8B-B14F-4D97-AF65-F5344CB8AC3E}">
        <p14:creationId xmlns:p14="http://schemas.microsoft.com/office/powerpoint/2010/main" val="16454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459a94e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459a94e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geben wir einen kurzen Überblick über die Aufgabe, unsere Ideen und die Vision des Projektes.</a:t>
            </a:r>
          </a:p>
          <a:p>
            <a:pPr marL="0" lvl="0" indent="0" algn="l" rtl="0">
              <a:spcBef>
                <a:spcPts val="0"/>
              </a:spcBef>
              <a:spcAft>
                <a:spcPts val="0"/>
              </a:spcAft>
              <a:buNone/>
            </a:pPr>
            <a:r>
              <a:rPr lang="de-DE" dirty="0"/>
              <a:t>Anschließend werden wir unsere Architektur und die einzelnen Komponenten detaillierter erläutern und ihnen dann mit einer Demo </a:t>
            </a:r>
            <a:r>
              <a:rPr lang="de-DE" dirty="0" err="1"/>
              <a:t>carchain</a:t>
            </a:r>
            <a:r>
              <a:rPr lang="de-DE" dirty="0"/>
              <a:t> natürlich auch präsentieren.</a:t>
            </a:r>
          </a:p>
          <a:p>
            <a:pPr marL="0" lvl="0" indent="0" algn="l" rtl="0">
              <a:spcBef>
                <a:spcPts val="0"/>
              </a:spcBef>
              <a:spcAft>
                <a:spcPts val="0"/>
              </a:spcAft>
              <a:buNone/>
            </a:pPr>
            <a:r>
              <a:rPr lang="de-DE" dirty="0"/>
              <a:t>In unserem kurzen Fazit fassen wir zusammen, was wir aus dem Projekt mitgenommen haben.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Das Auto wird dann </a:t>
            </a:r>
            <a:r>
              <a:rPr lang="de-DE" dirty="0" err="1"/>
              <a:t>gemeietet</a:t>
            </a:r>
            <a:r>
              <a:rPr lang="de-DE" dirty="0"/>
              <a:t> und in unserem Fuhrpark mit seinem digitalen Schlüssel angezeigt.</a:t>
            </a:r>
          </a:p>
          <a:p>
            <a:r>
              <a:rPr lang="de-DE" dirty="0"/>
              <a:t>Wir sehen, wie weit das Fahrzeug entfernt ist und wie lange die Miete noch läuft.</a:t>
            </a:r>
          </a:p>
          <a:p>
            <a:r>
              <a:rPr lang="de-DE" dirty="0"/>
              <a:t>Mit einem Klick auf das Fahrzeug wird der digitale Autoschlüssel erzeugt.</a:t>
            </a:r>
          </a:p>
        </p:txBody>
      </p:sp>
    </p:spTree>
    <p:extLst>
      <p:ext uri="{BB962C8B-B14F-4D97-AF65-F5344CB8AC3E}">
        <p14:creationId xmlns:p14="http://schemas.microsoft.com/office/powerpoint/2010/main" val="268329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Dieser bündelt einige Informationen, anhand derer das Fahrzeug überprüfen kann, ob der User tatsächlich zur Nutzung des Fahrzeugs berechtigt ist.</a:t>
            </a:r>
          </a:p>
          <a:p>
            <a:r>
              <a:rPr lang="de-DE" dirty="0"/>
              <a:t>Sobald das Ende der Miete erreicht ist, ist der Schlüssel wieder wirkungslos und das Auto lässt sich nicht mehr öffnen.</a:t>
            </a:r>
          </a:p>
        </p:txBody>
      </p:sp>
    </p:spTree>
    <p:extLst>
      <p:ext uri="{BB962C8B-B14F-4D97-AF65-F5344CB8AC3E}">
        <p14:creationId xmlns:p14="http://schemas.microsoft.com/office/powerpoint/2010/main" val="25506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Leider traten bei der Realisierung einige Probleme auf. Die Ethereum-Connector-Bibliothek der Wahl web3j ist in der Android-Version leider noch etwas unausgereift.</a:t>
            </a:r>
          </a:p>
          <a:p>
            <a:r>
              <a:rPr lang="de-DE" dirty="0"/>
              <a:t>So können wir zwar eine Verbindung zu unserer Blockchain herstellen, jedoch schlagen alle Aufrufe der Methoden fehl – es wird stets ein ungültiger oder leerer Rückgabewert geliefert. Wir vermuten, der Fehler liegt unter Anderem in der Portierung der </a:t>
            </a:r>
            <a:r>
              <a:rPr lang="de-DE" dirty="0" err="1"/>
              <a:t>SmartContracts</a:t>
            </a:r>
            <a:r>
              <a:rPr lang="de-DE" dirty="0"/>
              <a:t> in Java-Methoden sowie auch an der Bibliothek selbst im Zusammenspiel mit </a:t>
            </a:r>
            <a:r>
              <a:rPr lang="de-DE" dirty="0" err="1"/>
              <a:t>self-hosted</a:t>
            </a:r>
            <a:r>
              <a:rPr lang="de-DE" dirty="0"/>
              <a:t> Ethereum Instanzen.</a:t>
            </a:r>
          </a:p>
          <a:p>
            <a:r>
              <a:rPr lang="de-DE" dirty="0"/>
              <a:t>Damit ist leider keine Anbindung der App an die Blockchain möglich gewesen</a:t>
            </a:r>
          </a:p>
          <a:p>
            <a:r>
              <a:rPr lang="de-DE" dirty="0"/>
              <a:t>Alternative Lösungswege wären eine alternative Library – sofern vorhanden, auf einen Bugfix zu warten oder auf ein zentrales Routing über unseren Server auszuweichen, was dem Grundgedanken aber widerspricht. Deshalb und mangels Zeit haben wir bis dato auf diese Alternativen verzichtet und beobachten rege die web3j </a:t>
            </a:r>
            <a:r>
              <a:rPr lang="de-DE" dirty="0" err="1"/>
              <a:t>github</a:t>
            </a:r>
            <a:r>
              <a:rPr lang="de-DE" dirty="0"/>
              <a:t> </a:t>
            </a:r>
            <a:r>
              <a:rPr lang="de-DE" dirty="0" err="1"/>
              <a:t>issues</a:t>
            </a:r>
            <a:r>
              <a:rPr lang="de-DE" dirty="0"/>
              <a:t>.</a:t>
            </a:r>
          </a:p>
          <a:p>
            <a:r>
              <a:rPr lang="de-DE" dirty="0"/>
              <a:t>Nun aber zum vermutlich spannendsten Teil – wie wir unsere Blockchain umgesetzt haben, erzählt euch nun Basti.</a:t>
            </a:r>
          </a:p>
        </p:txBody>
      </p:sp>
    </p:spTree>
    <p:extLst>
      <p:ext uri="{BB962C8B-B14F-4D97-AF65-F5344CB8AC3E}">
        <p14:creationId xmlns:p14="http://schemas.microsoft.com/office/powerpoint/2010/main" val="722521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459a94ec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459a94e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u="sng">
                <a:solidFill>
                  <a:schemeClr val="hlink"/>
                </a:solidFill>
                <a:hlinkClick r:id="rId3"/>
              </a:rPr>
              <a:t>https://ethereum.org/assets/#black-on-transparent-background</a:t>
            </a:r>
            <a:endParaRPr/>
          </a:p>
          <a:p>
            <a:pPr marL="0" lvl="0" indent="0" algn="l" rtl="0">
              <a:spcBef>
                <a:spcPts val="0"/>
              </a:spcBef>
              <a:spcAft>
                <a:spcPts val="0"/>
              </a:spcAft>
              <a:buNone/>
            </a:pPr>
            <a:r>
              <a:rPr lang="de" u="sng">
                <a:solidFill>
                  <a:schemeClr val="hlink"/>
                </a:solidFill>
                <a:hlinkClick r:id="rId4"/>
              </a:rPr>
              <a:t>https://daiki-sekiguchi.com/2018/08/08/ethereum-what-is-ganache/</a:t>
            </a:r>
            <a:endParaRPr/>
          </a:p>
          <a:p>
            <a:pPr marL="0" lvl="0" indent="0" algn="l" rtl="0">
              <a:spcBef>
                <a:spcPts val="0"/>
              </a:spcBef>
              <a:spcAft>
                <a:spcPts val="0"/>
              </a:spcAft>
              <a:buNone/>
            </a:pPr>
            <a:r>
              <a:rPr lang="de" u="sng">
                <a:solidFill>
                  <a:schemeClr val="hlink"/>
                </a:solidFill>
                <a:hlinkClick r:id="rId5"/>
              </a:rPr>
              <a:t>https://solidity.readthedocs.io/en/v0.6.6/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59a94ec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59a94ec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59a94ec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59a94ec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59a94ec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59a94e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59a94ec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59a94ec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59a94ec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59a94ec7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459a94e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459a94e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59a94ec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59a94e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aber nun zur Aufgabe:</a:t>
            </a:r>
            <a:br>
              <a:rPr lang="de-DE" dirty="0"/>
            </a:br>
            <a:r>
              <a:rPr lang="de-DE" dirty="0"/>
              <a:t>Im groben Rahmen, war gewünscht, dass wir Mietvorgänge über die Blockchain verwalten.</a:t>
            </a:r>
          </a:p>
          <a:p>
            <a:pPr marL="0" lvl="0" indent="0" algn="l" rtl="0">
              <a:spcBef>
                <a:spcPts val="0"/>
              </a:spcBef>
              <a:spcAft>
                <a:spcPts val="0"/>
              </a:spcAft>
              <a:buNone/>
            </a:pPr>
            <a:r>
              <a:rPr lang="de-DE" dirty="0"/>
              <a:t>Nach der anfänglichen Idee, Wohnungen oder Häuser entsprechend zu vermieten, hatten wir uns entschlossen, auf Fahrzeuge umzuschwenken und mit unserem Projekt „Carsharing via Blockchain“ zu erfinden.</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e1e28387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e1e28387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e1e2838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e1e2838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3e1e28387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3e1e28387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3e1e28387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3e1e28387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459a94e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459a94e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3e1e28387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3e1e28387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3e9a7652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3e9a7652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Damit ist unsere Architektur weitestgehend komplett.</a:t>
            </a:r>
          </a:p>
          <a:p>
            <a:pPr marL="0" lvl="0" indent="0" algn="l" rtl="0">
              <a:spcBef>
                <a:spcPts val="0"/>
              </a:spcBef>
              <a:spcAft>
                <a:spcPts val="0"/>
              </a:spcAft>
              <a:buNone/>
            </a:pPr>
            <a:r>
              <a:rPr lang="de-DE" dirty="0"/>
              <a:t>Der Stand ist damit zusammengefasst:</a:t>
            </a:r>
          </a:p>
          <a:p>
            <a:pPr marL="0" lvl="0" indent="0" algn="l" rtl="0">
              <a:spcBef>
                <a:spcPts val="0"/>
              </a:spcBef>
              <a:spcAft>
                <a:spcPts val="0"/>
              </a:spcAft>
              <a:buNone/>
            </a:pPr>
            <a:r>
              <a:rPr lang="de-DE" dirty="0"/>
              <a:t>Blockchain, Image Server und Car-Provisionierung funktionieren sehr gut, </a:t>
            </a:r>
          </a:p>
          <a:p>
            <a:pPr marL="0" lvl="0" indent="0" algn="l" rtl="0">
              <a:spcBef>
                <a:spcPts val="0"/>
              </a:spcBef>
              <a:spcAft>
                <a:spcPts val="0"/>
              </a:spcAft>
              <a:buNone/>
            </a:pPr>
            <a:r>
              <a:rPr lang="de-DE" dirty="0"/>
              <a:t>die App ist an sich bereit – kann aber aktuell leider och nicht an die Blockchain angebunden werden.</a:t>
            </a:r>
          </a:p>
          <a:p>
            <a:pPr marL="0" lvl="0" indent="0" algn="l" rtl="0">
              <a:spcBef>
                <a:spcPts val="0"/>
              </a:spcBef>
              <a:spcAft>
                <a:spcPts val="0"/>
              </a:spcAft>
              <a:buNone/>
            </a:pPr>
            <a:r>
              <a:rPr lang="de-DE" dirty="0"/>
              <a:t>Nichtsdestotrotz zeigt euch Nils nun nochmal, wie </a:t>
            </a:r>
            <a:r>
              <a:rPr lang="de-DE" dirty="0" err="1"/>
              <a:t>carchain</a:t>
            </a:r>
            <a:r>
              <a:rPr lang="de-DE" dirty="0"/>
              <a:t> in der Praxis aussehen würde und wie es funktioniert:</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459a94ec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459a94ec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459a94ec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459a94ec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Nils. Zusammengefasst: </a:t>
            </a:r>
            <a:r>
              <a:rPr lang="de-DE" dirty="0" err="1"/>
              <a:t>Carchain</a:t>
            </a:r>
            <a:r>
              <a:rPr lang="de-DE" dirty="0"/>
              <a:t> war ein sehr interessantes wenn auch nicht triviales Projekt. Es war einiges an Denk-, Recherche und Implementierungsaufwand nötig.</a:t>
            </a:r>
          </a:p>
          <a:p>
            <a:pPr marL="0" lvl="0" indent="0" algn="l" rtl="0">
              <a:spcBef>
                <a:spcPts val="0"/>
              </a:spcBef>
              <a:spcAft>
                <a:spcPts val="0"/>
              </a:spcAft>
              <a:buNone/>
            </a:pPr>
            <a:r>
              <a:rPr lang="de-DE" dirty="0"/>
              <a:t>Die Blockchain ist eine sehr spannende Technologie, aber aktuell ist vieles noch nicht vollständig ausgereift, es finden sich regelmäßig diverse Stolperfallen.</a:t>
            </a:r>
          </a:p>
          <a:p>
            <a:pPr marL="0" lvl="0" indent="0" algn="l" rtl="0">
              <a:spcBef>
                <a:spcPts val="0"/>
              </a:spcBef>
              <a:spcAft>
                <a:spcPts val="0"/>
              </a:spcAft>
              <a:buNone/>
            </a:pPr>
            <a:r>
              <a:rPr lang="de-DE" dirty="0"/>
              <a:t>Die Umsetzung und Implementierung von innovativen Projekten ist daher aktuell noch etwas schwieriger, nicht zuletzt auch durch das komplexere Debugging.</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Wir bedanken uns für ihr Interesse und freuen uns, wenn auch Sie bald ihr nächstes Auto vertrauensvoll über </a:t>
            </a:r>
            <a:r>
              <a:rPr lang="de-DE" dirty="0" err="1"/>
              <a:t>carchain</a:t>
            </a:r>
            <a:r>
              <a:rPr lang="de-DE" dirty="0"/>
              <a:t> mieten können. Dankeschön!</a:t>
            </a:r>
          </a:p>
        </p:txBody>
      </p:sp>
    </p:spTree>
    <p:extLst>
      <p:ext uri="{BB962C8B-B14F-4D97-AF65-F5344CB8AC3E}">
        <p14:creationId xmlns:p14="http://schemas.microsoft.com/office/powerpoint/2010/main" val="341530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Idee ist recht offensichtlich:</a:t>
            </a:r>
          </a:p>
          <a:p>
            <a:pPr marL="0" lvl="0" indent="0" algn="l" rtl="0">
              <a:spcBef>
                <a:spcPts val="0"/>
              </a:spcBef>
              <a:spcAft>
                <a:spcPts val="0"/>
              </a:spcAft>
              <a:buNone/>
            </a:pPr>
            <a:r>
              <a:rPr lang="de-DE" dirty="0"/>
              <a:t>Bob ist Mediziner und mit der aktuellen Lage sehr beschäftigt und quasi täglich im  Labor.</a:t>
            </a:r>
          </a:p>
          <a:p>
            <a:pPr marL="0" lvl="0" indent="0" algn="l" rtl="0">
              <a:spcBef>
                <a:spcPts val="0"/>
              </a:spcBef>
              <a:spcAft>
                <a:spcPts val="0"/>
              </a:spcAft>
              <a:buNone/>
            </a:pPr>
            <a:r>
              <a:rPr lang="de-DE" dirty="0"/>
              <a:t>Alice ist gerade im </a:t>
            </a:r>
            <a:r>
              <a:rPr lang="de-DE" dirty="0" err="1"/>
              <a:t>HomeOffice</a:t>
            </a:r>
            <a:r>
              <a:rPr lang="de-DE" dirty="0"/>
              <a:t> und muss ab und zu einkaufen – besitzt aber kein Auto.</a:t>
            </a:r>
          </a:p>
          <a:p>
            <a:pPr marL="0" lvl="0" indent="0" algn="l" rtl="0">
              <a:spcBef>
                <a:spcPts val="0"/>
              </a:spcBef>
              <a:spcAft>
                <a:spcPts val="0"/>
              </a:spcAft>
              <a:buNone/>
            </a:pPr>
            <a:r>
              <a:rPr lang="de-DE" dirty="0"/>
              <a:t>Wie kann Alice trotzdem einkaufen?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Da Bob sein Auto im Labor gerade nicht regelmäßig benötigt, *KLICK*</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zückt er sein Handy und bietet es kurzerhand auf dieser coolen neuen Plattform „</a:t>
            </a:r>
            <a:r>
              <a:rPr lang="de-DE" dirty="0" err="1"/>
              <a:t>carchain</a:t>
            </a:r>
            <a:r>
              <a:rPr lang="de-DE" dirty="0"/>
              <a:t>“ an. Dazu gibt er die Daten des Fahrzeugs und den gewünschten Preis ein. </a:t>
            </a:r>
          </a:p>
          <a:p>
            <a:pPr marL="0" lvl="0" indent="0" algn="l" rtl="0">
              <a:spcBef>
                <a:spcPts val="0"/>
              </a:spcBef>
              <a:spcAft>
                <a:spcPts val="0"/>
              </a:spcAft>
              <a:buNone/>
            </a:pPr>
            <a:r>
              <a:rPr lang="de-DE" dirty="0"/>
              <a:t>Die Daten werden in der Blockchain gespeichert *klick* – </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283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das Auto ist jetzt bereit! Nun kann Alice wiederum auf ihrem Smartphone Bobs Auto finden.</a:t>
            </a:r>
          </a:p>
          <a:p>
            <a:pPr marL="0" lvl="0" indent="0" algn="l" rtl="0">
              <a:spcBef>
                <a:spcPts val="0"/>
              </a:spcBef>
              <a:spcAft>
                <a:spcPts val="0"/>
              </a:spcAft>
              <a:buNone/>
            </a:pPr>
            <a:r>
              <a:rPr lang="de-DE" dirty="0"/>
              <a:t>Da Sie immer noch einkaufen muss, mietet sie das Auto für 2 Stunden und transferiert den erforderlichen Betrag.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4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Sie bekommt nun Zugriff auf das Fahrzeug – der digitale Autoschlüssel in ihrer App ist freigeschalten.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Mit ihrem Smartphone geht Alice zum Auto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508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lässt den generierten QR-Code von einer im Auto angebrachten Kamera auslesen.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158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Jetzt kann Alice einsteigen, und sich auf den Weg machen.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053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792EDEB-0100-45C9-B931-B369060D2564}"/>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6" name="Foliennummernplatzhalter 5">
            <a:extLst>
              <a:ext uri="{FF2B5EF4-FFF2-40B4-BE49-F238E27FC236}">
                <a16:creationId xmlns:a16="http://schemas.microsoft.com/office/drawing/2014/main" id="{B547AE36-EF59-4386-8D7A-47502EBDE376}"/>
              </a:ext>
            </a:extLst>
          </p:cNvPr>
          <p:cNvSpPr>
            <a:spLocks noGrp="1"/>
          </p:cNvSpPr>
          <p:nvPr>
            <p:ph type="sldNum" sz="quarter" idx="12"/>
          </p:nvPr>
        </p:nvSpPr>
        <p:spPr/>
        <p:txBody>
          <a:body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D6703A5A-D131-4789-8FCC-3F6E1A8AE1E7}"/>
              </a:ext>
            </a:extLst>
          </p:cNvPr>
          <p:cNvPicPr>
            <a:picLocks noChangeAspect="1"/>
          </p:cNvPicPr>
          <p:nvPr userDrawn="1"/>
        </p:nvPicPr>
        <p:blipFill>
          <a:blip r:embed="rId2"/>
          <a:stretch>
            <a:fillRect/>
          </a:stretch>
        </p:blipFill>
        <p:spPr>
          <a:xfrm>
            <a:off x="1822388" y="1640316"/>
            <a:ext cx="5499224" cy="1053816"/>
          </a:xfrm>
          <a:prstGeom prst="rect">
            <a:avLst/>
          </a:prstGeom>
        </p:spPr>
      </p:pic>
    </p:spTree>
    <p:extLst>
      <p:ext uri="{BB962C8B-B14F-4D97-AF65-F5344CB8AC3E}">
        <p14:creationId xmlns:p14="http://schemas.microsoft.com/office/powerpoint/2010/main" val="6265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23382-8E6B-4922-B83B-6D1C4F9709CD}"/>
              </a:ext>
            </a:extLst>
          </p:cNvPr>
          <p:cNvSpPr>
            <a:spLocks noGrp="1"/>
          </p:cNvSpPr>
          <p:nvPr>
            <p:ph type="title"/>
          </p:nvPr>
        </p:nvSpPr>
        <p:spPr/>
        <p:txBody>
          <a:bodyPr/>
          <a:lstStyle>
            <a:lvl1pPr>
              <a:defRPr sz="3600"/>
            </a:lvl1pPr>
          </a:lstStyle>
          <a:p>
            <a:r>
              <a:rPr lang="de-DE"/>
              <a:t>Mastertitelformat bearbeiten</a:t>
            </a:r>
          </a:p>
        </p:txBody>
      </p:sp>
      <p:sp>
        <p:nvSpPr>
          <p:cNvPr id="3" name="Inhaltsplatzhalter 2">
            <a:extLst>
              <a:ext uri="{FF2B5EF4-FFF2-40B4-BE49-F238E27FC236}">
                <a16:creationId xmlns:a16="http://schemas.microsoft.com/office/drawing/2014/main" id="{AE0207FD-D769-42B1-9FC5-0632D78937E1}"/>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519F5A6B-A019-40BC-99BB-6CA385F12C65}"/>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38887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097291-D493-497C-A564-7130EBC7C41F}"/>
              </a:ext>
            </a:extLst>
          </p:cNvPr>
          <p:cNvSpPr>
            <a:spLocks noGrp="1"/>
          </p:cNvSpPr>
          <p:nvPr>
            <p:ph type="title"/>
          </p:nvPr>
        </p:nvSpPr>
        <p:spPr/>
        <p:txBody>
          <a:bodyPr/>
          <a:lstStyle/>
          <a:p>
            <a:r>
              <a:rPr lang="de-DE"/>
              <a:t>Mastertitelformat bearbeiten</a:t>
            </a:r>
          </a:p>
        </p:txBody>
      </p:sp>
      <p:sp>
        <p:nvSpPr>
          <p:cNvPr id="5" name="Foliennummernplatzhalter 4">
            <a:extLst>
              <a:ext uri="{FF2B5EF4-FFF2-40B4-BE49-F238E27FC236}">
                <a16:creationId xmlns:a16="http://schemas.microsoft.com/office/drawing/2014/main" id="{D59C5744-B355-487E-84F6-9141090B05FE}"/>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86885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29471FD-A20E-4009-A3A5-362ECBFCD6AD}"/>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210189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87496"/>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EA07D93-3E62-4293-AC9B-B17231140A2F}"/>
              </a:ext>
            </a:extLst>
          </p:cNvPr>
          <p:cNvSpPr>
            <a:spLocks noGrp="1"/>
          </p:cNvSpPr>
          <p:nvPr>
            <p:ph type="title"/>
          </p:nvPr>
        </p:nvSpPr>
        <p:spPr>
          <a:xfrm>
            <a:off x="628650" y="274638"/>
            <a:ext cx="7886700" cy="577417"/>
          </a:xfrm>
          <a:prstGeom prst="rect">
            <a:avLst/>
          </a:prstGeom>
        </p:spPr>
        <p:txBody>
          <a:bodyPr vert="horz" lIns="91440" tIns="45720" rIns="91440" bIns="45720" rtlCol="0" anchor="ctr">
            <a:noAutofit/>
          </a:bodyPr>
          <a:lstStyle/>
          <a:p>
            <a:r>
              <a:rPr lang="de-DE" dirty="0"/>
              <a:t>Mastertitelformat bearbeiten</a:t>
            </a:r>
          </a:p>
        </p:txBody>
      </p:sp>
      <p:sp>
        <p:nvSpPr>
          <p:cNvPr id="3" name="Textplatzhalter 2">
            <a:extLst>
              <a:ext uri="{FF2B5EF4-FFF2-40B4-BE49-F238E27FC236}">
                <a16:creationId xmlns:a16="http://schemas.microsoft.com/office/drawing/2014/main" id="{7D706F3F-F693-4967-A078-9C4B47302AFC}"/>
              </a:ext>
            </a:extLst>
          </p:cNvPr>
          <p:cNvSpPr>
            <a:spLocks noGrp="1"/>
          </p:cNvSpPr>
          <p:nvPr>
            <p:ph type="body" idx="1"/>
          </p:nvPr>
        </p:nvSpPr>
        <p:spPr>
          <a:xfrm>
            <a:off x="628650" y="990599"/>
            <a:ext cx="7886700" cy="364172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16D41160-AB6E-412B-B83B-6604FCDED9E5}"/>
              </a:ext>
            </a:extLst>
          </p:cNvPr>
          <p:cNvSpPr>
            <a:spLocks noGrp="1"/>
          </p:cNvSpPr>
          <p:nvPr>
            <p:ph type="sldNum" sz="quarter" idx="4"/>
          </p:nvPr>
        </p:nvSpPr>
        <p:spPr>
          <a:xfrm>
            <a:off x="8278091" y="4770868"/>
            <a:ext cx="694458"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CD6D1FF8-683D-4F95-A1C8-44ED0942E3BD}"/>
              </a:ext>
            </a:extLst>
          </p:cNvPr>
          <p:cNvPicPr>
            <a:picLocks noChangeAspect="1"/>
          </p:cNvPicPr>
          <p:nvPr userDrawn="1"/>
        </p:nvPicPr>
        <p:blipFill>
          <a:blip r:embed="rId6"/>
          <a:stretch>
            <a:fillRect/>
          </a:stretch>
        </p:blipFill>
        <p:spPr>
          <a:xfrm>
            <a:off x="122842" y="4683380"/>
            <a:ext cx="1843520" cy="353274"/>
          </a:xfrm>
          <a:prstGeom prst="rect">
            <a:avLst/>
          </a:prstGeom>
        </p:spPr>
      </p:pic>
    </p:spTree>
    <p:extLst>
      <p:ext uri="{BB962C8B-B14F-4D97-AF65-F5344CB8AC3E}">
        <p14:creationId xmlns:p14="http://schemas.microsoft.com/office/powerpoint/2010/main" val="288139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41.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5" Type="http://schemas.openxmlformats.org/officeDocument/2006/relationships/image" Target="../media/image40.png"/><Relationship Id="rId2" Type="http://schemas.openxmlformats.org/officeDocument/2006/relationships/notesSlide" Target="../notesSlides/notesSlide12.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32" Type="http://schemas.openxmlformats.org/officeDocument/2006/relationships/image" Target="../media/image4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43.svg"/><Relationship Id="rId10" Type="http://schemas.openxmlformats.org/officeDocument/2006/relationships/image" Target="../media/image19.svg"/><Relationship Id="rId19" Type="http://schemas.openxmlformats.org/officeDocument/2006/relationships/image" Target="../media/image30.png"/><Relationship Id="rId31" Type="http://schemas.openxmlformats.org/officeDocument/2006/relationships/image" Target="../media/image46.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42.png"/><Relationship Id="rId30" Type="http://schemas.openxmlformats.org/officeDocument/2006/relationships/image" Target="../media/image4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2.png"/><Relationship Id="rId3" Type="http://schemas.openxmlformats.org/officeDocument/2006/relationships/image" Target="../media/image48.png"/><Relationship Id="rId7" Type="http://schemas.openxmlformats.org/officeDocument/2006/relationships/image" Target="../media/image6.png"/><Relationship Id="rId12" Type="http://schemas.openxmlformats.org/officeDocument/2006/relationships/image" Target="../media/image55.svg"/><Relationship Id="rId2" Type="http://schemas.openxmlformats.org/officeDocument/2006/relationships/notesSlide" Target="../notesSlides/notesSlide14.xml"/><Relationship Id="rId16"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5" Type="http://schemas.openxmlformats.org/officeDocument/2006/relationships/image" Target="../media/image56.png"/><Relationship Id="rId10" Type="http://schemas.openxmlformats.org/officeDocument/2006/relationships/image" Target="../media/image53.svg"/><Relationship Id="rId4" Type="http://schemas.openxmlformats.org/officeDocument/2006/relationships/image" Target="../media/image49.svg"/><Relationship Id="rId9" Type="http://schemas.openxmlformats.org/officeDocument/2006/relationships/image" Target="../media/image52.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33.svg"/><Relationship Id="rId10" Type="http://schemas.openxmlformats.org/officeDocument/2006/relationships/image" Target="../media/image68.png"/><Relationship Id="rId4" Type="http://schemas.openxmlformats.org/officeDocument/2006/relationships/image" Target="../media/image63.png"/><Relationship Id="rId9" Type="http://schemas.openxmlformats.org/officeDocument/2006/relationships/image" Target="../media/image67.sv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6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71.svg"/></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73.svg"/><Relationship Id="rId5" Type="http://schemas.openxmlformats.org/officeDocument/2006/relationships/image" Target="../media/image33.svg"/><Relationship Id="rId10" Type="http://schemas.openxmlformats.org/officeDocument/2006/relationships/image" Target="../media/image72.png"/><Relationship Id="rId4" Type="http://schemas.openxmlformats.org/officeDocument/2006/relationships/image" Target="../media/image63.png"/><Relationship Id="rId9" Type="http://schemas.openxmlformats.org/officeDocument/2006/relationships/image" Target="../media/image7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jpg"/></Relationships>
</file>

<file path=ppt/slides/_rels/slide25.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8.jpg"/></Relationships>
</file>

<file path=ppt/slides/_rels/slide3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hyperlink" Target="http://carchain-server.tk:9090/status" TargetMode="External"/><Relationship Id="rId7" Type="http://schemas.openxmlformats.org/officeDocument/2006/relationships/image" Target="../media/image9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hyperlink" Target="http://carchain-server.tk:3000/d/rYdddlPWk/rapi-carchain" TargetMode="External"/><Relationship Id="rId4" Type="http://schemas.openxmlformats.org/officeDocument/2006/relationships/hyperlink" Target="http://carchain-pi.dnsuser.de:9100/metric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sv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sv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png"/></Relationships>
</file>

<file path=ppt/slides/_rels/slide4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23.svg"/><Relationship Id="rId20" Type="http://schemas.openxmlformats.org/officeDocument/2006/relationships/image" Target="../media/image27.sv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 Id="rId30"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Share and rent cars trustably using the Blockchain!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3267" y="4145241"/>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34234" y="3566169"/>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1749147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8740" y="151461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69707" y="93554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3891696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89555" y="1225079"/>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36357" y="1115352"/>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grpSp>
        <p:nvGrpSpPr>
          <p:cNvPr id="16" name="Gruppieren 15">
            <a:extLst>
              <a:ext uri="{FF2B5EF4-FFF2-40B4-BE49-F238E27FC236}">
                <a16:creationId xmlns:a16="http://schemas.microsoft.com/office/drawing/2014/main" id="{E7CEB5FE-3E1B-4E42-8B6C-5373B8B7A05D}"/>
              </a:ext>
            </a:extLst>
          </p:cNvPr>
          <p:cNvGrpSpPr/>
          <p:nvPr/>
        </p:nvGrpSpPr>
        <p:grpSpPr>
          <a:xfrm>
            <a:off x="4149669" y="2201006"/>
            <a:ext cx="950769" cy="1454654"/>
            <a:chOff x="4149669" y="2201006"/>
            <a:chExt cx="950769" cy="1454654"/>
          </a:xfrm>
        </p:grpSpPr>
        <p:pic>
          <p:nvPicPr>
            <p:cNvPr id="6" name="Grafik 5" descr="Feuerwerk">
              <a:extLst>
                <a:ext uri="{FF2B5EF4-FFF2-40B4-BE49-F238E27FC236}">
                  <a16:creationId xmlns:a16="http://schemas.microsoft.com/office/drawing/2014/main" id="{3A870789-F9FB-4C3B-A135-8F11A6C535A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149669" y="2201006"/>
              <a:ext cx="914400" cy="914400"/>
            </a:xfrm>
            <a:prstGeom prst="rect">
              <a:avLst/>
            </a:prstGeom>
          </p:spPr>
        </p:pic>
        <p:pic>
          <p:nvPicPr>
            <p:cNvPr id="8" name="Grafik 7" descr="Tanz">
              <a:extLst>
                <a:ext uri="{FF2B5EF4-FFF2-40B4-BE49-F238E27FC236}">
                  <a16:creationId xmlns:a16="http://schemas.microsoft.com/office/drawing/2014/main" id="{D0230E46-6580-4BBC-BE1C-DEC52F05402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186038" y="2741260"/>
              <a:ext cx="914400" cy="914400"/>
            </a:xfrm>
            <a:prstGeom prst="rect">
              <a:avLst/>
            </a:prstGeom>
          </p:spPr>
        </p:pic>
      </p:grpSp>
      <p:pic>
        <p:nvPicPr>
          <p:cNvPr id="12" name="Grafik 11" descr="Spatz">
            <a:extLst>
              <a:ext uri="{FF2B5EF4-FFF2-40B4-BE49-F238E27FC236}">
                <a16:creationId xmlns:a16="http://schemas.microsoft.com/office/drawing/2014/main" id="{7C3DB612-6FFB-4644-81B5-9A9626107B0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759885" y="2512504"/>
            <a:ext cx="914400" cy="914400"/>
          </a:xfrm>
          <a:prstGeom prst="rect">
            <a:avLst/>
          </a:prstGeom>
        </p:spPr>
      </p:pic>
      <p:grpSp>
        <p:nvGrpSpPr>
          <p:cNvPr id="17" name="Gruppieren 16">
            <a:extLst>
              <a:ext uri="{FF2B5EF4-FFF2-40B4-BE49-F238E27FC236}">
                <a16:creationId xmlns:a16="http://schemas.microsoft.com/office/drawing/2014/main" id="{F1B4EDDB-27C1-410A-B7F1-50631AC1EA40}"/>
              </a:ext>
            </a:extLst>
          </p:cNvPr>
          <p:cNvGrpSpPr/>
          <p:nvPr/>
        </p:nvGrpSpPr>
        <p:grpSpPr>
          <a:xfrm>
            <a:off x="5594363" y="2173942"/>
            <a:ext cx="914400" cy="1481327"/>
            <a:chOff x="5621957" y="2091279"/>
            <a:chExt cx="914400" cy="1481327"/>
          </a:xfrm>
        </p:grpSpPr>
        <p:pic>
          <p:nvPicPr>
            <p:cNvPr id="4" name="Grafik 3" descr="Torte">
              <a:extLst>
                <a:ext uri="{FF2B5EF4-FFF2-40B4-BE49-F238E27FC236}">
                  <a16:creationId xmlns:a16="http://schemas.microsoft.com/office/drawing/2014/main" id="{CDD20ECC-C956-4233-BEB4-3A614F40EC8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621957" y="2658206"/>
              <a:ext cx="914400" cy="914400"/>
            </a:xfrm>
            <a:prstGeom prst="rect">
              <a:avLst/>
            </a:prstGeom>
          </p:spPr>
        </p:pic>
        <p:sp>
          <p:nvSpPr>
            <p:cNvPr id="14" name="Ellipse 13">
              <a:extLst>
                <a:ext uri="{FF2B5EF4-FFF2-40B4-BE49-F238E27FC236}">
                  <a16:creationId xmlns:a16="http://schemas.microsoft.com/office/drawing/2014/main" id="{1237FFD4-2E68-4289-A8B3-00CD9808D855}"/>
                </a:ext>
              </a:extLst>
            </p:cNvPr>
            <p:cNvSpPr/>
            <p:nvPr/>
          </p:nvSpPr>
          <p:spPr>
            <a:xfrm>
              <a:off x="5861185" y="2091279"/>
              <a:ext cx="435943" cy="566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7622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Umsetzung &amp; Vision</a:t>
            </a:r>
            <a:endParaRPr/>
          </a:p>
        </p:txBody>
      </p:sp>
      <p:sp>
        <p:nvSpPr>
          <p:cNvPr id="85" name="Google Shape;85;p1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Benötigte Komponenten:</a:t>
            </a:r>
            <a:endParaRPr dirty="0"/>
          </a:p>
          <a:p>
            <a:pPr>
              <a:spcBef>
                <a:spcPts val="1600"/>
              </a:spcBef>
              <a:spcAft>
                <a:spcPts val="1600"/>
              </a:spcAft>
            </a:pPr>
            <a:r>
              <a:rPr lang="de" dirty="0"/>
              <a:t>Auto-Adapter (Raspberry)</a:t>
            </a:r>
          </a:p>
          <a:p>
            <a:pPr>
              <a:spcBef>
                <a:spcPts val="1600"/>
              </a:spcBef>
              <a:spcAft>
                <a:spcPts val="1600"/>
              </a:spcAft>
            </a:pPr>
            <a:r>
              <a:rPr lang="de" dirty="0"/>
              <a:t>mobile App (Android), </a:t>
            </a:r>
          </a:p>
          <a:p>
            <a:pPr>
              <a:spcBef>
                <a:spcPts val="1600"/>
              </a:spcBef>
              <a:spcAft>
                <a:spcPts val="1600"/>
              </a:spcAft>
            </a:pPr>
            <a:r>
              <a:rPr lang="de" dirty="0"/>
              <a:t>Blockchain &amp; SmartContracts, </a:t>
            </a:r>
          </a:p>
          <a:p>
            <a:pPr>
              <a:spcBef>
                <a:spcPts val="1600"/>
              </a:spcBef>
              <a:spcAft>
                <a:spcPts val="1600"/>
              </a:spcAft>
            </a:pPr>
            <a:r>
              <a:rPr lang="de" dirty="0"/>
              <a:t>Image-Server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animEffect transition="in" filter="fade">
                                      <p:cBhvr>
                                        <p:cTn id="7" dur="500"/>
                                        <p:tgtEl>
                                          <p:spTgt spid="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2" end="2"/>
                                            </p:txEl>
                                          </p:spTgt>
                                        </p:tgtEl>
                                        <p:attrNameLst>
                                          <p:attrName>style.visibility</p:attrName>
                                        </p:attrNameLst>
                                      </p:cBhvr>
                                      <p:to>
                                        <p:strVal val="visible"/>
                                      </p:to>
                                    </p:set>
                                    <p:animEffect transition="in" filter="fade">
                                      <p:cBhvr>
                                        <p:cTn id="12" dur="500"/>
                                        <p:tgtEl>
                                          <p:spTgt spid="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animEffect transition="in" filter="fade">
                                      <p:cBhvr>
                                        <p:cTn id="17" dur="500"/>
                                        <p:tgtEl>
                                          <p:spTgt spid="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4" end="4"/>
                                            </p:txEl>
                                          </p:spTgt>
                                        </p:tgtEl>
                                        <p:attrNameLst>
                                          <p:attrName>style.visibility</p:attrName>
                                        </p:attrNameLst>
                                      </p:cBhvr>
                                      <p:to>
                                        <p:strVal val="visible"/>
                                      </p:to>
                                    </p:set>
                                    <p:animEffect transition="in" filter="fade">
                                      <p:cBhvr>
                                        <p:cTn id="22"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Architekturüberblick </a:t>
            </a:r>
            <a:r>
              <a:rPr lang="en-GB" dirty="0"/>
              <a:t>v3</a:t>
            </a:r>
            <a:endParaRPr dirty="0"/>
          </a:p>
        </p:txBody>
      </p:sp>
      <p:grpSp>
        <p:nvGrpSpPr>
          <p:cNvPr id="10" name="Gruppieren 9">
            <a:extLst>
              <a:ext uri="{FF2B5EF4-FFF2-40B4-BE49-F238E27FC236}">
                <a16:creationId xmlns:a16="http://schemas.microsoft.com/office/drawing/2014/main" id="{F7DDC2CB-D24D-4F6D-A613-87CD2A8F1745}"/>
              </a:ext>
            </a:extLst>
          </p:cNvPr>
          <p:cNvGrpSpPr/>
          <p:nvPr/>
        </p:nvGrpSpPr>
        <p:grpSpPr>
          <a:xfrm>
            <a:off x="3754245" y="1263804"/>
            <a:ext cx="1182028" cy="459437"/>
            <a:chOff x="3702206" y="1211765"/>
            <a:chExt cx="1182028" cy="459437"/>
          </a:xfrm>
        </p:grpSpPr>
        <p:grpSp>
          <p:nvGrpSpPr>
            <p:cNvPr id="4" name="Gruppieren 3">
              <a:extLst>
                <a:ext uri="{FF2B5EF4-FFF2-40B4-BE49-F238E27FC236}">
                  <a16:creationId xmlns:a16="http://schemas.microsoft.com/office/drawing/2014/main" id="{3D97C166-9192-4B91-8610-DE318F60433D}"/>
                </a:ext>
              </a:extLst>
            </p:cNvPr>
            <p:cNvGrpSpPr/>
            <p:nvPr/>
          </p:nvGrpSpPr>
          <p:grpSpPr>
            <a:xfrm>
              <a:off x="3850889" y="1211765"/>
              <a:ext cx="884663" cy="141250"/>
              <a:chOff x="3330498" y="1159726"/>
              <a:chExt cx="2066691" cy="260196"/>
            </a:xfrm>
          </p:grpSpPr>
          <p:sp>
            <p:nvSpPr>
              <p:cNvPr id="3" name="Ellipse 2">
                <a:extLst>
                  <a:ext uri="{FF2B5EF4-FFF2-40B4-BE49-F238E27FC236}">
                    <a16:creationId xmlns:a16="http://schemas.microsoft.com/office/drawing/2014/main" id="{2CAF35EF-67AD-4664-B442-C566ADC12374}"/>
                  </a:ext>
                </a:extLst>
              </p:cNvPr>
              <p:cNvSpPr/>
              <p:nvPr/>
            </p:nvSpPr>
            <p:spPr>
              <a:xfrm>
                <a:off x="3330498"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6" name="Ellipse 5">
                <a:extLst>
                  <a:ext uri="{FF2B5EF4-FFF2-40B4-BE49-F238E27FC236}">
                    <a16:creationId xmlns:a16="http://schemas.microsoft.com/office/drawing/2014/main" id="{0C7CB623-1236-4580-BB94-251CFCA55E5D}"/>
                  </a:ext>
                </a:extLst>
              </p:cNvPr>
              <p:cNvSpPr/>
              <p:nvPr/>
            </p:nvSpPr>
            <p:spPr>
              <a:xfrm>
                <a:off x="3702205"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7" name="Ellipse 6">
                <a:extLst>
                  <a:ext uri="{FF2B5EF4-FFF2-40B4-BE49-F238E27FC236}">
                    <a16:creationId xmlns:a16="http://schemas.microsoft.com/office/drawing/2014/main" id="{A42427AC-C108-4A62-B689-9F7FCA89A9A1}"/>
                  </a:ext>
                </a:extLst>
              </p:cNvPr>
              <p:cNvSpPr/>
              <p:nvPr/>
            </p:nvSpPr>
            <p:spPr>
              <a:xfrm>
                <a:off x="4073912"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4E127FEC-1C46-4164-96D8-81FF9F446FC2}"/>
                  </a:ext>
                </a:extLst>
              </p:cNvPr>
              <p:cNvSpPr/>
              <p:nvPr/>
            </p:nvSpPr>
            <p:spPr>
              <a:xfrm>
                <a:off x="4445619"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9" name="Ellipse 8">
                <a:extLst>
                  <a:ext uri="{FF2B5EF4-FFF2-40B4-BE49-F238E27FC236}">
                    <a16:creationId xmlns:a16="http://schemas.microsoft.com/office/drawing/2014/main" id="{E6820E89-AB8A-4998-BDB0-CF4E15D61A8A}"/>
                  </a:ext>
                </a:extLst>
              </p:cNvPr>
              <p:cNvSpPr/>
              <p:nvPr/>
            </p:nvSpPr>
            <p:spPr>
              <a:xfrm>
                <a:off x="4817326" y="1226633"/>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grpSp>
        <p:sp>
          <p:nvSpPr>
            <p:cNvPr id="5" name="Textfeld 4">
              <a:extLst>
                <a:ext uri="{FF2B5EF4-FFF2-40B4-BE49-F238E27FC236}">
                  <a16:creationId xmlns:a16="http://schemas.microsoft.com/office/drawing/2014/main" id="{A3CDE5BA-47C7-4F58-8A7E-F3C7CD37A55C}"/>
                </a:ext>
              </a:extLst>
            </p:cNvPr>
            <p:cNvSpPr txBox="1"/>
            <p:nvPr/>
          </p:nvSpPr>
          <p:spPr>
            <a:xfrm>
              <a:off x="3702206" y="1363425"/>
              <a:ext cx="1182028" cy="307777"/>
            </a:xfrm>
            <a:prstGeom prst="rect">
              <a:avLst/>
            </a:prstGeom>
            <a:noFill/>
          </p:spPr>
          <p:txBody>
            <a:bodyPr wrap="square" rtlCol="0">
              <a:spAutoFit/>
            </a:bodyPr>
            <a:lstStyle/>
            <a:p>
              <a:pPr algn="ctr"/>
              <a:r>
                <a:rPr lang="de-DE" dirty="0">
                  <a:solidFill>
                    <a:schemeClr val="bg2"/>
                  </a:solidFill>
                  <a:latin typeface="+mn-lt"/>
                </a:rPr>
                <a:t>Blockchain</a:t>
              </a:r>
            </a:p>
          </p:txBody>
        </p:sp>
      </p:grpSp>
      <p:grpSp>
        <p:nvGrpSpPr>
          <p:cNvPr id="65" name="Gruppieren 64">
            <a:extLst>
              <a:ext uri="{FF2B5EF4-FFF2-40B4-BE49-F238E27FC236}">
                <a16:creationId xmlns:a16="http://schemas.microsoft.com/office/drawing/2014/main" id="{02941929-EA24-45A3-900A-06D0271A1AD6}"/>
              </a:ext>
            </a:extLst>
          </p:cNvPr>
          <p:cNvGrpSpPr/>
          <p:nvPr/>
        </p:nvGrpSpPr>
        <p:grpSpPr>
          <a:xfrm>
            <a:off x="3719241" y="3226972"/>
            <a:ext cx="1334533" cy="1437620"/>
            <a:chOff x="3719241" y="3226972"/>
            <a:chExt cx="1334533" cy="1437620"/>
          </a:xfrm>
        </p:grpSpPr>
        <p:pic>
          <p:nvPicPr>
            <p:cNvPr id="15" name="Grafik 14" descr="Smartphone">
              <a:extLst>
                <a:ext uri="{FF2B5EF4-FFF2-40B4-BE49-F238E27FC236}">
                  <a16:creationId xmlns:a16="http://schemas.microsoft.com/office/drawing/2014/main" id="{BDCDE16C-EE91-4990-AC82-2C42A2D00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3055" y="3226972"/>
              <a:ext cx="914400" cy="914400"/>
            </a:xfrm>
            <a:prstGeom prst="rect">
              <a:avLst/>
            </a:prstGeom>
          </p:spPr>
        </p:pic>
        <p:sp>
          <p:nvSpPr>
            <p:cNvPr id="18" name="Textfeld 17">
              <a:extLst>
                <a:ext uri="{FF2B5EF4-FFF2-40B4-BE49-F238E27FC236}">
                  <a16:creationId xmlns:a16="http://schemas.microsoft.com/office/drawing/2014/main" id="{A487905D-3E1D-4791-9264-26A8CB9D3344}"/>
                </a:ext>
              </a:extLst>
            </p:cNvPr>
            <p:cNvSpPr txBox="1"/>
            <p:nvPr/>
          </p:nvSpPr>
          <p:spPr>
            <a:xfrm>
              <a:off x="3719241" y="4141372"/>
              <a:ext cx="1182028" cy="523220"/>
            </a:xfrm>
            <a:prstGeom prst="rect">
              <a:avLst/>
            </a:prstGeom>
            <a:noFill/>
          </p:spPr>
          <p:txBody>
            <a:bodyPr wrap="square" rtlCol="0">
              <a:spAutoFit/>
            </a:bodyPr>
            <a:lstStyle/>
            <a:p>
              <a:pPr algn="ctr"/>
              <a:r>
                <a:rPr lang="de-DE" dirty="0">
                  <a:solidFill>
                    <a:schemeClr val="bg2"/>
                  </a:solidFill>
                  <a:latin typeface="+mn-lt"/>
                </a:rPr>
                <a:t>Mobile App &amp; Wallet</a:t>
              </a:r>
            </a:p>
          </p:txBody>
        </p:sp>
        <p:pic>
          <p:nvPicPr>
            <p:cNvPr id="13" name="Grafik 12" descr="Geldbörse">
              <a:extLst>
                <a:ext uri="{FF2B5EF4-FFF2-40B4-BE49-F238E27FC236}">
                  <a16:creationId xmlns:a16="http://schemas.microsoft.com/office/drawing/2014/main" id="{062A3C85-5F26-4E3E-ACD5-9A102AC74A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443285"/>
              <a:ext cx="481774" cy="481774"/>
            </a:xfrm>
            <a:prstGeom prst="rect">
              <a:avLst/>
            </a:prstGeom>
          </p:spPr>
        </p:pic>
      </p:grpSp>
      <p:grpSp>
        <p:nvGrpSpPr>
          <p:cNvPr id="69" name="Gruppieren 68">
            <a:extLst>
              <a:ext uri="{FF2B5EF4-FFF2-40B4-BE49-F238E27FC236}">
                <a16:creationId xmlns:a16="http://schemas.microsoft.com/office/drawing/2014/main" id="{5D1E299B-2607-44B7-B02F-5D6FA7AC9009}"/>
              </a:ext>
            </a:extLst>
          </p:cNvPr>
          <p:cNvGrpSpPr/>
          <p:nvPr/>
        </p:nvGrpSpPr>
        <p:grpSpPr>
          <a:xfrm>
            <a:off x="1264620" y="1880839"/>
            <a:ext cx="1396174" cy="998688"/>
            <a:chOff x="1264620" y="1880839"/>
            <a:chExt cx="1396174" cy="998688"/>
          </a:xfrm>
        </p:grpSpPr>
        <p:pic>
          <p:nvPicPr>
            <p:cNvPr id="14" name="Grafik 13" descr="Auto">
              <a:extLst>
                <a:ext uri="{FF2B5EF4-FFF2-40B4-BE49-F238E27FC236}">
                  <a16:creationId xmlns:a16="http://schemas.microsoft.com/office/drawing/2014/main" id="{75E4D958-D6D4-4F02-A80F-E3F387E4D6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6394" y="1880839"/>
              <a:ext cx="914400" cy="914400"/>
            </a:xfrm>
            <a:prstGeom prst="rect">
              <a:avLst/>
            </a:prstGeom>
          </p:spPr>
        </p:pic>
        <p:sp>
          <p:nvSpPr>
            <p:cNvPr id="16" name="Textfeld 15">
              <a:extLst>
                <a:ext uri="{FF2B5EF4-FFF2-40B4-BE49-F238E27FC236}">
                  <a16:creationId xmlns:a16="http://schemas.microsoft.com/office/drawing/2014/main" id="{5D1A9036-AD2A-44EE-A9A1-6A7769856BBA}"/>
                </a:ext>
              </a:extLst>
            </p:cNvPr>
            <p:cNvSpPr txBox="1"/>
            <p:nvPr/>
          </p:nvSpPr>
          <p:spPr>
            <a:xfrm>
              <a:off x="1264620" y="2571750"/>
              <a:ext cx="1396174" cy="307777"/>
            </a:xfrm>
            <a:prstGeom prst="rect">
              <a:avLst/>
            </a:prstGeom>
            <a:noFill/>
          </p:spPr>
          <p:txBody>
            <a:bodyPr wrap="square" rtlCol="0">
              <a:spAutoFit/>
            </a:bodyPr>
            <a:lstStyle/>
            <a:p>
              <a:pPr algn="ctr"/>
              <a:r>
                <a:rPr lang="de-DE" dirty="0">
                  <a:solidFill>
                    <a:schemeClr val="bg2"/>
                  </a:solidFill>
                  <a:latin typeface="+mn-lt"/>
                </a:rPr>
                <a:t>Car &amp; Wallet</a:t>
              </a:r>
            </a:p>
          </p:txBody>
        </p:sp>
        <p:pic>
          <p:nvPicPr>
            <p:cNvPr id="21" name="Grafik 20" descr="Geldbörse">
              <a:extLst>
                <a:ext uri="{FF2B5EF4-FFF2-40B4-BE49-F238E27FC236}">
                  <a16:creationId xmlns:a16="http://schemas.microsoft.com/office/drawing/2014/main" id="{2E39360A-D4EF-4A3E-B457-6A59E0A6CF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4620" y="2097152"/>
              <a:ext cx="481774" cy="481774"/>
            </a:xfrm>
            <a:prstGeom prst="rect">
              <a:avLst/>
            </a:prstGeom>
          </p:spPr>
        </p:pic>
      </p:grpSp>
      <p:grpSp>
        <p:nvGrpSpPr>
          <p:cNvPr id="66" name="Gruppieren 65">
            <a:extLst>
              <a:ext uri="{FF2B5EF4-FFF2-40B4-BE49-F238E27FC236}">
                <a16:creationId xmlns:a16="http://schemas.microsoft.com/office/drawing/2014/main" id="{B0D4E660-E29E-4662-A7F5-3326151E88F3}"/>
              </a:ext>
            </a:extLst>
          </p:cNvPr>
          <p:cNvGrpSpPr/>
          <p:nvPr/>
        </p:nvGrpSpPr>
        <p:grpSpPr>
          <a:xfrm>
            <a:off x="5917579" y="1952961"/>
            <a:ext cx="2382747" cy="994202"/>
            <a:chOff x="5917579" y="1952961"/>
            <a:chExt cx="2382747" cy="994202"/>
          </a:xfrm>
        </p:grpSpPr>
        <p:sp>
          <p:nvSpPr>
            <p:cNvPr id="11" name="Rechteck: abgerundete Ecken 10">
              <a:extLst>
                <a:ext uri="{FF2B5EF4-FFF2-40B4-BE49-F238E27FC236}">
                  <a16:creationId xmlns:a16="http://schemas.microsoft.com/office/drawing/2014/main" id="{8DFAF942-2C96-4382-BB92-BD8F45FAD1A6}"/>
                </a:ext>
              </a:extLst>
            </p:cNvPr>
            <p:cNvSpPr/>
            <p:nvPr/>
          </p:nvSpPr>
          <p:spPr>
            <a:xfrm>
              <a:off x="5917579" y="2077844"/>
              <a:ext cx="996176" cy="5203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Backend</a:t>
              </a:r>
            </a:p>
          </p:txBody>
        </p:sp>
        <p:sp>
          <p:nvSpPr>
            <p:cNvPr id="17" name="Textfeld 16">
              <a:extLst>
                <a:ext uri="{FF2B5EF4-FFF2-40B4-BE49-F238E27FC236}">
                  <a16:creationId xmlns:a16="http://schemas.microsoft.com/office/drawing/2014/main" id="{651831D5-4859-4239-9864-84D74D3727D3}"/>
                </a:ext>
              </a:extLst>
            </p:cNvPr>
            <p:cNvSpPr txBox="1"/>
            <p:nvPr/>
          </p:nvSpPr>
          <p:spPr>
            <a:xfrm>
              <a:off x="7118298" y="2639386"/>
              <a:ext cx="1182028" cy="307777"/>
            </a:xfrm>
            <a:prstGeom prst="rect">
              <a:avLst/>
            </a:prstGeom>
            <a:noFill/>
          </p:spPr>
          <p:txBody>
            <a:bodyPr wrap="square" rtlCol="0">
              <a:spAutoFit/>
            </a:bodyPr>
            <a:lstStyle/>
            <a:p>
              <a:pPr algn="ctr"/>
              <a:r>
                <a:rPr lang="de-DE" dirty="0">
                  <a:solidFill>
                    <a:schemeClr val="bg2"/>
                  </a:solidFill>
                  <a:latin typeface="+mn-lt"/>
                </a:rPr>
                <a:t>DB</a:t>
              </a:r>
            </a:p>
          </p:txBody>
        </p:sp>
        <p:pic>
          <p:nvPicPr>
            <p:cNvPr id="33" name="Grafik 32" descr="Datenbank">
              <a:extLst>
                <a:ext uri="{FF2B5EF4-FFF2-40B4-BE49-F238E27FC236}">
                  <a16:creationId xmlns:a16="http://schemas.microsoft.com/office/drawing/2014/main" id="{5F52147B-3747-4044-8EB2-1E5B92691A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5385" y="1952961"/>
              <a:ext cx="747854" cy="747854"/>
            </a:xfrm>
            <a:prstGeom prst="rect">
              <a:avLst/>
            </a:prstGeom>
          </p:spPr>
        </p:pic>
        <p:cxnSp>
          <p:nvCxnSpPr>
            <p:cNvPr id="36" name="Gerade Verbindung mit Pfeil 35">
              <a:extLst>
                <a:ext uri="{FF2B5EF4-FFF2-40B4-BE49-F238E27FC236}">
                  <a16:creationId xmlns:a16="http://schemas.microsoft.com/office/drawing/2014/main" id="{269900A3-CB68-4E0B-ACAC-C22AA8F141ED}"/>
                </a:ext>
              </a:extLst>
            </p:cNvPr>
            <p:cNvCxnSpPr>
              <a:cxnSpLocks/>
            </p:cNvCxnSpPr>
            <p:nvPr/>
          </p:nvCxnSpPr>
          <p:spPr>
            <a:xfrm>
              <a:off x="7011030" y="2326888"/>
              <a:ext cx="32435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AE0D5C9D-0D67-4617-87BC-7E89899D3EAC}"/>
              </a:ext>
            </a:extLst>
          </p:cNvPr>
          <p:cNvGrpSpPr/>
          <p:nvPr/>
        </p:nvGrpSpPr>
        <p:grpSpPr>
          <a:xfrm>
            <a:off x="2795239" y="2479290"/>
            <a:ext cx="1189463" cy="888378"/>
            <a:chOff x="2795239" y="2479290"/>
            <a:chExt cx="1189463" cy="888378"/>
          </a:xfrm>
        </p:grpSpPr>
        <p:cxnSp>
          <p:nvCxnSpPr>
            <p:cNvPr id="27" name="Gerade Verbindung mit Pfeil 26">
              <a:extLst>
                <a:ext uri="{FF2B5EF4-FFF2-40B4-BE49-F238E27FC236}">
                  <a16:creationId xmlns:a16="http://schemas.microsoft.com/office/drawing/2014/main" id="{96D08A5B-D8B4-45B3-BFA7-EC62FEF50A40}"/>
                </a:ext>
              </a:extLst>
            </p:cNvPr>
            <p:cNvCxnSpPr>
              <a:cxnSpLocks/>
            </p:cNvCxnSpPr>
            <p:nvPr/>
          </p:nvCxnSpPr>
          <p:spPr>
            <a:xfrm>
              <a:off x="2795239" y="2479290"/>
              <a:ext cx="1189463" cy="8883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954CDB0D-BB5A-4556-8271-353A86417FC7}"/>
                </a:ext>
              </a:extLst>
            </p:cNvPr>
            <p:cNvGrpSpPr/>
            <p:nvPr/>
          </p:nvGrpSpPr>
          <p:grpSpPr>
            <a:xfrm>
              <a:off x="3195156" y="2999678"/>
              <a:ext cx="193579" cy="188740"/>
              <a:chOff x="5839634" y="3359323"/>
              <a:chExt cx="378698" cy="369232"/>
            </a:xfrm>
          </p:grpSpPr>
          <p:pic>
            <p:nvPicPr>
              <p:cNvPr id="46" name="Grafik 45" descr="Anhalten">
                <a:extLst>
                  <a:ext uri="{FF2B5EF4-FFF2-40B4-BE49-F238E27FC236}">
                    <a16:creationId xmlns:a16="http://schemas.microsoft.com/office/drawing/2014/main" id="{F2E7FFB7-EE1B-4C96-8019-4BD33953A2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360498"/>
                <a:ext cx="92308" cy="92308"/>
              </a:xfrm>
              <a:prstGeom prst="rect">
                <a:avLst/>
              </a:prstGeom>
            </p:spPr>
          </p:pic>
          <p:pic>
            <p:nvPicPr>
              <p:cNvPr id="49" name="Grafik 48" descr="Anhalten">
                <a:extLst>
                  <a:ext uri="{FF2B5EF4-FFF2-40B4-BE49-F238E27FC236}">
                    <a16:creationId xmlns:a16="http://schemas.microsoft.com/office/drawing/2014/main" id="{773AF3E4-0EE3-4D3C-9E82-F79DF0E595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8228" y="3359323"/>
                <a:ext cx="92308" cy="92308"/>
              </a:xfrm>
              <a:prstGeom prst="rect">
                <a:avLst/>
              </a:prstGeom>
            </p:spPr>
          </p:pic>
          <p:pic>
            <p:nvPicPr>
              <p:cNvPr id="50" name="Grafik 49" descr="Anhalten">
                <a:extLst>
                  <a:ext uri="{FF2B5EF4-FFF2-40B4-BE49-F238E27FC236}">
                    <a16:creationId xmlns:a16="http://schemas.microsoft.com/office/drawing/2014/main" id="{74AD49E2-1DD3-40BD-81D8-3BB14F0AC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0536" y="3451631"/>
                <a:ext cx="92308" cy="92308"/>
              </a:xfrm>
              <a:prstGeom prst="rect">
                <a:avLst/>
              </a:prstGeom>
            </p:spPr>
          </p:pic>
          <p:pic>
            <p:nvPicPr>
              <p:cNvPr id="51" name="Grafik 50" descr="Anhalten">
                <a:extLst>
                  <a:ext uri="{FF2B5EF4-FFF2-40B4-BE49-F238E27FC236}">
                    <a16:creationId xmlns:a16="http://schemas.microsoft.com/office/drawing/2014/main" id="{51DECF4A-BED8-4D4A-B00F-26283ABCCA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9073" y="3535594"/>
                <a:ext cx="92308" cy="92308"/>
              </a:xfrm>
              <a:prstGeom prst="rect">
                <a:avLst/>
              </a:prstGeom>
            </p:spPr>
          </p:pic>
          <p:pic>
            <p:nvPicPr>
              <p:cNvPr id="52" name="Grafik 51" descr="Anhalten">
                <a:extLst>
                  <a:ext uri="{FF2B5EF4-FFF2-40B4-BE49-F238E27FC236}">
                    <a16:creationId xmlns:a16="http://schemas.microsoft.com/office/drawing/2014/main" id="{6109EE3B-7129-4ED3-B797-ED8D380A63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4561" y="3543939"/>
                <a:ext cx="92308" cy="92308"/>
              </a:xfrm>
              <a:prstGeom prst="rect">
                <a:avLst/>
              </a:prstGeom>
            </p:spPr>
          </p:pic>
          <p:pic>
            <p:nvPicPr>
              <p:cNvPr id="53" name="Grafik 52" descr="Anhalten">
                <a:extLst>
                  <a:ext uri="{FF2B5EF4-FFF2-40B4-BE49-F238E27FC236}">
                    <a16:creationId xmlns:a16="http://schemas.microsoft.com/office/drawing/2014/main" id="{1661C271-E029-453F-977F-9C297375B1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636247"/>
                <a:ext cx="92308" cy="92308"/>
              </a:xfrm>
              <a:prstGeom prst="rect">
                <a:avLst/>
              </a:prstGeom>
            </p:spPr>
          </p:pic>
          <p:pic>
            <p:nvPicPr>
              <p:cNvPr id="54" name="Grafik 53" descr="Anhalten">
                <a:extLst>
                  <a:ext uri="{FF2B5EF4-FFF2-40B4-BE49-F238E27FC236}">
                    <a16:creationId xmlns:a16="http://schemas.microsoft.com/office/drawing/2014/main" id="{AB6E794F-CFF1-41E3-8D2A-C67255BDD1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535053"/>
                <a:ext cx="92308" cy="92308"/>
              </a:xfrm>
              <a:prstGeom prst="rect">
                <a:avLst/>
              </a:prstGeom>
            </p:spPr>
          </p:pic>
          <p:pic>
            <p:nvPicPr>
              <p:cNvPr id="55" name="Grafik 54" descr="Anhalten">
                <a:extLst>
                  <a:ext uri="{FF2B5EF4-FFF2-40B4-BE49-F238E27FC236}">
                    <a16:creationId xmlns:a16="http://schemas.microsoft.com/office/drawing/2014/main" id="{AD061A82-A960-4887-AC9B-F615F84887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741" y="3636247"/>
                <a:ext cx="92308" cy="92308"/>
              </a:xfrm>
              <a:prstGeom prst="rect">
                <a:avLst/>
              </a:prstGeom>
            </p:spPr>
          </p:pic>
          <p:pic>
            <p:nvPicPr>
              <p:cNvPr id="56" name="Grafik 55" descr="Anhalten">
                <a:extLst>
                  <a:ext uri="{FF2B5EF4-FFF2-40B4-BE49-F238E27FC236}">
                    <a16:creationId xmlns:a16="http://schemas.microsoft.com/office/drawing/2014/main" id="{0B9B8AE9-1EA9-4DC2-845A-1A19108CB5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8385" y="3363544"/>
                <a:ext cx="92308" cy="92308"/>
              </a:xfrm>
              <a:prstGeom prst="rect">
                <a:avLst/>
              </a:prstGeom>
            </p:spPr>
          </p:pic>
          <p:pic>
            <p:nvPicPr>
              <p:cNvPr id="57" name="Grafik 56" descr="Anhalten">
                <a:extLst>
                  <a:ext uri="{FF2B5EF4-FFF2-40B4-BE49-F238E27FC236}">
                    <a16:creationId xmlns:a16="http://schemas.microsoft.com/office/drawing/2014/main" id="{C2E0087B-C89E-4FA5-BC0F-A792F9F2C9B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6024" y="3543939"/>
                <a:ext cx="92308" cy="92308"/>
              </a:xfrm>
              <a:prstGeom prst="rect">
                <a:avLst/>
              </a:prstGeom>
            </p:spPr>
          </p:pic>
        </p:grpSp>
      </p:grpSp>
      <p:grpSp>
        <p:nvGrpSpPr>
          <p:cNvPr id="61" name="Gruppieren 60">
            <a:extLst>
              <a:ext uri="{FF2B5EF4-FFF2-40B4-BE49-F238E27FC236}">
                <a16:creationId xmlns:a16="http://schemas.microsoft.com/office/drawing/2014/main" id="{11CEC88B-8033-433D-B19A-D6FA67C8A99A}"/>
              </a:ext>
            </a:extLst>
          </p:cNvPr>
          <p:cNvGrpSpPr/>
          <p:nvPr/>
        </p:nvGrpSpPr>
        <p:grpSpPr>
          <a:xfrm>
            <a:off x="2795239" y="1723241"/>
            <a:ext cx="959006" cy="603647"/>
            <a:chOff x="2795239" y="1723241"/>
            <a:chExt cx="959006" cy="603647"/>
          </a:xfrm>
        </p:grpSpPr>
        <p:cxnSp>
          <p:nvCxnSpPr>
            <p:cNvPr id="20" name="Gerade Verbindung mit Pfeil 19">
              <a:extLst>
                <a:ext uri="{FF2B5EF4-FFF2-40B4-BE49-F238E27FC236}">
                  <a16:creationId xmlns:a16="http://schemas.microsoft.com/office/drawing/2014/main" id="{16590736-FDE5-4948-B660-7F8BA920BCC3}"/>
                </a:ext>
              </a:extLst>
            </p:cNvPr>
            <p:cNvCxnSpPr/>
            <p:nvPr/>
          </p:nvCxnSpPr>
          <p:spPr>
            <a:xfrm flipV="1">
              <a:off x="2795239" y="1723241"/>
              <a:ext cx="959006" cy="603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fik 58" descr="Dokument">
              <a:extLst>
                <a:ext uri="{FF2B5EF4-FFF2-40B4-BE49-F238E27FC236}">
                  <a16:creationId xmlns:a16="http://schemas.microsoft.com/office/drawing/2014/main" id="{821ED959-E74F-4A86-9127-9AB11BC76F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56074" y="1737866"/>
              <a:ext cx="287198" cy="287198"/>
            </a:xfrm>
            <a:prstGeom prst="rect">
              <a:avLst/>
            </a:prstGeom>
          </p:spPr>
        </p:pic>
      </p:grpSp>
      <p:grpSp>
        <p:nvGrpSpPr>
          <p:cNvPr id="62" name="Gruppieren 61">
            <a:extLst>
              <a:ext uri="{FF2B5EF4-FFF2-40B4-BE49-F238E27FC236}">
                <a16:creationId xmlns:a16="http://schemas.microsoft.com/office/drawing/2014/main" id="{85313048-5AF0-406B-B8CA-3436238374DD}"/>
              </a:ext>
            </a:extLst>
          </p:cNvPr>
          <p:cNvGrpSpPr/>
          <p:nvPr/>
        </p:nvGrpSpPr>
        <p:grpSpPr>
          <a:xfrm>
            <a:off x="4310255" y="1723241"/>
            <a:ext cx="327816" cy="1413969"/>
            <a:chOff x="4310255" y="1723241"/>
            <a:chExt cx="327816" cy="1413969"/>
          </a:xfrm>
        </p:grpSpPr>
        <p:cxnSp>
          <p:nvCxnSpPr>
            <p:cNvPr id="42" name="Gerade Verbindung mit Pfeil 41">
              <a:extLst>
                <a:ext uri="{FF2B5EF4-FFF2-40B4-BE49-F238E27FC236}">
                  <a16:creationId xmlns:a16="http://schemas.microsoft.com/office/drawing/2014/main" id="{2C64226B-22C4-4B43-ADD4-9BBE469165CE}"/>
                </a:ext>
              </a:extLst>
            </p:cNvPr>
            <p:cNvCxnSpPr>
              <a:cxnSpLocks/>
              <a:endCxn id="5" idx="2"/>
            </p:cNvCxnSpPr>
            <p:nvPr/>
          </p:nvCxnSpPr>
          <p:spPr>
            <a:xfrm flipV="1">
              <a:off x="4310255" y="1723241"/>
              <a:ext cx="35004" cy="141396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0" name="Grafik 59" descr="Dokument">
              <a:extLst>
                <a:ext uri="{FF2B5EF4-FFF2-40B4-BE49-F238E27FC236}">
                  <a16:creationId xmlns:a16="http://schemas.microsoft.com/office/drawing/2014/main" id="{866A389A-A307-4C98-AC83-9EBD92C0A3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50873" y="2573836"/>
              <a:ext cx="287198" cy="287198"/>
            </a:xfrm>
            <a:prstGeom prst="rect">
              <a:avLst/>
            </a:prstGeom>
          </p:spPr>
        </p:pic>
      </p:grpSp>
      <p:grpSp>
        <p:nvGrpSpPr>
          <p:cNvPr id="68" name="Gruppieren 67">
            <a:extLst>
              <a:ext uri="{FF2B5EF4-FFF2-40B4-BE49-F238E27FC236}">
                <a16:creationId xmlns:a16="http://schemas.microsoft.com/office/drawing/2014/main" id="{F39F7069-E809-499B-8BAD-7597BE23B8AE}"/>
              </a:ext>
            </a:extLst>
          </p:cNvPr>
          <p:cNvGrpSpPr/>
          <p:nvPr/>
        </p:nvGrpSpPr>
        <p:grpSpPr>
          <a:xfrm>
            <a:off x="4628479" y="2668860"/>
            <a:ext cx="1607323" cy="698808"/>
            <a:chOff x="4628479" y="2668860"/>
            <a:chExt cx="1607323" cy="698808"/>
          </a:xfrm>
        </p:grpSpPr>
        <p:cxnSp>
          <p:nvCxnSpPr>
            <p:cNvPr id="30" name="Gerade Verbindung mit Pfeil 29">
              <a:extLst>
                <a:ext uri="{FF2B5EF4-FFF2-40B4-BE49-F238E27FC236}">
                  <a16:creationId xmlns:a16="http://schemas.microsoft.com/office/drawing/2014/main" id="{17F78B6A-C3FE-4436-A8CF-A191AA35ABAF}"/>
                </a:ext>
              </a:extLst>
            </p:cNvPr>
            <p:cNvCxnSpPr>
              <a:cxnSpLocks/>
            </p:cNvCxnSpPr>
            <p:nvPr/>
          </p:nvCxnSpPr>
          <p:spPr>
            <a:xfrm flipV="1">
              <a:off x="4628479" y="2668860"/>
              <a:ext cx="1607323" cy="69880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fik 57" descr="Bild">
              <a:extLst>
                <a:ext uri="{FF2B5EF4-FFF2-40B4-BE49-F238E27FC236}">
                  <a16:creationId xmlns:a16="http://schemas.microsoft.com/office/drawing/2014/main" id="{3D92F6D7-3FCB-4537-AE96-08D875D8AA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32140" y="3051888"/>
              <a:ext cx="273059" cy="273059"/>
            </a:xfrm>
            <a:prstGeom prst="rect">
              <a:avLst/>
            </a:prstGeom>
          </p:spPr>
        </p:pic>
      </p:grpSp>
      <p:grpSp>
        <p:nvGrpSpPr>
          <p:cNvPr id="67" name="Gruppieren 66">
            <a:extLst>
              <a:ext uri="{FF2B5EF4-FFF2-40B4-BE49-F238E27FC236}">
                <a16:creationId xmlns:a16="http://schemas.microsoft.com/office/drawing/2014/main" id="{96BBC5AF-22D5-4F90-8A4A-D585BEA05675}"/>
              </a:ext>
            </a:extLst>
          </p:cNvPr>
          <p:cNvGrpSpPr/>
          <p:nvPr/>
        </p:nvGrpSpPr>
        <p:grpSpPr>
          <a:xfrm>
            <a:off x="2795239" y="2122858"/>
            <a:ext cx="3033132" cy="273173"/>
            <a:chOff x="2795239" y="2122858"/>
            <a:chExt cx="3033132" cy="273173"/>
          </a:xfrm>
        </p:grpSpPr>
        <p:cxnSp>
          <p:nvCxnSpPr>
            <p:cNvPr id="24" name="Gerade Verbindung mit Pfeil 23">
              <a:extLst>
                <a:ext uri="{FF2B5EF4-FFF2-40B4-BE49-F238E27FC236}">
                  <a16:creationId xmlns:a16="http://schemas.microsoft.com/office/drawing/2014/main" id="{EC5E95EC-4304-49F5-9557-B261E10A9DC6}"/>
                </a:ext>
              </a:extLst>
            </p:cNvPr>
            <p:cNvCxnSpPr>
              <a:cxnSpLocks/>
            </p:cNvCxnSpPr>
            <p:nvPr/>
          </p:nvCxnSpPr>
          <p:spPr>
            <a:xfrm>
              <a:off x="2795239" y="2396031"/>
              <a:ext cx="30331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3" name="Grafik 62" descr="Bild">
              <a:extLst>
                <a:ext uri="{FF2B5EF4-FFF2-40B4-BE49-F238E27FC236}">
                  <a16:creationId xmlns:a16="http://schemas.microsoft.com/office/drawing/2014/main" id="{5581B954-7DD4-42C4-A3EE-BBD05A7E14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04766" y="2122858"/>
              <a:ext cx="273059" cy="27305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Carchain: Image-Server</a:t>
            </a:r>
            <a:endParaRPr/>
          </a:p>
        </p:txBody>
      </p:sp>
      <p:sp>
        <p:nvSpPr>
          <p:cNvPr id="2" name="Inhaltsplatzhalter 1">
            <a:extLst>
              <a:ext uri="{FF2B5EF4-FFF2-40B4-BE49-F238E27FC236}">
                <a16:creationId xmlns:a16="http://schemas.microsoft.com/office/drawing/2014/main" id="{CE88C9B4-396F-4296-B2E4-53BC5A815B78}"/>
              </a:ext>
            </a:extLst>
          </p:cNvPr>
          <p:cNvSpPr>
            <a:spLocks noGrp="1"/>
          </p:cNvSpPr>
          <p:nvPr>
            <p:ph idx="1"/>
          </p:nvPr>
        </p:nvSpPr>
        <p:spPr/>
        <p:txBody>
          <a:bodyPr/>
          <a:lstStyle/>
          <a:p>
            <a:r>
              <a:rPr lang="de-DE" dirty="0"/>
              <a:t>Problem: „Speicher“ auf Blockchain ist sehr teuer!</a:t>
            </a:r>
          </a:p>
          <a:p>
            <a:r>
              <a:rPr lang="de-DE" dirty="0"/>
              <a:t>Darum: Speichern der Bilder der Autos auf separatem Server</a:t>
            </a:r>
          </a:p>
          <a:p>
            <a:endParaRPr lang="de-DE" dirty="0"/>
          </a:p>
          <a:p>
            <a:r>
              <a:rPr lang="de-DE" dirty="0">
                <a:sym typeface="Wingdings" panose="05000000000000000000" pitchFamily="2" charset="2"/>
              </a:rPr>
              <a:t> </a:t>
            </a:r>
            <a:r>
              <a:rPr lang="de-DE" dirty="0" err="1">
                <a:sym typeface="Wingdings" panose="05000000000000000000" pitchFamily="2" charset="2"/>
              </a:rPr>
              <a:t>Carchain</a:t>
            </a:r>
            <a:r>
              <a:rPr lang="de-DE" dirty="0">
                <a:sym typeface="Wingdings" panose="05000000000000000000" pitchFamily="2" charset="2"/>
              </a:rPr>
              <a:t> Image-Server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Image-Server</a:t>
            </a:r>
            <a:endParaRPr dirty="0"/>
          </a:p>
        </p:txBody>
      </p:sp>
      <p:sp>
        <p:nvSpPr>
          <p:cNvPr id="5" name="Inhaltsplatzhalter 4">
            <a:extLst>
              <a:ext uri="{FF2B5EF4-FFF2-40B4-BE49-F238E27FC236}">
                <a16:creationId xmlns:a16="http://schemas.microsoft.com/office/drawing/2014/main" id="{5C5BA73A-651C-4441-B4FA-28D8B2B5B6FE}"/>
              </a:ext>
            </a:extLst>
          </p:cNvPr>
          <p:cNvSpPr>
            <a:spLocks noGrp="1"/>
          </p:cNvSpPr>
          <p:nvPr>
            <p:ph idx="1"/>
          </p:nvPr>
        </p:nvSpPr>
        <p:spPr>
          <a:xfrm>
            <a:off x="3629890" y="990599"/>
            <a:ext cx="4885459" cy="3641725"/>
          </a:xfrm>
        </p:spPr>
        <p:txBody>
          <a:bodyPr/>
          <a:lstStyle/>
          <a:p>
            <a:r>
              <a:rPr lang="de-DE" dirty="0"/>
              <a:t>Methoden auf Server:</a:t>
            </a:r>
          </a:p>
          <a:p>
            <a:pPr lvl="1"/>
            <a:r>
              <a:rPr lang="de-DE" dirty="0"/>
              <a:t>Nutzer registrieren</a:t>
            </a:r>
          </a:p>
          <a:p>
            <a:pPr lvl="1"/>
            <a:r>
              <a:rPr lang="de-DE" dirty="0"/>
              <a:t>Auto anlegen</a:t>
            </a:r>
          </a:p>
          <a:p>
            <a:pPr lvl="1"/>
            <a:r>
              <a:rPr lang="de-DE" dirty="0"/>
              <a:t>Auto löschen</a:t>
            </a:r>
          </a:p>
          <a:p>
            <a:pPr lvl="1"/>
            <a:r>
              <a:rPr lang="de-DE" dirty="0"/>
              <a:t>Bild für Auto hinzufügen</a:t>
            </a:r>
          </a:p>
          <a:p>
            <a:pPr lvl="1"/>
            <a:r>
              <a:rPr lang="de-DE" dirty="0"/>
              <a:t>Alle Bilder eines Autos abrufen</a:t>
            </a:r>
          </a:p>
          <a:p>
            <a:pPr lvl="1"/>
            <a:r>
              <a:rPr lang="de-DE" dirty="0"/>
              <a:t>Konkretes Bild abrufen</a:t>
            </a:r>
          </a:p>
          <a:p>
            <a:r>
              <a:rPr lang="de-DE" dirty="0"/>
              <a:t>Technologien:</a:t>
            </a:r>
          </a:p>
          <a:p>
            <a:pPr lvl="1"/>
            <a:r>
              <a:rPr lang="de-DE" dirty="0"/>
              <a:t>Node.js &amp; PostgreSQL</a:t>
            </a:r>
          </a:p>
        </p:txBody>
      </p:sp>
      <p:pic>
        <p:nvPicPr>
          <p:cNvPr id="9" name="Inhaltsplatzhalter 3" descr="Ein Bild, das Screenshot enthält.&#10;&#10;Automatisch generierte Beschreibung">
            <a:extLst>
              <a:ext uri="{FF2B5EF4-FFF2-40B4-BE49-F238E27FC236}">
                <a16:creationId xmlns:a16="http://schemas.microsoft.com/office/drawing/2014/main" id="{26638FF4-12F9-4C07-822D-5EE67BEB4E2C}"/>
              </a:ext>
            </a:extLst>
          </p:cNvPr>
          <p:cNvPicPr>
            <a:picLocks noChangeAspect="1"/>
          </p:cNvPicPr>
          <p:nvPr/>
        </p:nvPicPr>
        <p:blipFill>
          <a:blip r:embed="rId3"/>
          <a:stretch>
            <a:fillRect/>
          </a:stretch>
        </p:blipFill>
        <p:spPr>
          <a:xfrm>
            <a:off x="628650" y="1412023"/>
            <a:ext cx="2962275" cy="1828800"/>
          </a:xfrm>
          <a:prstGeom prst="rect">
            <a:avLst/>
          </a:prstGeom>
        </p:spPr>
      </p:pic>
      <p:pic>
        <p:nvPicPr>
          <p:cNvPr id="10" name="Google Shape;186;p30" descr="Datei:Node.js logo.svg – Wikipedia">
            <a:extLst>
              <a:ext uri="{FF2B5EF4-FFF2-40B4-BE49-F238E27FC236}">
                <a16:creationId xmlns:a16="http://schemas.microsoft.com/office/drawing/2014/main" id="{A4C581DA-D1D3-49B6-8F08-E393B5E39FA5}"/>
              </a:ext>
            </a:extLst>
          </p:cNvPr>
          <p:cNvPicPr preferRelativeResize="0"/>
          <p:nvPr/>
        </p:nvPicPr>
        <p:blipFill>
          <a:blip r:embed="rId4">
            <a:alphaModFix/>
          </a:blip>
          <a:stretch>
            <a:fillRect/>
          </a:stretch>
        </p:blipFill>
        <p:spPr>
          <a:xfrm>
            <a:off x="628650" y="3506459"/>
            <a:ext cx="1578643" cy="962587"/>
          </a:xfrm>
          <a:prstGeom prst="rect">
            <a:avLst/>
          </a:prstGeom>
          <a:noFill/>
          <a:ln>
            <a:noFill/>
          </a:ln>
        </p:spPr>
      </p:pic>
      <p:pic>
        <p:nvPicPr>
          <p:cNvPr id="11" name="Grafik 10" descr="Ein Bild, das Zeichnung, Licht enthält.&#10;&#10;Automatisch generierte Beschreibung">
            <a:extLst>
              <a:ext uri="{FF2B5EF4-FFF2-40B4-BE49-F238E27FC236}">
                <a16:creationId xmlns:a16="http://schemas.microsoft.com/office/drawing/2014/main" id="{C6048FB3-A659-4E1B-B361-F23FF790094F}"/>
              </a:ext>
            </a:extLst>
          </p:cNvPr>
          <p:cNvPicPr>
            <a:picLocks noChangeAspect="1"/>
          </p:cNvPicPr>
          <p:nvPr/>
        </p:nvPicPr>
        <p:blipFill>
          <a:blip r:embed="rId5"/>
          <a:stretch>
            <a:fillRect/>
          </a:stretch>
        </p:blipFill>
        <p:spPr>
          <a:xfrm>
            <a:off x="2463989" y="3564747"/>
            <a:ext cx="909205" cy="909205"/>
          </a:xfrm>
          <a:prstGeom prst="rect">
            <a:avLst/>
          </a:prstGeom>
        </p:spPr>
      </p:pic>
    </p:spTree>
    <p:extLst>
      <p:ext uri="{BB962C8B-B14F-4D97-AF65-F5344CB8AC3E}">
        <p14:creationId xmlns:p14="http://schemas.microsoft.com/office/powerpoint/2010/main" val="372365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4" name="Grafik 3" descr="Datenbank">
            <a:extLst>
              <a:ext uri="{FF2B5EF4-FFF2-40B4-BE49-F238E27FC236}">
                <a16:creationId xmlns:a16="http://schemas.microsoft.com/office/drawing/2014/main" id="{31B4F24B-3936-4EF2-B9EA-B426DE92442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1728" y="1636391"/>
            <a:ext cx="1433331" cy="1569852"/>
          </a:xfrm>
          <a:prstGeom prst="rect">
            <a:avLst/>
          </a:prstGeom>
        </p:spPr>
      </p:pic>
      <p:pic>
        <p:nvPicPr>
          <p:cNvPr id="5" name="Grafik 4" descr="Smartphone">
            <a:extLst>
              <a:ext uri="{FF2B5EF4-FFF2-40B4-BE49-F238E27FC236}">
                <a16:creationId xmlns:a16="http://schemas.microsoft.com/office/drawing/2014/main" id="{46579E09-C5B1-4EB7-BAFA-E5B88EFB4D3D}"/>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997" y="2022887"/>
            <a:ext cx="1113421" cy="1199444"/>
          </a:xfrm>
          <a:prstGeom prst="rect">
            <a:avLst/>
          </a:prstGeom>
        </p:spPr>
      </p:pic>
      <p:pic>
        <p:nvPicPr>
          <p:cNvPr id="6" name="Grafik 5" descr="Server">
            <a:extLst>
              <a:ext uri="{FF2B5EF4-FFF2-40B4-BE49-F238E27FC236}">
                <a16:creationId xmlns:a16="http://schemas.microsoft.com/office/drawing/2014/main" id="{5FBB7144-3FEC-49C7-857C-7D6A6B16B75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3861" y="1404129"/>
            <a:ext cx="1696478" cy="2321241"/>
          </a:xfrm>
          <a:prstGeom prst="rect">
            <a:avLst/>
          </a:prstGeom>
        </p:spPr>
      </p:pic>
      <p:cxnSp>
        <p:nvCxnSpPr>
          <p:cNvPr id="7" name="Gerade Verbindung mit Pfeil 6">
            <a:extLst>
              <a:ext uri="{FF2B5EF4-FFF2-40B4-BE49-F238E27FC236}">
                <a16:creationId xmlns:a16="http://schemas.microsoft.com/office/drawing/2014/main" id="{B8D0617D-49D5-4377-9EAB-22EC8F0EA27E}"/>
              </a:ext>
            </a:extLst>
          </p:cNvPr>
          <p:cNvCxnSpPr>
            <a:cxnSpLocks/>
          </p:cNvCxnSpPr>
          <p:nvPr/>
        </p:nvCxnSpPr>
        <p:spPr>
          <a:xfrm flipV="1">
            <a:off x="1102969" y="2571750"/>
            <a:ext cx="2783474"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18EE6B1C-1000-414D-BE9E-C0BE43FC2402}"/>
              </a:ext>
            </a:extLst>
          </p:cNvPr>
          <p:cNvSpPr txBox="1"/>
          <p:nvPr/>
        </p:nvSpPr>
        <p:spPr>
          <a:xfrm>
            <a:off x="1623988" y="2202418"/>
            <a:ext cx="2713272" cy="369332"/>
          </a:xfrm>
          <a:prstGeom prst="rect">
            <a:avLst/>
          </a:prstGeom>
          <a:noFill/>
        </p:spPr>
        <p:txBody>
          <a:bodyPr wrap="square" rtlCol="0">
            <a:spAutoFit/>
          </a:bodyPr>
          <a:lstStyle/>
          <a:p>
            <a:r>
              <a:rPr lang="en-US" b="1" dirty="0"/>
              <a:t>put /</a:t>
            </a:r>
            <a:r>
              <a:rPr lang="en-US" b="1" dirty="0" err="1"/>
              <a:t>addCar</a:t>
            </a:r>
            <a:r>
              <a:rPr lang="en-US" b="1" dirty="0"/>
              <a:t> {“TÜ-LF-308”}</a:t>
            </a:r>
            <a:endParaRPr lang="de-DE" dirty="0"/>
          </a:p>
        </p:txBody>
      </p:sp>
      <p:cxnSp>
        <p:nvCxnSpPr>
          <p:cNvPr id="9" name="Gerade Verbindung mit Pfeil 8">
            <a:extLst>
              <a:ext uri="{FF2B5EF4-FFF2-40B4-BE49-F238E27FC236}">
                <a16:creationId xmlns:a16="http://schemas.microsoft.com/office/drawing/2014/main" id="{1CD02A2B-8B6D-477B-86C0-88300F007A63}"/>
              </a:ext>
            </a:extLst>
          </p:cNvPr>
          <p:cNvCxnSpPr/>
          <p:nvPr/>
        </p:nvCxnSpPr>
        <p:spPr>
          <a:xfrm flipV="1">
            <a:off x="5327292" y="2573079"/>
            <a:ext cx="2221187" cy="6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226ED28E-CADF-4151-9C62-2E8DF8AFD68E}"/>
              </a:ext>
            </a:extLst>
          </p:cNvPr>
          <p:cNvSpPr txBox="1"/>
          <p:nvPr/>
        </p:nvSpPr>
        <p:spPr>
          <a:xfrm>
            <a:off x="4275352" y="3370039"/>
            <a:ext cx="1091365" cy="369332"/>
          </a:xfrm>
          <a:prstGeom prst="rect">
            <a:avLst/>
          </a:prstGeom>
          <a:noFill/>
        </p:spPr>
        <p:txBody>
          <a:bodyPr wrap="square" rtlCol="0">
            <a:spAutoFit/>
          </a:bodyPr>
          <a:lstStyle/>
          <a:p>
            <a:r>
              <a:rPr lang="en-GB" dirty="0"/>
              <a:t>Server</a:t>
            </a:r>
          </a:p>
        </p:txBody>
      </p:sp>
      <p:sp>
        <p:nvSpPr>
          <p:cNvPr id="11" name="Textfeld 10">
            <a:extLst>
              <a:ext uri="{FF2B5EF4-FFF2-40B4-BE49-F238E27FC236}">
                <a16:creationId xmlns:a16="http://schemas.microsoft.com/office/drawing/2014/main" id="{DB21CE4E-8993-481E-96E6-AFF60E9DC222}"/>
              </a:ext>
            </a:extLst>
          </p:cNvPr>
          <p:cNvSpPr txBox="1"/>
          <p:nvPr/>
        </p:nvSpPr>
        <p:spPr>
          <a:xfrm>
            <a:off x="7628294" y="3037665"/>
            <a:ext cx="1091365" cy="369332"/>
          </a:xfrm>
          <a:prstGeom prst="rect">
            <a:avLst/>
          </a:prstGeom>
          <a:noFill/>
        </p:spPr>
        <p:txBody>
          <a:bodyPr wrap="square" rtlCol="0">
            <a:spAutoFit/>
          </a:bodyPr>
          <a:lstStyle/>
          <a:p>
            <a:r>
              <a:rPr lang="en-GB" dirty="0"/>
              <a:t>Postgres</a:t>
            </a:r>
          </a:p>
        </p:txBody>
      </p:sp>
    </p:spTree>
    <p:extLst>
      <p:ext uri="{BB962C8B-B14F-4D97-AF65-F5344CB8AC3E}">
        <p14:creationId xmlns:p14="http://schemas.microsoft.com/office/powerpoint/2010/main" val="234706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put /</a:t>
            </a:r>
            <a:r>
              <a:rPr lang="en-US" b="1" dirty="0" err="1"/>
              <a:t>addImage</a:t>
            </a:r>
            <a:r>
              <a:rPr lang="en-US" b="1" dirty="0"/>
              <a:t>  {“TÜ-LF-308”,        }</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018" y="1555476"/>
            <a:ext cx="914400" cy="914400"/>
          </a:xfrm>
          <a:prstGeom prst="rect">
            <a:avLst/>
          </a:prstGeom>
        </p:spPr>
      </p:pic>
      <p:pic>
        <p:nvPicPr>
          <p:cNvPr id="29" name="Grafik 28" descr="Bild">
            <a:extLst>
              <a:ext uri="{FF2B5EF4-FFF2-40B4-BE49-F238E27FC236}">
                <a16:creationId xmlns:a16="http://schemas.microsoft.com/office/drawing/2014/main" id="{19352FAF-51AF-4CAA-BB07-700695963FCC}"/>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8379" y="1971196"/>
            <a:ext cx="459318" cy="369332"/>
          </a:xfrm>
          <a:prstGeom prst="rect">
            <a:avLst/>
          </a:prstGeom>
        </p:spPr>
      </p:pic>
      <p:pic>
        <p:nvPicPr>
          <p:cNvPr id="30" name="Grafik 29" descr="Bild">
            <a:extLst>
              <a:ext uri="{FF2B5EF4-FFF2-40B4-BE49-F238E27FC236}">
                <a16:creationId xmlns:a16="http://schemas.microsoft.com/office/drawing/2014/main" id="{1DBF18F5-65AE-4E2A-BE53-280EE8885038}"/>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82758" y="3257149"/>
            <a:ext cx="827989" cy="756257"/>
          </a:xfrm>
          <a:prstGeom prst="rect">
            <a:avLst/>
          </a:prstGeom>
        </p:spPr>
      </p:pic>
      <p:pic>
        <p:nvPicPr>
          <p:cNvPr id="31" name="Grafik 30" descr="Zahnräder">
            <a:extLst>
              <a:ext uri="{FF2B5EF4-FFF2-40B4-BE49-F238E27FC236}">
                <a16:creationId xmlns:a16="http://schemas.microsoft.com/office/drawing/2014/main" id="{A6EF0727-28AD-4CAD-AD02-069094F115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16624" y="3837683"/>
            <a:ext cx="760256" cy="760256"/>
          </a:xfrm>
          <a:prstGeom prst="rect">
            <a:avLst/>
          </a:prstGeom>
        </p:spPr>
      </p:pic>
      <p:sp>
        <p:nvSpPr>
          <p:cNvPr id="32" name="Textfeld 31">
            <a:extLst>
              <a:ext uri="{FF2B5EF4-FFF2-40B4-BE49-F238E27FC236}">
                <a16:creationId xmlns:a16="http://schemas.microsoft.com/office/drawing/2014/main" id="{008D14E2-D819-4989-B934-AE8D834DE86A}"/>
              </a:ext>
            </a:extLst>
          </p:cNvPr>
          <p:cNvSpPr txBox="1"/>
          <p:nvPr/>
        </p:nvSpPr>
        <p:spPr>
          <a:xfrm>
            <a:off x="4682758" y="4581832"/>
            <a:ext cx="1474812" cy="369332"/>
          </a:xfrm>
          <a:prstGeom prst="rect">
            <a:avLst/>
          </a:prstGeom>
          <a:noFill/>
        </p:spPr>
        <p:txBody>
          <a:bodyPr wrap="square" rtlCol="0">
            <a:spAutoFit/>
          </a:bodyPr>
          <a:lstStyle/>
          <a:p>
            <a:r>
              <a:rPr lang="en-GB" dirty="0"/>
              <a:t>Base64 ….</a:t>
            </a:r>
          </a:p>
        </p:txBody>
      </p:sp>
      <p:sp>
        <p:nvSpPr>
          <p:cNvPr id="33" name="Textfeld 32">
            <a:extLst>
              <a:ext uri="{FF2B5EF4-FFF2-40B4-BE49-F238E27FC236}">
                <a16:creationId xmlns:a16="http://schemas.microsoft.com/office/drawing/2014/main" id="{4FC63F4B-EF8E-4BC7-B6EC-C5DAE0B0E5BF}"/>
              </a:ext>
            </a:extLst>
          </p:cNvPr>
          <p:cNvSpPr txBox="1"/>
          <p:nvPr/>
        </p:nvSpPr>
        <p:spPr>
          <a:xfrm>
            <a:off x="6245659" y="1971197"/>
            <a:ext cx="1474812" cy="369332"/>
          </a:xfrm>
          <a:prstGeom prst="rect">
            <a:avLst/>
          </a:prstGeom>
          <a:noFill/>
        </p:spPr>
        <p:txBody>
          <a:bodyPr wrap="square" rtlCol="0">
            <a:spAutoFit/>
          </a:bodyPr>
          <a:lstStyle/>
          <a:p>
            <a:r>
              <a:rPr lang="en-GB" dirty="0"/>
              <a:t>Base64 ….</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6245659" y="2397573"/>
            <a:ext cx="1474812" cy="369332"/>
          </a:xfrm>
          <a:prstGeom prst="rect">
            <a:avLst/>
          </a:prstGeom>
          <a:noFill/>
        </p:spPr>
        <p:txBody>
          <a:bodyPr wrap="square" rtlCol="0">
            <a:spAutoFit/>
          </a:bodyPr>
          <a:lstStyle/>
          <a:p>
            <a:r>
              <a:rPr lang="en-GB" dirty="0"/>
              <a:t>Image ID=1</a:t>
            </a:r>
          </a:p>
        </p:txBody>
      </p:sp>
      <p:sp>
        <p:nvSpPr>
          <p:cNvPr id="35" name="Textfeld 34">
            <a:extLst>
              <a:ext uri="{FF2B5EF4-FFF2-40B4-BE49-F238E27FC236}">
                <a16:creationId xmlns:a16="http://schemas.microsoft.com/office/drawing/2014/main" id="{87202AF2-E22A-4271-8826-822AEA35316A}"/>
              </a:ext>
            </a:extLst>
          </p:cNvPr>
          <p:cNvSpPr txBox="1"/>
          <p:nvPr/>
        </p:nvSpPr>
        <p:spPr>
          <a:xfrm>
            <a:off x="2050002" y="2408319"/>
            <a:ext cx="1474812" cy="369332"/>
          </a:xfrm>
          <a:prstGeom prst="rect">
            <a:avLst/>
          </a:prstGeom>
          <a:noFill/>
        </p:spPr>
        <p:txBody>
          <a:bodyPr wrap="square" rtlCol="0">
            <a:spAutoFit/>
          </a:bodyPr>
          <a:lstStyle/>
          <a:p>
            <a:r>
              <a:rPr lang="en-GB" dirty="0"/>
              <a:t>Image ID=1</a:t>
            </a:r>
          </a:p>
        </p:txBody>
      </p:sp>
    </p:spTree>
    <p:extLst>
      <p:ext uri="{BB962C8B-B14F-4D97-AF65-F5344CB8AC3E}">
        <p14:creationId xmlns:p14="http://schemas.microsoft.com/office/powerpoint/2010/main" val="56866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get /</a:t>
            </a:r>
            <a:r>
              <a:rPr lang="en-US" b="1" dirty="0" err="1"/>
              <a:t>getImage</a:t>
            </a:r>
            <a:r>
              <a:rPr lang="en-US" b="1" dirty="0"/>
              <a:t>/1(=</a:t>
            </a:r>
            <a:r>
              <a:rPr lang="en-US" b="1" dirty="0" err="1"/>
              <a:t>ImageId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826" y="2206241"/>
            <a:ext cx="914400" cy="914400"/>
          </a:xfrm>
          <a:prstGeom prst="rect">
            <a:avLst/>
          </a:prstGeom>
        </p:spPr>
      </p:pic>
      <p:sp>
        <p:nvSpPr>
          <p:cNvPr id="34" name="Textfeld 33">
            <a:extLst>
              <a:ext uri="{FF2B5EF4-FFF2-40B4-BE49-F238E27FC236}">
                <a16:creationId xmlns:a16="http://schemas.microsoft.com/office/drawing/2014/main" id="{71DAFE89-61FC-42C2-AA75-7D2539C38E85}"/>
              </a:ext>
            </a:extLst>
          </p:cNvPr>
          <p:cNvSpPr txBox="1"/>
          <p:nvPr/>
        </p:nvSpPr>
        <p:spPr>
          <a:xfrm>
            <a:off x="6157570" y="1973971"/>
            <a:ext cx="1474812" cy="369332"/>
          </a:xfrm>
          <a:prstGeom prst="rect">
            <a:avLst/>
          </a:prstGeom>
          <a:noFill/>
        </p:spPr>
        <p:txBody>
          <a:bodyPr wrap="square" rtlCol="0">
            <a:spAutoFit/>
          </a:bodyPr>
          <a:lstStyle/>
          <a:p>
            <a:r>
              <a:rPr lang="en-GB" dirty="0"/>
              <a:t>Image ID=1</a:t>
            </a:r>
          </a:p>
        </p:txBody>
      </p:sp>
      <p:pic>
        <p:nvPicPr>
          <p:cNvPr id="19" name="Grafik 18" descr="Bild">
            <a:extLst>
              <a:ext uri="{FF2B5EF4-FFF2-40B4-BE49-F238E27FC236}">
                <a16:creationId xmlns:a16="http://schemas.microsoft.com/office/drawing/2014/main" id="{B0DFA01F-E086-4BEE-9324-D573E1BB4490}"/>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39222" y="2198188"/>
            <a:ext cx="914400" cy="914400"/>
          </a:xfrm>
          <a:prstGeom prst="rect">
            <a:avLst/>
          </a:prstGeom>
        </p:spPr>
      </p:pic>
      <p:pic>
        <p:nvPicPr>
          <p:cNvPr id="36" name="Grafik 35" descr="Bild">
            <a:extLst>
              <a:ext uri="{FF2B5EF4-FFF2-40B4-BE49-F238E27FC236}">
                <a16:creationId xmlns:a16="http://schemas.microsoft.com/office/drawing/2014/main" id="{1EE6F99C-D231-400F-84EF-A0FDB93334DF}"/>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8" y="2734428"/>
            <a:ext cx="914400" cy="914400"/>
          </a:xfrm>
          <a:prstGeom prst="rect">
            <a:avLst/>
          </a:prstGeom>
        </p:spPr>
      </p:pic>
    </p:spTree>
    <p:extLst>
      <p:ext uri="{BB962C8B-B14F-4D97-AF65-F5344CB8AC3E}">
        <p14:creationId xmlns:p14="http://schemas.microsoft.com/office/powerpoint/2010/main" val="45560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Gliederung</a:t>
            </a:r>
            <a:endParaRPr/>
          </a:p>
          <a:p>
            <a:pPr marL="0" lvl="0" indent="0" algn="l" rtl="0">
              <a:spcBef>
                <a:spcPts val="0"/>
              </a:spcBef>
              <a:spcAft>
                <a:spcPts val="0"/>
              </a:spcAft>
              <a:buNone/>
            </a:pPr>
            <a:endParaRPr/>
          </a:p>
        </p:txBody>
      </p:sp>
      <p:sp>
        <p:nvSpPr>
          <p:cNvPr id="67" name="Google Shape;67;p15"/>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de" sz="1800" dirty="0"/>
              <a:t>Einleitung / Einführung (Simon)</a:t>
            </a:r>
            <a:endParaRPr sz="1800" dirty="0"/>
          </a:p>
          <a:p>
            <a:pPr marL="914400" lvl="1" indent="-304800" algn="l" rtl="0">
              <a:spcBef>
                <a:spcPts val="0"/>
              </a:spcBef>
              <a:spcAft>
                <a:spcPts val="0"/>
              </a:spcAft>
              <a:buSzPts val="1200"/>
              <a:buAutoNum type="alphaLcPeriod"/>
            </a:pPr>
            <a:r>
              <a:rPr lang="de" sz="1400" dirty="0">
                <a:latin typeface="+mn-lt"/>
              </a:rPr>
              <a:t>Aufgabe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Idee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Umsetzung &amp; Vision</a:t>
            </a:r>
            <a:endParaRPr sz="1400" dirty="0">
              <a:latin typeface="+mn-lt"/>
            </a:endParaRPr>
          </a:p>
          <a:p>
            <a:pPr marL="457200" lvl="0" indent="-330200" algn="l" rtl="0">
              <a:spcBef>
                <a:spcPts val="0"/>
              </a:spcBef>
              <a:spcAft>
                <a:spcPts val="0"/>
              </a:spcAft>
              <a:buSzPts val="1600"/>
              <a:buAutoNum type="arabicPeriod"/>
            </a:pPr>
            <a:r>
              <a:rPr lang="de" sz="1800" dirty="0"/>
              <a:t>Architektur</a:t>
            </a:r>
            <a:endParaRPr sz="1800" dirty="0"/>
          </a:p>
          <a:p>
            <a:pPr marL="914400" lvl="1" indent="-304800" algn="l" rtl="0">
              <a:spcBef>
                <a:spcPts val="0"/>
              </a:spcBef>
              <a:spcAft>
                <a:spcPts val="0"/>
              </a:spcAft>
              <a:buSzPts val="1200"/>
              <a:buAutoNum type="alphaLcPeriod"/>
            </a:pPr>
            <a:r>
              <a:rPr lang="de" sz="1400" dirty="0">
                <a:latin typeface="+mn-lt"/>
              </a:rPr>
              <a:t>Einleitung/Überblick</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Server (Bilder) (Faiß)</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App (Mieten)  (Simon)</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Blockchain  (Basti)</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SmartCar (RaspberryPi)  (Nils)</a:t>
            </a:r>
            <a:endParaRPr sz="1400" dirty="0">
              <a:latin typeface="+mn-lt"/>
            </a:endParaRPr>
          </a:p>
          <a:p>
            <a:pPr marL="457200" lvl="0" indent="-330200" algn="l" rtl="0">
              <a:spcBef>
                <a:spcPts val="0"/>
              </a:spcBef>
              <a:spcAft>
                <a:spcPts val="0"/>
              </a:spcAft>
              <a:buSzPts val="1600"/>
              <a:buAutoNum type="arabicPeriod"/>
            </a:pPr>
            <a:r>
              <a:rPr lang="de" sz="1800" dirty="0"/>
              <a:t>Ergebnis: Carchain </a:t>
            </a:r>
            <a:endParaRPr sz="1800" dirty="0"/>
          </a:p>
          <a:p>
            <a:pPr marL="914400" lvl="1" indent="-304800" algn="l" rtl="0">
              <a:spcBef>
                <a:spcPts val="0"/>
              </a:spcBef>
              <a:spcAft>
                <a:spcPts val="0"/>
              </a:spcAft>
              <a:buSzPts val="1200"/>
              <a:buAutoNum type="alphaLcPeriod"/>
            </a:pPr>
            <a:r>
              <a:rPr lang="de" sz="1400" dirty="0">
                <a:latin typeface="+mn-lt"/>
              </a:rPr>
              <a:t>Fakten / Stand (Simon)</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Demo (Alle?)</a:t>
            </a:r>
            <a:endParaRPr sz="1400" dirty="0">
              <a:latin typeface="+mn-lt"/>
            </a:endParaRPr>
          </a:p>
          <a:p>
            <a:pPr marL="457200" lvl="0" indent="-330200" algn="l" rtl="0">
              <a:spcBef>
                <a:spcPts val="0"/>
              </a:spcBef>
              <a:spcAft>
                <a:spcPts val="0"/>
              </a:spcAft>
              <a:buSzPts val="1600"/>
              <a:buAutoNum type="arabicPeriod"/>
            </a:pPr>
            <a:r>
              <a:rPr lang="de" sz="1800" dirty="0"/>
              <a:t>Fazit (Simon?)</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891280" y="2014760"/>
            <a:ext cx="4205473" cy="307777"/>
          </a:xfrm>
          <a:prstGeom prst="rect">
            <a:avLst/>
          </a:prstGeom>
          <a:noFill/>
        </p:spPr>
        <p:txBody>
          <a:bodyPr wrap="square" rtlCol="0">
            <a:spAutoFit/>
          </a:bodyPr>
          <a:lstStyle/>
          <a:p>
            <a:r>
              <a:rPr lang="en-US" b="1" dirty="0"/>
              <a:t>get /</a:t>
            </a:r>
            <a:r>
              <a:rPr lang="en-US" b="1" dirty="0" err="1"/>
              <a:t>getImages</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919527" y="1978974"/>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1159" y="2277228"/>
            <a:ext cx="914400" cy="914400"/>
          </a:xfrm>
          <a:prstGeom prst="rect">
            <a:avLst/>
          </a:prstGeom>
        </p:spPr>
      </p:pic>
      <p:pic>
        <p:nvPicPr>
          <p:cNvPr id="16" name="Grafik 15" descr="Bilder">
            <a:extLst>
              <a:ext uri="{FF2B5EF4-FFF2-40B4-BE49-F238E27FC236}">
                <a16:creationId xmlns:a16="http://schemas.microsoft.com/office/drawing/2014/main" id="{70FBBF75-91F3-43FF-97FB-027F6E54017D}"/>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92206" y="2297882"/>
            <a:ext cx="914400" cy="914400"/>
          </a:xfrm>
          <a:prstGeom prst="rect">
            <a:avLst/>
          </a:prstGeom>
        </p:spPr>
      </p:pic>
      <p:pic>
        <p:nvPicPr>
          <p:cNvPr id="17" name="Grafik 16" descr="Bilder">
            <a:extLst>
              <a:ext uri="{FF2B5EF4-FFF2-40B4-BE49-F238E27FC236}">
                <a16:creationId xmlns:a16="http://schemas.microsoft.com/office/drawing/2014/main" id="{E7586D17-3CF0-4175-8C11-9D7A891AB271}"/>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9" y="2763065"/>
            <a:ext cx="914400" cy="914400"/>
          </a:xfrm>
          <a:prstGeom prst="rect">
            <a:avLst/>
          </a:prstGeom>
        </p:spPr>
      </p:pic>
    </p:spTree>
    <p:extLst>
      <p:ext uri="{BB962C8B-B14F-4D97-AF65-F5344CB8AC3E}">
        <p14:creationId xmlns:p14="http://schemas.microsoft.com/office/powerpoint/2010/main" val="250222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130"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42241"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947539" y="2321300"/>
            <a:ext cx="279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713479" y="2014760"/>
            <a:ext cx="4205473" cy="307777"/>
          </a:xfrm>
          <a:prstGeom prst="rect">
            <a:avLst/>
          </a:prstGeom>
          <a:noFill/>
        </p:spPr>
        <p:txBody>
          <a:bodyPr wrap="square" rtlCol="0">
            <a:spAutoFit/>
          </a:bodyPr>
          <a:lstStyle/>
          <a:p>
            <a:r>
              <a:rPr lang="en-US" b="1" dirty="0"/>
              <a:t>delete /</a:t>
            </a:r>
            <a:r>
              <a:rPr lang="en-US" b="1" dirty="0" err="1"/>
              <a:t>deleteCar</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438719" y="2321299"/>
            <a:ext cx="132441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242892" y="3212351"/>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105096" y="2976381"/>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219333" y="1979379"/>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7541" y="1775861"/>
            <a:ext cx="914400" cy="914400"/>
          </a:xfrm>
          <a:prstGeom prst="rect">
            <a:avLst/>
          </a:prstGeom>
        </p:spPr>
      </p:pic>
      <p:pic>
        <p:nvPicPr>
          <p:cNvPr id="18" name="Grafik 17" descr="Schließen">
            <a:extLst>
              <a:ext uri="{FF2B5EF4-FFF2-40B4-BE49-F238E27FC236}">
                <a16:creationId xmlns:a16="http://schemas.microsoft.com/office/drawing/2014/main" id="{FEF447EB-AF5C-4E48-9CC2-9E4935C9EE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87541" y="1775861"/>
            <a:ext cx="914400" cy="914400"/>
          </a:xfrm>
          <a:prstGeom prst="rect">
            <a:avLst/>
          </a:prstGeom>
        </p:spPr>
      </p:pic>
    </p:spTree>
    <p:extLst>
      <p:ext uri="{BB962C8B-B14F-4D97-AF65-F5344CB8AC3E}">
        <p14:creationId xmlns:p14="http://schemas.microsoft.com/office/powerpoint/2010/main" val="89119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Android-App</a:t>
            </a:r>
            <a:endParaRPr/>
          </a:p>
        </p:txBody>
      </p:sp>
      <p:sp>
        <p:nvSpPr>
          <p:cNvPr id="103" name="Google Shape;103;p21"/>
          <p:cNvSpPr txBox="1">
            <a:spLocks noGrp="1"/>
          </p:cNvSpPr>
          <p:nvPr>
            <p:ph idx="1"/>
          </p:nvPr>
        </p:nvSpPr>
        <p:spPr>
          <a:prstGeom prst="rect">
            <a:avLst/>
          </a:prstGeom>
        </p:spPr>
        <p:txBody>
          <a:bodyPr spcFirstLastPara="1" wrap="square" lIns="91425" tIns="91425" rIns="91425" bIns="91425" anchor="t" anchorCtr="0">
            <a:noAutofit/>
          </a:bodyPr>
          <a:lstStyle/>
          <a:p>
            <a:pPr marL="0" indent="0">
              <a:spcAft>
                <a:spcPts val="1600"/>
              </a:spcAft>
              <a:buNone/>
            </a:pPr>
            <a:r>
              <a:rPr lang="de-DE" dirty="0"/>
              <a:t>Funktionen der App:</a:t>
            </a:r>
          </a:p>
          <a:p>
            <a:pPr marL="742950" lvl="1" indent="-285750">
              <a:spcAft>
                <a:spcPts val="1600"/>
              </a:spcAft>
            </a:pPr>
            <a:r>
              <a:rPr lang="de-DE" dirty="0"/>
              <a:t>Vermieten von Fahrzeugen</a:t>
            </a:r>
          </a:p>
          <a:p>
            <a:pPr marL="742950" lvl="1" indent="-285750">
              <a:spcAft>
                <a:spcPts val="1600"/>
              </a:spcAft>
            </a:pPr>
            <a:r>
              <a:rPr lang="de-DE" dirty="0"/>
              <a:t>Suchen &amp; Mieten von Fahrzeugen</a:t>
            </a:r>
          </a:p>
          <a:p>
            <a:pPr marL="742950" lvl="1" indent="-285750">
              <a:spcAft>
                <a:spcPts val="1600"/>
              </a:spcAft>
            </a:pPr>
            <a:r>
              <a:rPr lang="de-DE" dirty="0"/>
              <a:t>Rechnungen &amp; Kosten einsehen (Wallet-Verwaltung)</a:t>
            </a:r>
          </a:p>
          <a:p>
            <a:pPr marL="742950" lvl="1" indent="-285750">
              <a:spcAft>
                <a:spcPts val="1600"/>
              </a:spcAft>
            </a:pPr>
            <a:r>
              <a:rPr lang="de-DE" dirty="0"/>
              <a:t>Digitaler Autoschlüssel</a:t>
            </a:r>
          </a:p>
          <a:p>
            <a:pPr marL="742950" lvl="1" indent="-285750">
              <a:spcAft>
                <a:spcPts val="1600"/>
              </a:spcAft>
            </a:pPr>
            <a:r>
              <a:rPr lang="de-DE" dirty="0"/>
              <a:t>Profilverwaltung</a:t>
            </a:r>
          </a:p>
          <a:p>
            <a:pPr marL="742950" lvl="1" indent="-285750">
              <a:spcAft>
                <a:spcPts val="1600"/>
              </a:spcAft>
              <a:buFont typeface="Arial" panose="020B0604020202020204" pitchFamily="34" charset="0"/>
              <a:buChar char="•"/>
            </a:pPr>
            <a:endParaRPr lang="de-DE" dirty="0">
              <a:latin typeface="+mn-lt"/>
            </a:endParaRPr>
          </a:p>
          <a:p>
            <a:pPr marL="742950" lvl="1" indent="-285750">
              <a:spcAft>
                <a:spcPts val="1600"/>
              </a:spcAft>
              <a:buFont typeface="Arial" panose="020B0604020202020204" pitchFamily="34" charset="0"/>
              <a:buChar char="•"/>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Autos können eingesehen werden</a:t>
            </a:r>
          </a:p>
          <a:p>
            <a:pPr lvl="1"/>
            <a:r>
              <a:rPr lang="de-DE" dirty="0"/>
              <a:t>Filter nach:</a:t>
            </a:r>
          </a:p>
          <a:p>
            <a:pPr lvl="2"/>
            <a:r>
              <a:rPr lang="de-DE" dirty="0"/>
              <a:t>Entfernung</a:t>
            </a:r>
          </a:p>
          <a:p>
            <a:pPr lvl="2"/>
            <a:r>
              <a:rPr lang="de-DE" dirty="0"/>
              <a:t>Preis (pro Stunde)</a:t>
            </a:r>
          </a:p>
          <a:p>
            <a:pPr lvl="2"/>
            <a:r>
              <a:rPr lang="de-DE" dirty="0"/>
              <a:t>Ausleihdauer (min. / max.)</a:t>
            </a:r>
          </a:p>
        </p:txBody>
      </p:sp>
      <p:pic>
        <p:nvPicPr>
          <p:cNvPr id="5" name="Grafik 4" descr="Ein Bild, das Screenshot, Monitor, Bildschirm, Fernsehen enthält.&#10;&#10;Automatisch generierte Beschreibung">
            <a:extLst>
              <a:ext uri="{FF2B5EF4-FFF2-40B4-BE49-F238E27FC236}">
                <a16:creationId xmlns:a16="http://schemas.microsoft.com/office/drawing/2014/main" id="{18199687-9B0C-48B8-BB2D-53AFCD3A5C65}"/>
              </a:ext>
            </a:extLst>
          </p:cNvPr>
          <p:cNvPicPr>
            <a:picLocks noChangeAspect="1"/>
          </p:cNvPicPr>
          <p:nvPr/>
        </p:nvPicPr>
        <p:blipFill>
          <a:blip r:embed="rId3"/>
          <a:stretch>
            <a:fillRect/>
          </a:stretch>
        </p:blipFill>
        <p:spPr>
          <a:xfrm>
            <a:off x="628650" y="990599"/>
            <a:ext cx="1715690" cy="3525012"/>
          </a:xfrm>
          <a:prstGeom prst="rect">
            <a:avLst/>
          </a:prstGeom>
        </p:spPr>
      </p:pic>
    </p:spTree>
    <p:extLst>
      <p:ext uri="{BB962C8B-B14F-4D97-AF65-F5344CB8AC3E}">
        <p14:creationId xmlns:p14="http://schemas.microsoft.com/office/powerpoint/2010/main" val="165897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4434840" y="990599"/>
            <a:ext cx="4080509" cy="3641725"/>
          </a:xfrm>
        </p:spPr>
        <p:txBody>
          <a:bodyPr/>
          <a:lstStyle/>
          <a:p>
            <a:r>
              <a:rPr lang="de-DE" dirty="0"/>
              <a:t>Detail-Ansicht zeigt interessante Daten zum Fahrzeug:</a:t>
            </a:r>
          </a:p>
          <a:p>
            <a:pPr lvl="1"/>
            <a:r>
              <a:rPr lang="de-DE" dirty="0"/>
              <a:t>Modelldaten</a:t>
            </a:r>
          </a:p>
          <a:p>
            <a:pPr lvl="1"/>
            <a:r>
              <a:rPr lang="de-DE" dirty="0"/>
              <a:t>Nummernschild</a:t>
            </a:r>
          </a:p>
          <a:p>
            <a:pPr lvl="1"/>
            <a:r>
              <a:rPr lang="de-DE" dirty="0"/>
              <a:t>Heimatadresse</a:t>
            </a:r>
          </a:p>
          <a:p>
            <a:pPr lvl="1"/>
            <a:r>
              <a:rPr lang="de-DE" dirty="0"/>
              <a:t>Preise (nach Mietlänge)</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pic>
        <p:nvPicPr>
          <p:cNvPr id="6" name="Grafik 5">
            <a:extLst>
              <a:ext uri="{FF2B5EF4-FFF2-40B4-BE49-F238E27FC236}">
                <a16:creationId xmlns:a16="http://schemas.microsoft.com/office/drawing/2014/main" id="{7B6C9B6C-38D1-4652-8100-52785F938D72}"/>
              </a:ext>
            </a:extLst>
          </p:cNvPr>
          <p:cNvPicPr>
            <a:picLocks noChangeAspect="1"/>
          </p:cNvPicPr>
          <p:nvPr/>
        </p:nvPicPr>
        <p:blipFill>
          <a:blip r:embed="rId4"/>
          <a:srcRect/>
          <a:stretch/>
        </p:blipFill>
        <p:spPr>
          <a:xfrm>
            <a:off x="2432870" y="990599"/>
            <a:ext cx="1715689" cy="3525011"/>
          </a:xfrm>
          <a:prstGeom prst="rect">
            <a:avLst/>
          </a:prstGeom>
        </p:spPr>
      </p:pic>
    </p:spTree>
    <p:extLst>
      <p:ext uri="{BB962C8B-B14F-4D97-AF65-F5344CB8AC3E}">
        <p14:creationId xmlns:p14="http://schemas.microsoft.com/office/powerpoint/2010/main" val="1130871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mieten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Mit der Miete wird Auto verfügbar:</a:t>
            </a:r>
          </a:p>
          <a:p>
            <a:pPr lvl="1"/>
            <a:r>
              <a:rPr lang="de-DE" dirty="0"/>
              <a:t>Digitaler Autoschlüssel freigeschaltet</a:t>
            </a:r>
          </a:p>
          <a:p>
            <a:pPr lvl="1"/>
            <a:r>
              <a:rPr lang="de-DE" dirty="0"/>
              <a:t>Entfernung</a:t>
            </a:r>
          </a:p>
          <a:p>
            <a:pPr lvl="1"/>
            <a:r>
              <a:rPr lang="de-DE" dirty="0"/>
              <a:t>Restmietdauer</a:t>
            </a:r>
          </a:p>
          <a:p>
            <a:pPr lvl="1"/>
            <a:r>
              <a:rPr lang="de-DE" dirty="0"/>
              <a:t>…</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spTree>
    <p:extLst>
      <p:ext uri="{BB962C8B-B14F-4D97-AF65-F5344CB8AC3E}">
        <p14:creationId xmlns:p14="http://schemas.microsoft.com/office/powerpoint/2010/main" val="1595226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nutzen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Digitaler Autoschlüssel kann genutzt werden</a:t>
            </a:r>
          </a:p>
          <a:p>
            <a:r>
              <a:rPr lang="de-DE" dirty="0"/>
              <a:t>Am Auto vorhalten</a:t>
            </a:r>
            <a:br>
              <a:rPr lang="de-DE" dirty="0"/>
            </a:br>
            <a:r>
              <a:rPr lang="de-DE" dirty="0">
                <a:sym typeface="Wingdings" panose="05000000000000000000" pitchFamily="2" charset="2"/>
              </a:rPr>
              <a:t> Miete wird geprüft und Auto geöffnet</a:t>
            </a:r>
          </a:p>
          <a:p>
            <a:endParaRPr lang="de-DE" dirty="0">
              <a:sym typeface="Wingdings" panose="05000000000000000000" pitchFamily="2" charset="2"/>
            </a:endParaRPr>
          </a:p>
          <a:p>
            <a:pPr marL="0" indent="0">
              <a:buNone/>
            </a:pPr>
            <a:r>
              <a:rPr lang="de-DE" dirty="0">
                <a:sym typeface="Wingdings" panose="05000000000000000000" pitchFamily="2" charset="2"/>
              </a:rPr>
              <a:t> Nach Mietende nutzlos!</a:t>
            </a:r>
            <a:endParaRPr lang="de-DE" dirty="0"/>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1"/>
          </a:xfrm>
          <a:prstGeom prst="rect">
            <a:avLst/>
          </a:prstGeom>
        </p:spPr>
      </p:pic>
    </p:spTree>
    <p:extLst>
      <p:ext uri="{BB962C8B-B14F-4D97-AF65-F5344CB8AC3E}">
        <p14:creationId xmlns:p14="http://schemas.microsoft.com/office/powerpoint/2010/main" val="197656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92D01-A24F-4B06-A617-9B1108423B1B}"/>
              </a:ext>
            </a:extLst>
          </p:cNvPr>
          <p:cNvSpPr>
            <a:spLocks noGrp="1"/>
          </p:cNvSpPr>
          <p:nvPr>
            <p:ph type="title"/>
          </p:nvPr>
        </p:nvSpPr>
        <p:spPr/>
        <p:txBody>
          <a:bodyPr/>
          <a:lstStyle/>
          <a:p>
            <a:r>
              <a:rPr lang="de-DE" dirty="0" err="1"/>
              <a:t>Carchain</a:t>
            </a:r>
            <a:r>
              <a:rPr lang="de-DE" dirty="0"/>
              <a:t>: Probleme der App</a:t>
            </a:r>
          </a:p>
        </p:txBody>
      </p:sp>
      <p:sp>
        <p:nvSpPr>
          <p:cNvPr id="3" name="Inhaltsplatzhalter 2">
            <a:extLst>
              <a:ext uri="{FF2B5EF4-FFF2-40B4-BE49-F238E27FC236}">
                <a16:creationId xmlns:a16="http://schemas.microsoft.com/office/drawing/2014/main" id="{C0CE4C17-2834-4C60-81F8-1F175F18373A}"/>
              </a:ext>
            </a:extLst>
          </p:cNvPr>
          <p:cNvSpPr>
            <a:spLocks noGrp="1"/>
          </p:cNvSpPr>
          <p:nvPr>
            <p:ph idx="1"/>
          </p:nvPr>
        </p:nvSpPr>
        <p:spPr/>
        <p:txBody>
          <a:bodyPr/>
          <a:lstStyle/>
          <a:p>
            <a:r>
              <a:rPr lang="de-DE" dirty="0"/>
              <a:t>Web3j Bibliothek für Android ist unausgereift:</a:t>
            </a:r>
          </a:p>
          <a:p>
            <a:pPr lvl="1"/>
            <a:r>
              <a:rPr lang="de-DE" dirty="0"/>
              <a:t>Verbindung mit Blockchain kann hergestellt werden</a:t>
            </a:r>
          </a:p>
          <a:p>
            <a:pPr lvl="1"/>
            <a:r>
              <a:rPr lang="de-DE" dirty="0"/>
              <a:t>Aufruf der Smart-</a:t>
            </a:r>
            <a:r>
              <a:rPr lang="de-DE" dirty="0" err="1"/>
              <a:t>Contract</a:t>
            </a:r>
            <a:r>
              <a:rPr lang="de-DE" dirty="0"/>
              <a:t> Methoden schlägt fehl:</a:t>
            </a:r>
            <a:br>
              <a:rPr lang="de-DE" dirty="0"/>
            </a:br>
            <a:r>
              <a:rPr lang="de-DE" dirty="0"/>
              <a:t>„Leerer Rückgabewert“</a:t>
            </a:r>
          </a:p>
          <a:p>
            <a:pPr lvl="1"/>
            <a:r>
              <a:rPr lang="de-DE" dirty="0">
                <a:sym typeface="Wingdings" panose="05000000000000000000" pitchFamily="2" charset="2"/>
              </a:rPr>
              <a:t> Fehler in Konvertierung/Kommunikation mit eigenen </a:t>
            </a:r>
            <a:r>
              <a:rPr lang="de-DE" dirty="0" err="1">
                <a:sym typeface="Wingdings" panose="05000000000000000000" pitchFamily="2" charset="2"/>
              </a:rPr>
              <a:t>Contracts</a:t>
            </a:r>
            <a:endParaRPr lang="de-DE" dirty="0">
              <a:sym typeface="Wingdings" panose="05000000000000000000" pitchFamily="2" charset="2"/>
            </a:endParaRPr>
          </a:p>
          <a:p>
            <a:pPr lvl="1"/>
            <a:r>
              <a:rPr lang="de-DE" dirty="0">
                <a:sym typeface="Wingdings" panose="05000000000000000000" pitchFamily="2" charset="2"/>
              </a:rPr>
              <a:t> Keine Anbindung an Blockchain möglich!</a:t>
            </a:r>
          </a:p>
          <a:p>
            <a:pPr lvl="1"/>
            <a:endParaRPr lang="de-DE" dirty="0">
              <a:sym typeface="Wingdings" panose="05000000000000000000" pitchFamily="2" charset="2"/>
            </a:endParaRPr>
          </a:p>
          <a:p>
            <a:pPr marL="0" indent="0">
              <a:buNone/>
            </a:pPr>
            <a:r>
              <a:rPr lang="de-DE" dirty="0">
                <a:sym typeface="Wingdings" panose="05000000000000000000" pitchFamily="2" charset="2"/>
              </a:rPr>
              <a:t> Alternative: Andere Library, Bugfix oder </a:t>
            </a:r>
            <a:br>
              <a:rPr lang="de-DE" dirty="0">
                <a:sym typeface="Wingdings" panose="05000000000000000000" pitchFamily="2" charset="2"/>
              </a:rPr>
            </a:br>
            <a:r>
              <a:rPr lang="de-DE" dirty="0">
                <a:sym typeface="Wingdings" panose="05000000000000000000" pitchFamily="2" charset="2"/>
              </a:rPr>
              <a:t>     		 Routing über Server</a:t>
            </a:r>
            <a:endParaRPr lang="de-DE" dirty="0"/>
          </a:p>
        </p:txBody>
      </p:sp>
    </p:spTree>
    <p:extLst>
      <p:ext uri="{BB962C8B-B14F-4D97-AF65-F5344CB8AC3E}">
        <p14:creationId xmlns:p14="http://schemas.microsoft.com/office/powerpoint/2010/main" val="110735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Blockchain Allgemein</a:t>
            </a:r>
            <a:endParaRPr/>
          </a:p>
        </p:txBody>
      </p:sp>
      <p:sp>
        <p:nvSpPr>
          <p:cNvPr id="109" name="Google Shape;109;p22"/>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Ethereum</a:t>
            </a:r>
            <a:endParaRPr dirty="0"/>
          </a:p>
          <a:p>
            <a:pPr lvl="0" algn="l" rtl="0">
              <a:spcBef>
                <a:spcPts val="0"/>
              </a:spcBef>
              <a:spcAft>
                <a:spcPts val="0"/>
              </a:spcAft>
              <a:buSzPts val="1800"/>
              <a:buFont typeface="Arial" panose="020B0604020202020204" pitchFamily="34" charset="0"/>
              <a:buChar char="•"/>
            </a:pPr>
            <a:r>
              <a:rPr lang="de" dirty="0"/>
              <a:t>Development Tools:</a:t>
            </a:r>
            <a:endParaRPr dirty="0"/>
          </a:p>
          <a:p>
            <a:pPr lvl="1" algn="l" rtl="0">
              <a:spcBef>
                <a:spcPts val="0"/>
              </a:spcBef>
              <a:spcAft>
                <a:spcPts val="0"/>
              </a:spcAft>
              <a:buSzPts val="1400"/>
              <a:buFont typeface="Arial" panose="020B0604020202020204" pitchFamily="34" charset="0"/>
              <a:buChar char="•"/>
            </a:pPr>
            <a:r>
              <a:rPr lang="de" dirty="0">
                <a:latin typeface="+mn-lt"/>
              </a:rPr>
              <a:t>Truffle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Ganache bzw. Ganache-Cli</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Visual Studio - Solidity Extension</a:t>
            </a:r>
            <a:endParaRPr dirty="0">
              <a:latin typeface="+mn-lt"/>
            </a:endParaRPr>
          </a:p>
        </p:txBody>
      </p:sp>
      <p:pic>
        <p:nvPicPr>
          <p:cNvPr id="110" name="Google Shape;110;p22"/>
          <p:cNvPicPr preferRelativeResize="0"/>
          <p:nvPr/>
        </p:nvPicPr>
        <p:blipFill>
          <a:blip r:embed="rId3">
            <a:alphaModFix/>
          </a:blip>
          <a:stretch>
            <a:fillRect/>
          </a:stretch>
        </p:blipFill>
        <p:spPr>
          <a:xfrm>
            <a:off x="5671598" y="1152476"/>
            <a:ext cx="3160699" cy="791574"/>
          </a:xfrm>
          <a:prstGeom prst="rect">
            <a:avLst/>
          </a:prstGeom>
          <a:noFill/>
          <a:ln>
            <a:noFill/>
          </a:ln>
        </p:spPr>
      </p:pic>
      <p:pic>
        <p:nvPicPr>
          <p:cNvPr id="111" name="Google Shape;111;p22"/>
          <p:cNvPicPr preferRelativeResize="0"/>
          <p:nvPr/>
        </p:nvPicPr>
        <p:blipFill>
          <a:blip r:embed="rId4">
            <a:alphaModFix/>
          </a:blip>
          <a:stretch>
            <a:fillRect/>
          </a:stretch>
        </p:blipFill>
        <p:spPr>
          <a:xfrm>
            <a:off x="1130236" y="2811461"/>
            <a:ext cx="3160701" cy="1777901"/>
          </a:xfrm>
          <a:prstGeom prst="rect">
            <a:avLst/>
          </a:prstGeom>
          <a:noFill/>
          <a:ln>
            <a:noFill/>
          </a:ln>
        </p:spPr>
      </p:pic>
      <p:pic>
        <p:nvPicPr>
          <p:cNvPr id="112" name="Google Shape;112;p22"/>
          <p:cNvPicPr preferRelativeResize="0"/>
          <p:nvPr/>
        </p:nvPicPr>
        <p:blipFill>
          <a:blip r:embed="rId5">
            <a:alphaModFix/>
          </a:blip>
          <a:stretch>
            <a:fillRect/>
          </a:stretch>
        </p:blipFill>
        <p:spPr>
          <a:xfrm>
            <a:off x="6127034" y="2571750"/>
            <a:ext cx="2249826" cy="224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18" name="Google Shape;118;p23"/>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Solidity</a:t>
            </a:r>
            <a:endParaRPr dirty="0"/>
          </a:p>
          <a:p>
            <a:pPr lvl="0" algn="l" rtl="0">
              <a:spcBef>
                <a:spcPts val="0"/>
              </a:spcBef>
              <a:spcAft>
                <a:spcPts val="0"/>
              </a:spcAft>
              <a:buSzPts val="1800"/>
              <a:buFont typeface="Arial" panose="020B0604020202020204" pitchFamily="34" charset="0"/>
              <a:buChar char="•"/>
            </a:pPr>
            <a:r>
              <a:rPr lang="de" dirty="0"/>
              <a:t>Ähnlich: Java Script</a:t>
            </a:r>
            <a:endParaRPr dirty="0"/>
          </a:p>
          <a:p>
            <a:pPr lvl="0" algn="l" rtl="0">
              <a:spcBef>
                <a:spcPts val="0"/>
              </a:spcBef>
              <a:spcAft>
                <a:spcPts val="0"/>
              </a:spcAft>
              <a:buSzPts val="1800"/>
              <a:buFont typeface="Arial" panose="020B0604020202020204" pitchFamily="34" charset="0"/>
              <a:buChar char="•"/>
            </a:pPr>
            <a:r>
              <a:rPr lang="de" dirty="0"/>
              <a:t>Möglichkeiten:</a:t>
            </a:r>
            <a:endParaRPr dirty="0"/>
          </a:p>
          <a:p>
            <a:pPr lvl="1" algn="l" rtl="0">
              <a:spcBef>
                <a:spcPts val="0"/>
              </a:spcBef>
              <a:spcAft>
                <a:spcPts val="0"/>
              </a:spcAft>
              <a:buSzPts val="1400"/>
              <a:buFont typeface="Arial" panose="020B0604020202020204" pitchFamily="34" charset="0"/>
              <a:buChar char="•"/>
            </a:pPr>
            <a:r>
              <a:rPr lang="de" dirty="0">
                <a:latin typeface="+mn-lt"/>
              </a:rPr>
              <a:t>structs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constructors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destructors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functions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public/ private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uvm.</a:t>
            </a:r>
            <a:endParaRPr dirty="0">
              <a:latin typeface="+mn-lt"/>
            </a:endParaRPr>
          </a:p>
        </p:txBody>
      </p:sp>
      <p:pic>
        <p:nvPicPr>
          <p:cNvPr id="119" name="Google Shape;119;p23"/>
          <p:cNvPicPr preferRelativeResize="0"/>
          <p:nvPr/>
        </p:nvPicPr>
        <p:blipFill>
          <a:blip r:embed="rId3">
            <a:alphaModFix/>
          </a:blip>
          <a:stretch>
            <a:fillRect/>
          </a:stretch>
        </p:blipFill>
        <p:spPr>
          <a:xfrm>
            <a:off x="5653339" y="990599"/>
            <a:ext cx="2249826" cy="224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Einleitung: Aufgabenstellung</a:t>
            </a:r>
            <a:endParaRPr/>
          </a:p>
        </p:txBody>
      </p:sp>
      <p:sp>
        <p:nvSpPr>
          <p:cNvPr id="73" name="Google Shape;73;p1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de" dirty="0"/>
              <a:t>„Mietvorgänge mit Blockchain verwalten!“</a:t>
            </a:r>
          </a:p>
          <a:p>
            <a:pPr marL="0" lvl="0" indent="0" algn="l" rtl="0">
              <a:spcBef>
                <a:spcPts val="1600"/>
              </a:spcBef>
              <a:spcAft>
                <a:spcPts val="0"/>
              </a:spcAft>
              <a:buNone/>
            </a:pPr>
            <a:endParaRPr lang="de-DE" dirty="0"/>
          </a:p>
          <a:p>
            <a:pPr marL="0" lvl="0" indent="0" algn="l" rtl="0">
              <a:spcBef>
                <a:spcPts val="1600"/>
              </a:spcBef>
              <a:spcAft>
                <a:spcPts val="0"/>
              </a:spcAft>
              <a:buNone/>
            </a:pPr>
            <a:endParaRPr dirty="0"/>
          </a:p>
          <a:p>
            <a:pPr marL="0" lvl="0" indent="0" algn="l" rtl="0">
              <a:spcBef>
                <a:spcPts val="1600"/>
              </a:spcBef>
              <a:spcAft>
                <a:spcPts val="1600"/>
              </a:spcAft>
              <a:buNone/>
            </a:pPr>
            <a:br>
              <a:rPr lang="de" dirty="0"/>
            </a:br>
            <a:r>
              <a:rPr lang="de" dirty="0"/>
              <a:t>→ Carsharing via Blockchain </a:t>
            </a:r>
            <a:endParaRPr dirty="0"/>
          </a:p>
        </p:txBody>
      </p:sp>
      <p:grpSp>
        <p:nvGrpSpPr>
          <p:cNvPr id="13" name="Gruppieren 12">
            <a:extLst>
              <a:ext uri="{FF2B5EF4-FFF2-40B4-BE49-F238E27FC236}">
                <a16:creationId xmlns:a16="http://schemas.microsoft.com/office/drawing/2014/main" id="{75616C79-9825-4C2C-BBF8-FA50F8E776DB}"/>
              </a:ext>
            </a:extLst>
          </p:cNvPr>
          <p:cNvGrpSpPr/>
          <p:nvPr/>
        </p:nvGrpSpPr>
        <p:grpSpPr>
          <a:xfrm>
            <a:off x="1824390" y="1969957"/>
            <a:ext cx="1684097" cy="914400"/>
            <a:chOff x="1824390" y="1895450"/>
            <a:chExt cx="1684097" cy="914400"/>
          </a:xfrm>
        </p:grpSpPr>
        <p:pic>
          <p:nvPicPr>
            <p:cNvPr id="3" name="Grafik 2" descr="Gebäude">
              <a:extLst>
                <a:ext uri="{FF2B5EF4-FFF2-40B4-BE49-F238E27FC236}">
                  <a16:creationId xmlns:a16="http://schemas.microsoft.com/office/drawing/2014/main" id="{D62DF6A0-5A9D-4F54-9A26-40E5FC4C8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4087" y="1895450"/>
              <a:ext cx="914400" cy="914400"/>
            </a:xfrm>
            <a:prstGeom prst="rect">
              <a:avLst/>
            </a:prstGeom>
          </p:spPr>
        </p:pic>
        <p:pic>
          <p:nvPicPr>
            <p:cNvPr id="5" name="Grafik 4" descr="Haus">
              <a:extLst>
                <a:ext uri="{FF2B5EF4-FFF2-40B4-BE49-F238E27FC236}">
                  <a16:creationId xmlns:a16="http://schemas.microsoft.com/office/drawing/2014/main" id="{2E1271AC-5C0F-4278-BD7B-C70D96B5C3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4390" y="1895450"/>
              <a:ext cx="914400" cy="914400"/>
            </a:xfrm>
            <a:prstGeom prst="rect">
              <a:avLst/>
            </a:prstGeom>
          </p:spPr>
        </p:pic>
      </p:grpSp>
      <p:grpSp>
        <p:nvGrpSpPr>
          <p:cNvPr id="14" name="Gruppieren 13">
            <a:extLst>
              <a:ext uri="{FF2B5EF4-FFF2-40B4-BE49-F238E27FC236}">
                <a16:creationId xmlns:a16="http://schemas.microsoft.com/office/drawing/2014/main" id="{477FFEDC-CAB2-4FA3-9FAF-BFB7464F6086}"/>
              </a:ext>
            </a:extLst>
          </p:cNvPr>
          <p:cNvGrpSpPr/>
          <p:nvPr/>
        </p:nvGrpSpPr>
        <p:grpSpPr>
          <a:xfrm>
            <a:off x="5158204" y="1969957"/>
            <a:ext cx="1828800" cy="914400"/>
            <a:chOff x="5147156" y="1895450"/>
            <a:chExt cx="1828800" cy="914400"/>
          </a:xfrm>
        </p:grpSpPr>
        <p:pic>
          <p:nvPicPr>
            <p:cNvPr id="7" name="Grafik 6" descr="Auto">
              <a:extLst>
                <a:ext uri="{FF2B5EF4-FFF2-40B4-BE49-F238E27FC236}">
                  <a16:creationId xmlns:a16="http://schemas.microsoft.com/office/drawing/2014/main" id="{2C979176-56BF-423A-AD2E-9AAC4EB5D3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47156" y="1895450"/>
              <a:ext cx="914400" cy="914400"/>
            </a:xfrm>
            <a:prstGeom prst="rect">
              <a:avLst/>
            </a:prstGeom>
          </p:spPr>
        </p:pic>
        <p:pic>
          <p:nvPicPr>
            <p:cNvPr id="9" name="Grafik 8" descr="Roller">
              <a:extLst>
                <a:ext uri="{FF2B5EF4-FFF2-40B4-BE49-F238E27FC236}">
                  <a16:creationId xmlns:a16="http://schemas.microsoft.com/office/drawing/2014/main" id="{A17EC684-BF09-43AD-AABB-72A3C3739E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1556" y="1895450"/>
              <a:ext cx="914400" cy="914400"/>
            </a:xfrm>
            <a:prstGeom prst="rect">
              <a:avLst/>
            </a:prstGeom>
          </p:spPr>
        </p:pic>
      </p:grpSp>
      <p:sp>
        <p:nvSpPr>
          <p:cNvPr id="15" name="Pfeil: nach rechts 14">
            <a:extLst>
              <a:ext uri="{FF2B5EF4-FFF2-40B4-BE49-F238E27FC236}">
                <a16:creationId xmlns:a16="http://schemas.microsoft.com/office/drawing/2014/main" id="{BF03DBDA-8C14-42E5-83FD-6F186256E3FF}"/>
              </a:ext>
            </a:extLst>
          </p:cNvPr>
          <p:cNvSpPr/>
          <p:nvPr/>
        </p:nvSpPr>
        <p:spPr>
          <a:xfrm>
            <a:off x="3934530" y="2200061"/>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Multiplikationszeichen 15">
            <a:extLst>
              <a:ext uri="{FF2B5EF4-FFF2-40B4-BE49-F238E27FC236}">
                <a16:creationId xmlns:a16="http://schemas.microsoft.com/office/drawing/2014/main" id="{3E692F79-41FC-4C85-9DDF-02045380C3FF}"/>
              </a:ext>
            </a:extLst>
          </p:cNvPr>
          <p:cNvSpPr/>
          <p:nvPr/>
        </p:nvSpPr>
        <p:spPr>
          <a:xfrm>
            <a:off x="1395978" y="1686851"/>
            <a:ext cx="2685623" cy="1480612"/>
          </a:xfrm>
          <a:prstGeom prst="mathMultiply">
            <a:avLst>
              <a:gd name="adj1" fmla="val 1051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15159C4-FAA5-447E-AC4D-E7F5C016518F}"/>
              </a:ext>
            </a:extLst>
          </p:cNvPr>
          <p:cNvGrpSpPr/>
          <p:nvPr/>
        </p:nvGrpSpPr>
        <p:grpSpPr>
          <a:xfrm>
            <a:off x="2432338" y="3680673"/>
            <a:ext cx="5361954" cy="985438"/>
            <a:chOff x="2432338" y="3680673"/>
            <a:chExt cx="5361954" cy="985438"/>
          </a:xfrm>
        </p:grpSpPr>
        <p:pic>
          <p:nvPicPr>
            <p:cNvPr id="11" name="Grafik 10" descr="Ein Bild, das Teller, Essen, Zeichnung enthält.&#10;&#10;Automatisch generierte Beschreibung">
              <a:extLst>
                <a:ext uri="{FF2B5EF4-FFF2-40B4-BE49-F238E27FC236}">
                  <a16:creationId xmlns:a16="http://schemas.microsoft.com/office/drawing/2014/main" id="{52271963-A9AD-4203-8207-8E206BCD5250}"/>
                </a:ext>
              </a:extLst>
            </p:cNvPr>
            <p:cNvPicPr>
              <a:picLocks noChangeAspect="1"/>
            </p:cNvPicPr>
            <p:nvPr/>
          </p:nvPicPr>
          <p:blipFill>
            <a:blip r:embed="rId11"/>
            <a:stretch>
              <a:fillRect/>
            </a:stretch>
          </p:blipFill>
          <p:spPr>
            <a:xfrm>
              <a:off x="2432338" y="3680673"/>
              <a:ext cx="1502192" cy="985438"/>
            </a:xfrm>
            <a:prstGeom prst="rect">
              <a:avLst/>
            </a:prstGeom>
          </p:spPr>
        </p:pic>
        <p:sp>
          <p:nvSpPr>
            <p:cNvPr id="19" name="Pfeil: nach rechts 18">
              <a:extLst>
                <a:ext uri="{FF2B5EF4-FFF2-40B4-BE49-F238E27FC236}">
                  <a16:creationId xmlns:a16="http://schemas.microsoft.com/office/drawing/2014/main" id="{E2E78763-484B-4736-8596-4A37C17BFED4}"/>
                </a:ext>
              </a:extLst>
            </p:cNvPr>
            <p:cNvSpPr/>
            <p:nvPr/>
          </p:nvSpPr>
          <p:spPr>
            <a:xfrm>
              <a:off x="3992914" y="3946296"/>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oogle Shape;110;p22">
              <a:extLst>
                <a:ext uri="{FF2B5EF4-FFF2-40B4-BE49-F238E27FC236}">
                  <a16:creationId xmlns:a16="http://schemas.microsoft.com/office/drawing/2014/main" id="{F0702733-6496-4797-9F3C-B6D95F380C5D}"/>
                </a:ext>
              </a:extLst>
            </p:cNvPr>
            <p:cNvPicPr preferRelativeResize="0"/>
            <p:nvPr/>
          </p:nvPicPr>
          <p:blipFill>
            <a:blip r:embed="rId12">
              <a:alphaModFix/>
            </a:blip>
            <a:stretch>
              <a:fillRect/>
            </a:stretch>
          </p:blipFill>
          <p:spPr>
            <a:xfrm>
              <a:off x="4911099" y="3791864"/>
              <a:ext cx="2883193" cy="72207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500"/>
                                        <p:tgtEl>
                                          <p:spTgt spid="7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25" name="Google Shape;125;p24"/>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Besonderheiten:</a:t>
            </a:r>
            <a:endParaRPr dirty="0"/>
          </a:p>
          <a:p>
            <a:pPr lvl="1" algn="l" rtl="0">
              <a:spcBef>
                <a:spcPts val="0"/>
              </a:spcBef>
              <a:spcAft>
                <a:spcPts val="0"/>
              </a:spcAft>
              <a:buSzPts val="1400"/>
              <a:buFont typeface="Arial" panose="020B0604020202020204" pitchFamily="34" charset="0"/>
              <a:buChar char="•"/>
            </a:pPr>
            <a:r>
              <a:rPr lang="de" dirty="0"/>
              <a:t>views</a:t>
            </a:r>
            <a:endParaRPr dirty="0"/>
          </a:p>
          <a:p>
            <a:pPr lvl="1" algn="l" rtl="0">
              <a:spcBef>
                <a:spcPts val="0"/>
              </a:spcBef>
              <a:spcAft>
                <a:spcPts val="0"/>
              </a:spcAft>
              <a:buSzPts val="1400"/>
              <a:buFont typeface="Arial" panose="020B0604020202020204" pitchFamily="34" charset="0"/>
              <a:buChar char="•"/>
            </a:pPr>
            <a:r>
              <a:rPr lang="de" dirty="0"/>
              <a:t>Variablentypen wie address</a:t>
            </a:r>
            <a:endParaRPr dirty="0"/>
          </a:p>
          <a:p>
            <a:pPr lvl="1" algn="l" rtl="0">
              <a:spcBef>
                <a:spcPts val="0"/>
              </a:spcBef>
              <a:spcAft>
                <a:spcPts val="0"/>
              </a:spcAft>
              <a:buSzPts val="1400"/>
              <a:buFont typeface="Arial" panose="020B0604020202020204" pitchFamily="34" charset="0"/>
              <a:buChar char="•"/>
            </a:pPr>
            <a:r>
              <a:rPr lang="en-GB" dirty="0"/>
              <a:t>M</a:t>
            </a:r>
            <a:r>
              <a:rPr lang="de" dirty="0"/>
              <a:t>emory</a:t>
            </a:r>
            <a:br>
              <a:rPr lang="de" dirty="0"/>
            </a:br>
            <a:endParaRPr dirty="0"/>
          </a:p>
          <a:p>
            <a:pPr lvl="0" algn="l" rtl="0">
              <a:spcBef>
                <a:spcPts val="0"/>
              </a:spcBef>
              <a:spcAft>
                <a:spcPts val="0"/>
              </a:spcAft>
              <a:buSzPts val="1800"/>
              <a:buFont typeface="Arial" panose="020B0604020202020204" pitchFamily="34" charset="0"/>
              <a:buChar char="•"/>
            </a:pPr>
            <a:r>
              <a:rPr lang="de" dirty="0"/>
              <a:t>Optimierung:</a:t>
            </a:r>
            <a:endParaRPr dirty="0"/>
          </a:p>
          <a:p>
            <a:pPr lvl="1" algn="l" rtl="0">
              <a:spcBef>
                <a:spcPts val="0"/>
              </a:spcBef>
              <a:spcAft>
                <a:spcPts val="0"/>
              </a:spcAft>
              <a:buSzPts val="1400"/>
              <a:buFont typeface="Arial" panose="020B0604020202020204" pitchFamily="34" charset="0"/>
              <a:buChar char="•"/>
            </a:pPr>
            <a:r>
              <a:rPr lang="de" dirty="0"/>
              <a:t>Variablen</a:t>
            </a:r>
            <a:endParaRPr dirty="0"/>
          </a:p>
          <a:p>
            <a:pPr lvl="1" algn="l" rtl="0">
              <a:spcBef>
                <a:spcPts val="0"/>
              </a:spcBef>
              <a:spcAft>
                <a:spcPts val="0"/>
              </a:spcAft>
              <a:buSzPts val="1400"/>
              <a:buFont typeface="Arial" panose="020B0604020202020204" pitchFamily="34" charset="0"/>
              <a:buChar char="•"/>
            </a:pPr>
            <a:r>
              <a:rPr lang="de" dirty="0"/>
              <a:t>requires</a:t>
            </a:r>
            <a:endParaRPr dirty="0"/>
          </a:p>
          <a:p>
            <a:pPr lvl="1" algn="l" rtl="0">
              <a:spcBef>
                <a:spcPts val="0"/>
              </a:spcBef>
              <a:spcAft>
                <a:spcPts val="0"/>
              </a:spcAft>
              <a:buSzPts val="1400"/>
              <a:buFont typeface="Arial" panose="020B0604020202020204" pitchFamily="34" charset="0"/>
              <a:buChar char="•"/>
            </a:pPr>
            <a:r>
              <a:rPr lang="de" dirty="0"/>
              <a:t>modifier</a:t>
            </a:r>
            <a:endParaRPr dirty="0"/>
          </a:p>
        </p:txBody>
      </p:sp>
      <p:pic>
        <p:nvPicPr>
          <p:cNvPr id="126" name="Google Shape;126;p24"/>
          <p:cNvPicPr preferRelativeResize="0"/>
          <p:nvPr/>
        </p:nvPicPr>
        <p:blipFill>
          <a:blip r:embed="rId3">
            <a:alphaModFix/>
          </a:blip>
          <a:stretch>
            <a:fillRect/>
          </a:stretch>
        </p:blipFill>
        <p:spPr>
          <a:xfrm>
            <a:off x="3886717" y="2571750"/>
            <a:ext cx="5026699" cy="643398"/>
          </a:xfrm>
          <a:prstGeom prst="rect">
            <a:avLst/>
          </a:prstGeom>
          <a:noFill/>
          <a:ln>
            <a:noFill/>
          </a:ln>
        </p:spPr>
      </p:pic>
      <p:pic>
        <p:nvPicPr>
          <p:cNvPr id="127" name="Google Shape;127;p24"/>
          <p:cNvPicPr preferRelativeResize="0"/>
          <p:nvPr/>
        </p:nvPicPr>
        <p:blipFill>
          <a:blip r:embed="rId4">
            <a:alphaModFix/>
          </a:blip>
          <a:stretch>
            <a:fillRect/>
          </a:stretch>
        </p:blipFill>
        <p:spPr>
          <a:xfrm>
            <a:off x="3878815" y="1138502"/>
            <a:ext cx="5034601" cy="454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3200" dirty="0"/>
              <a:t>Carchain: Smart Contract Implementierung</a:t>
            </a:r>
            <a:endParaRPr sz="3200" dirty="0"/>
          </a:p>
        </p:txBody>
      </p:sp>
      <p:sp>
        <p:nvSpPr>
          <p:cNvPr id="133" name="Google Shape;133;p25"/>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addCar</a:t>
            </a:r>
            <a:endParaRPr dirty="0"/>
          </a:p>
          <a:p>
            <a:pPr lvl="0" algn="l" rtl="0">
              <a:spcBef>
                <a:spcPts val="0"/>
              </a:spcBef>
              <a:spcAft>
                <a:spcPts val="0"/>
              </a:spcAft>
              <a:buSzPts val="1800"/>
              <a:buFont typeface="Arial" panose="020B0604020202020204" pitchFamily="34" charset="0"/>
              <a:buChar char="•"/>
            </a:pPr>
            <a:r>
              <a:rPr lang="de" dirty="0"/>
              <a:t>removeCar</a:t>
            </a:r>
            <a:endParaRPr dirty="0"/>
          </a:p>
          <a:p>
            <a:pPr lvl="0" algn="l" rtl="0">
              <a:spcBef>
                <a:spcPts val="0"/>
              </a:spcBef>
              <a:spcAft>
                <a:spcPts val="0"/>
              </a:spcAft>
              <a:buSzPts val="1800"/>
              <a:buFont typeface="Arial" panose="020B0604020202020204" pitchFamily="34" charset="0"/>
              <a:buChar char="•"/>
            </a:pPr>
            <a:r>
              <a:rPr lang="de" dirty="0"/>
              <a:t>rentCar</a:t>
            </a:r>
            <a:endParaRPr dirty="0"/>
          </a:p>
          <a:p>
            <a:pPr lvl="0" algn="l" rtl="0">
              <a:spcBef>
                <a:spcPts val="0"/>
              </a:spcBef>
              <a:spcAft>
                <a:spcPts val="0"/>
              </a:spcAft>
              <a:buSzPts val="1800"/>
              <a:buFont typeface="Arial" panose="020B0604020202020204" pitchFamily="34" charset="0"/>
              <a:buChar char="•"/>
            </a:pPr>
            <a:r>
              <a:rPr lang="de" dirty="0"/>
              <a:t>mayRent</a:t>
            </a:r>
            <a:endParaRPr dirty="0"/>
          </a:p>
          <a:p>
            <a:pPr lvl="0" algn="l" rtl="0">
              <a:spcBef>
                <a:spcPts val="0"/>
              </a:spcBef>
              <a:spcAft>
                <a:spcPts val="0"/>
              </a:spcAft>
              <a:buSzPts val="1800"/>
              <a:buFont typeface="Arial" panose="020B0604020202020204" pitchFamily="34" charset="0"/>
              <a:buChar char="•"/>
            </a:pPr>
            <a:r>
              <a:rPr lang="de" dirty="0"/>
              <a:t>isLegalLeaser</a:t>
            </a:r>
            <a:endParaRPr dirty="0"/>
          </a:p>
          <a:p>
            <a:pPr lvl="0" algn="l" rtl="0">
              <a:spcBef>
                <a:spcPts val="0"/>
              </a:spcBef>
              <a:spcAft>
                <a:spcPts val="0"/>
              </a:spcAft>
              <a:buSzPts val="1800"/>
              <a:buFont typeface="Arial" panose="020B0604020202020204" pitchFamily="34" charset="0"/>
              <a:buChar char="•"/>
            </a:pPr>
            <a:r>
              <a:rPr lang="de" dirty="0"/>
              <a:t>returnCarToCarpool</a:t>
            </a:r>
            <a:endParaRPr dirty="0"/>
          </a:p>
          <a:p>
            <a:pPr lvl="0" algn="l" rtl="0">
              <a:spcBef>
                <a:spcPts val="0"/>
              </a:spcBef>
              <a:spcAft>
                <a:spcPts val="0"/>
              </a:spcAft>
              <a:buSzPts val="1800"/>
              <a:buFont typeface="Arial" panose="020B0604020202020204" pitchFamily="34" charset="0"/>
              <a:buChar char="•"/>
            </a:pPr>
            <a:r>
              <a:rPr lang="de" dirty="0"/>
              <a:t>getAvaibleVehicles</a:t>
            </a:r>
            <a:endParaRPr dirty="0"/>
          </a:p>
          <a:p>
            <a:pPr lvl="0" algn="l" rtl="0">
              <a:spcBef>
                <a:spcPts val="0"/>
              </a:spcBef>
              <a:spcAft>
                <a:spcPts val="0"/>
              </a:spcAft>
              <a:buSzPts val="1800"/>
              <a:buFont typeface="Arial" panose="020B0604020202020204" pitchFamily="34" charset="0"/>
              <a:buChar char="•"/>
            </a:pPr>
            <a:r>
              <a:rPr lang="de" dirty="0"/>
              <a:t>resetCars</a:t>
            </a:r>
            <a:endParaRPr dirty="0"/>
          </a:p>
        </p:txBody>
      </p:sp>
      <p:pic>
        <p:nvPicPr>
          <p:cNvPr id="134" name="Google Shape;134;p25"/>
          <p:cNvPicPr preferRelativeResize="0"/>
          <p:nvPr/>
        </p:nvPicPr>
        <p:blipFill>
          <a:blip r:embed="rId3">
            <a:alphaModFix/>
          </a:blip>
          <a:stretch>
            <a:fillRect/>
          </a:stretch>
        </p:blipFill>
        <p:spPr>
          <a:xfrm>
            <a:off x="5130421" y="1017725"/>
            <a:ext cx="2147907" cy="26600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140" name="Google Shape;140;p26"/>
          <p:cNvSpPr/>
          <p:nvPr/>
        </p:nvSpPr>
        <p:spPr>
          <a:xfrm>
            <a:off x="733075" y="125680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dirty="0">
                <a:latin typeface="+mn-lt"/>
              </a:rPr>
              <a:t>Blockchain aufbauen</a:t>
            </a:r>
            <a:endParaRPr dirty="0">
              <a:latin typeface="+mn-lt"/>
            </a:endParaRPr>
          </a:p>
        </p:txBody>
      </p:sp>
      <p:sp>
        <p:nvSpPr>
          <p:cNvPr id="141" name="Google Shape;141;p26"/>
          <p:cNvSpPr/>
          <p:nvPr/>
        </p:nvSpPr>
        <p:spPr>
          <a:xfrm>
            <a:off x="754825" y="182712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kompilieren</a:t>
            </a:r>
            <a:endParaRPr>
              <a:latin typeface="+mn-lt"/>
            </a:endParaRPr>
          </a:p>
        </p:txBody>
      </p:sp>
      <p:sp>
        <p:nvSpPr>
          <p:cNvPr id="142" name="Google Shape;142;p26"/>
          <p:cNvSpPr/>
          <p:nvPr/>
        </p:nvSpPr>
        <p:spPr>
          <a:xfrm>
            <a:off x="754825" y="239745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deployen</a:t>
            </a:r>
            <a:endParaRPr>
              <a:latin typeface="+mn-lt"/>
            </a:endParaRPr>
          </a:p>
        </p:txBody>
      </p:sp>
      <p:sp>
        <p:nvSpPr>
          <p:cNvPr id="143" name="Google Shape;143;p26"/>
          <p:cNvSpPr/>
          <p:nvPr/>
        </p:nvSpPr>
        <p:spPr>
          <a:xfrm>
            <a:off x="754825" y="296777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Web3 Connect</a:t>
            </a:r>
            <a:endParaRPr>
              <a:latin typeface="+mn-lt"/>
            </a:endParaRPr>
          </a:p>
        </p:txBody>
      </p:sp>
      <p:sp>
        <p:nvSpPr>
          <p:cNvPr id="144" name="Google Shape;144;p26"/>
          <p:cNvSpPr/>
          <p:nvPr/>
        </p:nvSpPr>
        <p:spPr>
          <a:xfrm>
            <a:off x="711175" y="41083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Funktionen ausführen</a:t>
            </a:r>
            <a:endParaRPr>
              <a:latin typeface="+mn-lt"/>
            </a:endParaRPr>
          </a:p>
        </p:txBody>
      </p:sp>
      <p:sp>
        <p:nvSpPr>
          <p:cNvPr id="145" name="Google Shape;145;p26"/>
          <p:cNvSpPr/>
          <p:nvPr/>
        </p:nvSpPr>
        <p:spPr>
          <a:xfrm>
            <a:off x="1674775" y="1609762"/>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6" name="Google Shape;146;p26"/>
          <p:cNvSpPr/>
          <p:nvPr/>
        </p:nvSpPr>
        <p:spPr>
          <a:xfrm>
            <a:off x="1663975" y="2180099"/>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7" name="Google Shape;147;p26"/>
          <p:cNvSpPr/>
          <p:nvPr/>
        </p:nvSpPr>
        <p:spPr>
          <a:xfrm>
            <a:off x="1663975" y="27504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8" name="Google Shape;148;p26"/>
          <p:cNvSpPr/>
          <p:nvPr/>
        </p:nvSpPr>
        <p:spPr>
          <a:xfrm>
            <a:off x="1674775" y="33207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9" name="Google Shape;149;p26"/>
          <p:cNvSpPr/>
          <p:nvPr/>
        </p:nvSpPr>
        <p:spPr>
          <a:xfrm>
            <a:off x="3043175" y="1256800"/>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3043175" y="2963425"/>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p:nvPr/>
        </p:nvSpPr>
        <p:spPr>
          <a:xfrm>
            <a:off x="3689625" y="1827100"/>
            <a:ext cx="12393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dirty="0">
                <a:latin typeface="+mn-lt"/>
              </a:rPr>
              <a:t>Commands</a:t>
            </a:r>
            <a:endParaRPr dirty="0">
              <a:latin typeface="+mn-lt"/>
            </a:endParaRPr>
          </a:p>
        </p:txBody>
      </p:sp>
      <p:sp>
        <p:nvSpPr>
          <p:cNvPr id="152" name="Google Shape;152;p26"/>
          <p:cNvSpPr txBox="1"/>
          <p:nvPr/>
        </p:nvSpPr>
        <p:spPr>
          <a:xfrm>
            <a:off x="3612300" y="3538075"/>
            <a:ext cx="1919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a:latin typeface="+mn-lt"/>
              </a:rPr>
              <a:t>Programmiersprache</a:t>
            </a:r>
            <a:endParaRPr>
              <a:latin typeface="+mn-lt"/>
            </a:endParaRPr>
          </a:p>
        </p:txBody>
      </p:sp>
      <p:sp>
        <p:nvSpPr>
          <p:cNvPr id="153" name="Google Shape;153;p26"/>
          <p:cNvSpPr txBox="1"/>
          <p:nvPr/>
        </p:nvSpPr>
        <p:spPr>
          <a:xfrm>
            <a:off x="4306013" y="1160342"/>
            <a:ext cx="4778477"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latin typeface="Consolas" panose="020B0609020204030204" pitchFamily="49" charset="0"/>
              </a:rPr>
              <a:t>ganache-cli -m "dragon canoe knife need marine business arctic honey make layer company solar" </a:t>
            </a:r>
            <a:br>
              <a:rPr lang="de" sz="1100" dirty="0">
                <a:latin typeface="Consolas" panose="020B0609020204030204" pitchFamily="49" charset="0"/>
              </a:rPr>
            </a:br>
            <a:r>
              <a:rPr lang="de" sz="1100" dirty="0">
                <a:latin typeface="Consolas" panose="020B0609020204030204" pitchFamily="49" charset="0"/>
              </a:rPr>
              <a:t>-h "193.196.54.51" -p 8545 -e 10000 &amp;</a:t>
            </a:r>
            <a:endParaRPr sz="1100"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None/>
            </a:pPr>
            <a:endParaRPr dirty="0">
              <a:latin typeface="Consolas" panose="020B0609020204030204" pitchFamily="49" charset="0"/>
            </a:endParaRPr>
          </a:p>
        </p:txBody>
      </p:sp>
      <p:sp>
        <p:nvSpPr>
          <p:cNvPr id="154" name="Google Shape;154;p26"/>
          <p:cNvSpPr txBox="1"/>
          <p:nvPr/>
        </p:nvSpPr>
        <p:spPr>
          <a:xfrm>
            <a:off x="4306013" y="2247750"/>
            <a:ext cx="4731055"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solidFill>
                  <a:schemeClr val="dk1"/>
                </a:solidFill>
                <a:latin typeface="Consolas" panose="020B0609020204030204" pitchFamily="49" charset="0"/>
              </a:rPr>
              <a:t>truffle migrate --network ganacheOnServer --reset</a:t>
            </a:r>
            <a:endParaRPr sz="1100" dirty="0">
              <a:latin typeface="Consolas" panose="020B0609020204030204" pitchFamily="49" charset="0"/>
            </a:endParaRPr>
          </a:p>
        </p:txBody>
      </p:sp>
      <p:sp>
        <p:nvSpPr>
          <p:cNvPr id="155" name="Google Shape;155;p26"/>
          <p:cNvSpPr/>
          <p:nvPr/>
        </p:nvSpPr>
        <p:spPr>
          <a:xfrm>
            <a:off x="722125" y="35380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Interface bereitstellen</a:t>
            </a:r>
            <a:endParaRPr>
              <a:latin typeface="+mn-lt"/>
            </a:endParaRPr>
          </a:p>
        </p:txBody>
      </p:sp>
      <p:sp>
        <p:nvSpPr>
          <p:cNvPr id="156" name="Google Shape;156;p26"/>
          <p:cNvSpPr/>
          <p:nvPr/>
        </p:nvSpPr>
        <p:spPr>
          <a:xfrm>
            <a:off x="1674775" y="38910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2" name="Inhaltsplatzhalter 1">
            <a:extLst>
              <a:ext uri="{FF2B5EF4-FFF2-40B4-BE49-F238E27FC236}">
                <a16:creationId xmlns:a16="http://schemas.microsoft.com/office/drawing/2014/main" id="{CF60FB9F-F923-46BB-AC09-6380140ABF85}"/>
              </a:ext>
            </a:extLst>
          </p:cNvPr>
          <p:cNvSpPr>
            <a:spLocks noGrp="1"/>
          </p:cNvSpPr>
          <p:nvPr>
            <p:ph idx="1"/>
          </p:nvPr>
        </p:nvSpPr>
        <p:spPr/>
        <p:txBody>
          <a:bodyPr/>
          <a:lstStyle/>
          <a:p>
            <a:endParaRPr lang="de-DE"/>
          </a:p>
        </p:txBody>
      </p:sp>
      <p:pic>
        <p:nvPicPr>
          <p:cNvPr id="162" name="Google Shape;162;p27"/>
          <p:cNvPicPr preferRelativeResize="0"/>
          <p:nvPr/>
        </p:nvPicPr>
        <p:blipFill>
          <a:blip r:embed="rId3">
            <a:alphaModFix/>
          </a:blip>
          <a:stretch>
            <a:fillRect/>
          </a:stretch>
        </p:blipFill>
        <p:spPr>
          <a:xfrm>
            <a:off x="311700" y="1170125"/>
            <a:ext cx="4514850" cy="1085850"/>
          </a:xfrm>
          <a:prstGeom prst="rect">
            <a:avLst/>
          </a:prstGeom>
          <a:noFill/>
          <a:ln>
            <a:noFill/>
          </a:ln>
        </p:spPr>
      </p:pic>
      <p:pic>
        <p:nvPicPr>
          <p:cNvPr id="163" name="Google Shape;163;p27"/>
          <p:cNvPicPr preferRelativeResize="0"/>
          <p:nvPr/>
        </p:nvPicPr>
        <p:blipFill>
          <a:blip r:embed="rId4">
            <a:alphaModFix/>
          </a:blip>
          <a:stretch>
            <a:fillRect/>
          </a:stretch>
        </p:blipFill>
        <p:spPr>
          <a:xfrm>
            <a:off x="311700" y="2408375"/>
            <a:ext cx="7324725" cy="695325"/>
          </a:xfrm>
          <a:prstGeom prst="rect">
            <a:avLst/>
          </a:prstGeom>
          <a:noFill/>
          <a:ln>
            <a:noFill/>
          </a:ln>
        </p:spPr>
      </p:pic>
      <p:pic>
        <p:nvPicPr>
          <p:cNvPr id="164" name="Google Shape;164;p27"/>
          <p:cNvPicPr preferRelativeResize="0"/>
          <p:nvPr/>
        </p:nvPicPr>
        <p:blipFill>
          <a:blip r:embed="rId5">
            <a:alphaModFix/>
          </a:blip>
          <a:stretch>
            <a:fillRect/>
          </a:stretch>
        </p:blipFill>
        <p:spPr>
          <a:xfrm>
            <a:off x="292400" y="3280200"/>
            <a:ext cx="8682800" cy="304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0" name="Google Shape;170;p2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Aufbau der Entwicklungsumgebung: </a:t>
            </a:r>
            <a:endParaRPr sz="1800" dirty="0"/>
          </a:p>
          <a:p>
            <a:pPr lvl="0" algn="l" rtl="0">
              <a:spcBef>
                <a:spcPts val="1600"/>
              </a:spcBef>
              <a:spcAft>
                <a:spcPts val="0"/>
              </a:spcAft>
              <a:buSzPts val="1800"/>
              <a:buFont typeface="Arial" panose="020B0604020202020204" pitchFamily="34" charset="0"/>
              <a:buChar char="•"/>
            </a:pPr>
            <a:r>
              <a:rPr lang="de" sz="1800" dirty="0"/>
              <a:t>Anschließen und aktivieren der Kamera</a:t>
            </a:r>
            <a:endParaRPr sz="1800" dirty="0"/>
          </a:p>
          <a:p>
            <a:pPr lvl="0" algn="l" rtl="0">
              <a:spcBef>
                <a:spcPts val="0"/>
              </a:spcBef>
              <a:spcAft>
                <a:spcPts val="0"/>
              </a:spcAft>
              <a:buSzPts val="1800"/>
              <a:buFont typeface="Arial" panose="020B0604020202020204" pitchFamily="34" charset="0"/>
              <a:buChar char="•"/>
            </a:pPr>
            <a:r>
              <a:rPr lang="de" sz="1800" dirty="0"/>
              <a:t>Ausgedruckter physischer QR-Code</a:t>
            </a:r>
            <a:endParaRPr sz="1800" dirty="0"/>
          </a:p>
          <a:p>
            <a:pPr lvl="0" algn="l" rtl="0">
              <a:spcBef>
                <a:spcPts val="0"/>
              </a:spcBef>
              <a:spcAft>
                <a:spcPts val="0"/>
              </a:spcAft>
              <a:buSzPts val="1800"/>
              <a:buFont typeface="Arial" panose="020B0604020202020204" pitchFamily="34" charset="0"/>
              <a:buChar char="•"/>
            </a:pPr>
            <a:r>
              <a:rPr lang="de" sz="1800" dirty="0"/>
              <a:t>T-Cobbler &amp; Steckplatine mit 3 LEDs und 2 Buttons</a:t>
            </a:r>
            <a:endParaRPr sz="1800" dirty="0"/>
          </a:p>
          <a:p>
            <a:pPr lvl="0" algn="l" rtl="0">
              <a:spcBef>
                <a:spcPts val="0"/>
              </a:spcBef>
              <a:spcAft>
                <a:spcPts val="0"/>
              </a:spcAft>
              <a:buSzPts val="1800"/>
              <a:buFont typeface="Arial" panose="020B0604020202020204" pitchFamily="34" charset="0"/>
              <a:buChar char="•"/>
            </a:pPr>
            <a:r>
              <a:rPr lang="de" sz="1800" dirty="0"/>
              <a:t>Test-Skripte (dev-ausleihen.js &amp; dev-zurueckgeben.js)</a:t>
            </a:r>
            <a:endParaRPr sz="1800" dirty="0"/>
          </a:p>
          <a:p>
            <a:pPr lvl="0" algn="l" rtl="0">
              <a:spcBef>
                <a:spcPts val="0"/>
              </a:spcBef>
              <a:spcAft>
                <a:spcPts val="0"/>
              </a:spcAft>
              <a:buSzPts val="1800"/>
              <a:buFont typeface="Arial" panose="020B0604020202020204" pitchFamily="34" charset="0"/>
              <a:buChar char="•"/>
            </a:pPr>
            <a:r>
              <a:rPr lang="de" sz="1800" dirty="0"/>
              <a:t>Externer Zugriff</a:t>
            </a:r>
            <a:endParaRPr sz="1800" dirty="0"/>
          </a:p>
          <a:p>
            <a:pPr lvl="1" algn="l" rtl="0">
              <a:spcBef>
                <a:spcPts val="0"/>
              </a:spcBef>
              <a:spcAft>
                <a:spcPts val="0"/>
              </a:spcAft>
              <a:buSzPts val="1400"/>
              <a:buFont typeface="Arial" panose="020B0604020202020204" pitchFamily="34" charset="0"/>
              <a:buChar char="•"/>
            </a:pPr>
            <a:r>
              <a:rPr lang="de" sz="1600" dirty="0">
                <a:latin typeface="+mn-lt"/>
              </a:rPr>
              <a:t>OpenSSH enabled + Public Key Authentifizierung</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Statische private IP am Pi (192.168.178.42)</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DynDNS Eintrag an der FRITZ!Box (carchain-pi.dnsuser.de &lt;-&gt; Wechselnde öffentliche IP)</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Portweiterleitung an der FRITZ!Box (Wechselnde öffentliche IP:22 &lt;-&gt; 192.168.178.42:22)</a:t>
            </a:r>
            <a:endParaRPr sz="1600" dirty="0">
              <a:latin typeface="+mn-lt"/>
            </a:endParaRPr>
          </a:p>
          <a:p>
            <a:pPr marL="0" lvl="0" indent="0" algn="l" rtl="0">
              <a:spcBef>
                <a:spcPts val="1600"/>
              </a:spcBef>
              <a:spcAft>
                <a:spcPts val="1600"/>
              </a:spcAft>
              <a:buNone/>
            </a:pPr>
            <a:r>
              <a:rPr lang="de" sz="1800" dirty="0"/>
              <a:t>→ SSH-Zugriff auf Pi im lokalen Netz über carchain-pi.dnsuser.de möglich</a:t>
            </a: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6" name="Google Shape;176;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Aufbau der Entwicklungsumgebung: </a:t>
            </a:r>
            <a:endParaRPr sz="1800" dirty="0"/>
          </a:p>
          <a:p>
            <a:pPr marL="0" lvl="0" indent="0" algn="l" rtl="0">
              <a:spcBef>
                <a:spcPts val="1600"/>
              </a:spcBef>
              <a:spcAft>
                <a:spcPts val="1600"/>
              </a:spcAft>
              <a:buNone/>
            </a:pPr>
            <a:endParaRPr dirty="0"/>
          </a:p>
        </p:txBody>
      </p:sp>
      <p:pic>
        <p:nvPicPr>
          <p:cNvPr id="177" name="Google Shape;177;p29"/>
          <p:cNvPicPr preferRelativeResize="0"/>
          <p:nvPr/>
        </p:nvPicPr>
        <p:blipFill>
          <a:blip r:embed="rId3">
            <a:alphaModFix/>
          </a:blip>
          <a:stretch>
            <a:fillRect/>
          </a:stretch>
        </p:blipFill>
        <p:spPr>
          <a:xfrm>
            <a:off x="628650" y="1502857"/>
            <a:ext cx="4260301" cy="3195254"/>
          </a:xfrm>
          <a:prstGeom prst="rect">
            <a:avLst/>
          </a:prstGeom>
          <a:noFill/>
          <a:ln>
            <a:noFill/>
          </a:ln>
        </p:spPr>
      </p:pic>
      <p:pic>
        <p:nvPicPr>
          <p:cNvPr id="178" name="Google Shape;178;p29"/>
          <p:cNvPicPr preferRelativeResize="0"/>
          <p:nvPr/>
        </p:nvPicPr>
        <p:blipFill>
          <a:blip r:embed="rId4">
            <a:alphaModFix/>
          </a:blip>
          <a:stretch>
            <a:fillRect/>
          </a:stretch>
        </p:blipFill>
        <p:spPr>
          <a:xfrm>
            <a:off x="5685349" y="990599"/>
            <a:ext cx="2830001" cy="3773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83" name="Google Shape;183;p3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Funktionalität aus dem Pflichtenheft (NodeJS):</a:t>
            </a:r>
            <a:endParaRPr sz="2000" dirty="0"/>
          </a:p>
          <a:p>
            <a:pPr lvl="0" algn="l" rtl="0">
              <a:spcBef>
                <a:spcPts val="1600"/>
              </a:spcBef>
              <a:spcAft>
                <a:spcPts val="0"/>
              </a:spcAft>
              <a:buSzPts val="1800"/>
              <a:buFont typeface="Arial" panose="020B0604020202020204" pitchFamily="34" charset="0"/>
              <a:buChar char="•"/>
            </a:pPr>
            <a:r>
              <a:rPr lang="de" sz="2000" dirty="0"/>
              <a:t>Registrieren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OnOff-Modul für steuern der GPIO-Pins (LEDs+Buttons)</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Bei Knopfdruck: Registrieren (später realisiert in Bereitstellungs-Pipeline, gleiche Funktion)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Einbinden der Web3-Schnittstelle</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“addCar”</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Picture Upload über HTTP-Put mit newman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register-collection.json für Beschreibung der HTTP-Anfrage</a:t>
            </a:r>
            <a:endParaRPr sz="1800" dirty="0">
              <a:latin typeface="+mn-lt"/>
            </a:endParaRPr>
          </a:p>
        </p:txBody>
      </p:sp>
      <p:pic>
        <p:nvPicPr>
          <p:cNvPr id="185" name="Google Shape;185;p30"/>
          <p:cNvPicPr preferRelativeResize="0"/>
          <p:nvPr/>
        </p:nvPicPr>
        <p:blipFill rotWithShape="1">
          <a:blip r:embed="rId3">
            <a:alphaModFix/>
          </a:blip>
          <a:srcRect/>
          <a:stretch/>
        </p:blipFill>
        <p:spPr>
          <a:xfrm>
            <a:off x="1581150" y="3566160"/>
            <a:ext cx="5981700" cy="1204708"/>
          </a:xfrm>
          <a:prstGeom prst="rect">
            <a:avLst/>
          </a:prstGeom>
          <a:noFill/>
          <a:ln>
            <a:noFill/>
          </a:ln>
        </p:spPr>
      </p:pic>
      <p:pic>
        <p:nvPicPr>
          <p:cNvPr id="3" name="Grafik 2" descr="Ein Bild, das Ende, Schild, Verkehr, Raum enthält.&#10;&#10;Automatisch generierte Beschreibung">
            <a:extLst>
              <a:ext uri="{FF2B5EF4-FFF2-40B4-BE49-F238E27FC236}">
                <a16:creationId xmlns:a16="http://schemas.microsoft.com/office/drawing/2014/main" id="{8F3BDC83-DBA7-C64F-9D3C-F640FCD0476E}"/>
              </a:ext>
            </a:extLst>
          </p:cNvPr>
          <p:cNvPicPr>
            <a:picLocks noChangeAspect="1"/>
          </p:cNvPicPr>
          <p:nvPr/>
        </p:nvPicPr>
        <p:blipFill>
          <a:blip r:embed="rId4"/>
          <a:stretch>
            <a:fillRect/>
          </a:stretch>
        </p:blipFill>
        <p:spPr>
          <a:xfrm>
            <a:off x="7104888" y="852055"/>
            <a:ext cx="1842296" cy="11274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1" name="Google Shape;191;p31"/>
          <p:cNvSpPr txBox="1">
            <a:spLocks noGrp="1"/>
          </p:cNvSpPr>
          <p:nvPr>
            <p:ph idx="1"/>
          </p:nvPr>
        </p:nvSpPr>
        <p:spPr>
          <a:xfrm>
            <a:off x="628649" y="990599"/>
            <a:ext cx="8316248" cy="3641725"/>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sz="2000" dirty="0"/>
              <a:t>QR-Lookup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Bei Knopfdruck: QR-Lookup → Gelbe “In Bearbeitung”-LED</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Aufnahme und speichern eines Fotos mit Pi-Camera-Modul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Suchen nach QR-Code mit Qrcode-Reader-Modul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Falls Wallet-Adresse gefunden: Abfragen ob existent an Blockchai</a:t>
            </a:r>
            <a:r>
              <a:rPr lang="en-GB" sz="1800" dirty="0">
                <a:latin typeface="+mn-lt"/>
              </a:rPr>
              <a:t>n </a:t>
            </a:r>
            <a:r>
              <a:rPr lang="de" sz="1800" dirty="0">
                <a:latin typeface="+mn-lt"/>
              </a:rPr>
              <a:t>(Web3)</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“isLegalLeaser”</a:t>
            </a:r>
            <a:endParaRPr sz="18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True: Grüne LED = Offen (+Gelb aus)</a:t>
            </a:r>
            <a:endParaRPr sz="16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False: Rote LED = Geschlossen (+Gelb aus)</a:t>
            </a:r>
            <a:endParaRPr sz="16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15 s Intervall-Schleife im Hintergrund: Überprüfen von “isLegalLeaser” + LED-Steuerung</a:t>
            </a:r>
            <a:endParaRPr sz="1800" dirty="0">
              <a:latin typeface="+mn-lt"/>
            </a:endParaRPr>
          </a:p>
        </p:txBody>
      </p:sp>
      <p:pic>
        <p:nvPicPr>
          <p:cNvPr id="193" name="Google Shape;193;p31"/>
          <p:cNvPicPr preferRelativeResize="0"/>
          <p:nvPr/>
        </p:nvPicPr>
        <p:blipFill>
          <a:blip r:embed="rId3">
            <a:alphaModFix/>
          </a:blip>
          <a:stretch>
            <a:fillRect/>
          </a:stretch>
        </p:blipFill>
        <p:spPr>
          <a:xfrm>
            <a:off x="1581150" y="3529583"/>
            <a:ext cx="5981700" cy="123234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9" name="Google Shape;199;p32"/>
          <p:cNvSpPr txBox="1">
            <a:spLocks noGrp="1"/>
          </p:cNvSpPr>
          <p:nvPr>
            <p:ph idx="1"/>
          </p:nvPr>
        </p:nvSpPr>
        <p:spPr>
          <a:xfrm>
            <a:off x="628649" y="990599"/>
            <a:ext cx="8183511" cy="3641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Automatisierte Bereitstellungs-Pipeline (Ansible)</a:t>
            </a:r>
            <a:endParaRPr sz="1800" dirty="0"/>
          </a:p>
          <a:p>
            <a:pPr lvl="0" algn="l" rtl="0">
              <a:spcBef>
                <a:spcPts val="1600"/>
              </a:spcBef>
              <a:spcAft>
                <a:spcPts val="0"/>
              </a:spcAft>
              <a:buSzPts val="1800"/>
              <a:buFont typeface="Arial" panose="020B0604020202020204" pitchFamily="34" charset="0"/>
              <a:buChar char="•"/>
            </a:pPr>
            <a:r>
              <a:rPr lang="de" sz="1800" dirty="0"/>
              <a:t>Konfiguration von Ansible</a:t>
            </a:r>
            <a:endParaRPr sz="1800" dirty="0"/>
          </a:p>
          <a:p>
            <a:pPr lvl="0" algn="l" rtl="0">
              <a:spcBef>
                <a:spcPts val="0"/>
              </a:spcBef>
              <a:spcAft>
                <a:spcPts val="0"/>
              </a:spcAft>
              <a:buSzPts val="1800"/>
              <a:buFont typeface="Arial" panose="020B0604020202020204" pitchFamily="34" charset="0"/>
              <a:buChar char="•"/>
            </a:pPr>
            <a:r>
              <a:rPr lang="de" sz="1800" dirty="0"/>
              <a:t>Anlegen eines Inventory</a:t>
            </a:r>
            <a:endParaRPr sz="1800" dirty="0"/>
          </a:p>
          <a:p>
            <a:pPr lvl="0" algn="l" rtl="0">
              <a:spcBef>
                <a:spcPts val="0"/>
              </a:spcBef>
              <a:spcAft>
                <a:spcPts val="0"/>
              </a:spcAft>
              <a:buSzPts val="1800"/>
              <a:buFont typeface="Arial" panose="020B0604020202020204" pitchFamily="34" charset="0"/>
              <a:buChar char="•"/>
            </a:pPr>
            <a:r>
              <a:rPr lang="de" sz="1800" dirty="0"/>
              <a:t>Schreiben eines Playbooks bestehend aus Tasks:</a:t>
            </a:r>
            <a:endParaRPr sz="1800" dirty="0"/>
          </a:p>
          <a:p>
            <a:pPr lvl="1" algn="l" rtl="0">
              <a:spcBef>
                <a:spcPts val="0"/>
              </a:spcBef>
              <a:spcAft>
                <a:spcPts val="0"/>
              </a:spcAft>
              <a:buSzPts val="1400"/>
              <a:buFont typeface="Arial" panose="020B0604020202020204" pitchFamily="34" charset="0"/>
              <a:buChar char="•"/>
            </a:pPr>
            <a:r>
              <a:rPr lang="de" sz="1600" dirty="0"/>
              <a:t>Installieren von NodeJS, NPM und dem Node-Exporter über APT + enable Node-Repository </a:t>
            </a:r>
            <a:endParaRPr sz="1600" dirty="0"/>
          </a:p>
          <a:p>
            <a:pPr lvl="1" algn="l" rtl="0">
              <a:spcBef>
                <a:spcPts val="0"/>
              </a:spcBef>
              <a:spcAft>
                <a:spcPts val="0"/>
              </a:spcAft>
              <a:buSzPts val="1400"/>
              <a:buFont typeface="Arial" panose="020B0604020202020204" pitchFamily="34" charset="0"/>
              <a:buChar char="•"/>
            </a:pPr>
            <a:r>
              <a:rPr lang="de" sz="1600" dirty="0"/>
              <a:t>Kopieren des privaten SSH-Schlüssels für Zugriff auf Git</a:t>
            </a:r>
            <a:endParaRPr sz="1600" dirty="0"/>
          </a:p>
          <a:p>
            <a:pPr lvl="1" algn="l" rtl="0">
              <a:spcBef>
                <a:spcPts val="0"/>
              </a:spcBef>
              <a:spcAft>
                <a:spcPts val="0"/>
              </a:spcAft>
              <a:buSzPts val="1400"/>
              <a:buFont typeface="Arial" panose="020B0604020202020204" pitchFamily="34" charset="0"/>
              <a:buChar char="•"/>
            </a:pPr>
            <a:r>
              <a:rPr lang="de" sz="1600" dirty="0"/>
              <a:t>Konfiguration von OpenSSH (durch ssh_config.j2) &amp; ssh-keyscan git.smagcloud.de</a:t>
            </a:r>
            <a:endParaRPr sz="1600" dirty="0"/>
          </a:p>
          <a:p>
            <a:pPr lvl="1" algn="l" rtl="0">
              <a:spcBef>
                <a:spcPts val="0"/>
              </a:spcBef>
              <a:spcAft>
                <a:spcPts val="0"/>
              </a:spcAft>
              <a:buSzPts val="1400"/>
              <a:buFont typeface="Arial" panose="020B0604020202020204" pitchFamily="34" charset="0"/>
              <a:buChar char="•"/>
            </a:pPr>
            <a:r>
              <a:rPr lang="de" sz="1600" dirty="0"/>
              <a:t>Klonen des Repos (git@git.smagcloud.de:DHBW17B/carchain.git)</a:t>
            </a:r>
            <a:endParaRPr sz="1600" dirty="0"/>
          </a:p>
          <a:p>
            <a:pPr lvl="1" algn="l" rtl="0">
              <a:spcBef>
                <a:spcPts val="0"/>
              </a:spcBef>
              <a:spcAft>
                <a:spcPts val="0"/>
              </a:spcAft>
              <a:buSzPts val="1400"/>
              <a:buFont typeface="Arial" panose="020B0604020202020204" pitchFamily="34" charset="0"/>
              <a:buChar char="•"/>
            </a:pPr>
            <a:r>
              <a:rPr lang="de" sz="1600" dirty="0"/>
              <a:t>Installieren der benötigten NPM-Pakete (aus npm-requirements.txt)</a:t>
            </a:r>
            <a:endParaRPr sz="1600" dirty="0"/>
          </a:p>
          <a:p>
            <a:pPr lvl="1" algn="l" rtl="0">
              <a:spcBef>
                <a:spcPts val="0"/>
              </a:spcBef>
              <a:spcAft>
                <a:spcPts val="0"/>
              </a:spcAft>
              <a:buSzPts val="1400"/>
              <a:buFont typeface="Arial" panose="020B0604020202020204" pitchFamily="34" charset="0"/>
              <a:buChar char="•"/>
            </a:pPr>
            <a:r>
              <a:rPr lang="de" sz="1600" dirty="0"/>
              <a:t>Kopieren des angelegten Unit-Files (durch car_js.service) für automatisches Starten</a:t>
            </a:r>
            <a:endParaRPr sz="1600" dirty="0"/>
          </a:p>
          <a:p>
            <a:pPr lvl="1" algn="l" rtl="0">
              <a:spcBef>
                <a:spcPts val="0"/>
              </a:spcBef>
              <a:spcAft>
                <a:spcPts val="0"/>
              </a:spcAft>
              <a:buSzPts val="1400"/>
              <a:buFont typeface="Arial" panose="020B0604020202020204" pitchFamily="34" charset="0"/>
              <a:buChar char="•"/>
            </a:pPr>
            <a:r>
              <a:rPr lang="de" sz="1600" dirty="0"/>
              <a:t>Konfiguration von Systemd (car_js.service &amp; node-exporter starten + enablen)</a:t>
            </a:r>
            <a:endParaRPr sz="1600" dirty="0"/>
          </a:p>
          <a:p>
            <a:pPr lvl="1" algn="l" rtl="0">
              <a:spcBef>
                <a:spcPts val="0"/>
              </a:spcBef>
              <a:spcAft>
                <a:spcPts val="0"/>
              </a:spcAft>
              <a:buSzPts val="1400"/>
              <a:buFont typeface="Arial" panose="020B0604020202020204" pitchFamily="34" charset="0"/>
              <a:buChar char="•"/>
            </a:pPr>
            <a:r>
              <a:rPr lang="de" sz="1600" dirty="0"/>
              <a:t>Ausführen von register_car.js (Registrieren des PIs an der BC + Bild-Upload an DB)</a:t>
            </a:r>
            <a:endParaRPr sz="1600" dirty="0"/>
          </a:p>
        </p:txBody>
      </p:sp>
      <p:pic>
        <p:nvPicPr>
          <p:cNvPr id="3" name="Grafik 2" descr="Ein Bild, das Schild, Zeichnung enthält.&#10;&#10;Automatisch generierte Beschreibung">
            <a:extLst>
              <a:ext uri="{FF2B5EF4-FFF2-40B4-BE49-F238E27FC236}">
                <a16:creationId xmlns:a16="http://schemas.microsoft.com/office/drawing/2014/main" id="{C472D782-0BC9-2D44-9865-617451EE0603}"/>
              </a:ext>
            </a:extLst>
          </p:cNvPr>
          <p:cNvPicPr>
            <a:picLocks noChangeAspect="1"/>
          </p:cNvPicPr>
          <p:nvPr/>
        </p:nvPicPr>
        <p:blipFill>
          <a:blip r:embed="rId3"/>
          <a:stretch>
            <a:fillRect/>
          </a:stretch>
        </p:blipFill>
        <p:spPr>
          <a:xfrm>
            <a:off x="7573114" y="563346"/>
            <a:ext cx="1239046" cy="152505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06" name="Google Shape;206;p33"/>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Monitoring (Prometheus &amp; Grafana)</a:t>
            </a:r>
            <a:endParaRPr sz="2000" dirty="0"/>
          </a:p>
          <a:p>
            <a:pPr lvl="0" algn="l" rtl="0">
              <a:spcBef>
                <a:spcPts val="1600"/>
              </a:spcBef>
              <a:spcAft>
                <a:spcPts val="0"/>
              </a:spcAft>
              <a:buSzPts val="1800"/>
              <a:buFont typeface="Arial" panose="020B0604020202020204" pitchFamily="34" charset="0"/>
              <a:buChar char="•"/>
            </a:pPr>
            <a:r>
              <a:rPr lang="de" sz="2000" dirty="0"/>
              <a:t>DNS-Eintrag des Servers: carchain-server.tk &lt;-&gt; 193.196.54.51</a:t>
            </a:r>
            <a:endParaRPr sz="2000" dirty="0"/>
          </a:p>
          <a:p>
            <a:pPr lvl="0" algn="l" rtl="0">
              <a:spcBef>
                <a:spcPts val="0"/>
              </a:spcBef>
              <a:spcAft>
                <a:spcPts val="0"/>
              </a:spcAft>
              <a:buSzPts val="1800"/>
              <a:buFont typeface="Arial" panose="020B0604020202020204" pitchFamily="34" charset="0"/>
              <a:buChar char="•"/>
            </a:pPr>
            <a:r>
              <a:rPr lang="de" sz="2000" dirty="0"/>
              <a:t>Betrieben mit Docker, Volumes für persistenten Speicher</a:t>
            </a:r>
            <a:endParaRPr sz="2000" dirty="0"/>
          </a:p>
          <a:p>
            <a:pPr lvl="0" algn="l" rtl="0">
              <a:spcBef>
                <a:spcPts val="0"/>
              </a:spcBef>
              <a:spcAft>
                <a:spcPts val="0"/>
              </a:spcAft>
              <a:buSzPts val="1800"/>
              <a:buFont typeface="Arial" panose="020B0604020202020204" pitchFamily="34" charset="0"/>
              <a:buChar char="•"/>
            </a:pPr>
            <a:r>
              <a:rPr lang="de" sz="2000" dirty="0"/>
              <a:t>Cronjob: Starten nach Reboot des Servers</a:t>
            </a:r>
            <a:endParaRPr sz="2000" dirty="0"/>
          </a:p>
          <a:p>
            <a:pPr lvl="0" algn="l" rtl="0">
              <a:spcBef>
                <a:spcPts val="0"/>
              </a:spcBef>
              <a:spcAft>
                <a:spcPts val="0"/>
              </a:spcAft>
              <a:buSzPts val="1800"/>
              <a:buFont typeface="Arial" panose="020B0604020202020204" pitchFamily="34" charset="0"/>
              <a:buChar char="•"/>
            </a:pPr>
            <a:r>
              <a:rPr lang="de" sz="2000" dirty="0"/>
              <a:t>Prometheus: TSDB, Sammelt Metriken über HTTP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Konfiguration über YAML-Datei</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Scrape-Intervall: 15 Sekunden (carchain-pi.dnsuser.de)</a:t>
            </a:r>
            <a:endParaRPr sz="1800" dirty="0">
              <a:latin typeface="+mn-lt"/>
            </a:endParaRPr>
          </a:p>
          <a:p>
            <a:pPr lvl="1" algn="l" rtl="0">
              <a:spcBef>
                <a:spcPts val="0"/>
              </a:spcBef>
              <a:spcAft>
                <a:spcPts val="0"/>
              </a:spcAft>
              <a:buSzPts val="1400"/>
              <a:buFont typeface="Arial" panose="020B0604020202020204" pitchFamily="34" charset="0"/>
              <a:buChar char="•"/>
            </a:pPr>
            <a:r>
              <a:rPr lang="de" sz="1800" u="sng" dirty="0">
                <a:solidFill>
                  <a:schemeClr val="bg2">
                    <a:lumMod val="25000"/>
                  </a:schemeClr>
                </a:solidFill>
                <a:latin typeface="+mn-lt"/>
                <a:hlinkClick r:id="rId3">
                  <a:extLst>
                    <a:ext uri="{A12FA001-AC4F-418D-AE19-62706E023703}">
                      <ahyp:hlinkClr xmlns:ahyp="http://schemas.microsoft.com/office/drawing/2018/hyperlinkcolor" val="tx"/>
                    </a:ext>
                  </a:extLst>
                </a:hlinkClick>
              </a:rPr>
              <a:t>http://carchain-server.tk:9090/status</a:t>
            </a:r>
            <a:endParaRPr sz="1800" dirty="0">
              <a:solidFill>
                <a:schemeClr val="bg2">
                  <a:lumMod val="25000"/>
                </a:schemeClr>
              </a:solidFill>
              <a:latin typeface="+mn-lt"/>
            </a:endParaRPr>
          </a:p>
          <a:p>
            <a:pPr lvl="0" algn="l" rtl="0">
              <a:spcBef>
                <a:spcPts val="0"/>
              </a:spcBef>
              <a:spcAft>
                <a:spcPts val="0"/>
              </a:spcAft>
              <a:buSzPts val="1800"/>
              <a:buFont typeface="Arial" panose="020B0604020202020204" pitchFamily="34" charset="0"/>
              <a:buChar char="•"/>
            </a:pPr>
            <a:r>
              <a:rPr lang="de" sz="2000" dirty="0"/>
              <a:t>Node-Exporter auf dem RaPi: Abfragen der Metriken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Bereitstellen der Metriken als HTTP-Endpunkt auf Port 9100</a:t>
            </a:r>
            <a:endParaRPr sz="1800" dirty="0">
              <a:latin typeface="+mn-lt"/>
            </a:endParaRPr>
          </a:p>
          <a:p>
            <a:pPr lvl="1">
              <a:spcBef>
                <a:spcPts val="0"/>
              </a:spcBef>
              <a:buSzPts val="1400"/>
            </a:pPr>
            <a:r>
              <a:rPr lang="de" sz="1800" u="sng" dirty="0">
                <a:solidFill>
                  <a:schemeClr val="bg2">
                    <a:lumMod val="25000"/>
                  </a:schemeClr>
                </a:solidFill>
                <a:hlinkClick r:id="rId4">
                  <a:extLst>
                    <a:ext uri="{A12FA001-AC4F-418D-AE19-62706E023703}">
                      <ahyp:hlinkClr xmlns:ahyp="http://schemas.microsoft.com/office/drawing/2018/hyperlinkcolor" val="tx"/>
                    </a:ext>
                  </a:extLst>
                </a:hlinkClick>
              </a:rPr>
              <a:t>http://carchain-pi.dnsuser.de:9100/metrics</a:t>
            </a:r>
            <a:endParaRPr sz="1800" u="sng" dirty="0">
              <a:solidFill>
                <a:schemeClr val="bg2">
                  <a:lumMod val="25000"/>
                </a:schemeClr>
              </a:solidFill>
            </a:endParaRPr>
          </a:p>
          <a:p>
            <a:pPr lvl="0" algn="l" rtl="0">
              <a:spcBef>
                <a:spcPts val="0"/>
              </a:spcBef>
              <a:spcAft>
                <a:spcPts val="0"/>
              </a:spcAft>
              <a:buSzPts val="1800"/>
              <a:buFont typeface="Arial" panose="020B0604020202020204" pitchFamily="34" charset="0"/>
              <a:buChar char="•"/>
            </a:pPr>
            <a:r>
              <a:rPr lang="de" sz="2000" dirty="0"/>
              <a:t>Grafana: Visualisierung über Dashboards und Alerts</a:t>
            </a:r>
            <a:endParaRPr sz="2000" dirty="0"/>
          </a:p>
          <a:p>
            <a:pPr lvl="1">
              <a:spcBef>
                <a:spcPts val="0"/>
              </a:spcBef>
              <a:buSzPts val="1400"/>
            </a:pPr>
            <a:r>
              <a:rPr lang="de" sz="1800" u="sng" dirty="0">
                <a:solidFill>
                  <a:schemeClr val="bg2">
                    <a:lumMod val="25000"/>
                  </a:schemeClr>
                </a:solidFill>
                <a:hlinkClick r:id="rId5">
                  <a:extLst>
                    <a:ext uri="{A12FA001-AC4F-418D-AE19-62706E023703}">
                      <ahyp:hlinkClr xmlns:ahyp="http://schemas.microsoft.com/office/drawing/2018/hyperlinkcolor" val="tx"/>
                    </a:ext>
                  </a:extLst>
                </a:hlinkClick>
              </a:rPr>
              <a:t>http://carchain-server.tk:3000/d/rYdddlPWk/rapi-carchain</a:t>
            </a:r>
            <a:endParaRPr sz="1800" u="sng" dirty="0">
              <a:solidFill>
                <a:schemeClr val="bg2">
                  <a:lumMod val="25000"/>
                </a:schemeClr>
              </a:solidFill>
            </a:endParaRPr>
          </a:p>
        </p:txBody>
      </p:sp>
      <p:pic>
        <p:nvPicPr>
          <p:cNvPr id="2" name="Grafik 1">
            <a:extLst>
              <a:ext uri="{FF2B5EF4-FFF2-40B4-BE49-F238E27FC236}">
                <a16:creationId xmlns:a16="http://schemas.microsoft.com/office/drawing/2014/main" id="{1D4BB5E8-5D4D-FC44-B528-607DDEC447DA}"/>
              </a:ext>
            </a:extLst>
          </p:cNvPr>
          <p:cNvPicPr>
            <a:picLocks noChangeAspect="1"/>
          </p:cNvPicPr>
          <p:nvPr/>
        </p:nvPicPr>
        <p:blipFill>
          <a:blip r:embed="rId6"/>
          <a:stretch>
            <a:fillRect/>
          </a:stretch>
        </p:blipFill>
        <p:spPr>
          <a:xfrm>
            <a:off x="7534456" y="563346"/>
            <a:ext cx="3739896" cy="888225"/>
          </a:xfrm>
          <a:prstGeom prst="rect">
            <a:avLst/>
          </a:prstGeom>
        </p:spPr>
      </p:pic>
      <p:pic>
        <p:nvPicPr>
          <p:cNvPr id="4" name="Grafik 3">
            <a:extLst>
              <a:ext uri="{FF2B5EF4-FFF2-40B4-BE49-F238E27FC236}">
                <a16:creationId xmlns:a16="http://schemas.microsoft.com/office/drawing/2014/main" id="{19033A89-678D-3045-AFD9-9BF06ACC5C95}"/>
              </a:ext>
            </a:extLst>
          </p:cNvPr>
          <p:cNvPicPr>
            <a:picLocks noChangeAspect="1"/>
          </p:cNvPicPr>
          <p:nvPr/>
        </p:nvPicPr>
        <p:blipFill>
          <a:blip r:embed="rId7"/>
          <a:stretch>
            <a:fillRect/>
          </a:stretch>
        </p:blipFill>
        <p:spPr>
          <a:xfrm>
            <a:off x="7634668" y="1965949"/>
            <a:ext cx="1221784" cy="1211602"/>
          </a:xfrm>
          <a:prstGeom prst="rect">
            <a:avLst/>
          </a:prstGeom>
        </p:spPr>
      </p:pic>
      <p:pic>
        <p:nvPicPr>
          <p:cNvPr id="5" name="Grafik 4">
            <a:extLst>
              <a:ext uri="{FF2B5EF4-FFF2-40B4-BE49-F238E27FC236}">
                <a16:creationId xmlns:a16="http://schemas.microsoft.com/office/drawing/2014/main" id="{BA53D5D2-0851-244F-8947-17A6031B8046}"/>
              </a:ext>
            </a:extLst>
          </p:cNvPr>
          <p:cNvPicPr>
            <a:picLocks noChangeAspect="1"/>
          </p:cNvPicPr>
          <p:nvPr/>
        </p:nvPicPr>
        <p:blipFill>
          <a:blip r:embed="rId8"/>
          <a:stretch>
            <a:fillRect/>
          </a:stretch>
        </p:blipFill>
        <p:spPr>
          <a:xfrm>
            <a:off x="7586452" y="3598862"/>
            <a:ext cx="1270000" cy="127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6825" y="113543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72400" y="2493963"/>
            <a:ext cx="534089" cy="534089"/>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65837" y="1816153"/>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6615" y="3426904"/>
            <a:ext cx="665785" cy="665785"/>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73750" y="1149553"/>
            <a:ext cx="914400" cy="914400"/>
          </a:xfrm>
          <a:prstGeom prst="rect">
            <a:avLst/>
          </a:prstGeom>
        </p:spPr>
      </p:pic>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0012" y="852055"/>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10310197" y="3354359"/>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15" name="Google Shape;215;p34"/>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e" sz="2000" dirty="0"/>
              <a:t>Monitoring (Prometheus &amp; Grafana)</a:t>
            </a:r>
            <a:endParaRPr sz="2000" dirty="0"/>
          </a:p>
        </p:txBody>
      </p:sp>
      <p:pic>
        <p:nvPicPr>
          <p:cNvPr id="2" name="Grafik 1">
            <a:extLst>
              <a:ext uri="{FF2B5EF4-FFF2-40B4-BE49-F238E27FC236}">
                <a16:creationId xmlns:a16="http://schemas.microsoft.com/office/drawing/2014/main" id="{68B20499-8D33-CE4E-87C5-B52E459C4FD4}"/>
              </a:ext>
            </a:extLst>
          </p:cNvPr>
          <p:cNvPicPr>
            <a:picLocks noChangeAspect="1"/>
          </p:cNvPicPr>
          <p:nvPr/>
        </p:nvPicPr>
        <p:blipFill>
          <a:blip r:embed="rId3"/>
          <a:stretch>
            <a:fillRect/>
          </a:stretch>
        </p:blipFill>
        <p:spPr>
          <a:xfrm>
            <a:off x="1628799" y="1400238"/>
            <a:ext cx="5886401" cy="330496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Ergebnis: Carchain - Stand</a:t>
            </a:r>
            <a:endParaRPr dirty="0"/>
          </a:p>
        </p:txBody>
      </p:sp>
      <p:sp>
        <p:nvSpPr>
          <p:cNvPr id="2" name="Inhaltsplatzhalter 1">
            <a:extLst>
              <a:ext uri="{FF2B5EF4-FFF2-40B4-BE49-F238E27FC236}">
                <a16:creationId xmlns:a16="http://schemas.microsoft.com/office/drawing/2014/main" id="{72D4D259-0489-4E4E-B272-01F620A1E99A}"/>
              </a:ext>
            </a:extLst>
          </p:cNvPr>
          <p:cNvSpPr>
            <a:spLocks noGrp="1"/>
          </p:cNvSpPr>
          <p:nvPr>
            <p:ph idx="1"/>
          </p:nvPr>
        </p:nvSpPr>
        <p:spPr/>
        <p:txBody>
          <a:bodyPr/>
          <a:lstStyle/>
          <a:p>
            <a:endParaRPr lang="de-DE" dirty="0"/>
          </a:p>
          <a:p>
            <a:r>
              <a:rPr lang="de-DE" dirty="0"/>
              <a:t>Blockchain:</a:t>
            </a:r>
          </a:p>
          <a:p>
            <a:r>
              <a:rPr lang="de-DE" dirty="0"/>
              <a:t>Image-Server:</a:t>
            </a:r>
          </a:p>
          <a:p>
            <a:r>
              <a:rPr lang="de-DE" dirty="0"/>
              <a:t>Car-</a:t>
            </a:r>
            <a:r>
              <a:rPr lang="de-DE" dirty="0" err="1"/>
              <a:t>Provisioning</a:t>
            </a:r>
            <a:r>
              <a:rPr lang="de-DE" dirty="0"/>
              <a:t>:</a:t>
            </a:r>
          </a:p>
          <a:p>
            <a:r>
              <a:rPr lang="de-DE" dirty="0"/>
              <a:t>App-Anbindung:</a:t>
            </a:r>
          </a:p>
        </p:txBody>
      </p:sp>
      <p:sp>
        <p:nvSpPr>
          <p:cNvPr id="3" name="L-Form 2">
            <a:extLst>
              <a:ext uri="{FF2B5EF4-FFF2-40B4-BE49-F238E27FC236}">
                <a16:creationId xmlns:a16="http://schemas.microsoft.com/office/drawing/2014/main" id="{B36D1F6C-A508-433A-AF64-DAB192201B3C}"/>
              </a:ext>
            </a:extLst>
          </p:cNvPr>
          <p:cNvSpPr/>
          <p:nvPr/>
        </p:nvSpPr>
        <p:spPr>
          <a:xfrm rot="19263275">
            <a:off x="3802193" y="1375359"/>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L-Form 5">
            <a:extLst>
              <a:ext uri="{FF2B5EF4-FFF2-40B4-BE49-F238E27FC236}">
                <a16:creationId xmlns:a16="http://schemas.microsoft.com/office/drawing/2014/main" id="{5699033B-2C8C-4ECC-B498-36FF12057F3B}"/>
              </a:ext>
            </a:extLst>
          </p:cNvPr>
          <p:cNvSpPr/>
          <p:nvPr/>
        </p:nvSpPr>
        <p:spPr>
          <a:xfrm rot="19263275">
            <a:off x="3797825" y="1836676"/>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L-Form 6">
            <a:extLst>
              <a:ext uri="{FF2B5EF4-FFF2-40B4-BE49-F238E27FC236}">
                <a16:creationId xmlns:a16="http://schemas.microsoft.com/office/drawing/2014/main" id="{1AA1999C-7FC1-4F85-B750-68DC4D1B3453}"/>
              </a:ext>
            </a:extLst>
          </p:cNvPr>
          <p:cNvSpPr/>
          <p:nvPr/>
        </p:nvSpPr>
        <p:spPr>
          <a:xfrm rot="19263275">
            <a:off x="3802192" y="2276008"/>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142725ED-F663-481A-957E-9647F704C393}"/>
              </a:ext>
            </a:extLst>
          </p:cNvPr>
          <p:cNvSpPr/>
          <p:nvPr/>
        </p:nvSpPr>
        <p:spPr>
          <a:xfrm>
            <a:off x="3770593" y="2571750"/>
            <a:ext cx="542144" cy="830997"/>
          </a:xfrm>
          <a:prstGeom prst="rect">
            <a:avLst/>
          </a:prstGeom>
          <a:noFill/>
        </p:spPr>
        <p:txBody>
          <a:bodyPr wrap="square" lIns="91440" tIns="45720" rIns="91440" bIns="45720">
            <a:spAutoFit/>
          </a:bodyPr>
          <a:lstStyle/>
          <a:p>
            <a:pPr algn="ctr"/>
            <a:r>
              <a:rPr lang="de-DE" sz="4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n-lt"/>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Demo</a:t>
            </a:r>
            <a:endParaRPr/>
          </a:p>
        </p:txBody>
      </p:sp>
      <p:sp>
        <p:nvSpPr>
          <p:cNvPr id="2" name="Inhaltsplatzhalter 1">
            <a:extLst>
              <a:ext uri="{FF2B5EF4-FFF2-40B4-BE49-F238E27FC236}">
                <a16:creationId xmlns:a16="http://schemas.microsoft.com/office/drawing/2014/main" id="{82DD5CFC-C87E-4EEB-B892-09C8839C4F7B}"/>
              </a:ext>
            </a:extLst>
          </p:cNvPr>
          <p:cNvSpPr>
            <a:spLocks noGrp="1"/>
          </p:cNvSpPr>
          <p:nvPr>
            <p:ph idx="1"/>
          </p:nvPr>
        </p:nvSpPr>
        <p:spPr/>
        <p:txBody>
          <a:bodyPr/>
          <a:lstStyle/>
          <a:p>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Fazit</a:t>
            </a:r>
            <a:endParaRPr/>
          </a:p>
        </p:txBody>
      </p:sp>
      <p:sp>
        <p:nvSpPr>
          <p:cNvPr id="2" name="Inhaltsplatzhalter 1">
            <a:extLst>
              <a:ext uri="{FF2B5EF4-FFF2-40B4-BE49-F238E27FC236}">
                <a16:creationId xmlns:a16="http://schemas.microsoft.com/office/drawing/2014/main" id="{8C4A35C0-7A13-402A-AE7B-E588CA15B764}"/>
              </a:ext>
            </a:extLst>
          </p:cNvPr>
          <p:cNvSpPr>
            <a:spLocks noGrp="1"/>
          </p:cNvSpPr>
          <p:nvPr>
            <p:ph idx="1"/>
          </p:nvPr>
        </p:nvSpPr>
        <p:spPr/>
        <p:txBody>
          <a:bodyPr/>
          <a:lstStyle/>
          <a:p>
            <a:r>
              <a:rPr lang="de-DE" dirty="0"/>
              <a:t>Interessantes, nicht triviales Projekt</a:t>
            </a:r>
          </a:p>
          <a:p>
            <a:r>
              <a:rPr lang="de-DE" dirty="0"/>
              <a:t>Blockchain: spannende Technologie – noch nicht ganz ausgereift</a:t>
            </a:r>
          </a:p>
          <a:p>
            <a:r>
              <a:rPr lang="de-DE" dirty="0"/>
              <a:t>Diverse spannende Anwendungsgebiete</a:t>
            </a:r>
          </a:p>
          <a:p>
            <a:r>
              <a:rPr lang="de-DE" dirty="0"/>
              <a:t>Teilweise komplexere Umsetzung</a:t>
            </a:r>
          </a:p>
          <a:p>
            <a:r>
              <a:rPr lang="de-DE" dirty="0"/>
              <a:t>Schwerer zu debuggen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B5D06671-70A5-4AA6-8159-6F41E2882324}"/>
              </a:ext>
            </a:extLst>
          </p:cNvPr>
          <p:cNvSpPr>
            <a:spLocks noGrp="1"/>
          </p:cNvSpPr>
          <p:nvPr>
            <p:ph type="subTitle" idx="1"/>
          </p:nvPr>
        </p:nvSpPr>
        <p:spPr/>
        <p:txBody>
          <a:bodyPr>
            <a:normAutofit/>
          </a:bodyPr>
          <a:lstStyle/>
          <a:p>
            <a:r>
              <a:rPr lang="de-DE" sz="3600" dirty="0"/>
              <a:t>Vielen Dank!</a:t>
            </a:r>
            <a:br>
              <a:rPr lang="de-DE" sz="3600" dirty="0"/>
            </a:br>
            <a:endParaRPr lang="de-DE" sz="3600" dirty="0"/>
          </a:p>
        </p:txBody>
      </p:sp>
    </p:spTree>
    <p:extLst>
      <p:ext uri="{BB962C8B-B14F-4D97-AF65-F5344CB8AC3E}">
        <p14:creationId xmlns:p14="http://schemas.microsoft.com/office/powerpoint/2010/main" val="321736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9357" y="338117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33206" y="3695700"/>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66048" y="386351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8972550" y="3954462"/>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130680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7144" y="1437655"/>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37894" y="1460369"/>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6006920" y="730984"/>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pic>
        <p:nvPicPr>
          <p:cNvPr id="20" name="Grafik 19" descr="Auto">
            <a:extLst>
              <a:ext uri="{FF2B5EF4-FFF2-40B4-BE49-F238E27FC236}">
                <a16:creationId xmlns:a16="http://schemas.microsoft.com/office/drawing/2014/main" id="{5660019C-2F30-4912-9438-485BEFD00C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16270" y="1460369"/>
            <a:ext cx="420937" cy="420937"/>
          </a:xfrm>
          <a:prstGeom prst="rect">
            <a:avLst/>
          </a:prstGeom>
        </p:spPr>
      </p:pic>
    </p:spTree>
    <p:extLst>
      <p:ext uri="{BB962C8B-B14F-4D97-AF65-F5344CB8AC3E}">
        <p14:creationId xmlns:p14="http://schemas.microsoft.com/office/powerpoint/2010/main" val="16077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20439" y="1404617"/>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58728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4156" y="155964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39220" y="1814704"/>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92531" y="1559640"/>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pic>
        <p:nvPicPr>
          <p:cNvPr id="20" name="Grafik 19" descr="Webcam">
            <a:extLst>
              <a:ext uri="{FF2B5EF4-FFF2-40B4-BE49-F238E27FC236}">
                <a16:creationId xmlns:a16="http://schemas.microsoft.com/office/drawing/2014/main" id="{A4FB9A4F-3AD6-43DD-AA82-6F6AEED7B5D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96427" y="1934502"/>
            <a:ext cx="405264" cy="405264"/>
          </a:xfrm>
          <a:prstGeom prst="rect">
            <a:avLst/>
          </a:prstGeom>
        </p:spPr>
      </p:pic>
    </p:spTree>
    <p:extLst>
      <p:ext uri="{BB962C8B-B14F-4D97-AF65-F5344CB8AC3E}">
        <p14:creationId xmlns:p14="http://schemas.microsoft.com/office/powerpoint/2010/main" val="84617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05103" y="1671984"/>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412035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nutzerdefiniertes Design">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oboto">
      <a:majorFont>
        <a:latin typeface="Roboto Thin"/>
        <a:ea typeface=""/>
        <a:cs typeface=""/>
      </a:majorFont>
      <a:minorFont>
        <a:latin typeface="Roboto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3168</Words>
  <Application>Microsoft Macintosh PowerPoint</Application>
  <PresentationFormat>Bildschirmpräsentation (16:9)</PresentationFormat>
  <Paragraphs>351</Paragraphs>
  <Slides>44</Slides>
  <Notes>39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Consolas</vt:lpstr>
      <vt:lpstr>Roboto Thin</vt:lpstr>
      <vt:lpstr>Roboto Light</vt:lpstr>
      <vt:lpstr>Benutzerdefiniertes Design</vt:lpstr>
      <vt:lpstr>PowerPoint-Präsentation</vt:lpstr>
      <vt:lpstr>Gliederung </vt:lpstr>
      <vt:lpstr>Einleitung: Aufgabenstellung</vt:lpstr>
      <vt:lpstr>Die Idee...</vt:lpstr>
      <vt:lpstr>Die Idee...</vt:lpstr>
      <vt:lpstr>Die Idee...</vt:lpstr>
      <vt:lpstr>Die Idee...</vt:lpstr>
      <vt:lpstr>Die Idee...</vt:lpstr>
      <vt:lpstr>Die Idee...</vt:lpstr>
      <vt:lpstr>Die Idee...</vt:lpstr>
      <vt:lpstr>Die Idee...</vt:lpstr>
      <vt:lpstr>Die Idee...</vt:lpstr>
      <vt:lpstr>Umsetzung &amp; Vision</vt:lpstr>
      <vt:lpstr>Carchain: Architekturüberblick v3</vt:lpstr>
      <vt:lpstr>Carchain: Image-Server</vt:lpstr>
      <vt:lpstr>Carchain: Image-Server</vt:lpstr>
      <vt:lpstr>Carchain: Image-Server-Funktionen</vt:lpstr>
      <vt:lpstr>Carchain: Image-Server-Funktionen</vt:lpstr>
      <vt:lpstr>Carchain: Image-Server-Funktionen</vt:lpstr>
      <vt:lpstr>Carchain: Image-Server-Funktionen</vt:lpstr>
      <vt:lpstr>Carchain: Image-Server-Funktionen</vt:lpstr>
      <vt:lpstr>Carchain: Android-App</vt:lpstr>
      <vt:lpstr>Carchain: Autos einsehen</vt:lpstr>
      <vt:lpstr>Carchain: Autos einsehen</vt:lpstr>
      <vt:lpstr>Carchain: Auto mieten</vt:lpstr>
      <vt:lpstr>Carchain: Auto nutzen</vt:lpstr>
      <vt:lpstr>Carchain: Probleme der App</vt:lpstr>
      <vt:lpstr>Carchain: Blockchain Allgemein</vt:lpstr>
      <vt:lpstr>Carchain: Smart Contracts</vt:lpstr>
      <vt:lpstr>Carchain: Smart Contracts</vt:lpstr>
      <vt:lpstr>Carchain: Smart Contract Implementierung</vt:lpstr>
      <vt:lpstr>Carchain: Funktionsweise</vt:lpstr>
      <vt:lpstr>Carchain: Funktionsweise</vt:lpstr>
      <vt:lpstr>Carchain: SmartCar (RaspberryPi)</vt:lpstr>
      <vt:lpstr>Carchain: SmartCar (RaspberryPi)</vt:lpstr>
      <vt:lpstr>Carchain: SmartCar (RaspberryPi)</vt:lpstr>
      <vt:lpstr>Carchain: SmartCar (RaspberryPi)</vt:lpstr>
      <vt:lpstr>Carchain: SmartCar (RaspberryPi)</vt:lpstr>
      <vt:lpstr>Carchain: SmartCar (RaspberryPi)</vt:lpstr>
      <vt:lpstr>Carchain: SmartCar (RaspberryPi)</vt:lpstr>
      <vt:lpstr>Ergebnis: Carchain - Stand</vt:lpstr>
      <vt:lpstr>Demo</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Nils Riekers</cp:lastModifiedBy>
  <cp:revision>32</cp:revision>
  <dcterms:modified xsi:type="dcterms:W3CDTF">2020-04-25T18:00:29Z</dcterms:modified>
</cp:coreProperties>
</file>