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61" r:id="rId14"/>
    <p:sldId id="262" r:id="rId15"/>
    <p:sldId id="263" r:id="rId16"/>
    <p:sldId id="287" r:id="rId17"/>
    <p:sldId id="264" r:id="rId18"/>
    <p:sldId id="282" r:id="rId19"/>
    <p:sldId id="283" r:id="rId20"/>
    <p:sldId id="284" r:id="rId21"/>
    <p:sldId id="285" r:id="rId22"/>
    <p:sldId id="286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96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053"/>
    <a:srgbClr val="487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83" autoAdjust="0"/>
  </p:normalViewPr>
  <p:slideViewPr>
    <p:cSldViewPr snapToGrid="0">
      <p:cViewPr varScale="1">
        <p:scale>
          <a:sx n="129" d="100"/>
          <a:sy n="129" d="100"/>
        </p:scale>
        <p:origin x="138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assets/#black-on-transparent-background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olidity.readthedocs.io/en/v0.6.6/" TargetMode="External"/><Relationship Id="rId4" Type="http://schemas.openxmlformats.org/officeDocument/2006/relationships/hyperlink" Target="https://daiki-sekiguchi.com/2018/08/08/ethereum-what-is-ganache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79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95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3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59a94ec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59a94ec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59a94ec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59a94ec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59a94e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59a94e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59a94e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59a94e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9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59a94ec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59a94ec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59a94ec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59a94ec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https://ethereum.org/assets/#black-on-transparent-background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https://daiki-sekiguchi.com/2018/08/08/ethereum-what-is-ganache/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https://solidity.readthedocs.io/en/v0.6.6/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59a94ec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59a94ec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59a94e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59a94e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59a94ec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59a94ec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59a94e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59a94e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59a94ec7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59a94ec7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59a94ec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59a94ec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59a94e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59a94e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e1e2838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e1e28387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3e1e28387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3e1e28387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e1e28387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e1e28387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e1e28387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3e1e28387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59a94e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59a94ec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59a94e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59a94e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3e1e28387_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3e1e28387_3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e9a765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3e9a765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59a94ec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459a94ec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59a94ec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459a94ec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83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04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80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58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0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792EDEB-0100-45C9-B931-B369060D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7AE36-EF59-4386-8D7A-47502EB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703A5A-D131-4789-8FCC-3F6E1A8AE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2388" y="1640316"/>
            <a:ext cx="5499224" cy="10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23382-8E6B-4922-B83B-6D1C4F97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207FD-D769-42B1-9FC5-0632D789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F5A6B-A019-40BC-99BB-6CA385F1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7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97291-D493-497C-A564-7130EBC7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C5744-B355-487E-84F6-9141090B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9471FD-A20E-4009-A3A5-362ECBFC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8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87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A07D93-3E62-4293-AC9B-B1723114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57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706F3F-F693-4967-A078-9C4B4730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0599"/>
            <a:ext cx="7886700" cy="364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41160-AB6E-412B-B83B-6604FCDED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8091" y="4770868"/>
            <a:ext cx="69445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6D1FF8-683D-4F95-A1C8-44ED0942E3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2842" y="4683380"/>
            <a:ext cx="1843520" cy="3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41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32" Type="http://schemas.openxmlformats.org/officeDocument/2006/relationships/image" Target="../media/image4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28" Type="http://schemas.openxmlformats.org/officeDocument/2006/relationships/image" Target="../media/image43.sv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31" Type="http://schemas.openxmlformats.org/officeDocument/2006/relationships/image" Target="../media/image46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Relationship Id="rId27" Type="http://schemas.openxmlformats.org/officeDocument/2006/relationships/image" Target="../media/image42.png"/><Relationship Id="rId30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png"/><Relationship Id="rId3" Type="http://schemas.openxmlformats.org/officeDocument/2006/relationships/image" Target="../media/image48.png"/><Relationship Id="rId7" Type="http://schemas.openxmlformats.org/officeDocument/2006/relationships/image" Target="../media/image6.png"/><Relationship Id="rId12" Type="http://schemas.openxmlformats.org/officeDocument/2006/relationships/image" Target="../media/image55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53.svg"/><Relationship Id="rId4" Type="http://schemas.openxmlformats.org/officeDocument/2006/relationships/image" Target="../media/image49.svg"/><Relationship Id="rId9" Type="http://schemas.openxmlformats.org/officeDocument/2006/relationships/image" Target="../media/image52.png"/><Relationship Id="rId1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carchain-server.tk:9090/status" TargetMode="Externa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hyperlink" Target="http://carchain-server.tk:3000/d/rYdddlPWk/rapi-carchain" TargetMode="External"/><Relationship Id="rId4" Type="http://schemas.openxmlformats.org/officeDocument/2006/relationships/hyperlink" Target="http://carchain-pi.dnsuser.de:9100/metric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35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sv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Relationship Id="rId27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Relationship Id="rId30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Share and rent cars trustably using the Blockchain!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3267" y="4145241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4234" y="3566169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147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8740" y="151461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69707" y="93554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696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9555" y="1225079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36357" y="1115352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7CEB5FE-3E1B-4E42-8B6C-5373B8B7A05D}"/>
              </a:ext>
            </a:extLst>
          </p:cNvPr>
          <p:cNvGrpSpPr/>
          <p:nvPr/>
        </p:nvGrpSpPr>
        <p:grpSpPr>
          <a:xfrm>
            <a:off x="4149669" y="2201006"/>
            <a:ext cx="950769" cy="1454654"/>
            <a:chOff x="4149669" y="2201006"/>
            <a:chExt cx="950769" cy="1454654"/>
          </a:xfrm>
        </p:grpSpPr>
        <p:pic>
          <p:nvPicPr>
            <p:cNvPr id="6" name="Grafik 5" descr="Feuerwerk">
              <a:extLst>
                <a:ext uri="{FF2B5EF4-FFF2-40B4-BE49-F238E27FC236}">
                  <a16:creationId xmlns:a16="http://schemas.microsoft.com/office/drawing/2014/main" id="{3A870789-F9FB-4C3B-A135-8F11A6C53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149669" y="220100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Tanz">
              <a:extLst>
                <a:ext uri="{FF2B5EF4-FFF2-40B4-BE49-F238E27FC236}">
                  <a16:creationId xmlns:a16="http://schemas.microsoft.com/office/drawing/2014/main" id="{D0230E46-6580-4BBC-BE1C-DEC52F05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186038" y="274126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fik 11" descr="Spatz">
            <a:extLst>
              <a:ext uri="{FF2B5EF4-FFF2-40B4-BE49-F238E27FC236}">
                <a16:creationId xmlns:a16="http://schemas.microsoft.com/office/drawing/2014/main" id="{7C3DB612-6FFB-4644-81B5-9A9626107B0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9885" y="2512504"/>
            <a:ext cx="914400" cy="91440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1B4EDDB-27C1-410A-B7F1-50631AC1EA40}"/>
              </a:ext>
            </a:extLst>
          </p:cNvPr>
          <p:cNvGrpSpPr/>
          <p:nvPr/>
        </p:nvGrpSpPr>
        <p:grpSpPr>
          <a:xfrm>
            <a:off x="5594363" y="2173942"/>
            <a:ext cx="914400" cy="1481327"/>
            <a:chOff x="5621957" y="2091279"/>
            <a:chExt cx="914400" cy="1481327"/>
          </a:xfrm>
        </p:grpSpPr>
        <p:pic>
          <p:nvPicPr>
            <p:cNvPr id="4" name="Grafik 3" descr="Torte">
              <a:extLst>
                <a:ext uri="{FF2B5EF4-FFF2-40B4-BE49-F238E27FC236}">
                  <a16:creationId xmlns:a16="http://schemas.microsoft.com/office/drawing/2014/main" id="{CDD20ECC-C956-4233-BEB4-3A614F40E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621957" y="2658206"/>
              <a:ext cx="914400" cy="914400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237FFD4-2E68-4289-A8B3-00CD9808D855}"/>
                </a:ext>
              </a:extLst>
            </p:cNvPr>
            <p:cNvSpPr/>
            <p:nvPr/>
          </p:nvSpPr>
          <p:spPr>
            <a:xfrm>
              <a:off x="5861185" y="2091279"/>
              <a:ext cx="435943" cy="5669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7622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 &amp; Vision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Benötigte Komponenten:</a:t>
            </a:r>
            <a:endParaRPr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Auto-Adapter (Raspberry)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mobile App (Android), 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Blockchain &amp; SmartContracts, 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Image-Server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Carchain: Architekturüberblick </a:t>
            </a:r>
            <a:r>
              <a:rPr lang="en-GB" dirty="0"/>
              <a:t>v3</a:t>
            </a:r>
            <a:endParaRPr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DDC2CB-D24D-4F6D-A613-87CD2A8F1745}"/>
              </a:ext>
            </a:extLst>
          </p:cNvPr>
          <p:cNvGrpSpPr/>
          <p:nvPr/>
        </p:nvGrpSpPr>
        <p:grpSpPr>
          <a:xfrm>
            <a:off x="3754245" y="1263804"/>
            <a:ext cx="1182028" cy="459437"/>
            <a:chOff x="3702206" y="1211765"/>
            <a:chExt cx="1182028" cy="45943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D97C166-9192-4B91-8610-DE318F60433D}"/>
                </a:ext>
              </a:extLst>
            </p:cNvPr>
            <p:cNvGrpSpPr/>
            <p:nvPr/>
          </p:nvGrpSpPr>
          <p:grpSpPr>
            <a:xfrm>
              <a:off x="3850889" y="1211765"/>
              <a:ext cx="884663" cy="141250"/>
              <a:chOff x="3330498" y="1159726"/>
              <a:chExt cx="2066691" cy="260196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2CAF35EF-67AD-4664-B442-C566ADC12374}"/>
                  </a:ext>
                </a:extLst>
              </p:cNvPr>
              <p:cNvSpPr/>
              <p:nvPr/>
            </p:nvSpPr>
            <p:spPr>
              <a:xfrm>
                <a:off x="3330498" y="1226634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C7CB623-1236-4580-BB94-251CFCA55E5D}"/>
                  </a:ext>
                </a:extLst>
              </p:cNvPr>
              <p:cNvSpPr/>
              <p:nvPr/>
            </p:nvSpPr>
            <p:spPr>
              <a:xfrm>
                <a:off x="3702205" y="1159726"/>
                <a:ext cx="579863" cy="26019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42427AC-C108-4A62-B689-9F7FCA89A9A1}"/>
                  </a:ext>
                </a:extLst>
              </p:cNvPr>
              <p:cNvSpPr/>
              <p:nvPr/>
            </p:nvSpPr>
            <p:spPr>
              <a:xfrm>
                <a:off x="4073912" y="1226634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4E127FEC-1C46-4164-96D8-81FF9F446FC2}"/>
                  </a:ext>
                </a:extLst>
              </p:cNvPr>
              <p:cNvSpPr/>
              <p:nvPr/>
            </p:nvSpPr>
            <p:spPr>
              <a:xfrm>
                <a:off x="4445619" y="1159726"/>
                <a:ext cx="579863" cy="26019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E6820E89-AB8A-4998-BDB0-CF4E15D61A8A}"/>
                  </a:ext>
                </a:extLst>
              </p:cNvPr>
              <p:cNvSpPr/>
              <p:nvPr/>
            </p:nvSpPr>
            <p:spPr>
              <a:xfrm>
                <a:off x="4817326" y="1226633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3CDE5BA-47C7-4F58-8A7E-F3C7CD37A55C}"/>
                </a:ext>
              </a:extLst>
            </p:cNvPr>
            <p:cNvSpPr txBox="1"/>
            <p:nvPr/>
          </p:nvSpPr>
          <p:spPr>
            <a:xfrm>
              <a:off x="3702206" y="1363425"/>
              <a:ext cx="118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Blockchain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02941929-EA24-45A3-900A-06D0271A1AD6}"/>
              </a:ext>
            </a:extLst>
          </p:cNvPr>
          <p:cNvGrpSpPr/>
          <p:nvPr/>
        </p:nvGrpSpPr>
        <p:grpSpPr>
          <a:xfrm>
            <a:off x="3719241" y="3226972"/>
            <a:ext cx="1334533" cy="1437620"/>
            <a:chOff x="3719241" y="3226972"/>
            <a:chExt cx="1334533" cy="1437620"/>
          </a:xfrm>
        </p:grpSpPr>
        <p:pic>
          <p:nvPicPr>
            <p:cNvPr id="15" name="Grafik 14" descr="Smartphone">
              <a:extLst>
                <a:ext uri="{FF2B5EF4-FFF2-40B4-BE49-F238E27FC236}">
                  <a16:creationId xmlns:a16="http://schemas.microsoft.com/office/drawing/2014/main" id="{BDCDE16C-EE91-4990-AC82-2C42A2D00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3055" y="3226972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487905D-3E1D-4791-9264-26A8CB9D3344}"/>
                </a:ext>
              </a:extLst>
            </p:cNvPr>
            <p:cNvSpPr txBox="1"/>
            <p:nvPr/>
          </p:nvSpPr>
          <p:spPr>
            <a:xfrm>
              <a:off x="3719241" y="4141372"/>
              <a:ext cx="1182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Mobile App &amp; Wallet</a:t>
              </a:r>
            </a:p>
          </p:txBody>
        </p:sp>
        <p:pic>
          <p:nvPicPr>
            <p:cNvPr id="13" name="Grafik 12" descr="Geldbörse">
              <a:extLst>
                <a:ext uri="{FF2B5EF4-FFF2-40B4-BE49-F238E27FC236}">
                  <a16:creationId xmlns:a16="http://schemas.microsoft.com/office/drawing/2014/main" id="{062A3C85-5F26-4E3E-ACD5-9A102AC7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3443285"/>
              <a:ext cx="481774" cy="481774"/>
            </a:xfrm>
            <a:prstGeom prst="rect">
              <a:avLst/>
            </a:prstGeom>
          </p:spPr>
        </p:pic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D1E299B-2607-44B7-B02F-5D6FA7AC9009}"/>
              </a:ext>
            </a:extLst>
          </p:cNvPr>
          <p:cNvGrpSpPr/>
          <p:nvPr/>
        </p:nvGrpSpPr>
        <p:grpSpPr>
          <a:xfrm>
            <a:off x="1264620" y="1880839"/>
            <a:ext cx="1396174" cy="998688"/>
            <a:chOff x="1264620" y="1880839"/>
            <a:chExt cx="1396174" cy="998688"/>
          </a:xfrm>
        </p:grpSpPr>
        <p:pic>
          <p:nvPicPr>
            <p:cNvPr id="14" name="Grafik 13" descr="Auto">
              <a:extLst>
                <a:ext uri="{FF2B5EF4-FFF2-40B4-BE49-F238E27FC236}">
                  <a16:creationId xmlns:a16="http://schemas.microsoft.com/office/drawing/2014/main" id="{75E4D958-D6D4-4F02-A80F-E3F387E4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46394" y="1880839"/>
              <a:ext cx="914400" cy="9144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D1A9036-AD2A-44EE-A9A1-6A7769856BBA}"/>
                </a:ext>
              </a:extLst>
            </p:cNvPr>
            <p:cNvSpPr txBox="1"/>
            <p:nvPr/>
          </p:nvSpPr>
          <p:spPr>
            <a:xfrm>
              <a:off x="1264620" y="2571750"/>
              <a:ext cx="1396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Car &amp; Wallet</a:t>
              </a:r>
            </a:p>
          </p:txBody>
        </p:sp>
        <p:pic>
          <p:nvPicPr>
            <p:cNvPr id="21" name="Grafik 20" descr="Geldbörse">
              <a:extLst>
                <a:ext uri="{FF2B5EF4-FFF2-40B4-BE49-F238E27FC236}">
                  <a16:creationId xmlns:a16="http://schemas.microsoft.com/office/drawing/2014/main" id="{2E39360A-D4EF-4A3E-B457-6A59E0A6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4620" y="2097152"/>
              <a:ext cx="481774" cy="481774"/>
            </a:xfrm>
            <a:prstGeom prst="rect">
              <a:avLst/>
            </a:prstGeom>
          </p:spPr>
        </p:pic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0D4E660-E29E-4662-A7F5-3326151E88F3}"/>
              </a:ext>
            </a:extLst>
          </p:cNvPr>
          <p:cNvGrpSpPr/>
          <p:nvPr/>
        </p:nvGrpSpPr>
        <p:grpSpPr>
          <a:xfrm>
            <a:off x="5917579" y="1952961"/>
            <a:ext cx="2382747" cy="994202"/>
            <a:chOff x="5917579" y="1952961"/>
            <a:chExt cx="2382747" cy="994202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DFAF942-2C96-4382-BB92-BD8F45FAD1A6}"/>
                </a:ext>
              </a:extLst>
            </p:cNvPr>
            <p:cNvSpPr/>
            <p:nvPr/>
          </p:nvSpPr>
          <p:spPr>
            <a:xfrm>
              <a:off x="5917579" y="2077844"/>
              <a:ext cx="996176" cy="52039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Backend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51831D5-4859-4239-9864-84D74D3727D3}"/>
                </a:ext>
              </a:extLst>
            </p:cNvPr>
            <p:cNvSpPr txBox="1"/>
            <p:nvPr/>
          </p:nvSpPr>
          <p:spPr>
            <a:xfrm>
              <a:off x="7118298" y="2639386"/>
              <a:ext cx="118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DB</a:t>
              </a:r>
            </a:p>
          </p:txBody>
        </p:sp>
        <p:pic>
          <p:nvPicPr>
            <p:cNvPr id="33" name="Grafik 32" descr="Datenbank">
              <a:extLst>
                <a:ext uri="{FF2B5EF4-FFF2-40B4-BE49-F238E27FC236}">
                  <a16:creationId xmlns:a16="http://schemas.microsoft.com/office/drawing/2014/main" id="{5F52147B-3747-4044-8EB2-1E5B92691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35385" y="1952961"/>
              <a:ext cx="747854" cy="747854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69900A3-CB68-4E0B-ACAC-C22AA8F1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11030" y="2326888"/>
              <a:ext cx="32435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AE0D5C9D-0D67-4617-87BC-7E89899D3EAC}"/>
              </a:ext>
            </a:extLst>
          </p:cNvPr>
          <p:cNvGrpSpPr/>
          <p:nvPr/>
        </p:nvGrpSpPr>
        <p:grpSpPr>
          <a:xfrm>
            <a:off x="2795239" y="2479290"/>
            <a:ext cx="1189463" cy="888378"/>
            <a:chOff x="2795239" y="2479290"/>
            <a:chExt cx="1189463" cy="88837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6D08A5B-D8B4-45B3-BFA7-EC62FEF50A40}"/>
                </a:ext>
              </a:extLst>
            </p:cNvPr>
            <p:cNvCxnSpPr>
              <a:cxnSpLocks/>
            </p:cNvCxnSpPr>
            <p:nvPr/>
          </p:nvCxnSpPr>
          <p:spPr>
            <a:xfrm>
              <a:off x="2795239" y="2479290"/>
              <a:ext cx="1189463" cy="8883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954CDB0D-BB5A-4556-8271-353A86417FC7}"/>
                </a:ext>
              </a:extLst>
            </p:cNvPr>
            <p:cNvGrpSpPr/>
            <p:nvPr/>
          </p:nvGrpSpPr>
          <p:grpSpPr>
            <a:xfrm>
              <a:off x="3195156" y="2999678"/>
              <a:ext cx="193579" cy="188740"/>
              <a:chOff x="5839634" y="3359323"/>
              <a:chExt cx="378698" cy="369232"/>
            </a:xfrm>
          </p:grpSpPr>
          <p:pic>
            <p:nvPicPr>
              <p:cNvPr id="46" name="Grafik 45" descr="Anhalten">
                <a:extLst>
                  <a:ext uri="{FF2B5EF4-FFF2-40B4-BE49-F238E27FC236}">
                    <a16:creationId xmlns:a16="http://schemas.microsoft.com/office/drawing/2014/main" id="{F2E7FFB7-EE1B-4C96-8019-4BD33953A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360498"/>
                <a:ext cx="92308" cy="92308"/>
              </a:xfrm>
              <a:prstGeom prst="rect">
                <a:avLst/>
              </a:prstGeom>
            </p:spPr>
          </p:pic>
          <p:pic>
            <p:nvPicPr>
              <p:cNvPr id="49" name="Grafik 48" descr="Anhalten">
                <a:extLst>
                  <a:ext uri="{FF2B5EF4-FFF2-40B4-BE49-F238E27FC236}">
                    <a16:creationId xmlns:a16="http://schemas.microsoft.com/office/drawing/2014/main" id="{773AF3E4-0EE3-4D3C-9E82-F79DF0E59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38228" y="3359323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0" name="Grafik 49" descr="Anhalten">
                <a:extLst>
                  <a:ext uri="{FF2B5EF4-FFF2-40B4-BE49-F238E27FC236}">
                    <a16:creationId xmlns:a16="http://schemas.microsoft.com/office/drawing/2014/main" id="{74AD49E2-1DD3-40BD-81D8-3BB14F0AC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0536" y="3451631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1" name="Grafik 50" descr="Anhalten">
                <a:extLst>
                  <a:ext uri="{FF2B5EF4-FFF2-40B4-BE49-F238E27FC236}">
                    <a16:creationId xmlns:a16="http://schemas.microsoft.com/office/drawing/2014/main" id="{51DECF4A-BED8-4D4A-B00F-26283ABCC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39073" y="3535594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2" name="Grafik 51" descr="Anhalten">
                <a:extLst>
                  <a:ext uri="{FF2B5EF4-FFF2-40B4-BE49-F238E27FC236}">
                    <a16:creationId xmlns:a16="http://schemas.microsoft.com/office/drawing/2014/main" id="{6109EE3B-7129-4ED3-B797-ED8D380A6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4561" y="3543939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3" name="Grafik 52" descr="Anhalten">
                <a:extLst>
                  <a:ext uri="{FF2B5EF4-FFF2-40B4-BE49-F238E27FC236}">
                    <a16:creationId xmlns:a16="http://schemas.microsoft.com/office/drawing/2014/main" id="{1661C271-E029-453F-977F-9C297375B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636247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4" name="Grafik 53" descr="Anhalten">
                <a:extLst>
                  <a:ext uri="{FF2B5EF4-FFF2-40B4-BE49-F238E27FC236}">
                    <a16:creationId xmlns:a16="http://schemas.microsoft.com/office/drawing/2014/main" id="{AB6E794F-CFF1-41E3-8D2A-C67255BDD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535053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5" name="Grafik 54" descr="Anhalten">
                <a:extLst>
                  <a:ext uri="{FF2B5EF4-FFF2-40B4-BE49-F238E27FC236}">
                    <a16:creationId xmlns:a16="http://schemas.microsoft.com/office/drawing/2014/main" id="{AD061A82-A960-4887-AC9B-F615F8488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7741" y="3636247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6" name="Grafik 55" descr="Anhalten">
                <a:extLst>
                  <a:ext uri="{FF2B5EF4-FFF2-40B4-BE49-F238E27FC236}">
                    <a16:creationId xmlns:a16="http://schemas.microsoft.com/office/drawing/2014/main" id="{0B9B8AE9-1EA9-4DC2-845A-1A19108CB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18385" y="3363544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7" name="Grafik 56" descr="Anhalten">
                <a:extLst>
                  <a:ext uri="{FF2B5EF4-FFF2-40B4-BE49-F238E27FC236}">
                    <a16:creationId xmlns:a16="http://schemas.microsoft.com/office/drawing/2014/main" id="{C2E0087B-C89E-4FA5-BC0F-A792F9F2C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26024" y="3543939"/>
                <a:ext cx="92308" cy="92308"/>
              </a:xfrm>
              <a:prstGeom prst="rect">
                <a:avLst/>
              </a:prstGeom>
            </p:spPr>
          </p:pic>
        </p:grp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1CEC88B-8033-433D-B19A-D6FA67C8A99A}"/>
              </a:ext>
            </a:extLst>
          </p:cNvPr>
          <p:cNvGrpSpPr/>
          <p:nvPr/>
        </p:nvGrpSpPr>
        <p:grpSpPr>
          <a:xfrm>
            <a:off x="2795239" y="1723241"/>
            <a:ext cx="959006" cy="603647"/>
            <a:chOff x="2795239" y="1723241"/>
            <a:chExt cx="959006" cy="603647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6590736-FDE5-4948-B660-7F8BA920BCC3}"/>
                </a:ext>
              </a:extLst>
            </p:cNvPr>
            <p:cNvCxnSpPr/>
            <p:nvPr/>
          </p:nvCxnSpPr>
          <p:spPr>
            <a:xfrm flipV="1">
              <a:off x="2795239" y="1723241"/>
              <a:ext cx="959006" cy="60364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fik 58" descr="Dokument">
              <a:extLst>
                <a:ext uri="{FF2B5EF4-FFF2-40B4-BE49-F238E27FC236}">
                  <a16:creationId xmlns:a16="http://schemas.microsoft.com/office/drawing/2014/main" id="{821ED959-E74F-4A86-9127-9AB11BC7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56074" y="1737866"/>
              <a:ext cx="287198" cy="287198"/>
            </a:xfrm>
            <a:prstGeom prst="rect">
              <a:avLst/>
            </a:prstGeom>
          </p:spPr>
        </p:pic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5313048-5AF0-406B-B8CA-3436238374DD}"/>
              </a:ext>
            </a:extLst>
          </p:cNvPr>
          <p:cNvGrpSpPr/>
          <p:nvPr/>
        </p:nvGrpSpPr>
        <p:grpSpPr>
          <a:xfrm>
            <a:off x="4310255" y="1723241"/>
            <a:ext cx="327816" cy="1413969"/>
            <a:chOff x="4310255" y="1723241"/>
            <a:chExt cx="327816" cy="1413969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2C64226B-22C4-4B43-ADD4-9BBE469165C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4310255" y="1723241"/>
              <a:ext cx="35004" cy="141396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afik 59" descr="Dokument">
              <a:extLst>
                <a:ext uri="{FF2B5EF4-FFF2-40B4-BE49-F238E27FC236}">
                  <a16:creationId xmlns:a16="http://schemas.microsoft.com/office/drawing/2014/main" id="{866A389A-A307-4C98-AC83-9EBD92C0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50873" y="2573836"/>
              <a:ext cx="287198" cy="287198"/>
            </a:xfrm>
            <a:prstGeom prst="rect">
              <a:avLst/>
            </a:prstGeom>
          </p:spPr>
        </p:pic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F39F7069-E809-499B-8BAD-7597BE23B8AE}"/>
              </a:ext>
            </a:extLst>
          </p:cNvPr>
          <p:cNvGrpSpPr/>
          <p:nvPr/>
        </p:nvGrpSpPr>
        <p:grpSpPr>
          <a:xfrm>
            <a:off x="4628479" y="2668860"/>
            <a:ext cx="1607323" cy="698808"/>
            <a:chOff x="4628479" y="2668860"/>
            <a:chExt cx="1607323" cy="698808"/>
          </a:xfrm>
        </p:grpSpPr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17F78B6A-C3FE-4436-A8CF-A191AA35A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479" y="2668860"/>
              <a:ext cx="1607323" cy="698808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fik 57" descr="Bild">
              <a:extLst>
                <a:ext uri="{FF2B5EF4-FFF2-40B4-BE49-F238E27FC236}">
                  <a16:creationId xmlns:a16="http://schemas.microsoft.com/office/drawing/2014/main" id="{3D92F6D7-3FCB-4537-AE96-08D875D8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32140" y="3051888"/>
              <a:ext cx="273059" cy="273059"/>
            </a:xfrm>
            <a:prstGeom prst="rect">
              <a:avLst/>
            </a:prstGeom>
          </p:spPr>
        </p:pic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6BBC5AF-22D5-4F90-8A4A-D585BEA05675}"/>
              </a:ext>
            </a:extLst>
          </p:cNvPr>
          <p:cNvGrpSpPr/>
          <p:nvPr/>
        </p:nvGrpSpPr>
        <p:grpSpPr>
          <a:xfrm>
            <a:off x="2795239" y="2122858"/>
            <a:ext cx="3033132" cy="273173"/>
            <a:chOff x="2795239" y="2122858"/>
            <a:chExt cx="3033132" cy="273173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C5E95EC-4304-49F5-9557-B261E10A9DC6}"/>
                </a:ext>
              </a:extLst>
            </p:cNvPr>
            <p:cNvCxnSpPr>
              <a:cxnSpLocks/>
            </p:cNvCxnSpPr>
            <p:nvPr/>
          </p:nvCxnSpPr>
          <p:spPr>
            <a:xfrm>
              <a:off x="2795239" y="2396031"/>
              <a:ext cx="30331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fik 62" descr="Bild">
              <a:extLst>
                <a:ext uri="{FF2B5EF4-FFF2-40B4-BE49-F238E27FC236}">
                  <a16:creationId xmlns:a16="http://schemas.microsoft.com/office/drawing/2014/main" id="{5581B954-7DD4-42C4-A3EE-BBD05A7E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04766" y="2122858"/>
              <a:ext cx="273059" cy="2730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Carchain: Image-Server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E88C9B4-396F-4296-B2E4-53BC5A81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„Speicher“ auf Blockchain ist sehr teuer!</a:t>
            </a:r>
          </a:p>
          <a:p>
            <a:r>
              <a:rPr lang="de-DE" dirty="0"/>
              <a:t>Darum: Speichern der Bilder der Autos auf separatem Server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Carchain</a:t>
            </a:r>
            <a:r>
              <a:rPr lang="de-DE" dirty="0">
                <a:sym typeface="Wingdings" panose="05000000000000000000" pitchFamily="2" charset="2"/>
              </a:rPr>
              <a:t> Image-Server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Carchain: Image-Server</a:t>
            </a:r>
            <a:endParaRPr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5BA73A-651C-4441-B4FA-28D8B2B5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890" y="990599"/>
            <a:ext cx="4885459" cy="3641725"/>
          </a:xfrm>
        </p:spPr>
        <p:txBody>
          <a:bodyPr/>
          <a:lstStyle/>
          <a:p>
            <a:r>
              <a:rPr lang="de-DE" dirty="0"/>
              <a:t>Methoden auf Server:</a:t>
            </a:r>
          </a:p>
          <a:p>
            <a:pPr lvl="1"/>
            <a:r>
              <a:rPr lang="de-DE" dirty="0"/>
              <a:t>Nutzer registrieren</a:t>
            </a:r>
          </a:p>
          <a:p>
            <a:pPr lvl="1"/>
            <a:r>
              <a:rPr lang="de-DE" dirty="0"/>
              <a:t>Auto anlegen</a:t>
            </a:r>
          </a:p>
          <a:p>
            <a:pPr lvl="1"/>
            <a:r>
              <a:rPr lang="de-DE" dirty="0"/>
              <a:t>Auto löschen</a:t>
            </a:r>
          </a:p>
          <a:p>
            <a:pPr lvl="1"/>
            <a:r>
              <a:rPr lang="de-DE" dirty="0"/>
              <a:t>Bild für Auto hinzufügen</a:t>
            </a:r>
          </a:p>
          <a:p>
            <a:pPr lvl="1"/>
            <a:r>
              <a:rPr lang="de-DE" dirty="0"/>
              <a:t>Alle Bilder eines Autos abrufen</a:t>
            </a:r>
          </a:p>
          <a:p>
            <a:pPr lvl="1"/>
            <a:r>
              <a:rPr lang="de-DE" dirty="0"/>
              <a:t>Konkretes Bild abrufen</a:t>
            </a:r>
          </a:p>
          <a:p>
            <a:r>
              <a:rPr lang="de-DE" dirty="0"/>
              <a:t>Technologien:</a:t>
            </a:r>
          </a:p>
          <a:p>
            <a:pPr lvl="1"/>
            <a:r>
              <a:rPr lang="de-DE" dirty="0"/>
              <a:t>Node.js &amp; PostgreSQL</a:t>
            </a:r>
          </a:p>
        </p:txBody>
      </p:sp>
      <p:pic>
        <p:nvPicPr>
          <p:cNvPr id="9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6638FF4-12F9-4C07-822D-5EE67BEB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12023"/>
            <a:ext cx="2962275" cy="1828800"/>
          </a:xfrm>
          <a:prstGeom prst="rect">
            <a:avLst/>
          </a:prstGeom>
        </p:spPr>
      </p:pic>
      <p:pic>
        <p:nvPicPr>
          <p:cNvPr id="10" name="Google Shape;186;p30" descr="Datei:Node.js logo.svg – Wikipedia">
            <a:extLst>
              <a:ext uri="{FF2B5EF4-FFF2-40B4-BE49-F238E27FC236}">
                <a16:creationId xmlns:a16="http://schemas.microsoft.com/office/drawing/2014/main" id="{A4C581DA-D1D3-49B6-8F08-E393B5E39FA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3506459"/>
            <a:ext cx="1578643" cy="96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C6048FB3-A659-4E1B-B361-F23FF7900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989" y="3564747"/>
            <a:ext cx="909205" cy="9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5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Android-App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de-DE" dirty="0"/>
              <a:t>Funktionen der App: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Vermieten von Fahrzeugen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Suchen &amp; Mieten von Fahrzeugen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Rechnungen &amp; Kosten einsehen (Wallet-Verwaltung)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Digitaler Autoschlüssel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Profilverwaltung</a:t>
            </a: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Autos einsehen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Autos können eingesehen werden</a:t>
            </a:r>
          </a:p>
          <a:p>
            <a:pPr lvl="1"/>
            <a:r>
              <a:rPr lang="de-DE" dirty="0"/>
              <a:t>Filter nach:</a:t>
            </a:r>
          </a:p>
          <a:p>
            <a:pPr lvl="2"/>
            <a:r>
              <a:rPr lang="de-DE" dirty="0"/>
              <a:t>Entfernung</a:t>
            </a:r>
          </a:p>
          <a:p>
            <a:pPr lvl="2"/>
            <a:r>
              <a:rPr lang="de-DE" dirty="0"/>
              <a:t>Preis (pro Stunde)</a:t>
            </a:r>
          </a:p>
          <a:p>
            <a:pPr lvl="2"/>
            <a:r>
              <a:rPr lang="de-DE" dirty="0"/>
              <a:t>Ausleihdauer (min. / max.)</a:t>
            </a:r>
          </a:p>
        </p:txBody>
      </p:sp>
      <p:pic>
        <p:nvPicPr>
          <p:cNvPr id="5" name="Grafik 4" descr="Ein Bild, das Screensho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0599"/>
            <a:ext cx="1715690" cy="35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7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Autos einsehen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840" y="990599"/>
            <a:ext cx="4080509" cy="3641725"/>
          </a:xfrm>
        </p:spPr>
        <p:txBody>
          <a:bodyPr/>
          <a:lstStyle/>
          <a:p>
            <a:r>
              <a:rPr lang="de-DE" dirty="0"/>
              <a:t>Detail-Ansicht zeigt interessante Daten zum Fahrzeug:</a:t>
            </a:r>
          </a:p>
          <a:p>
            <a:pPr lvl="1"/>
            <a:r>
              <a:rPr lang="de-DE" dirty="0"/>
              <a:t>Modelldaten</a:t>
            </a:r>
          </a:p>
          <a:p>
            <a:pPr lvl="1"/>
            <a:r>
              <a:rPr lang="de-DE" dirty="0"/>
              <a:t>Nummernschild</a:t>
            </a:r>
          </a:p>
          <a:p>
            <a:pPr lvl="1"/>
            <a:r>
              <a:rPr lang="de-DE" dirty="0"/>
              <a:t>Heimatadresse</a:t>
            </a:r>
          </a:p>
          <a:p>
            <a:pPr lvl="1"/>
            <a:r>
              <a:rPr lang="de-DE" dirty="0"/>
              <a:t>Preise (nach Mietlänge)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B6C9B6C-38D1-4652-8100-52785F93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2870" y="990599"/>
            <a:ext cx="1715689" cy="35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7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Einleitung / Einführung (Simon)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Aufgabe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Idee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Umsetzung &amp; Vision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Architektur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Einleitung/Überblick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Server (Bilder) (Faiß)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App (Mieten)  (Simon)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Blockchain  (Basti)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SmartCar (RaspberryPi)  (Nils)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Ergebnis: Carchain 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Fakten / Stand (Simon)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Demo (Alle?)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Fazit (Simon?)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 mieten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Mit der Miete wird Auto verfügbar:</a:t>
            </a:r>
          </a:p>
          <a:p>
            <a:pPr lvl="1"/>
            <a:r>
              <a:rPr lang="de-DE" dirty="0"/>
              <a:t>Digitaler Autoschlüssel freigeschaltet</a:t>
            </a:r>
          </a:p>
          <a:p>
            <a:pPr lvl="1"/>
            <a:r>
              <a:rPr lang="de-DE" dirty="0"/>
              <a:t>Entfernung</a:t>
            </a:r>
          </a:p>
          <a:p>
            <a:pPr lvl="1"/>
            <a:r>
              <a:rPr lang="de-DE" dirty="0"/>
              <a:t>Restmietdauer</a:t>
            </a:r>
          </a:p>
          <a:p>
            <a:pPr lvl="1"/>
            <a:r>
              <a:rPr lang="de-DE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Digitaler Autoschlüssel kann genutzt werden</a:t>
            </a:r>
          </a:p>
          <a:p>
            <a:r>
              <a:rPr lang="de-DE" dirty="0"/>
              <a:t>Am Auto vorhalten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Miete wird geprüft und Auto geöffnet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Nach Mietende nutzlos!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92D01-A24F-4B06-A617-9B110842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Probleme der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E4C17-2834-4C60-81F8-1F175F18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Web3j Bibliothek für Android ist unausgereift:</a:t>
            </a:r>
          </a:p>
          <a:p>
            <a:pPr lvl="1"/>
            <a:r>
              <a:rPr lang="de-DE" dirty="0"/>
              <a:t>Verbindung mit Blockchain kann hergestellt werden</a:t>
            </a:r>
          </a:p>
          <a:p>
            <a:pPr lvl="1"/>
            <a:r>
              <a:rPr lang="de-DE" dirty="0"/>
              <a:t>Aufruf der Smart-</a:t>
            </a:r>
            <a:r>
              <a:rPr lang="de-DE" dirty="0" err="1"/>
              <a:t>Contract</a:t>
            </a:r>
            <a:r>
              <a:rPr lang="de-DE" dirty="0"/>
              <a:t> Methoden schlägt fehl:</a:t>
            </a:r>
            <a:br>
              <a:rPr lang="de-DE" dirty="0"/>
            </a:br>
            <a:r>
              <a:rPr lang="de-DE" dirty="0"/>
              <a:t>„Leerer Rückgabewert“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Fehler in Konvertierung/Kommunikation mit eigenen </a:t>
            </a:r>
            <a:r>
              <a:rPr lang="de-DE" dirty="0" err="1">
                <a:sym typeface="Wingdings" panose="05000000000000000000" pitchFamily="2" charset="2"/>
              </a:rPr>
              <a:t>Contracts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 Keine Anbindung an Blockchain möglich!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Alternative: Andere Library, Bugfix oder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		 Routing über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5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Blockchain Allgemein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Ethereum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Development Tools: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Truffle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Ganache bzw. Ganache-Cli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Visual Studio - Solidity Extension</a:t>
            </a:r>
            <a:endParaRPr dirty="0">
              <a:latin typeface="+mn-lt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598" y="1152476"/>
            <a:ext cx="3160699" cy="7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36" y="2811461"/>
            <a:ext cx="3160701" cy="177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034" y="2571750"/>
            <a:ext cx="2249826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 Contracts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Solidity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Ähnlich: Java Script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Möglichkeiten: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structs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constructors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destructors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functions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public/ private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uvm.</a:t>
            </a:r>
            <a:endParaRPr dirty="0">
              <a:latin typeface="+mn-lt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339" y="990599"/>
            <a:ext cx="2249826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 Contracts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Besonderheiten: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views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Variablentypen wie address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de" dirty="0"/>
              <a:t>emory</a:t>
            </a:r>
            <a:br>
              <a:rPr lang="de" dirty="0"/>
            </a:b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Optimierung: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Variablen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requires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modifier</a:t>
            </a:r>
            <a:endParaRPr dirty="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717" y="2571750"/>
            <a:ext cx="5026699" cy="64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15" y="1138502"/>
            <a:ext cx="5034601" cy="4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200" dirty="0"/>
              <a:t>Carchain: Smart Contract Implementierung</a:t>
            </a:r>
            <a:endParaRPr sz="3200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addCar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removeCar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rentCar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mayRent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isLegalLeaser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returnCarToCarpool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getAvaibleVehicles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resetCars</a:t>
            </a:r>
            <a:endParaRPr dirty="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421" y="1017725"/>
            <a:ext cx="2147907" cy="26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Funktionsweise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733075" y="1256800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+mn-lt"/>
              </a:rPr>
              <a:t>Blockchain aufbauen</a:t>
            </a:r>
            <a:endParaRPr dirty="0">
              <a:latin typeface="+mn-l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754825" y="1827125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Contract kompilieren</a:t>
            </a:r>
            <a:endParaRPr>
              <a:latin typeface="+mn-l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754825" y="2397450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Contract deployen</a:t>
            </a:r>
            <a:endParaRPr>
              <a:latin typeface="+mn-lt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754825" y="2967775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Web3 Connect</a:t>
            </a:r>
            <a:endParaRPr>
              <a:latin typeface="+mn-lt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11175" y="4108375"/>
            <a:ext cx="20208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Funktionen ausführen</a:t>
            </a:r>
            <a:endParaRPr>
              <a:latin typeface="+mn-lt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674775" y="1609762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663975" y="2180099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663975" y="27504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674775" y="33207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3043175" y="1256800"/>
            <a:ext cx="357000" cy="1489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043175" y="2963425"/>
            <a:ext cx="357000" cy="1489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3689625" y="1827100"/>
            <a:ext cx="1239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+mn-lt"/>
              </a:rPr>
              <a:t>Commands</a:t>
            </a:r>
            <a:endParaRPr dirty="0">
              <a:latin typeface="+mn-lt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612300" y="3538075"/>
            <a:ext cx="1919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Programmiersprache</a:t>
            </a:r>
            <a:endParaRPr>
              <a:latin typeface="+mn-l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306013" y="1160342"/>
            <a:ext cx="4778477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latin typeface="Consolas" panose="020B0609020204030204" pitchFamily="49" charset="0"/>
              </a:rPr>
              <a:t>ganache-cli -m "dragon canoe knife need marine business arctic honey make layer company solar" </a:t>
            </a:r>
            <a:br>
              <a:rPr lang="de" sz="1100" dirty="0">
                <a:latin typeface="Consolas" panose="020B0609020204030204" pitchFamily="49" charset="0"/>
              </a:rPr>
            </a:br>
            <a:r>
              <a:rPr lang="de" sz="1100" dirty="0">
                <a:latin typeface="Consolas" panose="020B0609020204030204" pitchFamily="49" charset="0"/>
              </a:rPr>
              <a:t>-h "193.196.54.51" -p 8545 -e 10000 &amp;</a:t>
            </a:r>
            <a:endParaRPr sz="1100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 panose="020B0609020204030204" pitchFamily="49" charset="0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306013" y="2247750"/>
            <a:ext cx="473105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latin typeface="Consolas" panose="020B0609020204030204" pitchFamily="49" charset="0"/>
              </a:rPr>
              <a:t>truffle migrate --network ganacheOnServer --reset</a:t>
            </a:r>
            <a:endParaRPr sz="1100" dirty="0">
              <a:latin typeface="Consolas" panose="020B0609020204030204" pitchFamily="49" charset="0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22125" y="3538075"/>
            <a:ext cx="20208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Interface bereitstellen</a:t>
            </a:r>
            <a:endParaRPr>
              <a:latin typeface="+mn-l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674775" y="38910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Funktionsweise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60FB9F-F923-46BB-AC09-6380140A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5148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8375"/>
            <a:ext cx="73247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00" y="3280200"/>
            <a:ext cx="8682800" cy="3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" sz="1800" dirty="0"/>
              <a:t>Aufbau der Entwicklungsumgebung: </a:t>
            </a:r>
            <a:endParaRPr sz="18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Anschließen und aktivieren der Kamera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Ausgedruckter physischer QR-Code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T-Cobbler &amp; Steckplatine mit 3 LEDs und 2 Buttons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Test-Skripte (dev-ausleihen.js &amp; dev-zurueckgeben.js)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Externer Zugriff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OpenSSH enabled + Public Key Authentifizierung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Statische private IP am Pi (192.168.178.42)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DynDNS Eintrag an der FRITZ!Box (carchain-pi.dnsuser.de &lt;-&gt; Wechselnde öffentliche IP)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Portweiterleitung an der FRITZ!Box (Wechselnde öffentliche IP:22 &lt;-&gt; 192.168.178.42:22)</a:t>
            </a:r>
            <a:endParaRPr sz="1600" dirty="0">
              <a:latin typeface="+mn-lt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" sz="1800" dirty="0"/>
              <a:t>→ SSH-Zugriff auf Pi im lokalen Netz über carchain-pi.dnsuser.de möglich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Einleitung: Aufgabenstellung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„Mietvorgänge mit Blockchain verwalten!“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dirty="0"/>
            </a:br>
            <a:r>
              <a:rPr lang="de" dirty="0"/>
              <a:t>→ Carsharing via Blockchain </a:t>
            </a:r>
            <a:endParaRPr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5616C79-9825-4C2C-BBF8-FA50F8E776DB}"/>
              </a:ext>
            </a:extLst>
          </p:cNvPr>
          <p:cNvGrpSpPr/>
          <p:nvPr/>
        </p:nvGrpSpPr>
        <p:grpSpPr>
          <a:xfrm>
            <a:off x="1824390" y="1969957"/>
            <a:ext cx="1684097" cy="914400"/>
            <a:chOff x="1824390" y="1895450"/>
            <a:chExt cx="1684097" cy="914400"/>
          </a:xfrm>
        </p:grpSpPr>
        <p:pic>
          <p:nvPicPr>
            <p:cNvPr id="3" name="Grafik 2" descr="Gebäude">
              <a:extLst>
                <a:ext uri="{FF2B5EF4-FFF2-40B4-BE49-F238E27FC236}">
                  <a16:creationId xmlns:a16="http://schemas.microsoft.com/office/drawing/2014/main" id="{D62DF6A0-5A9D-4F54-9A26-40E5FC4C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4087" y="189545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Haus">
              <a:extLst>
                <a:ext uri="{FF2B5EF4-FFF2-40B4-BE49-F238E27FC236}">
                  <a16:creationId xmlns:a16="http://schemas.microsoft.com/office/drawing/2014/main" id="{2E1271AC-5C0F-4278-BD7B-C70D96B5C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4390" y="189545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77FFEDC-CAB2-4FA3-9FAF-BFB7464F6086}"/>
              </a:ext>
            </a:extLst>
          </p:cNvPr>
          <p:cNvGrpSpPr/>
          <p:nvPr/>
        </p:nvGrpSpPr>
        <p:grpSpPr>
          <a:xfrm>
            <a:off x="5158204" y="1969957"/>
            <a:ext cx="1828800" cy="914400"/>
            <a:chOff x="5147156" y="1895450"/>
            <a:chExt cx="1828800" cy="914400"/>
          </a:xfrm>
        </p:grpSpPr>
        <p:pic>
          <p:nvPicPr>
            <p:cNvPr id="7" name="Grafik 6" descr="Auto">
              <a:extLst>
                <a:ext uri="{FF2B5EF4-FFF2-40B4-BE49-F238E27FC236}">
                  <a16:creationId xmlns:a16="http://schemas.microsoft.com/office/drawing/2014/main" id="{2C979176-56BF-423A-AD2E-9AAC4EB5D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47156" y="189545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Roller">
              <a:extLst>
                <a:ext uri="{FF2B5EF4-FFF2-40B4-BE49-F238E27FC236}">
                  <a16:creationId xmlns:a16="http://schemas.microsoft.com/office/drawing/2014/main" id="{A17EC684-BF09-43AD-AABB-72A3C373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61556" y="189545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BF03DBDA-8C14-42E5-83FD-6F186256E3FF}"/>
              </a:ext>
            </a:extLst>
          </p:cNvPr>
          <p:cNvSpPr/>
          <p:nvPr/>
        </p:nvSpPr>
        <p:spPr>
          <a:xfrm>
            <a:off x="3934530" y="2200061"/>
            <a:ext cx="797631" cy="45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kationszeichen 15">
            <a:extLst>
              <a:ext uri="{FF2B5EF4-FFF2-40B4-BE49-F238E27FC236}">
                <a16:creationId xmlns:a16="http://schemas.microsoft.com/office/drawing/2014/main" id="{3E692F79-41FC-4C85-9DDF-02045380C3FF}"/>
              </a:ext>
            </a:extLst>
          </p:cNvPr>
          <p:cNvSpPr/>
          <p:nvPr/>
        </p:nvSpPr>
        <p:spPr>
          <a:xfrm>
            <a:off x="1395978" y="1686851"/>
            <a:ext cx="2685623" cy="1480612"/>
          </a:xfrm>
          <a:prstGeom prst="mathMultiply">
            <a:avLst>
              <a:gd name="adj1" fmla="val 1051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15159C4-FAA5-447E-AC4D-E7F5C016518F}"/>
              </a:ext>
            </a:extLst>
          </p:cNvPr>
          <p:cNvGrpSpPr/>
          <p:nvPr/>
        </p:nvGrpSpPr>
        <p:grpSpPr>
          <a:xfrm>
            <a:off x="2432338" y="3680673"/>
            <a:ext cx="5361954" cy="985438"/>
            <a:chOff x="2432338" y="3680673"/>
            <a:chExt cx="5361954" cy="985438"/>
          </a:xfrm>
        </p:grpSpPr>
        <p:pic>
          <p:nvPicPr>
            <p:cNvPr id="11" name="Grafik 10" descr="Ein Bild, das Teller, Essen, Zeichnung enthält.&#10;&#10;Automatisch generierte Beschreibung">
              <a:extLst>
                <a:ext uri="{FF2B5EF4-FFF2-40B4-BE49-F238E27FC236}">
                  <a16:creationId xmlns:a16="http://schemas.microsoft.com/office/drawing/2014/main" id="{52271963-A9AD-4203-8207-8E206BCD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32338" y="3680673"/>
              <a:ext cx="1502192" cy="985438"/>
            </a:xfrm>
            <a:prstGeom prst="rect">
              <a:avLst/>
            </a:prstGeom>
          </p:spPr>
        </p:pic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E2E78763-484B-4736-8596-4A37C17BFED4}"/>
                </a:ext>
              </a:extLst>
            </p:cNvPr>
            <p:cNvSpPr/>
            <p:nvPr/>
          </p:nvSpPr>
          <p:spPr>
            <a:xfrm>
              <a:off x="3992914" y="3946296"/>
              <a:ext cx="797631" cy="454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Google Shape;110;p22">
              <a:extLst>
                <a:ext uri="{FF2B5EF4-FFF2-40B4-BE49-F238E27FC236}">
                  <a16:creationId xmlns:a16="http://schemas.microsoft.com/office/drawing/2014/main" id="{F0702733-6496-4797-9F3C-B6D95F380C5D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911099" y="3791864"/>
              <a:ext cx="2883193" cy="722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Aufbau der Entwicklungsumgebung: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771"/>
            <a:ext cx="4260301" cy="319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300" y="1017725"/>
            <a:ext cx="2830001" cy="37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Funktionalität aus dem Pflichtenheft (NodeJS):</a:t>
            </a:r>
            <a:endParaRPr sz="20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Registrieren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OnOff-Modul für steuern der GPIO-Pins (LEDs+Buttons)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Bei Knopfdruck: Registrieren (später realisiert in Bereitstellungs-Pipeline, gleiche Funktion)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Einbinden der Web3-Schnittstelle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Nutzen der Smart-Contract Funktion: “addCar”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Picture Upload über HTTP-Put mit newman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register-collection.json für Beschreibung der HTTP-Anfrage</a:t>
            </a:r>
            <a:endParaRPr sz="1800" dirty="0">
              <a:latin typeface="+mn-lt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150" y="3632263"/>
            <a:ext cx="59817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 descr="Datei:Node.js logo.svg –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349" y="938749"/>
            <a:ext cx="1578643" cy="96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idx="1"/>
          </p:nvPr>
        </p:nvSpPr>
        <p:spPr>
          <a:xfrm>
            <a:off x="628649" y="990599"/>
            <a:ext cx="8316248" cy="36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QR-Lookup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Bei Knopfdruck: QR-Lookup → Gelbe “In Bearbeitung”-LED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Aufnahme und speichern eines Fotos mit Pi-Camera-Modul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Suchen nach QR-Code mit Qrcode-Reader-Modul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Falls Wallet-Adresse gefunden: Abfragen ob existent an Blockchai</a:t>
            </a:r>
            <a:r>
              <a:rPr lang="en-GB" sz="1800" dirty="0">
                <a:latin typeface="+mn-lt"/>
              </a:rPr>
              <a:t>n </a:t>
            </a:r>
            <a:r>
              <a:rPr lang="de" sz="1800" dirty="0">
                <a:latin typeface="+mn-lt"/>
              </a:rPr>
              <a:t>(Web3)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Nutzen der Smart-Contract Funktion: “isLegalLeaser”</a:t>
            </a:r>
            <a:endParaRPr sz="1800" dirty="0"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True: Grüne LED = Offen (+Gelb aus)</a:t>
            </a:r>
            <a:endParaRPr sz="1600" dirty="0"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False: Rote LED = Geschlossen (+Gelb aus)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15 s Intervall-Schleife im Hintergrund: Überprüfen von “isLegalLeaser” + LED-Steuerung</a:t>
            </a:r>
            <a:endParaRPr sz="1800" dirty="0">
              <a:latin typeface="+mn-lt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3552813"/>
            <a:ext cx="59817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idx="1"/>
          </p:nvPr>
        </p:nvSpPr>
        <p:spPr>
          <a:xfrm>
            <a:off x="628649" y="990599"/>
            <a:ext cx="8183511" cy="36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Automatisierte Bereitstellungs-Pipeline (Ansible)</a:t>
            </a:r>
            <a:endParaRPr sz="18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Konfiguration von Ansible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Anlegen eines Inventory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Schreiben eines Playbooks bestehend aus Tasks: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Installieren von NodeJS, NPM und dem Node-Exporter über APT + enable Node-Repository 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Kopieren des privaten SSH-Schlüssels für Zugriff auf Git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Konfiguration von OpenSSH (durch ssh_config.j2) &amp; ssh-keyscan git.smagcloud.de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Klonen des Repos (git@git.smagcloud.de:DHBW17B/carchain.git)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Installieren der benötigten NPM-Pakete (aus npm-requirements.txt)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Kopieren des angelegten Unit-Files (durch car_js.service) für automatisches Starten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Konfiguration von Systemd (car_js.service &amp; node-exporter starten + enablen)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Ausführen von register_car.js (Registrieren des PIs an der BC + Bild-Upload an DB)</a:t>
            </a:r>
            <a:endParaRPr sz="1600" dirty="0"/>
          </a:p>
        </p:txBody>
      </p:sp>
      <p:pic>
        <p:nvPicPr>
          <p:cNvPr id="200" name="Google Shape;200;p32" descr="Datei:Ansible logo.svg –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496" y="274638"/>
            <a:ext cx="1346013" cy="165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Monitoring (Prometheus &amp; Grafana)</a:t>
            </a:r>
            <a:endParaRPr sz="20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DNS-Eintrag des Servers: carchain-server.tk &lt;-&gt; 193.196.54.51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Betrieben mit Docker, Volumes für persistenten Speicher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Cronjob: Starten nach Reboot des Servers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Prometheus: TSDB, Sammelt Metriken über HTTP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Konfiguration über YAML-Datei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Scrape-Intervall: 15 Sekunden (carchain-pi.dnsuser.de)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http://carchain-server.tk:9090/status</a:t>
            </a:r>
            <a:endParaRPr sz="18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Node-Exporter auf dem RaPi: Abfragen der Metriken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Bereitstellen der Metriken als HTTP-Endpunkt auf Port 9100</a:t>
            </a:r>
            <a:endParaRPr sz="1800" dirty="0">
              <a:latin typeface="+mn-lt"/>
            </a:endParaRPr>
          </a:p>
          <a:p>
            <a:pPr lvl="1">
              <a:spcBef>
                <a:spcPts val="0"/>
              </a:spcBef>
              <a:buSzPts val="1400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http://carchain-pi.dnsuser.de:9100/metrics</a:t>
            </a:r>
            <a:endParaRPr sz="1800" u="sng" dirty="0">
              <a:solidFill>
                <a:schemeClr val="bg2">
                  <a:lumMod val="25000"/>
                </a:schemeClr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Grafana: Visualisierung über Dashboards und Alerts</a:t>
            </a:r>
            <a:endParaRPr sz="2000" dirty="0"/>
          </a:p>
          <a:p>
            <a:pPr lvl="1">
              <a:spcBef>
                <a:spcPts val="0"/>
              </a:spcBef>
              <a:buSzPts val="1400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http://carchain-server.tk:3000/d/rYdddlPWk/rapi-carchain</a:t>
            </a:r>
            <a:endParaRPr sz="18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7" name="Google Shape;207;p33" descr="Prometheus (software)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456" y="1978427"/>
            <a:ext cx="1477037" cy="147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 descr="3CH Simple Dashboard dashboardData for Grafana | Grafana Lab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4456" y="3685429"/>
            <a:ext cx="1482772" cy="118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 descr="Docker Logos and Photos | Docker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9586" y="292780"/>
            <a:ext cx="1306775" cy="11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dirty="0"/>
              <a:t>Monitoring (Prometheus &amp; Grafana)</a:t>
            </a:r>
            <a:endParaRPr dirty="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01" y="1476903"/>
            <a:ext cx="5599406" cy="315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Ergebnis: Carchain - Stand</a:t>
            </a:r>
            <a:endParaRPr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D4D259-0489-4E4E-B272-01F620A1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Blockchain:</a:t>
            </a:r>
          </a:p>
          <a:p>
            <a:r>
              <a:rPr lang="de-DE" dirty="0"/>
              <a:t>Image-Server:</a:t>
            </a:r>
          </a:p>
          <a:p>
            <a:r>
              <a:rPr lang="de-DE" dirty="0"/>
              <a:t>Car-</a:t>
            </a:r>
            <a:r>
              <a:rPr lang="de-DE" dirty="0" err="1"/>
              <a:t>Provisioning</a:t>
            </a:r>
            <a:r>
              <a:rPr lang="de-DE" dirty="0"/>
              <a:t>:</a:t>
            </a:r>
          </a:p>
          <a:p>
            <a:r>
              <a:rPr lang="de-DE" dirty="0"/>
              <a:t>App-Anbindung:</a:t>
            </a:r>
          </a:p>
        </p:txBody>
      </p:sp>
      <p:sp>
        <p:nvSpPr>
          <p:cNvPr id="3" name="L-Form 2">
            <a:extLst>
              <a:ext uri="{FF2B5EF4-FFF2-40B4-BE49-F238E27FC236}">
                <a16:creationId xmlns:a16="http://schemas.microsoft.com/office/drawing/2014/main" id="{B36D1F6C-A508-433A-AF64-DAB192201B3C}"/>
              </a:ext>
            </a:extLst>
          </p:cNvPr>
          <p:cNvSpPr/>
          <p:nvPr/>
        </p:nvSpPr>
        <p:spPr>
          <a:xfrm rot="19263275">
            <a:off x="3802193" y="1375359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5699033B-2C8C-4ECC-B498-36FF12057F3B}"/>
              </a:ext>
            </a:extLst>
          </p:cNvPr>
          <p:cNvSpPr/>
          <p:nvPr/>
        </p:nvSpPr>
        <p:spPr>
          <a:xfrm rot="19263275">
            <a:off x="3797825" y="1836676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-Form 6">
            <a:extLst>
              <a:ext uri="{FF2B5EF4-FFF2-40B4-BE49-F238E27FC236}">
                <a16:creationId xmlns:a16="http://schemas.microsoft.com/office/drawing/2014/main" id="{1AA1999C-7FC1-4F85-B750-68DC4D1B3453}"/>
              </a:ext>
            </a:extLst>
          </p:cNvPr>
          <p:cNvSpPr/>
          <p:nvPr/>
        </p:nvSpPr>
        <p:spPr>
          <a:xfrm rot="19263275">
            <a:off x="3802192" y="2276008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2725ED-F663-481A-957E-9647F704C393}"/>
              </a:ext>
            </a:extLst>
          </p:cNvPr>
          <p:cNvSpPr/>
          <p:nvPr/>
        </p:nvSpPr>
        <p:spPr>
          <a:xfrm>
            <a:off x="3770593" y="2571750"/>
            <a:ext cx="5421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DD5CFC-C87E-4EEB-B892-09C8839C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4A35C0-7A13-402A-AE7B-E588CA15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Interessantes, nicht triviales Projekt</a:t>
            </a:r>
          </a:p>
          <a:p>
            <a:r>
              <a:rPr lang="de-DE" dirty="0"/>
              <a:t>Blockchain: spannende Technologie – noch nicht ganz ausgereift</a:t>
            </a:r>
          </a:p>
          <a:p>
            <a:r>
              <a:rPr lang="de-DE" dirty="0"/>
              <a:t>Diverse spannende Anwendungsgebiete</a:t>
            </a:r>
          </a:p>
          <a:p>
            <a:r>
              <a:rPr lang="de-DE" dirty="0"/>
              <a:t>Teilweise komplexere Umsetzung</a:t>
            </a:r>
          </a:p>
          <a:p>
            <a:r>
              <a:rPr lang="de-DE" dirty="0"/>
              <a:t>Schwerer zu debuggen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5D06671-70A5-4AA6-8159-6F41E28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Vielen Dank!</a:t>
            </a:r>
            <a:br>
              <a:rPr lang="de-DE" sz="3600" dirty="0"/>
            </a:b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1736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825" y="113543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72400" y="2493963"/>
            <a:ext cx="534089" cy="534089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65837" y="1816153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06615" y="3426904"/>
            <a:ext cx="665785" cy="665785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10012" y="852055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10310197" y="3354359"/>
            <a:ext cx="1372358" cy="935520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357" y="3381170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33206" y="3695700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66048" y="386351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8972550" y="3954462"/>
            <a:ext cx="1372358" cy="935520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805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375" y="1149553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7144" y="1437655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37894" y="1460369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6006920" y="730984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  <p:pic>
        <p:nvPicPr>
          <p:cNvPr id="20" name="Grafik 19" descr="Auto">
            <a:extLst>
              <a:ext uri="{FF2B5EF4-FFF2-40B4-BE49-F238E27FC236}">
                <a16:creationId xmlns:a16="http://schemas.microsoft.com/office/drawing/2014/main" id="{5660019C-2F30-4912-9438-485BEFD00C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6270" y="1460369"/>
            <a:ext cx="420937" cy="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375" y="1149553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0439" y="1404617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28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156" y="1559640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39220" y="1814704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92531" y="1559640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Grafik 19" descr="Webcam">
            <a:extLst>
              <a:ext uri="{FF2B5EF4-FFF2-40B4-BE49-F238E27FC236}">
                <a16:creationId xmlns:a16="http://schemas.microsoft.com/office/drawing/2014/main" id="{A4FB9A4F-3AD6-43DD-AA82-6F6AEED7B5D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96427" y="1934502"/>
            <a:ext cx="405264" cy="4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7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5103" y="1671984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358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1086</Words>
  <Application>Microsoft Office PowerPoint</Application>
  <PresentationFormat>Bildschirmpräsentation (16:9)</PresentationFormat>
  <Paragraphs>244</Paragraphs>
  <Slides>39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Consolas</vt:lpstr>
      <vt:lpstr>Roboto Light</vt:lpstr>
      <vt:lpstr>Roboto Thin</vt:lpstr>
      <vt:lpstr>Benutzerdefiniertes Design</vt:lpstr>
      <vt:lpstr>PowerPoint-Präsentation</vt:lpstr>
      <vt:lpstr>Gliederung </vt:lpstr>
      <vt:lpstr>Einleitung: Aufgabenstellung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Umsetzung &amp; Vision</vt:lpstr>
      <vt:lpstr>Carchain: Architekturüberblick v3</vt:lpstr>
      <vt:lpstr>Carchain: Image-Server</vt:lpstr>
      <vt:lpstr>Carchain: Image-Server</vt:lpstr>
      <vt:lpstr>Carchain: Android-App</vt:lpstr>
      <vt:lpstr>Carchain: Autos einsehen</vt:lpstr>
      <vt:lpstr>Carchain: Autos einsehen</vt:lpstr>
      <vt:lpstr>Carchain: Auto mieten</vt:lpstr>
      <vt:lpstr>Carchain: Auto nutzen</vt:lpstr>
      <vt:lpstr>Carchain: Probleme der App</vt:lpstr>
      <vt:lpstr>Carchain: Blockchain Allgemein</vt:lpstr>
      <vt:lpstr>Carchain: Smart Contracts</vt:lpstr>
      <vt:lpstr>Carchain: Smart Contracts</vt:lpstr>
      <vt:lpstr>Carchain: Smart Contract Implementierung</vt:lpstr>
      <vt:lpstr>Carchain: Funktionsweise</vt:lpstr>
      <vt:lpstr>Carchain: Funktionsweise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Ergebnis: Carchain - Stand</vt:lpstr>
      <vt:lpstr>Demo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Simon Gaugler</cp:lastModifiedBy>
  <cp:revision>17</cp:revision>
  <dcterms:modified xsi:type="dcterms:W3CDTF">2020-04-24T09:10:58Z</dcterms:modified>
</cp:coreProperties>
</file>