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A0A3CFF7-B87E-4EE6-8106-27290F584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6ecbfc7d_0_7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46ecbfc7d_0_7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6ecbfc7d_0_9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6ecbfc7d_0_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6eeab49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6eeab49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6ecbfc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6ecbfc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6ecbfc7d_5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6ecbfc7d_5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3a10f6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f3a10f6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f3a10f6f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f3a10f6f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f3a10f6f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f3a10f6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3a10f6f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3a10f6f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6ecbf4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6ecbf4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6ecbfc7d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6ecbfc7d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46ecbfc7d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46ecbfc7d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6ecbfc7d_0_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6ecbfc7d_0_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6ecbfc7d_0_1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46ecbfc7d_0_1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rgbClr val="48FFD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98535" y="680284"/>
            <a:ext cx="8547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5294" y="1345631"/>
            <a:ext cx="81933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clifford.at/yosys/" TargetMode="External"/><Relationship Id="rId4" Type="http://schemas.openxmlformats.org/officeDocument/2006/relationships/hyperlink" Target="https://sourceforge.net/projects/testabilitymeasurementtool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889650" y="1581550"/>
            <a:ext cx="73647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SCOAP Analysis Tool</a:t>
            </a:r>
            <a:endParaRPr sz="4200"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146525" y="3587900"/>
            <a:ext cx="44589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s" sz="2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Mentor:</a:t>
            </a:r>
            <a:endParaRPr sz="2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Dr. Bibhas Ghoshal</a:t>
            </a:r>
            <a:endParaRPr sz="2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886025" y="3681825"/>
            <a:ext cx="39198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Divyansh Tripathi - IEC2017010</a:t>
            </a:r>
            <a:endParaRPr sz="1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Sahil Goyal - IEC2017086</a:t>
            </a:r>
            <a:endParaRPr sz="1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Pulkit Goel - IEC2017019</a:t>
            </a:r>
            <a:endParaRPr sz="1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-332850" y="3232475"/>
            <a:ext cx="9809700" cy="1050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2368076" y="161850"/>
            <a:ext cx="39666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u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Illustration: Full Adder</a:t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327849" y="632400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48F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00" y="698975"/>
            <a:ext cx="7810275" cy="2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125" y="3578723"/>
            <a:ext cx="4524751" cy="14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75" y="3729675"/>
            <a:ext cx="3331300" cy="11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828575" y="3333000"/>
            <a:ext cx="2305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Verilog Code</a:t>
            </a:r>
            <a:endParaRPr u="sng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2186750" y="161850"/>
            <a:ext cx="41478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u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Illustration: Full Adder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208799" y="644550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48F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600" y="1296063"/>
            <a:ext cx="1010750" cy="35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300" y="1296087"/>
            <a:ext cx="1010750" cy="35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5">
            <a:alphaModFix/>
          </a:blip>
          <a:srcRect b="1991" l="0" r="0" t="2734"/>
          <a:stretch/>
        </p:blipFill>
        <p:spPr>
          <a:xfrm>
            <a:off x="127475" y="1266100"/>
            <a:ext cx="1762125" cy="31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9150" y="1266100"/>
            <a:ext cx="30099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256150" y="829475"/>
            <a:ext cx="4228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Output from Parser</a:t>
            </a:r>
            <a:endParaRPr b="1" sz="17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4000" y="1296050"/>
            <a:ext cx="1104050" cy="35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4947350" y="829475"/>
            <a:ext cx="4228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Controllability &amp; Observability values</a:t>
            </a:r>
            <a:endParaRPr b="1" sz="17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298535" y="451684"/>
            <a:ext cx="85470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none">
                <a:solidFill>
                  <a:srgbClr val="48FFD4"/>
                </a:solidFill>
              </a:rPr>
              <a:t>SCOAP Analysis- </a:t>
            </a:r>
            <a:r>
              <a:rPr lang="es" u="none">
                <a:solidFill>
                  <a:schemeClr val="accent1"/>
                </a:solidFill>
              </a:rPr>
              <a:t>the final output</a:t>
            </a:r>
            <a:endParaRPr u="none">
              <a:solidFill>
                <a:schemeClr val="accent1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7934"/>
            <a:ext cx="8839200" cy="278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208799" y="1025550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48F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72735" y="294009"/>
            <a:ext cx="85470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u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Benchmark - RS232-T300</a:t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311474" y="795275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48F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1658325" y="888600"/>
            <a:ext cx="55758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Information Leaking; Internal Time Based Triggering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88" y="1244400"/>
            <a:ext cx="7939424" cy="365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413850" y="156798"/>
            <a:ext cx="8547000" cy="63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none"/>
              <a:t>           </a:t>
            </a:r>
            <a:r>
              <a:rPr lang="es" u="none">
                <a:solidFill>
                  <a:srgbClr val="D0E0E3"/>
                </a:solidFill>
              </a:rPr>
              <a:t>        </a:t>
            </a:r>
            <a:r>
              <a:rPr b="0" lang="es" u="none">
                <a:solidFill>
                  <a:srgbClr val="D0E0E3"/>
                </a:solidFill>
                <a:latin typeface="Roboto Black"/>
                <a:ea typeface="Roboto Black"/>
                <a:cs typeface="Roboto Black"/>
                <a:sym typeface="Roboto Black"/>
              </a:rPr>
              <a:t>    </a:t>
            </a:r>
            <a:r>
              <a:rPr b="0" lang="es" u="none">
                <a:solidFill>
                  <a:srgbClr val="48FFD4"/>
                </a:solidFill>
                <a:latin typeface="Roboto Black"/>
                <a:ea typeface="Roboto Black"/>
                <a:cs typeface="Roboto Black"/>
                <a:sym typeface="Roboto Black"/>
              </a:rPr>
              <a:t>THE WRAPPE</a:t>
            </a:r>
            <a:r>
              <a:rPr b="0" lang="es" u="none">
                <a:solidFill>
                  <a:srgbClr val="48FFD4"/>
                </a:solidFill>
                <a:latin typeface="Roboto Black"/>
                <a:ea typeface="Roboto Black"/>
                <a:cs typeface="Roboto Black"/>
                <a:sym typeface="Roboto Black"/>
              </a:rPr>
              <a:t>R</a:t>
            </a:r>
            <a:endParaRPr b="0" sz="800" u="none">
              <a:solidFill>
                <a:srgbClr val="48FFD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800" u="none">
                <a:solidFill>
                  <a:srgbClr val="4A86E8"/>
                </a:solidFill>
                <a:latin typeface="Roboto Black"/>
                <a:ea typeface="Roboto Black"/>
                <a:cs typeface="Roboto Black"/>
                <a:sym typeface="Roboto Black"/>
              </a:rPr>
              <a:t>_________________________________________________________________________________________________________________________________________________________________________________________</a:t>
            </a:r>
            <a:endParaRPr b="0" sz="800" u="none">
              <a:solidFill>
                <a:srgbClr val="4A86E8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0" y="793400"/>
            <a:ext cx="90087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136650" y="1188625"/>
            <a:ext cx="1649700" cy="15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b="1" lang="es" sz="1900"/>
              <a:t>YOSYS</a:t>
            </a:r>
            <a:endParaRPr b="1" sz="1900"/>
          </a:p>
        </p:txBody>
      </p:sp>
      <p:sp>
        <p:nvSpPr>
          <p:cNvPr id="231" name="Google Shape;231;p32"/>
          <p:cNvSpPr/>
          <p:nvPr/>
        </p:nvSpPr>
        <p:spPr>
          <a:xfrm>
            <a:off x="1247400" y="2987550"/>
            <a:ext cx="1986600" cy="178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 </a:t>
            </a:r>
            <a:r>
              <a:rPr b="1" lang="es" sz="2000"/>
              <a:t>PARSER</a:t>
            </a:r>
            <a:endParaRPr b="1" sz="2000"/>
          </a:p>
        </p:txBody>
      </p:sp>
      <p:sp>
        <p:nvSpPr>
          <p:cNvPr id="232" name="Google Shape;232;p32"/>
          <p:cNvSpPr/>
          <p:nvPr/>
        </p:nvSpPr>
        <p:spPr>
          <a:xfrm>
            <a:off x="2525475" y="1188625"/>
            <a:ext cx="1740300" cy="15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b="1" lang="es" sz="1900"/>
              <a:t> </a:t>
            </a:r>
            <a:r>
              <a:rPr b="1" lang="es" sz="1900"/>
              <a:t>SCOAP</a:t>
            </a:r>
            <a:endParaRPr b="1" sz="1900"/>
          </a:p>
        </p:txBody>
      </p:sp>
      <p:sp>
        <p:nvSpPr>
          <p:cNvPr id="233" name="Google Shape;233;p32"/>
          <p:cNvSpPr/>
          <p:nvPr/>
        </p:nvSpPr>
        <p:spPr>
          <a:xfrm>
            <a:off x="1663175" y="1793725"/>
            <a:ext cx="1000800" cy="3849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 rot="2956923">
            <a:off x="1215501" y="2655677"/>
            <a:ext cx="767089" cy="384814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 rot="-2883874">
            <a:off x="2214288" y="2601175"/>
            <a:ext cx="789624" cy="384945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4265775" y="2445500"/>
            <a:ext cx="2125200" cy="961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Batch file created using </a:t>
            </a:r>
            <a:r>
              <a:rPr b="1" lang="es"/>
              <a:t>VB Scripting</a:t>
            </a:r>
            <a:endParaRPr b="1"/>
          </a:p>
        </p:txBody>
      </p:sp>
      <p:sp>
        <p:nvSpPr>
          <p:cNvPr id="237" name="Google Shape;237;p32"/>
          <p:cNvSpPr/>
          <p:nvPr/>
        </p:nvSpPr>
        <p:spPr>
          <a:xfrm>
            <a:off x="6483275" y="1539975"/>
            <a:ext cx="2402400" cy="29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lang="es" sz="1600"/>
              <a:t>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1"/>
                </a:solidFill>
              </a:rPr>
              <a:t>    </a:t>
            </a:r>
            <a:r>
              <a:rPr b="1" lang="es" sz="2000">
                <a:solidFill>
                  <a:schemeClr val="dk1"/>
                </a:solidFill>
              </a:rPr>
              <a:t>WRAPPER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ibre Baskerville"/>
                <a:ea typeface="Libre Baskerville"/>
                <a:cs typeface="Libre Baskerville"/>
                <a:sym typeface="Libre Baskerville"/>
              </a:rPr>
              <a:t>Integrated tool that can be operated from command prompt window and executes all the operations chronologically.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378475" y="424950"/>
            <a:ext cx="2165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30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33"/>
          <p:cNvCxnSpPr/>
          <p:nvPr/>
        </p:nvCxnSpPr>
        <p:spPr>
          <a:xfrm>
            <a:off x="2877275" y="222225"/>
            <a:ext cx="33600" cy="467490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3"/>
          <p:cNvSpPr txBox="1"/>
          <p:nvPr/>
        </p:nvSpPr>
        <p:spPr>
          <a:xfrm>
            <a:off x="3027775" y="424950"/>
            <a:ext cx="58800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	Through this project,</a:t>
            </a:r>
            <a:endParaRPr sz="18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800"/>
              <a:buFont typeface="Roboto Light"/>
              <a:buChar char="●"/>
            </a:pPr>
            <a:r>
              <a:rPr lang="es" sz="1800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we depicted how to quantify the ease or difficulty to control and observe signal values throughout the circuit.</a:t>
            </a:r>
            <a:endParaRPr sz="18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800"/>
              <a:buFont typeface="Roboto Light"/>
              <a:buChar char="●"/>
            </a:pPr>
            <a:r>
              <a:rPr lang="es" sz="1800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we converted the HDL description of a circuit into its gate-level netlist.</a:t>
            </a:r>
            <a:endParaRPr sz="18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800"/>
              <a:buFont typeface="Roboto Light"/>
              <a:buChar char="●"/>
            </a:pPr>
            <a:r>
              <a:rPr lang="es" sz="1800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we parsed the netlist to work out every wire as a connection of ports to and from standard library cells.</a:t>
            </a:r>
            <a:endParaRPr sz="18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378475" y="3175050"/>
            <a:ext cx="21657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b="1" sz="30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3027775" y="3168150"/>
            <a:ext cx="58800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800"/>
              <a:buFont typeface="Roboto Light"/>
              <a:buChar char="●"/>
            </a:pPr>
            <a:r>
              <a:rPr lang="es" sz="1800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this tool could be used to further analyse the potential locations to inject or detect any trojan</a:t>
            </a:r>
            <a:endParaRPr sz="18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800"/>
              <a:buFont typeface="Roboto Light"/>
              <a:buChar char="●"/>
            </a:pPr>
            <a:r>
              <a:rPr lang="es" sz="1800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modifications could be proposed post analysis using this tool</a:t>
            </a:r>
            <a:endParaRPr sz="18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6" type="ctrTitle"/>
          </p:nvPr>
        </p:nvSpPr>
        <p:spPr>
          <a:xfrm>
            <a:off x="364725" y="3890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 References</a:t>
            </a:r>
            <a:endParaRPr b="1" sz="36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364725" y="9813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4"/>
          <p:cNvSpPr txBox="1"/>
          <p:nvPr/>
        </p:nvSpPr>
        <p:spPr>
          <a:xfrm>
            <a:off x="228750" y="1160175"/>
            <a:ext cx="8686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[1]  H.  Salmani,  M.  Tehranipoor,  and  R.  Karri,  ”On  Design  vulnerability analysis  and  trust  benchmark  development”,  IEEE  Int.  Conference  on Computer Design (ICCD), 2013.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[2]  B.  Shakya,  T.  He,  H.  Salmani,  D.  Forte,  S.  Bhunia,  M.  Tehranipoor, “Benchmarking  of  Hardware  Trojans  and  Maliciously  Affected  Circuits”, Journal of Hardware and Systems Security (HaSS), April 2017.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[3]  ESSENTIALS  OF  ELECTRONIC  TESTING  FOR  DIGITAL,  MEMORY AND MIXED-SIGNAL VLSI CIRCUITS by Michael L. Bushnell and Vishwani D. Agrawal.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[4]  Clifford Wolf. The Yosys Open Synthesis Suite.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http://www.clifford.at/yosys/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[5]  W.  Keiner  and  R.  West,  ”Testability  Measures,”  AUTOTESTCON,  pp 49-55 (1977).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[6]  Testability Measurement Tool </a:t>
            </a:r>
            <a:r>
              <a:rPr lang="es" sz="1200" u="sng">
                <a:solidFill>
                  <a:schemeClr val="hlink"/>
                </a:solidFill>
                <a:hlinkClick r:id="rId4"/>
              </a:rPr>
              <a:t>https://sourceforge.net/projects/testabilitymeasurementtool/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[7]  J.  E.  Stephenson  and  J.  Grason,  ”A  Testability  Measure  for  Register Transfer  Level  Digital  Circuits,”  Proc.  6th  Fault-Tolerant  Computing Symposium, pp 101-107 (1976).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[8]  Breuer and Associates, TEST/80–An Advanced ATG System for Digital Circuits, Report 1-77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ctrTitle"/>
          </p:nvPr>
        </p:nvSpPr>
        <p:spPr>
          <a:xfrm>
            <a:off x="827225" y="611800"/>
            <a:ext cx="7364700" cy="14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Thank You!</a:t>
            </a:r>
            <a:endParaRPr sz="4200"/>
          </a:p>
        </p:txBody>
      </p:sp>
      <p:sp>
        <p:nvSpPr>
          <p:cNvPr id="259" name="Google Shape;259;p35"/>
          <p:cNvSpPr txBox="1"/>
          <p:nvPr>
            <p:ph idx="1" type="subTitle"/>
          </p:nvPr>
        </p:nvSpPr>
        <p:spPr>
          <a:xfrm>
            <a:off x="2280125" y="3587900"/>
            <a:ext cx="44589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Comments and Suggestions?</a:t>
            </a:r>
            <a:endParaRPr sz="2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>
            <a:off x="-332850" y="3232475"/>
            <a:ext cx="9809700" cy="1050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6" type="ctrTitle"/>
          </p:nvPr>
        </p:nvSpPr>
        <p:spPr>
          <a:xfrm>
            <a:off x="364725" y="3890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  Motivation</a:t>
            </a:r>
            <a:endParaRPr b="1" sz="36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364725" y="9813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/>
        </p:nvSpPr>
        <p:spPr>
          <a:xfrm>
            <a:off x="424500" y="1281750"/>
            <a:ext cx="8460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“Sections in a circuit with low controllability and observability are considered potential areas for implementing Trojans [2]”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to quantify the insertion and </a:t>
            </a:r>
            <a:r>
              <a:rPr lang="es" sz="1800">
                <a:solidFill>
                  <a:schemeClr val="lt1"/>
                </a:solidFill>
              </a:rPr>
              <a:t>detection of a malicious hardware introduced in the circuitry.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a mathematical model to analyse each and every net within a circuit.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s" sz="1800">
                <a:solidFill>
                  <a:srgbClr val="FFFFFF"/>
                </a:solidFill>
              </a:rPr>
              <a:t>SCOAP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to convert a given circuit  description into a form suitable for this analysis.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6" type="ctrTitle"/>
          </p:nvPr>
        </p:nvSpPr>
        <p:spPr>
          <a:xfrm>
            <a:off x="364725" y="389000"/>
            <a:ext cx="2537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b="1" sz="36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364725" y="9813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364725" y="1295500"/>
            <a:ext cx="43113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The Sandia Controllability/ Observability Analysis Program (SCOAP) calculates six functions which characterize the controllability/observability properties of a digital circuit.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These functions can be computed efficiently, and they accurately measure the difficulty of controlling and observing the logical values of internal nodes from consideration of circuit topology alone.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4865125" y="168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{A0A3CFF7-B87E-4EE6-8106-27290F58499C}</a:tableStyleId>
              </a:tblPr>
              <a:tblGrid>
                <a:gridCol w="373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8FFD5"/>
                          </a:solidFill>
                        </a:rPr>
                        <a:t>Combinational controllabiltiy of logic 0 [CC0]</a:t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8FFD5"/>
                          </a:solidFill>
                        </a:rPr>
                        <a:t>C</a:t>
                      </a:r>
                      <a:r>
                        <a:rPr lang="es">
                          <a:solidFill>
                            <a:srgbClr val="48FFD5"/>
                          </a:solidFill>
                        </a:rPr>
                        <a:t>ombinational controllabiltiy of logic 1 [CC1]</a:t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8FFD5"/>
                          </a:solidFill>
                        </a:rPr>
                        <a:t>C</a:t>
                      </a:r>
                      <a:r>
                        <a:rPr lang="es">
                          <a:solidFill>
                            <a:srgbClr val="48FFD5"/>
                          </a:solidFill>
                        </a:rPr>
                        <a:t>ombinational observability [CO]</a:t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8FFD5"/>
                          </a:solidFill>
                        </a:rPr>
                        <a:t>Sequential </a:t>
                      </a:r>
                      <a:r>
                        <a:rPr lang="es">
                          <a:solidFill>
                            <a:srgbClr val="48FFD5"/>
                          </a:solidFill>
                        </a:rPr>
                        <a:t>controllabiltiy of logic 0 [SC0]</a:t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8FFD5"/>
                          </a:solidFill>
                        </a:rPr>
                        <a:t>S</a:t>
                      </a:r>
                      <a:r>
                        <a:rPr lang="es">
                          <a:solidFill>
                            <a:srgbClr val="48FFD5"/>
                          </a:solidFill>
                        </a:rPr>
                        <a:t>equential controllabiltiy of logic 1 [SC1]</a:t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8FFD5"/>
                          </a:solidFill>
                        </a:rPr>
                        <a:t>S</a:t>
                      </a:r>
                      <a:r>
                        <a:rPr lang="es">
                          <a:solidFill>
                            <a:srgbClr val="48FFD5"/>
                          </a:solidFill>
                        </a:rPr>
                        <a:t>equential observability  [SO]</a:t>
                      </a:r>
                      <a:endParaRPr>
                        <a:solidFill>
                          <a:srgbClr val="48FFD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1"/>
          <p:cNvSpPr txBox="1"/>
          <p:nvPr>
            <p:ph type="ctrTitle"/>
          </p:nvPr>
        </p:nvSpPr>
        <p:spPr>
          <a:xfrm>
            <a:off x="5410250" y="1158225"/>
            <a:ext cx="2648700" cy="4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Testability parameters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9475" y="2371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Mathematical model</a:t>
            </a:r>
            <a:endParaRPr b="1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>
            <p:ph type="ctrTitle"/>
          </p:nvPr>
        </p:nvSpPr>
        <p:spPr>
          <a:xfrm>
            <a:off x="795925" y="1499750"/>
            <a:ext cx="2235900" cy="4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Controllability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>
            <p:ph idx="3" type="ctrTitle"/>
          </p:nvPr>
        </p:nvSpPr>
        <p:spPr>
          <a:xfrm>
            <a:off x="872125" y="3135705"/>
            <a:ext cx="2076000" cy="3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Observability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0" y="968975"/>
            <a:ext cx="3740700" cy="750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 txBox="1"/>
          <p:nvPr/>
        </p:nvSpPr>
        <p:spPr>
          <a:xfrm>
            <a:off x="48025" y="1847450"/>
            <a:ext cx="328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effort to set the logic value to a signal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185275" y="3387000"/>
            <a:ext cx="31662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effort to observe the state of a signal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13" y="866841"/>
            <a:ext cx="4603000" cy="175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475" y="2882600"/>
            <a:ext cx="4606075" cy="17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6" type="ctrTitle"/>
          </p:nvPr>
        </p:nvSpPr>
        <p:spPr>
          <a:xfrm>
            <a:off x="311700" y="263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APPROACH</a:t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311700" y="810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/>
          <p:nvPr/>
        </p:nvSpPr>
        <p:spPr>
          <a:xfrm>
            <a:off x="2763600" y="1171225"/>
            <a:ext cx="3616800" cy="43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8FFD5"/>
                </a:solidFill>
              </a:rPr>
              <a:t>Verilog Code: Schematic</a:t>
            </a:r>
            <a:endParaRPr b="1" sz="1500">
              <a:solidFill>
                <a:srgbClr val="48FFD5"/>
              </a:solidFill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2763600" y="3168213"/>
            <a:ext cx="3616800" cy="50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8FFD5"/>
                </a:solidFill>
              </a:rPr>
              <a:t>Desired gate-level netlist</a:t>
            </a:r>
            <a:endParaRPr b="1">
              <a:solidFill>
                <a:srgbClr val="48FFD5"/>
              </a:solidFill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763600" y="4234125"/>
            <a:ext cx="3616800" cy="50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SCOAP controllability and observability</a:t>
            </a:r>
            <a:endParaRPr b="1" sz="1600">
              <a:solidFill>
                <a:srgbClr val="48FFD5"/>
              </a:solidFill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2763600" y="2169725"/>
            <a:ext cx="3616800" cy="43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8FFD5"/>
                </a:solidFill>
              </a:rPr>
              <a:t>RTL intermediate description</a:t>
            </a:r>
            <a:endParaRPr b="1" sz="1500">
              <a:solidFill>
                <a:srgbClr val="48FFD5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4489500" y="1633725"/>
            <a:ext cx="1650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4489500" y="2632225"/>
            <a:ext cx="1650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489500" y="3691125"/>
            <a:ext cx="1650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4633525" y="1672625"/>
            <a:ext cx="1156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YOSYS</a:t>
            </a:r>
            <a:endParaRPr b="1" sz="17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654500" y="2658325"/>
            <a:ext cx="1156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PARSER</a:t>
            </a:r>
            <a:endParaRPr b="1" sz="17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633525" y="3780425"/>
            <a:ext cx="1920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SCOAP TOOL</a:t>
            </a:r>
            <a:endParaRPr b="1" sz="17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827553" y="283150"/>
            <a:ext cx="14889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u="none">
                <a:solidFill>
                  <a:srgbClr val="00FFFF"/>
                </a:solidFill>
                <a:latin typeface="Roboto Black"/>
                <a:ea typeface="Roboto Black"/>
                <a:cs typeface="Roboto Black"/>
                <a:sym typeface="Roboto Black"/>
              </a:rPr>
              <a:t>YOSYS</a:t>
            </a:r>
            <a:endParaRPr b="0" u="none">
              <a:solidFill>
                <a:srgbClr val="00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>
              <a:solidFill>
                <a:srgbClr val="00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>
              <a:solidFill>
                <a:srgbClr val="00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23300" y="1033575"/>
            <a:ext cx="9144000" cy="20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</a:t>
            </a:r>
            <a:r>
              <a:rPr lang="es"/>
              <a:t>t is a framework for Verilog HDL synthesis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RTL circuit is represented as a graph of circuit  elements (registers) and signals.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Such a graph, when encoded as a list of cells and connections, is called a </a:t>
            </a:r>
            <a:r>
              <a:rPr lang="es" u="sng"/>
              <a:t>Netlist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gate level netlist obtained via scripting in YOSYS generates a JSON file consisting of ports and interconnections of cells.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This file is read through Python scripting  in further stages.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650" y="3079950"/>
            <a:ext cx="5420701" cy="1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311699" y="810700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48F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98535" y="680284"/>
            <a:ext cx="85470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u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Parser</a:t>
            </a:r>
            <a:endParaRPr sz="3100" u="none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75344" y="1589581"/>
            <a:ext cx="8193300" cy="25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To convert from Verilog to ISCAS89 Netlist, we used Python to write our Script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Json library in Python was helpful in dealing with output we got from Yosys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Using Top to Down Recursive approach, we </a:t>
            </a:r>
            <a:r>
              <a:rPr lang="es">
                <a:solidFill>
                  <a:srgbClr val="FFFFFF"/>
                </a:solidFill>
              </a:rPr>
              <a:t>parse</a:t>
            </a:r>
            <a:r>
              <a:rPr lang="es">
                <a:solidFill>
                  <a:srgbClr val="FFFFFF"/>
                </a:solidFill>
              </a:rPr>
              <a:t> the Json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We have named the netlist in such a way that the designer will be able to make it out quite easily which net belongs to which submodule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311699" y="1191700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48F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00" y="1098400"/>
            <a:ext cx="3946875" cy="35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625" y="1098400"/>
            <a:ext cx="4630750" cy="35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type="title"/>
          </p:nvPr>
        </p:nvSpPr>
        <p:spPr>
          <a:xfrm>
            <a:off x="172735" y="294009"/>
            <a:ext cx="85470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u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Pseudo Code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311474" y="795275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48F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075" y="285862"/>
            <a:ext cx="4425875" cy="45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00" y="1848226"/>
            <a:ext cx="3503775" cy="15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type="title"/>
          </p:nvPr>
        </p:nvSpPr>
        <p:spPr>
          <a:xfrm>
            <a:off x="109425" y="375400"/>
            <a:ext cx="32523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u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Pseudo Code</a:t>
            </a:r>
            <a:endParaRPr/>
          </a:p>
        </p:txBody>
      </p:sp>
      <p:cxnSp>
        <p:nvCxnSpPr>
          <p:cNvPr id="185" name="Google Shape;185;p27"/>
          <p:cNvCxnSpPr/>
          <p:nvPr/>
        </p:nvCxnSpPr>
        <p:spPr>
          <a:xfrm>
            <a:off x="0" y="968975"/>
            <a:ext cx="2967000" cy="1590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