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8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dirty="0"/>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167080" y="1034415"/>
            <a:ext cx="7782639" cy="3914180"/>
          </a:xfrm>
          <a:prstGeom prst="rect">
            <a:avLst/>
          </a:prstGeom>
          <a:noFill/>
          <a:ln/>
        </p:spPr>
        <p:txBody>
          <a:bodyPr wrap="square" rtlCol="0" anchor="t"/>
          <a:lstStyle/>
          <a:p>
            <a:pPr marL="0" indent="0">
              <a:lnSpc>
                <a:spcPts val="6164"/>
              </a:lnSpc>
              <a:buNone/>
            </a:pPr>
            <a:r>
              <a:rPr lang="en-US" sz="4931" b="1" dirty="0">
                <a:solidFill>
                  <a:srgbClr val="000000"/>
                </a:solidFill>
                <a:latin typeface="p22-mackinac-pro" pitchFamily="34" charset="0"/>
                <a:ea typeface="p22-mackinac-pro" pitchFamily="34" charset="-122"/>
                <a:cs typeface="p22-mackinac-pro" pitchFamily="34" charset="-120"/>
              </a:rPr>
              <a:t>Desenvolvimento e Avaliação de uma Arquitetura Distribuída para o </a:t>
            </a:r>
            <a:r>
              <a:rPr lang="en-US" sz="4931" b="1" dirty="0" err="1">
                <a:solidFill>
                  <a:srgbClr val="000000"/>
                </a:solidFill>
                <a:latin typeface="p22-mackinac-pro" pitchFamily="34" charset="0"/>
                <a:ea typeface="p22-mackinac-pro" pitchFamily="34" charset="-122"/>
                <a:cs typeface="p22-mackinac-pro" pitchFamily="34" charset="-120"/>
              </a:rPr>
              <a:t>Cadastro</a:t>
            </a:r>
            <a:r>
              <a:rPr lang="en-US" sz="4931" b="1" dirty="0">
                <a:solidFill>
                  <a:srgbClr val="000000"/>
                </a:solidFill>
                <a:latin typeface="p22-mackinac-pro" pitchFamily="34" charset="0"/>
                <a:ea typeface="p22-mackinac-pro" pitchFamily="34" charset="-122"/>
                <a:cs typeface="p22-mackinac-pro" pitchFamily="34" charset="-120"/>
              </a:rPr>
              <a:t> Ambiental Rural</a:t>
            </a:r>
            <a:endParaRPr lang="en-US" sz="4931" dirty="0"/>
          </a:p>
        </p:txBody>
      </p:sp>
      <p:sp>
        <p:nvSpPr>
          <p:cNvPr id="6" name="Text 2"/>
          <p:cNvSpPr/>
          <p:nvPr/>
        </p:nvSpPr>
        <p:spPr>
          <a:xfrm>
            <a:off x="6167080" y="5220772"/>
            <a:ext cx="7782639" cy="1452563"/>
          </a:xfrm>
          <a:prstGeom prst="rect">
            <a:avLst/>
          </a:prstGeom>
          <a:noFill/>
          <a:ln/>
        </p:spPr>
        <p:txBody>
          <a:bodyPr wrap="square" rtlCol="0" anchor="t"/>
          <a:lstStyle/>
          <a:p>
            <a:pPr marL="0" indent="0">
              <a:lnSpc>
                <a:spcPts val="2287"/>
              </a:lnSpc>
              <a:buNone/>
            </a:pPr>
            <a:r>
              <a:rPr lang="en-US" sz="1429" dirty="0">
                <a:solidFill>
                  <a:srgbClr val="272525"/>
                </a:solidFill>
                <a:latin typeface="Eudoxus Sans" pitchFamily="34" charset="0"/>
                <a:ea typeface="Eudoxus Sans" pitchFamily="34" charset="-122"/>
                <a:cs typeface="Eudoxus Sans" pitchFamily="34" charset="-120"/>
              </a:rPr>
              <a:t>O Cadastro Ambiental Rural (CAR) é um importante conjunto de dados que contém informações sobre propriedades rurais no Brasil. Este trabalho tem como objetivo explorar as capacidades de arquiteturas de bancos de dados distribuídos para lidar com esse grande volume de dados, propondo uma nova arquitetura, implementando-a e avaliando seu desempenho.</a:t>
            </a:r>
            <a:endParaRPr lang="en-US" sz="1429" dirty="0"/>
          </a:p>
        </p:txBody>
      </p:sp>
      <p:sp>
        <p:nvSpPr>
          <p:cNvPr id="7" name="Shape 3"/>
          <p:cNvSpPr/>
          <p:nvPr/>
        </p:nvSpPr>
        <p:spPr>
          <a:xfrm>
            <a:off x="6167080" y="6891099"/>
            <a:ext cx="290393" cy="290393"/>
          </a:xfrm>
          <a:prstGeom prst="roundRect">
            <a:avLst>
              <a:gd name="adj" fmla="val 31485213"/>
            </a:avLst>
          </a:prstGeom>
          <a:noFill/>
          <a:ln w="7620">
            <a:solidFill>
              <a:srgbClr val="FFFFFF"/>
            </a:solidFill>
            <a:prstDash val="solid"/>
          </a:ln>
        </p:spPr>
        <p:txBody>
          <a:bodyPr/>
          <a:lstStyle/>
          <a:p>
            <a:endParaRPr lang="pt-BR"/>
          </a:p>
        </p:txBody>
      </p:sp>
      <p:sp>
        <p:nvSpPr>
          <p:cNvPr id="9" name="Text 4"/>
          <p:cNvSpPr/>
          <p:nvPr/>
        </p:nvSpPr>
        <p:spPr>
          <a:xfrm>
            <a:off x="6548199" y="6877526"/>
            <a:ext cx="2359343" cy="317659"/>
          </a:xfrm>
          <a:prstGeom prst="rect">
            <a:avLst/>
          </a:prstGeom>
          <a:noFill/>
          <a:ln/>
        </p:spPr>
        <p:txBody>
          <a:bodyPr wrap="none" rtlCol="0" anchor="t"/>
          <a:lstStyle/>
          <a:p>
            <a:pPr marL="0" indent="0" algn="l">
              <a:lnSpc>
                <a:spcPts val="2501"/>
              </a:lnSpc>
              <a:buNone/>
            </a:pPr>
            <a:endParaRPr lang="en-US" sz="17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150501"/>
            <a:ext cx="977169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Proposta de Arquitetura Distribuída</a:t>
            </a:r>
            <a:endParaRPr lang="en-US" sz="4374" dirty="0"/>
          </a:p>
        </p:txBody>
      </p:sp>
      <p:sp>
        <p:nvSpPr>
          <p:cNvPr id="5" name="Text 2"/>
          <p:cNvSpPr/>
          <p:nvPr/>
        </p:nvSpPr>
        <p:spPr>
          <a:xfrm>
            <a:off x="2037993" y="2400300"/>
            <a:ext cx="309503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Tecnologias Escolhidas</a:t>
            </a:r>
            <a:endParaRPr lang="en-US" sz="2187" dirty="0"/>
          </a:p>
        </p:txBody>
      </p:sp>
      <p:sp>
        <p:nvSpPr>
          <p:cNvPr id="6" name="Text 3"/>
          <p:cNvSpPr/>
          <p:nvPr/>
        </p:nvSpPr>
        <p:spPr>
          <a:xfrm>
            <a:off x="2037993" y="2969657"/>
            <a:ext cx="3156347" cy="3909417"/>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arquitetura proposta utiliza o Databricks em conjunto com o PySpark para o processamento distribuído dos dados do CAR. Essa combinação permite lidar eficientemente com o grande volume de informações, realizando consultas e análises de forma rápida e escalável.</a:t>
            </a:r>
            <a:endParaRPr lang="en-US" sz="1750" dirty="0"/>
          </a:p>
        </p:txBody>
      </p:sp>
      <p:sp>
        <p:nvSpPr>
          <p:cNvPr id="7" name="Text 4"/>
          <p:cNvSpPr/>
          <p:nvPr/>
        </p:nvSpPr>
        <p:spPr>
          <a:xfrm>
            <a:off x="5743932" y="2400300"/>
            <a:ext cx="2827139"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Componentes-Chave</a:t>
            </a:r>
            <a:endParaRPr lang="en-US" sz="2187" dirty="0"/>
          </a:p>
        </p:txBody>
      </p:sp>
      <p:sp>
        <p:nvSpPr>
          <p:cNvPr id="8" name="Text 5"/>
          <p:cNvSpPr/>
          <p:nvPr/>
        </p:nvSpPr>
        <p:spPr>
          <a:xfrm>
            <a:off x="5743932" y="2969657"/>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 arquitetura é composta por um cluster Databricks, responsável pelo processamento paralelo dos dados, e um sistema de armazenamento distribuído, como o Hive, para o armazenamento eficiente dos dados do CAR.</a:t>
            </a:r>
            <a:endParaRPr lang="en-US" sz="1750" dirty="0"/>
          </a:p>
        </p:txBody>
      </p:sp>
      <p:sp>
        <p:nvSpPr>
          <p:cNvPr id="9" name="Text 6"/>
          <p:cNvSpPr/>
          <p:nvPr/>
        </p:nvSpPr>
        <p:spPr>
          <a:xfrm>
            <a:off x="9449872" y="2400300"/>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Lógica de Funcionamento</a:t>
            </a:r>
            <a:endParaRPr lang="en-US" sz="2187" dirty="0"/>
          </a:p>
        </p:txBody>
      </p:sp>
      <p:sp>
        <p:nvSpPr>
          <p:cNvPr id="10" name="Text 7"/>
          <p:cNvSpPr/>
          <p:nvPr/>
        </p:nvSpPr>
        <p:spPr>
          <a:xfrm>
            <a:off x="9449872" y="3316843"/>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Os dados do CAR são ingeridos no sistema, passando por etapas de limpeza, transformação e particionamento. Essa estrutura permite consultas rápidas e análises avançadas, mesmo diante do grande volume de informações.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Shape 1"/>
          <p:cNvSpPr/>
          <p:nvPr/>
        </p:nvSpPr>
        <p:spPr>
          <a:xfrm>
            <a:off x="0" y="0"/>
            <a:ext cx="14630400" cy="8229600"/>
          </a:xfrm>
          <a:prstGeom prst="rect">
            <a:avLst/>
          </a:prstGeom>
          <a:solidFill>
            <a:srgbClr val="FFFFFF">
              <a:alpha val="85000"/>
            </a:srgbClr>
          </a:solidFill>
          <a:ln/>
        </p:spPr>
        <p:txBody>
          <a:bodyPr/>
          <a:lstStyle/>
          <a:p>
            <a:endParaRPr lang="pt-BR"/>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2359223" y="574953"/>
            <a:ext cx="9896118" cy="652105"/>
          </a:xfrm>
          <a:prstGeom prst="rect">
            <a:avLst/>
          </a:prstGeom>
          <a:noFill/>
          <a:ln/>
        </p:spPr>
        <p:txBody>
          <a:bodyPr wrap="none" rtlCol="0" anchor="t"/>
          <a:lstStyle/>
          <a:p>
            <a:pPr marL="0" indent="0">
              <a:lnSpc>
                <a:spcPts val="5135"/>
              </a:lnSpc>
              <a:buNone/>
            </a:pPr>
            <a:r>
              <a:rPr lang="en-US" sz="4108" b="1" dirty="0">
                <a:solidFill>
                  <a:srgbClr val="000000"/>
                </a:solidFill>
                <a:latin typeface="p22-mackinac-pro" pitchFamily="34" charset="0"/>
                <a:ea typeface="p22-mackinac-pro" pitchFamily="34" charset="-122"/>
                <a:cs typeface="p22-mackinac-pro" pitchFamily="34" charset="-120"/>
              </a:rPr>
              <a:t>Implementação e Modelagem de Dados</a:t>
            </a:r>
            <a:endParaRPr lang="en-US" sz="4108" dirty="0"/>
          </a:p>
        </p:txBody>
      </p:sp>
      <p:sp>
        <p:nvSpPr>
          <p:cNvPr id="7" name="Shape 3"/>
          <p:cNvSpPr/>
          <p:nvPr/>
        </p:nvSpPr>
        <p:spPr>
          <a:xfrm>
            <a:off x="7294364" y="1539954"/>
            <a:ext cx="41672" cy="6114574"/>
          </a:xfrm>
          <a:prstGeom prst="roundRect">
            <a:avLst>
              <a:gd name="adj" fmla="val 225339"/>
            </a:avLst>
          </a:prstGeom>
          <a:solidFill>
            <a:srgbClr val="B2D4E5"/>
          </a:solidFill>
          <a:ln/>
        </p:spPr>
        <p:txBody>
          <a:bodyPr/>
          <a:lstStyle/>
          <a:p>
            <a:endParaRPr lang="pt-BR"/>
          </a:p>
        </p:txBody>
      </p:sp>
      <p:sp>
        <p:nvSpPr>
          <p:cNvPr id="8" name="Shape 4"/>
          <p:cNvSpPr/>
          <p:nvPr/>
        </p:nvSpPr>
        <p:spPr>
          <a:xfrm>
            <a:off x="6350139" y="1916787"/>
            <a:ext cx="730329" cy="41672"/>
          </a:xfrm>
          <a:prstGeom prst="roundRect">
            <a:avLst>
              <a:gd name="adj" fmla="val 225339"/>
            </a:avLst>
          </a:prstGeom>
          <a:solidFill>
            <a:srgbClr val="B2D4E5"/>
          </a:solidFill>
          <a:ln/>
        </p:spPr>
        <p:txBody>
          <a:bodyPr/>
          <a:lstStyle/>
          <a:p>
            <a:endParaRPr lang="pt-BR"/>
          </a:p>
        </p:txBody>
      </p:sp>
      <p:sp>
        <p:nvSpPr>
          <p:cNvPr id="9" name="Shape 5"/>
          <p:cNvSpPr/>
          <p:nvPr/>
        </p:nvSpPr>
        <p:spPr>
          <a:xfrm>
            <a:off x="7080468" y="1702951"/>
            <a:ext cx="469463" cy="469463"/>
          </a:xfrm>
          <a:prstGeom prst="roundRect">
            <a:avLst>
              <a:gd name="adj" fmla="val 20002"/>
            </a:avLst>
          </a:prstGeom>
          <a:solidFill>
            <a:srgbClr val="CCEEFF"/>
          </a:solidFill>
          <a:ln w="7620">
            <a:solidFill>
              <a:srgbClr val="B2D4E5"/>
            </a:solidFill>
            <a:prstDash val="solid"/>
          </a:ln>
        </p:spPr>
        <p:txBody>
          <a:bodyPr/>
          <a:lstStyle/>
          <a:p>
            <a:endParaRPr lang="pt-BR"/>
          </a:p>
        </p:txBody>
      </p:sp>
      <p:sp>
        <p:nvSpPr>
          <p:cNvPr id="10" name="Text 6"/>
          <p:cNvSpPr/>
          <p:nvPr/>
        </p:nvSpPr>
        <p:spPr>
          <a:xfrm>
            <a:off x="7251680" y="1742003"/>
            <a:ext cx="127040" cy="391239"/>
          </a:xfrm>
          <a:prstGeom prst="rect">
            <a:avLst/>
          </a:prstGeom>
          <a:noFill/>
          <a:ln/>
        </p:spPr>
        <p:txBody>
          <a:bodyPr wrap="none" rtlCol="0" anchor="t"/>
          <a:lstStyle/>
          <a:p>
            <a:pPr marL="0" indent="0" algn="ctr">
              <a:lnSpc>
                <a:spcPts val="3081"/>
              </a:lnSpc>
              <a:buNone/>
            </a:pPr>
            <a:r>
              <a:rPr lang="en-US" sz="2465" b="1" dirty="0">
                <a:solidFill>
                  <a:srgbClr val="272525"/>
                </a:solidFill>
                <a:latin typeface="p22-mackinac-pro" pitchFamily="34" charset="0"/>
                <a:ea typeface="p22-mackinac-pro" pitchFamily="34" charset="-122"/>
                <a:cs typeface="p22-mackinac-pro" pitchFamily="34" charset="-120"/>
              </a:rPr>
              <a:t>1</a:t>
            </a:r>
            <a:endParaRPr lang="en-US" sz="2465" dirty="0"/>
          </a:p>
        </p:txBody>
      </p:sp>
      <p:sp>
        <p:nvSpPr>
          <p:cNvPr id="11" name="Text 7"/>
          <p:cNvSpPr/>
          <p:nvPr/>
        </p:nvSpPr>
        <p:spPr>
          <a:xfrm>
            <a:off x="2749629" y="1748552"/>
            <a:ext cx="3417927" cy="325993"/>
          </a:xfrm>
          <a:prstGeom prst="rect">
            <a:avLst/>
          </a:prstGeom>
          <a:noFill/>
          <a:ln/>
        </p:spPr>
        <p:txBody>
          <a:bodyPr wrap="none" rtlCol="0" anchor="t"/>
          <a:lstStyle/>
          <a:p>
            <a:pPr marL="0" indent="0" algn="r">
              <a:lnSpc>
                <a:spcPts val="2567"/>
              </a:lnSpc>
              <a:buNone/>
            </a:pPr>
            <a:r>
              <a:rPr lang="en-US" sz="2054" b="1" dirty="0">
                <a:solidFill>
                  <a:srgbClr val="272525"/>
                </a:solidFill>
                <a:latin typeface="p22-mackinac-pro" pitchFamily="34" charset="0"/>
                <a:ea typeface="p22-mackinac-pro" pitchFamily="34" charset="-122"/>
                <a:cs typeface="p22-mackinac-pro" pitchFamily="34" charset="-120"/>
              </a:rPr>
              <a:t>Configuração do Ambiente</a:t>
            </a:r>
            <a:endParaRPr lang="en-US" sz="2054" dirty="0"/>
          </a:p>
        </p:txBody>
      </p:sp>
      <p:sp>
        <p:nvSpPr>
          <p:cNvPr id="12" name="Text 8"/>
          <p:cNvSpPr/>
          <p:nvPr/>
        </p:nvSpPr>
        <p:spPr>
          <a:xfrm>
            <a:off x="2359223" y="2199680"/>
            <a:ext cx="3808333" cy="2336959"/>
          </a:xfrm>
          <a:prstGeom prst="rect">
            <a:avLst/>
          </a:prstGeom>
          <a:noFill/>
          <a:ln/>
        </p:spPr>
        <p:txBody>
          <a:bodyPr wrap="square" rtlCol="0" anchor="t"/>
          <a:lstStyle/>
          <a:p>
            <a:pPr marL="0" indent="0" algn="r">
              <a:lnSpc>
                <a:spcPts val="2629"/>
              </a:lnSpc>
              <a:buNone/>
            </a:pPr>
            <a:r>
              <a:rPr lang="en-US" sz="1643" dirty="0">
                <a:solidFill>
                  <a:srgbClr val="272525"/>
                </a:solidFill>
                <a:latin typeface="Eudoxus Sans" pitchFamily="34" charset="0"/>
                <a:ea typeface="Eudoxus Sans" pitchFamily="34" charset="-122"/>
                <a:cs typeface="Eudoxus Sans" pitchFamily="34" charset="-120"/>
              </a:rPr>
              <a:t>A arquitetura é implementada em um ambiente de teste, com a configuração e integração dos sistemas de gerenciamento de banco de dados distribuído, servidores, clusters e outros componentes necessários.</a:t>
            </a:r>
            <a:endParaRPr lang="en-US" sz="1643" dirty="0"/>
          </a:p>
        </p:txBody>
      </p:sp>
      <p:sp>
        <p:nvSpPr>
          <p:cNvPr id="13" name="Shape 9"/>
          <p:cNvSpPr/>
          <p:nvPr/>
        </p:nvSpPr>
        <p:spPr>
          <a:xfrm>
            <a:off x="7549932" y="2960013"/>
            <a:ext cx="730329" cy="41672"/>
          </a:xfrm>
          <a:prstGeom prst="roundRect">
            <a:avLst>
              <a:gd name="adj" fmla="val 225339"/>
            </a:avLst>
          </a:prstGeom>
          <a:solidFill>
            <a:srgbClr val="B2D4E5"/>
          </a:solidFill>
          <a:ln/>
        </p:spPr>
        <p:txBody>
          <a:bodyPr/>
          <a:lstStyle/>
          <a:p>
            <a:endParaRPr lang="pt-BR"/>
          </a:p>
        </p:txBody>
      </p:sp>
      <p:sp>
        <p:nvSpPr>
          <p:cNvPr id="14" name="Shape 10"/>
          <p:cNvSpPr/>
          <p:nvPr/>
        </p:nvSpPr>
        <p:spPr>
          <a:xfrm>
            <a:off x="7080468" y="2746177"/>
            <a:ext cx="469463" cy="469463"/>
          </a:xfrm>
          <a:prstGeom prst="roundRect">
            <a:avLst>
              <a:gd name="adj" fmla="val 20002"/>
            </a:avLst>
          </a:prstGeom>
          <a:solidFill>
            <a:srgbClr val="CCEEFF"/>
          </a:solidFill>
          <a:ln w="7620">
            <a:solidFill>
              <a:srgbClr val="B2D4E5"/>
            </a:solidFill>
            <a:prstDash val="solid"/>
          </a:ln>
        </p:spPr>
        <p:txBody>
          <a:bodyPr/>
          <a:lstStyle/>
          <a:p>
            <a:endParaRPr lang="pt-BR"/>
          </a:p>
        </p:txBody>
      </p:sp>
      <p:sp>
        <p:nvSpPr>
          <p:cNvPr id="15" name="Text 11"/>
          <p:cNvSpPr/>
          <p:nvPr/>
        </p:nvSpPr>
        <p:spPr>
          <a:xfrm>
            <a:off x="7224058" y="2785229"/>
            <a:ext cx="182166" cy="391239"/>
          </a:xfrm>
          <a:prstGeom prst="rect">
            <a:avLst/>
          </a:prstGeom>
          <a:noFill/>
          <a:ln/>
        </p:spPr>
        <p:txBody>
          <a:bodyPr wrap="none" rtlCol="0" anchor="t"/>
          <a:lstStyle/>
          <a:p>
            <a:pPr marL="0" indent="0" algn="ctr">
              <a:lnSpc>
                <a:spcPts val="3081"/>
              </a:lnSpc>
              <a:buNone/>
            </a:pPr>
            <a:r>
              <a:rPr lang="en-US" sz="2465" b="1" dirty="0">
                <a:solidFill>
                  <a:srgbClr val="272525"/>
                </a:solidFill>
                <a:latin typeface="p22-mackinac-pro" pitchFamily="34" charset="0"/>
                <a:ea typeface="p22-mackinac-pro" pitchFamily="34" charset="-122"/>
                <a:cs typeface="p22-mackinac-pro" pitchFamily="34" charset="-120"/>
              </a:rPr>
              <a:t>2</a:t>
            </a:r>
            <a:endParaRPr lang="en-US" sz="2465" dirty="0"/>
          </a:p>
        </p:txBody>
      </p:sp>
      <p:sp>
        <p:nvSpPr>
          <p:cNvPr id="16" name="Text 12"/>
          <p:cNvSpPr/>
          <p:nvPr/>
        </p:nvSpPr>
        <p:spPr>
          <a:xfrm>
            <a:off x="8462843" y="2791778"/>
            <a:ext cx="3808333" cy="651986"/>
          </a:xfrm>
          <a:prstGeom prst="rect">
            <a:avLst/>
          </a:prstGeom>
          <a:noFill/>
          <a:ln/>
        </p:spPr>
        <p:txBody>
          <a:bodyPr wrap="square" rtlCol="0" anchor="t"/>
          <a:lstStyle/>
          <a:p>
            <a:pPr marL="0" indent="0" algn="l">
              <a:lnSpc>
                <a:spcPts val="2567"/>
              </a:lnSpc>
              <a:buNone/>
            </a:pPr>
            <a:r>
              <a:rPr lang="en-US" sz="2054" b="1" dirty="0">
                <a:solidFill>
                  <a:srgbClr val="272525"/>
                </a:solidFill>
                <a:latin typeface="p22-mackinac-pro" pitchFamily="34" charset="0"/>
                <a:ea typeface="p22-mackinac-pro" pitchFamily="34" charset="-122"/>
                <a:cs typeface="p22-mackinac-pro" pitchFamily="34" charset="-120"/>
              </a:rPr>
              <a:t>Modelagem do Banco de Dados</a:t>
            </a:r>
            <a:endParaRPr lang="en-US" sz="2054" dirty="0"/>
          </a:p>
        </p:txBody>
      </p:sp>
      <p:sp>
        <p:nvSpPr>
          <p:cNvPr id="17" name="Text 13"/>
          <p:cNvSpPr/>
          <p:nvPr/>
        </p:nvSpPr>
        <p:spPr>
          <a:xfrm>
            <a:off x="8462843" y="3568898"/>
            <a:ext cx="3808333" cy="1669256"/>
          </a:xfrm>
          <a:prstGeom prst="rect">
            <a:avLst/>
          </a:prstGeom>
          <a:noFill/>
          <a:ln/>
        </p:spPr>
        <p:txBody>
          <a:bodyPr wrap="square" rtlCol="0" anchor="t"/>
          <a:lstStyle/>
          <a:p>
            <a:pPr marL="0" indent="0" algn="l">
              <a:lnSpc>
                <a:spcPts val="2629"/>
              </a:lnSpc>
              <a:buNone/>
            </a:pPr>
            <a:r>
              <a:rPr lang="en-US" sz="1643" dirty="0">
                <a:solidFill>
                  <a:srgbClr val="272525"/>
                </a:solidFill>
                <a:latin typeface="Eudoxus Sans" pitchFamily="34" charset="0"/>
                <a:ea typeface="Eudoxus Sans" pitchFamily="34" charset="-122"/>
                <a:cs typeface="Eudoxus Sans" pitchFamily="34" charset="-120"/>
              </a:rPr>
              <a:t>Os dados do CAR são modelados de acordo com a arquitetura proposta, levando em consideração as especificações e requisitos do conjunto de dados.</a:t>
            </a:r>
            <a:endParaRPr lang="en-US" sz="1643" dirty="0"/>
          </a:p>
        </p:txBody>
      </p:sp>
      <p:sp>
        <p:nvSpPr>
          <p:cNvPr id="18" name="Shape 14"/>
          <p:cNvSpPr/>
          <p:nvPr/>
        </p:nvSpPr>
        <p:spPr>
          <a:xfrm>
            <a:off x="6350139" y="5330666"/>
            <a:ext cx="730329" cy="41672"/>
          </a:xfrm>
          <a:prstGeom prst="roundRect">
            <a:avLst>
              <a:gd name="adj" fmla="val 225339"/>
            </a:avLst>
          </a:prstGeom>
          <a:solidFill>
            <a:srgbClr val="B2D4E5"/>
          </a:solidFill>
          <a:ln/>
        </p:spPr>
        <p:txBody>
          <a:bodyPr/>
          <a:lstStyle/>
          <a:p>
            <a:endParaRPr lang="pt-BR"/>
          </a:p>
        </p:txBody>
      </p:sp>
      <p:sp>
        <p:nvSpPr>
          <p:cNvPr id="19" name="Shape 15"/>
          <p:cNvSpPr/>
          <p:nvPr/>
        </p:nvSpPr>
        <p:spPr>
          <a:xfrm>
            <a:off x="7080468" y="5116830"/>
            <a:ext cx="469463" cy="469463"/>
          </a:xfrm>
          <a:prstGeom prst="roundRect">
            <a:avLst>
              <a:gd name="adj" fmla="val 20002"/>
            </a:avLst>
          </a:prstGeom>
          <a:solidFill>
            <a:srgbClr val="CCEEFF"/>
          </a:solidFill>
          <a:ln w="7620">
            <a:solidFill>
              <a:srgbClr val="B2D4E5"/>
            </a:solidFill>
            <a:prstDash val="solid"/>
          </a:ln>
        </p:spPr>
        <p:txBody>
          <a:bodyPr/>
          <a:lstStyle/>
          <a:p>
            <a:endParaRPr lang="pt-BR"/>
          </a:p>
        </p:txBody>
      </p:sp>
      <p:sp>
        <p:nvSpPr>
          <p:cNvPr id="20" name="Text 16"/>
          <p:cNvSpPr/>
          <p:nvPr/>
        </p:nvSpPr>
        <p:spPr>
          <a:xfrm>
            <a:off x="7221438" y="5155883"/>
            <a:ext cx="187523" cy="391239"/>
          </a:xfrm>
          <a:prstGeom prst="rect">
            <a:avLst/>
          </a:prstGeom>
          <a:noFill/>
          <a:ln/>
        </p:spPr>
        <p:txBody>
          <a:bodyPr wrap="none" rtlCol="0" anchor="t"/>
          <a:lstStyle/>
          <a:p>
            <a:pPr marL="0" indent="0" algn="ctr">
              <a:lnSpc>
                <a:spcPts val="3081"/>
              </a:lnSpc>
              <a:buNone/>
            </a:pPr>
            <a:r>
              <a:rPr lang="en-US" sz="2465" b="1" dirty="0">
                <a:solidFill>
                  <a:srgbClr val="272525"/>
                </a:solidFill>
                <a:latin typeface="p22-mackinac-pro" pitchFamily="34" charset="0"/>
                <a:ea typeface="p22-mackinac-pro" pitchFamily="34" charset="-122"/>
                <a:cs typeface="p22-mackinac-pro" pitchFamily="34" charset="-120"/>
              </a:rPr>
              <a:t>3</a:t>
            </a:r>
            <a:endParaRPr lang="en-US" sz="2465" dirty="0"/>
          </a:p>
        </p:txBody>
      </p:sp>
      <p:sp>
        <p:nvSpPr>
          <p:cNvPr id="21" name="Text 17"/>
          <p:cNvSpPr/>
          <p:nvPr/>
        </p:nvSpPr>
        <p:spPr>
          <a:xfrm>
            <a:off x="2668310" y="5162431"/>
            <a:ext cx="3499247" cy="325993"/>
          </a:xfrm>
          <a:prstGeom prst="rect">
            <a:avLst/>
          </a:prstGeom>
          <a:noFill/>
          <a:ln/>
        </p:spPr>
        <p:txBody>
          <a:bodyPr wrap="none" rtlCol="0" anchor="t"/>
          <a:lstStyle/>
          <a:p>
            <a:pPr marL="0" indent="0" algn="r">
              <a:lnSpc>
                <a:spcPts val="2567"/>
              </a:lnSpc>
              <a:buNone/>
            </a:pPr>
            <a:r>
              <a:rPr lang="en-US" sz="2054" b="1" dirty="0">
                <a:solidFill>
                  <a:srgbClr val="272525"/>
                </a:solidFill>
                <a:latin typeface="p22-mackinac-pro" pitchFamily="34" charset="0"/>
                <a:ea typeface="p22-mackinac-pro" pitchFamily="34" charset="-122"/>
                <a:cs typeface="p22-mackinac-pro" pitchFamily="34" charset="-120"/>
              </a:rPr>
              <a:t>Projeto de Particionamento</a:t>
            </a:r>
            <a:endParaRPr lang="en-US" sz="2054" dirty="0"/>
          </a:p>
        </p:txBody>
      </p:sp>
      <p:sp>
        <p:nvSpPr>
          <p:cNvPr id="22" name="Text 18"/>
          <p:cNvSpPr/>
          <p:nvPr/>
        </p:nvSpPr>
        <p:spPr>
          <a:xfrm>
            <a:off x="2359223" y="5613559"/>
            <a:ext cx="3808333" cy="1669256"/>
          </a:xfrm>
          <a:prstGeom prst="rect">
            <a:avLst/>
          </a:prstGeom>
          <a:noFill/>
          <a:ln/>
        </p:spPr>
        <p:txBody>
          <a:bodyPr wrap="square" rtlCol="0" anchor="t"/>
          <a:lstStyle/>
          <a:p>
            <a:pPr marL="0" indent="0" algn="r">
              <a:lnSpc>
                <a:spcPts val="2629"/>
              </a:lnSpc>
              <a:buNone/>
            </a:pPr>
            <a:r>
              <a:rPr lang="en-US" sz="1643" dirty="0">
                <a:solidFill>
                  <a:srgbClr val="272525"/>
                </a:solidFill>
                <a:latin typeface="Eudoxus Sans" pitchFamily="34" charset="0"/>
                <a:ea typeface="Eudoxus Sans" pitchFamily="34" charset="-122"/>
                <a:cs typeface="Eudoxus Sans" pitchFamily="34" charset="-120"/>
              </a:rPr>
              <a:t>Um esquema de particionamento eficiente é projetado para permitir a distribuição adequada dos dados, otimizando o desempenho das consultas e análises.</a:t>
            </a:r>
            <a:endParaRPr lang="en-US" sz="164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282422"/>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Consultas e Análises</a:t>
            </a:r>
            <a:endParaRPr lang="en-US" sz="4374" dirty="0"/>
          </a:p>
        </p:txBody>
      </p:sp>
      <p:sp>
        <p:nvSpPr>
          <p:cNvPr id="5" name="Shape 2"/>
          <p:cNvSpPr/>
          <p:nvPr/>
        </p:nvSpPr>
        <p:spPr>
          <a:xfrm>
            <a:off x="2037993" y="2594729"/>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6" name="Text 3"/>
          <p:cNvSpPr/>
          <p:nvPr/>
        </p:nvSpPr>
        <p:spPr>
          <a:xfrm>
            <a:off x="2220278" y="2636401"/>
            <a:ext cx="135374"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671048"/>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1</a:t>
            </a:r>
            <a:endParaRPr lang="en-US" sz="2187" dirty="0"/>
          </a:p>
        </p:txBody>
      </p:sp>
      <p:sp>
        <p:nvSpPr>
          <p:cNvPr id="8" name="Text 5"/>
          <p:cNvSpPr/>
          <p:nvPr/>
        </p:nvSpPr>
        <p:spPr>
          <a:xfrm>
            <a:off x="2760107" y="3151465"/>
            <a:ext cx="4444008"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Recuperar a soma de área (em hectares) para todas as propriedades agrícolas que pertencem aos estados de MS e MT, ordenando os resultados em ordem decrescente.</a:t>
            </a:r>
            <a:endParaRPr lang="en-US" sz="1750" dirty="0"/>
          </a:p>
        </p:txBody>
      </p:sp>
      <p:sp>
        <p:nvSpPr>
          <p:cNvPr id="9" name="Shape 6"/>
          <p:cNvSpPr/>
          <p:nvPr/>
        </p:nvSpPr>
        <p:spPr>
          <a:xfrm>
            <a:off x="7426285" y="2594729"/>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0" name="Text 7"/>
          <p:cNvSpPr/>
          <p:nvPr/>
        </p:nvSpPr>
        <p:spPr>
          <a:xfrm>
            <a:off x="7579162" y="2636401"/>
            <a:ext cx="194072"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2</a:t>
            </a:r>
            <a:endParaRPr lang="en-US" sz="2187" dirty="0"/>
          </a:p>
        </p:txBody>
      </p:sp>
      <p:sp>
        <p:nvSpPr>
          <p:cNvPr id="12" name="Text 9"/>
          <p:cNvSpPr/>
          <p:nvPr/>
        </p:nvSpPr>
        <p:spPr>
          <a:xfrm>
            <a:off x="8148399" y="3151465"/>
            <a:ext cx="4444008"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Filtrar todas as propriedades que pertencem à região Sudeste do Brasil.</a:t>
            </a:r>
            <a:endParaRPr lang="en-US" sz="1750" dirty="0"/>
          </a:p>
        </p:txBody>
      </p:sp>
      <p:sp>
        <p:nvSpPr>
          <p:cNvPr id="13" name="Shape 10"/>
          <p:cNvSpPr/>
          <p:nvPr/>
        </p:nvSpPr>
        <p:spPr>
          <a:xfrm>
            <a:off x="2037993" y="5324237"/>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4" name="Text 11"/>
          <p:cNvSpPr/>
          <p:nvPr/>
        </p:nvSpPr>
        <p:spPr>
          <a:xfrm>
            <a:off x="2188131" y="5365909"/>
            <a:ext cx="199668"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400556"/>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3</a:t>
            </a:r>
            <a:endParaRPr lang="en-US" sz="2187" dirty="0"/>
          </a:p>
        </p:txBody>
      </p:sp>
      <p:sp>
        <p:nvSpPr>
          <p:cNvPr id="16" name="Text 13"/>
          <p:cNvSpPr/>
          <p:nvPr/>
        </p:nvSpPr>
        <p:spPr>
          <a:xfrm>
            <a:off x="2760107" y="5880973"/>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Calcular a quantidade de propriedades cadastradas por ano, apresentando os resultados em ordem cronológica.</a:t>
            </a:r>
            <a:endParaRPr lang="en-US" sz="1750" dirty="0"/>
          </a:p>
        </p:txBody>
      </p:sp>
      <p:sp>
        <p:nvSpPr>
          <p:cNvPr id="17" name="Shape 14"/>
          <p:cNvSpPr/>
          <p:nvPr/>
        </p:nvSpPr>
        <p:spPr>
          <a:xfrm>
            <a:off x="7426285" y="5324237"/>
            <a:ext cx="499943" cy="499943"/>
          </a:xfrm>
          <a:prstGeom prst="roundRect">
            <a:avLst>
              <a:gd name="adj" fmla="val 20000"/>
            </a:avLst>
          </a:prstGeom>
          <a:solidFill>
            <a:srgbClr val="CCEEFF"/>
          </a:solidFill>
          <a:ln w="7620">
            <a:solidFill>
              <a:srgbClr val="B2D4E5"/>
            </a:solidFill>
            <a:prstDash val="solid"/>
          </a:ln>
        </p:spPr>
        <p:txBody>
          <a:bodyPr/>
          <a:lstStyle/>
          <a:p>
            <a:endParaRPr lang="pt-BR"/>
          </a:p>
        </p:txBody>
      </p:sp>
      <p:sp>
        <p:nvSpPr>
          <p:cNvPr id="18" name="Text 15"/>
          <p:cNvSpPr/>
          <p:nvPr/>
        </p:nvSpPr>
        <p:spPr>
          <a:xfrm>
            <a:off x="7571184" y="5365909"/>
            <a:ext cx="210026"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400556"/>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4</a:t>
            </a:r>
            <a:endParaRPr lang="en-US" sz="2187" dirty="0"/>
          </a:p>
        </p:txBody>
      </p:sp>
      <p:sp>
        <p:nvSpPr>
          <p:cNvPr id="20" name="Text 17"/>
          <p:cNvSpPr/>
          <p:nvPr/>
        </p:nvSpPr>
        <p:spPr>
          <a:xfrm>
            <a:off x="8148399" y="5880973"/>
            <a:ext cx="4444008"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Calcular o percentual médio de área remanescente de vegetação nativa em comparação à área total da propriedade.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2420183"/>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rPr>
              <a:t>Consultas e </a:t>
            </a:r>
            <a:r>
              <a:rPr lang="en-US" sz="4374" b="1" dirty="0" err="1">
                <a:solidFill>
                  <a:srgbClr val="000000"/>
                </a:solidFill>
                <a:latin typeface="p22-mackinac-pro" pitchFamily="34" charset="0"/>
                <a:ea typeface="p22-mackinac-pro" pitchFamily="34" charset="-122"/>
              </a:rPr>
              <a:t>Análises</a:t>
            </a:r>
            <a:endParaRPr lang="en-US" sz="4374" b="1" dirty="0">
              <a:solidFill>
                <a:srgbClr val="000000"/>
              </a:solidFill>
              <a:latin typeface="p22-mackinac-pro" pitchFamily="34" charset="0"/>
              <a:ea typeface="p22-mackinac-pro" pitchFamily="34" charset="-122"/>
            </a:endParaRPr>
          </a:p>
        </p:txBody>
      </p:sp>
      <p:sp>
        <p:nvSpPr>
          <p:cNvPr id="5" name="Shape 2"/>
          <p:cNvSpPr/>
          <p:nvPr/>
        </p:nvSpPr>
        <p:spPr>
          <a:xfrm>
            <a:off x="2037993" y="3447812"/>
            <a:ext cx="5166122" cy="2361605"/>
          </a:xfrm>
          <a:prstGeom prst="roundRect">
            <a:avLst>
              <a:gd name="adj" fmla="val 4234"/>
            </a:avLst>
          </a:prstGeom>
          <a:solidFill>
            <a:srgbClr val="CCEEFF"/>
          </a:solidFill>
          <a:ln w="7620">
            <a:solidFill>
              <a:srgbClr val="B2D4E5"/>
            </a:solidFill>
            <a:prstDash val="solid"/>
          </a:ln>
        </p:spPr>
        <p:txBody>
          <a:bodyPr/>
          <a:lstStyle/>
          <a:p>
            <a:endParaRPr lang="pt-BR"/>
          </a:p>
        </p:txBody>
      </p:sp>
      <p:sp>
        <p:nvSpPr>
          <p:cNvPr id="6" name="Text 3"/>
          <p:cNvSpPr/>
          <p:nvPr/>
        </p:nvSpPr>
        <p:spPr>
          <a:xfrm>
            <a:off x="2267783" y="367760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5</a:t>
            </a:r>
            <a:endParaRPr lang="en-US" sz="2187" dirty="0"/>
          </a:p>
        </p:txBody>
      </p:sp>
      <p:sp>
        <p:nvSpPr>
          <p:cNvPr id="7" name="Text 4"/>
          <p:cNvSpPr/>
          <p:nvPr/>
        </p:nvSpPr>
        <p:spPr>
          <a:xfrm>
            <a:off x="2267783" y="415802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Construir uma consulta que mostre a contagem de propriedades rurais por estado.</a:t>
            </a:r>
            <a:endParaRPr lang="en-US" sz="1750" dirty="0"/>
          </a:p>
        </p:txBody>
      </p:sp>
      <p:sp>
        <p:nvSpPr>
          <p:cNvPr id="8" name="Shape 5"/>
          <p:cNvSpPr/>
          <p:nvPr/>
        </p:nvSpPr>
        <p:spPr>
          <a:xfrm>
            <a:off x="7426285" y="3447812"/>
            <a:ext cx="5166122" cy="2361605"/>
          </a:xfrm>
          <a:prstGeom prst="roundRect">
            <a:avLst>
              <a:gd name="adj" fmla="val 4234"/>
            </a:avLst>
          </a:prstGeom>
          <a:solidFill>
            <a:srgbClr val="CCEEFF"/>
          </a:solidFill>
          <a:ln w="7620">
            <a:solidFill>
              <a:srgbClr val="B2D4E5"/>
            </a:solidFill>
            <a:prstDash val="solid"/>
          </a:ln>
        </p:spPr>
        <p:txBody>
          <a:bodyPr/>
          <a:lstStyle/>
          <a:p>
            <a:endParaRPr lang="pt-BR"/>
          </a:p>
        </p:txBody>
      </p:sp>
      <p:sp>
        <p:nvSpPr>
          <p:cNvPr id="9" name="Text 6"/>
          <p:cNvSpPr/>
          <p:nvPr/>
        </p:nvSpPr>
        <p:spPr>
          <a:xfrm>
            <a:off x="7656076" y="3677603"/>
            <a:ext cx="2777490"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Consulta 6</a:t>
            </a:r>
            <a:endParaRPr lang="en-US" sz="2187" dirty="0"/>
          </a:p>
        </p:txBody>
      </p:sp>
      <p:sp>
        <p:nvSpPr>
          <p:cNvPr id="10" name="Text 7"/>
          <p:cNvSpPr/>
          <p:nvPr/>
        </p:nvSpPr>
        <p:spPr>
          <a:xfrm>
            <a:off x="7656076" y="4158020"/>
            <a:ext cx="470654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Calcular a média de área entre todas as propriedades e identificar quantas propriedades por estado estão acima dessa média.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3621167" y="427673"/>
            <a:ext cx="4684752" cy="486013"/>
          </a:xfrm>
          <a:prstGeom prst="rect">
            <a:avLst/>
          </a:prstGeom>
          <a:noFill/>
          <a:ln/>
        </p:spPr>
        <p:txBody>
          <a:bodyPr wrap="none" rtlCol="0" anchor="t"/>
          <a:lstStyle/>
          <a:p>
            <a:pPr marL="0" indent="0">
              <a:lnSpc>
                <a:spcPts val="3827"/>
              </a:lnSpc>
              <a:buNone/>
            </a:pPr>
            <a:r>
              <a:rPr lang="en-US" sz="4370" b="1" dirty="0">
                <a:solidFill>
                  <a:srgbClr val="000000"/>
                </a:solidFill>
                <a:latin typeface="p22-mackinac-pro" pitchFamily="34" charset="0"/>
                <a:ea typeface="p22-mackinac-pro" pitchFamily="34" charset="-122"/>
                <a:cs typeface="p22-mackinac-pro" pitchFamily="34" charset="-120"/>
              </a:rPr>
              <a:t>Explorando as Consultas</a:t>
            </a:r>
            <a:endParaRPr lang="en-US" sz="4370" dirty="0"/>
          </a:p>
        </p:txBody>
      </p:sp>
      <p:sp>
        <p:nvSpPr>
          <p:cNvPr id="6" name="Text 2"/>
          <p:cNvSpPr/>
          <p:nvPr/>
        </p:nvSpPr>
        <p:spPr>
          <a:xfrm>
            <a:off x="3621167" y="8202573"/>
            <a:ext cx="7388066" cy="248722"/>
          </a:xfrm>
          <a:prstGeom prst="rect">
            <a:avLst/>
          </a:prstGeom>
          <a:noFill/>
          <a:ln/>
        </p:spPr>
        <p:txBody>
          <a:bodyPr wrap="none" rtlCol="0" anchor="t"/>
          <a:lstStyle/>
          <a:p>
            <a:pPr marL="0" indent="0">
              <a:lnSpc>
                <a:spcPts val="1960"/>
              </a:lnSpc>
              <a:buNone/>
            </a:pPr>
            <a:endParaRPr lang="en-US" sz="1225" dirty="0"/>
          </a:p>
        </p:txBody>
      </p:sp>
      <p:pic>
        <p:nvPicPr>
          <p:cNvPr id="5" name="Image 1" descr="preencoded.png"/>
          <p:cNvPicPr>
            <a:picLocks noChangeAspect="1"/>
          </p:cNvPicPr>
          <p:nvPr/>
        </p:nvPicPr>
        <p:blipFill>
          <a:blip r:embed="rId4"/>
          <a:stretch>
            <a:fillRect/>
          </a:stretch>
        </p:blipFill>
        <p:spPr>
          <a:xfrm>
            <a:off x="3621167" y="1224677"/>
            <a:ext cx="7241143" cy="6802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1672471"/>
            <a:ext cx="626137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Resultados e Discussão</a:t>
            </a:r>
            <a:endParaRPr lang="en-US" sz="4374" dirty="0"/>
          </a:p>
        </p:txBody>
      </p:sp>
      <p:pic>
        <p:nvPicPr>
          <p:cNvPr id="5" name="Image 1" descr="preencoded.png"/>
          <p:cNvPicPr>
            <a:picLocks noChangeAspect="1"/>
          </p:cNvPicPr>
          <p:nvPr/>
        </p:nvPicPr>
        <p:blipFill>
          <a:blip r:embed="rId4"/>
          <a:stretch>
            <a:fillRect/>
          </a:stretch>
        </p:blipFill>
        <p:spPr>
          <a:xfrm>
            <a:off x="2037993" y="2811185"/>
            <a:ext cx="555427" cy="555427"/>
          </a:xfrm>
          <a:prstGeom prst="rect">
            <a:avLst/>
          </a:prstGeom>
        </p:spPr>
      </p:pic>
      <p:sp>
        <p:nvSpPr>
          <p:cNvPr id="6" name="Text 2"/>
          <p:cNvSpPr/>
          <p:nvPr/>
        </p:nvSpPr>
        <p:spPr>
          <a:xfrm>
            <a:off x="2037993" y="3588782"/>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Desempenho</a:t>
            </a:r>
            <a:endParaRPr lang="en-US" sz="2187" dirty="0"/>
          </a:p>
        </p:txBody>
      </p:sp>
      <p:sp>
        <p:nvSpPr>
          <p:cNvPr id="7" name="Text 3"/>
          <p:cNvSpPr/>
          <p:nvPr/>
        </p:nvSpPr>
        <p:spPr>
          <a:xfrm>
            <a:off x="2037993" y="4069199"/>
            <a:ext cx="3295888"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 arquitetura distribuída proposta demonstrou um desempenho superior na execução das consultas e análises, mesmo diante do grande volume de dados do Cadastro Ambiental Rural.</a:t>
            </a:r>
            <a:endParaRPr lang="en-US" sz="1750" dirty="0"/>
          </a:p>
        </p:txBody>
      </p:sp>
      <p:pic>
        <p:nvPicPr>
          <p:cNvPr id="8" name="Image 2" descr="preencoded.png"/>
          <p:cNvPicPr>
            <a:picLocks noChangeAspect="1"/>
          </p:cNvPicPr>
          <p:nvPr/>
        </p:nvPicPr>
        <p:blipFill>
          <a:blip r:embed="rId5"/>
          <a:stretch>
            <a:fillRect/>
          </a:stretch>
        </p:blipFill>
        <p:spPr>
          <a:xfrm>
            <a:off x="5667137" y="2811185"/>
            <a:ext cx="555427" cy="555427"/>
          </a:xfrm>
          <a:prstGeom prst="rect">
            <a:avLst/>
          </a:prstGeom>
        </p:spPr>
      </p:pic>
      <p:sp>
        <p:nvSpPr>
          <p:cNvPr id="9" name="Text 4"/>
          <p:cNvSpPr/>
          <p:nvPr/>
        </p:nvSpPr>
        <p:spPr>
          <a:xfrm>
            <a:off x="5667137" y="3588782"/>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Escalabilidade</a:t>
            </a:r>
            <a:endParaRPr lang="en-US" sz="2187" dirty="0"/>
          </a:p>
        </p:txBody>
      </p:sp>
      <p:sp>
        <p:nvSpPr>
          <p:cNvPr id="10" name="Text 5"/>
          <p:cNvSpPr/>
          <p:nvPr/>
        </p:nvSpPr>
        <p:spPr>
          <a:xfrm>
            <a:off x="5667137" y="4069199"/>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 solução é capaz de lidar com o crescimento do conjunto de dados, permitindo que novas informações sejam adicionadas sem comprometer o desempenho.</a:t>
            </a:r>
            <a:endParaRPr lang="en-US" sz="1750" dirty="0"/>
          </a:p>
        </p:txBody>
      </p:sp>
      <p:pic>
        <p:nvPicPr>
          <p:cNvPr id="11" name="Image 3" descr="preencoded.png"/>
          <p:cNvPicPr>
            <a:picLocks noChangeAspect="1"/>
          </p:cNvPicPr>
          <p:nvPr/>
        </p:nvPicPr>
        <p:blipFill>
          <a:blip r:embed="rId6"/>
          <a:stretch>
            <a:fillRect/>
          </a:stretch>
        </p:blipFill>
        <p:spPr>
          <a:xfrm>
            <a:off x="9296400" y="2811185"/>
            <a:ext cx="555427" cy="555427"/>
          </a:xfrm>
          <a:prstGeom prst="rect">
            <a:avLst/>
          </a:prstGeom>
        </p:spPr>
      </p:pic>
      <p:sp>
        <p:nvSpPr>
          <p:cNvPr id="12" name="Text 6"/>
          <p:cNvSpPr/>
          <p:nvPr/>
        </p:nvSpPr>
        <p:spPr>
          <a:xfrm>
            <a:off x="9296400" y="3588782"/>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Flexibilidade</a:t>
            </a:r>
            <a:endParaRPr lang="en-US" sz="2187" dirty="0"/>
          </a:p>
        </p:txBody>
      </p:sp>
      <p:sp>
        <p:nvSpPr>
          <p:cNvPr id="13" name="Text 7"/>
          <p:cNvSpPr/>
          <p:nvPr/>
        </p:nvSpPr>
        <p:spPr>
          <a:xfrm>
            <a:off x="9296400" y="4069199"/>
            <a:ext cx="3296007"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 arquitetura é flexível, permitindo a adição de novos recursos e a adaptação a diferentes requisitos e necessidades do Cadastro Ambiental Rural.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5" name="Text 1"/>
          <p:cNvSpPr/>
          <p:nvPr/>
        </p:nvSpPr>
        <p:spPr>
          <a:xfrm>
            <a:off x="4425434" y="888921"/>
            <a:ext cx="5118854" cy="639723"/>
          </a:xfrm>
          <a:prstGeom prst="rect">
            <a:avLst/>
          </a:prstGeom>
          <a:noFill/>
          <a:ln/>
        </p:spPr>
        <p:txBody>
          <a:bodyPr wrap="none" rtlCol="0" anchor="t"/>
          <a:lstStyle/>
          <a:p>
            <a:pPr marL="0" indent="0">
              <a:lnSpc>
                <a:spcPts val="5038"/>
              </a:lnSpc>
              <a:buNone/>
            </a:pPr>
            <a:r>
              <a:rPr lang="en-US" sz="4031" b="1" dirty="0">
                <a:solidFill>
                  <a:srgbClr val="000000"/>
                </a:solidFill>
                <a:latin typeface="p22-mackinac-pro" pitchFamily="34" charset="0"/>
                <a:ea typeface="p22-mackinac-pro" pitchFamily="34" charset="-122"/>
                <a:cs typeface="p22-mackinac-pro" pitchFamily="34" charset="-120"/>
              </a:rPr>
              <a:t>Conclusão</a:t>
            </a:r>
            <a:endParaRPr lang="en-US" sz="4031" dirty="0"/>
          </a:p>
        </p:txBody>
      </p:sp>
      <p:pic>
        <p:nvPicPr>
          <p:cNvPr id="6" name="Image 2" descr="preencoded.png"/>
          <p:cNvPicPr>
            <a:picLocks noChangeAspect="1"/>
          </p:cNvPicPr>
          <p:nvPr/>
        </p:nvPicPr>
        <p:blipFill>
          <a:blip r:embed="rId4"/>
          <a:stretch>
            <a:fillRect/>
          </a:stretch>
        </p:blipFill>
        <p:spPr>
          <a:xfrm>
            <a:off x="4425434" y="1835706"/>
            <a:ext cx="1023699" cy="1834991"/>
          </a:xfrm>
          <a:prstGeom prst="rect">
            <a:avLst/>
          </a:prstGeom>
        </p:spPr>
      </p:pic>
      <p:sp>
        <p:nvSpPr>
          <p:cNvPr id="7" name="Text 2"/>
          <p:cNvSpPr/>
          <p:nvPr/>
        </p:nvSpPr>
        <p:spPr>
          <a:xfrm>
            <a:off x="5756196" y="2040374"/>
            <a:ext cx="2559368"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Desafio Superado</a:t>
            </a:r>
            <a:endParaRPr lang="en-US" sz="2015" dirty="0"/>
          </a:p>
        </p:txBody>
      </p:sp>
      <p:sp>
        <p:nvSpPr>
          <p:cNvPr id="8" name="Text 3"/>
          <p:cNvSpPr/>
          <p:nvPr/>
        </p:nvSpPr>
        <p:spPr>
          <a:xfrm>
            <a:off x="5756196" y="2483048"/>
            <a:ext cx="8106370" cy="98298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O trabalho demonstrou que a arquitetura de banco de dados distribuído é uma solução eficaz para lidar com o grande volume de dados do Cadastro Ambiental Rural, permitindo consultas e análises rápidas e eficientes.</a:t>
            </a:r>
            <a:endParaRPr lang="en-US" sz="1612" dirty="0"/>
          </a:p>
        </p:txBody>
      </p:sp>
      <p:pic>
        <p:nvPicPr>
          <p:cNvPr id="9" name="Image 3" descr="preencoded.png"/>
          <p:cNvPicPr>
            <a:picLocks noChangeAspect="1"/>
          </p:cNvPicPr>
          <p:nvPr/>
        </p:nvPicPr>
        <p:blipFill>
          <a:blip r:embed="rId5"/>
          <a:stretch>
            <a:fillRect/>
          </a:stretch>
        </p:blipFill>
        <p:spPr>
          <a:xfrm>
            <a:off x="4425434" y="3670697"/>
            <a:ext cx="1023699" cy="1834991"/>
          </a:xfrm>
          <a:prstGeom prst="rect">
            <a:avLst/>
          </a:prstGeom>
        </p:spPr>
      </p:pic>
      <p:sp>
        <p:nvSpPr>
          <p:cNvPr id="10" name="Text 4"/>
          <p:cNvSpPr/>
          <p:nvPr/>
        </p:nvSpPr>
        <p:spPr>
          <a:xfrm>
            <a:off x="5756196" y="3875365"/>
            <a:ext cx="2559368"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Impacto Positivo</a:t>
            </a:r>
            <a:endParaRPr lang="en-US" sz="2015" dirty="0"/>
          </a:p>
        </p:txBody>
      </p:sp>
      <p:sp>
        <p:nvSpPr>
          <p:cNvPr id="11" name="Text 5"/>
          <p:cNvSpPr/>
          <p:nvPr/>
        </p:nvSpPr>
        <p:spPr>
          <a:xfrm>
            <a:off x="5756196" y="4318040"/>
            <a:ext cx="8106370" cy="98298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A implementação dessa arquitetura pode trazer benefícios significativos para a gestão e análise dos dados do CAR, contribuindo para uma melhor compreensão e tomada de decisões relacionadas à preservação ambiental no Brasil.</a:t>
            </a:r>
            <a:endParaRPr lang="en-US" sz="1612" dirty="0"/>
          </a:p>
        </p:txBody>
      </p:sp>
      <p:pic>
        <p:nvPicPr>
          <p:cNvPr id="12" name="Image 4" descr="preencoded.png"/>
          <p:cNvPicPr>
            <a:picLocks noChangeAspect="1"/>
          </p:cNvPicPr>
          <p:nvPr/>
        </p:nvPicPr>
        <p:blipFill>
          <a:blip r:embed="rId6"/>
          <a:stretch>
            <a:fillRect/>
          </a:stretch>
        </p:blipFill>
        <p:spPr>
          <a:xfrm>
            <a:off x="4425434" y="5505688"/>
            <a:ext cx="1023699" cy="1834991"/>
          </a:xfrm>
          <a:prstGeom prst="rect">
            <a:avLst/>
          </a:prstGeom>
        </p:spPr>
      </p:pic>
      <p:sp>
        <p:nvSpPr>
          <p:cNvPr id="13" name="Text 6"/>
          <p:cNvSpPr/>
          <p:nvPr/>
        </p:nvSpPr>
        <p:spPr>
          <a:xfrm>
            <a:off x="5756196" y="5710357"/>
            <a:ext cx="2559368"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Próximos Passos</a:t>
            </a:r>
            <a:endParaRPr lang="en-US" sz="2015" dirty="0"/>
          </a:p>
        </p:txBody>
      </p:sp>
      <p:sp>
        <p:nvSpPr>
          <p:cNvPr id="14" name="Text 7"/>
          <p:cNvSpPr/>
          <p:nvPr/>
        </p:nvSpPr>
        <p:spPr>
          <a:xfrm>
            <a:off x="5756196" y="6153031"/>
            <a:ext cx="8106370" cy="98298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Futuras pesquisas podem explorar ainda mais o potencial da arquitetura distribuída, investigando novas funcionalidades, integrações e otimizações para atender às necessidades em constante evolução do Cadastro Ambiental Rural.</a:t>
            </a:r>
            <a:endParaRPr lang="en-US" sz="1612" dirty="0"/>
          </a:p>
        </p:txBody>
      </p:sp>
      <p:pic>
        <p:nvPicPr>
          <p:cNvPr id="17" name="Imagem 16" descr="Campo verde com árvores ao fundo&#10;&#10;Descrição gerada automaticamente">
            <a:extLst>
              <a:ext uri="{FF2B5EF4-FFF2-40B4-BE49-F238E27FC236}">
                <a16:creationId xmlns:a16="http://schemas.microsoft.com/office/drawing/2014/main" id="{FAFD17DE-0279-8877-B841-5471D9622A78}"/>
              </a:ext>
            </a:extLst>
          </p:cNvPr>
          <p:cNvPicPr>
            <a:picLocks noChangeAspect="1"/>
          </p:cNvPicPr>
          <p:nvPr/>
        </p:nvPicPr>
        <p:blipFill>
          <a:blip r:embed="rId7"/>
          <a:stretch>
            <a:fillRect/>
          </a:stretch>
        </p:blipFill>
        <p:spPr>
          <a:xfrm>
            <a:off x="122663" y="200722"/>
            <a:ext cx="3995708" cy="7939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pt-BR"/>
          </a:p>
        </p:txBody>
      </p:sp>
      <p:sp>
        <p:nvSpPr>
          <p:cNvPr id="4" name="Text 1"/>
          <p:cNvSpPr/>
          <p:nvPr/>
        </p:nvSpPr>
        <p:spPr>
          <a:xfrm>
            <a:off x="2037993" y="2722959"/>
            <a:ext cx="55549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Agradecimentos</a:t>
            </a:r>
            <a:endParaRPr lang="en-US" sz="4374" dirty="0"/>
          </a:p>
        </p:txBody>
      </p:sp>
      <p:sp>
        <p:nvSpPr>
          <p:cNvPr id="5" name="Shape 2"/>
          <p:cNvSpPr/>
          <p:nvPr/>
        </p:nvSpPr>
        <p:spPr>
          <a:xfrm>
            <a:off x="2037993" y="3861673"/>
            <a:ext cx="10554414" cy="1644848"/>
          </a:xfrm>
          <a:prstGeom prst="roundRect">
            <a:avLst>
              <a:gd name="adj" fmla="val 6079"/>
            </a:avLst>
          </a:prstGeom>
          <a:noFill/>
          <a:ln w="7620">
            <a:solidFill>
              <a:srgbClr val="000000">
                <a:alpha val="8000"/>
              </a:srgbClr>
            </a:solidFill>
            <a:prstDash val="solid"/>
          </a:ln>
        </p:spPr>
        <p:txBody>
          <a:bodyPr/>
          <a:lstStyle/>
          <a:p>
            <a:endParaRPr lang="pt-BR"/>
          </a:p>
        </p:txBody>
      </p:sp>
      <p:sp>
        <p:nvSpPr>
          <p:cNvPr id="6" name="Shape 3"/>
          <p:cNvSpPr/>
          <p:nvPr/>
        </p:nvSpPr>
        <p:spPr>
          <a:xfrm>
            <a:off x="2045613" y="3869293"/>
            <a:ext cx="10538103" cy="637103"/>
          </a:xfrm>
          <a:prstGeom prst="rect">
            <a:avLst/>
          </a:prstGeom>
          <a:solidFill>
            <a:srgbClr val="FFFFFF">
              <a:alpha val="4000"/>
            </a:srgbClr>
          </a:solidFill>
          <a:ln/>
        </p:spPr>
        <p:txBody>
          <a:bodyPr/>
          <a:lstStyle/>
          <a:p>
            <a:endParaRPr lang="pt-BR"/>
          </a:p>
        </p:txBody>
      </p:sp>
      <p:sp>
        <p:nvSpPr>
          <p:cNvPr id="7" name="Text 4"/>
          <p:cNvSpPr/>
          <p:nvPr/>
        </p:nvSpPr>
        <p:spPr>
          <a:xfrm>
            <a:off x="2268855" y="4010144"/>
            <a:ext cx="3064193"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Equipe de Desenvolvimento</a:t>
            </a:r>
            <a:endParaRPr lang="en-US" sz="1750" dirty="0"/>
          </a:p>
        </p:txBody>
      </p:sp>
      <p:sp>
        <p:nvSpPr>
          <p:cNvPr id="8" name="Text 5"/>
          <p:cNvSpPr/>
          <p:nvPr/>
        </p:nvSpPr>
        <p:spPr>
          <a:xfrm>
            <a:off x="5785009" y="4010144"/>
            <a:ext cx="3060383"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Professor</a:t>
            </a:r>
            <a:endParaRPr lang="en-US" sz="1750" dirty="0"/>
          </a:p>
        </p:txBody>
      </p:sp>
      <p:sp>
        <p:nvSpPr>
          <p:cNvPr id="9" name="Text 6"/>
          <p:cNvSpPr/>
          <p:nvPr/>
        </p:nvSpPr>
        <p:spPr>
          <a:xfrm>
            <a:off x="9297353" y="4010144"/>
            <a:ext cx="3064193"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Instituição </a:t>
            </a:r>
            <a:endParaRPr lang="en-US" sz="1750" dirty="0"/>
          </a:p>
        </p:txBody>
      </p:sp>
      <p:sp>
        <p:nvSpPr>
          <p:cNvPr id="10" name="Shape 7"/>
          <p:cNvSpPr/>
          <p:nvPr/>
        </p:nvSpPr>
        <p:spPr>
          <a:xfrm>
            <a:off x="2045613" y="4506397"/>
            <a:ext cx="10538103" cy="992505"/>
          </a:xfrm>
          <a:prstGeom prst="rect">
            <a:avLst/>
          </a:prstGeom>
          <a:solidFill>
            <a:srgbClr val="000000">
              <a:alpha val="4000"/>
            </a:srgbClr>
          </a:solidFill>
          <a:ln/>
        </p:spPr>
        <p:txBody>
          <a:bodyPr/>
          <a:lstStyle/>
          <a:p>
            <a:endParaRPr lang="pt-BR"/>
          </a:p>
        </p:txBody>
      </p:sp>
      <p:sp>
        <p:nvSpPr>
          <p:cNvPr id="11" name="Text 8"/>
          <p:cNvSpPr/>
          <p:nvPr/>
        </p:nvSpPr>
        <p:spPr>
          <a:xfrm>
            <a:off x="2268855" y="4647248"/>
            <a:ext cx="3064193"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Guilherme Oliveira, Rafael Becker, Taciana Fernandes</a:t>
            </a:r>
            <a:endParaRPr lang="en-US" sz="1750" dirty="0"/>
          </a:p>
        </p:txBody>
      </p:sp>
      <p:sp>
        <p:nvSpPr>
          <p:cNvPr id="12" name="Text 9"/>
          <p:cNvSpPr/>
          <p:nvPr/>
        </p:nvSpPr>
        <p:spPr>
          <a:xfrm>
            <a:off x="5785009" y="4647248"/>
            <a:ext cx="3060383"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Lucio Suruagy</a:t>
            </a:r>
            <a:endParaRPr lang="en-US" sz="1750" dirty="0"/>
          </a:p>
        </p:txBody>
      </p:sp>
      <p:sp>
        <p:nvSpPr>
          <p:cNvPr id="13" name="Text 10"/>
          <p:cNvSpPr/>
          <p:nvPr/>
        </p:nvSpPr>
        <p:spPr>
          <a:xfrm>
            <a:off x="9297353" y="4647248"/>
            <a:ext cx="3064193"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Ada</a:t>
            </a:r>
            <a:endParaRPr lang="en-US" sz="1750" dirty="0"/>
          </a:p>
        </p:txBody>
      </p:sp>
      <p:pic>
        <p:nvPicPr>
          <p:cNvPr id="16" name="Imagem 15" descr="Ícone&#10;&#10;Descrição gerada automaticamente">
            <a:extLst>
              <a:ext uri="{FF2B5EF4-FFF2-40B4-BE49-F238E27FC236}">
                <a16:creationId xmlns:a16="http://schemas.microsoft.com/office/drawing/2014/main" id="{B6ACB330-C675-5E30-DC33-8474529DC110}"/>
              </a:ext>
            </a:extLst>
          </p:cNvPr>
          <p:cNvPicPr>
            <a:picLocks noChangeAspect="1"/>
          </p:cNvPicPr>
          <p:nvPr/>
        </p:nvPicPr>
        <p:blipFill>
          <a:blip r:embed="rId4"/>
          <a:stretch>
            <a:fillRect/>
          </a:stretch>
        </p:blipFill>
        <p:spPr>
          <a:xfrm>
            <a:off x="12483695" y="6752728"/>
            <a:ext cx="1371791" cy="9621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643</Words>
  <Application>Microsoft Office PowerPoint</Application>
  <PresentationFormat>Personalizar</PresentationFormat>
  <Paragraphs>68</Paragraphs>
  <Slides>9</Slides>
  <Notes>9</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Eudoxus Sans</vt:lpstr>
      <vt:lpstr>p22-mackinac-pro</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Taciana Fernandes</cp:lastModifiedBy>
  <cp:revision>2</cp:revision>
  <dcterms:created xsi:type="dcterms:W3CDTF">2024-05-22T23:03:51Z</dcterms:created>
  <dcterms:modified xsi:type="dcterms:W3CDTF">2024-05-22T23:35:20Z</dcterms:modified>
</cp:coreProperties>
</file>