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5" r:id="rId9"/>
    <p:sldId id="266" r:id="rId10"/>
    <p:sldId id="267"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client id="{CB2D8BB6-3BB8-4BFC-8112-4D71B4E9ACCE}" v="2252" dt="2023-09-29T14:13:53.90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autoAdjust="0"/>
    <p:restoredTop sz="94719" autoAdjust="0"/>
  </p:normalViewPr>
  <p:slideViewPr>
    <p:cSldViewPr snapToGrid="0">
      <p:cViewPr>
        <p:scale>
          <a:sx n="100" d="100"/>
          <a:sy n="100" d="100"/>
        </p:scale>
        <p:origin x="-552"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9/29/2023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82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77553"/>
            <a:ext cx="6245912" cy="3269447"/>
          </a:xfrm>
        </p:spPr>
        <p:txBody>
          <a:bodyPr anchor="b">
            <a:normAutofit/>
          </a:bodyPr>
          <a:lstStyle/>
          <a:p>
            <a:r>
              <a:rPr lang="en-US" b="0"/>
              <a:t>Security Controls in Shared Source Code Repositories</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4" y="3492896"/>
            <a:ext cx="6245912" cy="912850"/>
          </a:xfrm>
        </p:spPr>
        <p:txBody>
          <a:bodyPr anchor="ctr">
            <a:normAutofit/>
          </a:bodyPr>
          <a:lstStyle/>
          <a:p>
            <a:r>
              <a:rPr lang="en-US" sz="2500"/>
              <a:t>Trevor </a:t>
            </a:r>
            <a:r>
              <a:rPr lang="en-US" sz="2500" err="1"/>
              <a:t>McLaurine</a:t>
            </a:r>
          </a:p>
          <a:p>
            <a:r>
              <a:rPr lang="en-US" sz="2500"/>
              <a:t>Web-425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20649" y="252549"/>
            <a:ext cx="6220278" cy="1164598"/>
          </a:xfrm>
        </p:spPr>
        <p:txBody>
          <a:bodyPr anchor="b">
            <a:normAutofit/>
          </a:bodyPr>
          <a:lstStyle/>
          <a:p>
            <a:r>
              <a:rPr lang="en-US" dirty="0"/>
              <a:t>Conclusion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920648" y="1410671"/>
            <a:ext cx="7229121" cy="5033792"/>
          </a:xfrm>
        </p:spPr>
        <p:txBody>
          <a:bodyPr vert="horz" lIns="91440" tIns="45720" rIns="91440" bIns="45720" rtlCol="0" anchor="t">
            <a:normAutofit/>
          </a:bodyPr>
          <a:lstStyle/>
          <a:p>
            <a:r>
              <a:rPr lang="en-US" dirty="0"/>
              <a:t>Protecting our source code is paramount to the success of our application. Ensuring that the secrets we keep stay secret protects us from possible bad actors. The last thing a company wants is a source code leak. A lack of faith in the company protecting its own product could spell disaster and lead to other leaks of personal data or worse. </a:t>
            </a:r>
          </a:p>
        </p:txBody>
      </p:sp>
    </p:spTree>
    <p:extLst>
      <p:ext uri="{BB962C8B-B14F-4D97-AF65-F5344CB8AC3E}">
        <p14:creationId xmlns:p14="http://schemas.microsoft.com/office/powerpoint/2010/main" val="67111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What is source code protection?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Source code protection is the set of techniques that help provide security for a repository. </a:t>
            </a:r>
            <a:r>
              <a:rPr lang="en-US" dirty="0">
                <a:ea typeface="+mn-lt"/>
                <a:cs typeface="+mn-lt"/>
              </a:rPr>
              <a:t>These techniques can help to identify and fix vulnerabilities in source code, prevent unauthorized access to source code, and protect source code from being modified.</a:t>
            </a:r>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Why protect source code?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00000"/>
              </a:lnSpc>
            </a:pPr>
            <a:r>
              <a:rPr lang="en-US" dirty="0"/>
              <a:t>Source code is often overlooked in terms of security. However, source codes contain secrets: API keys, OAuth codes, and database connection strings that need protecting. If these codes were to be leaked, then hackers could gain control over databases, APIs and possibly the repository itself.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20649" y="252549"/>
            <a:ext cx="6220278" cy="1164598"/>
          </a:xfrm>
        </p:spPr>
        <p:txBody>
          <a:bodyPr anchor="b">
            <a:normAutofit/>
          </a:bodyPr>
          <a:lstStyle/>
          <a:p>
            <a:r>
              <a:rPr lang="en-US" dirty="0"/>
              <a:t>Famous Leaks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920648" y="1410671"/>
            <a:ext cx="7229121" cy="5033792"/>
          </a:xfrm>
        </p:spPr>
        <p:txBody>
          <a:bodyPr vert="horz" lIns="91440" tIns="45720" rIns="91440" bIns="45720" rtlCol="0" anchor="t">
            <a:normAutofit/>
          </a:bodyPr>
          <a:lstStyle/>
          <a:p>
            <a:r>
              <a:rPr lang="en-US" sz="2000" dirty="0"/>
              <a:t>Many large companies have experienced some form of security compromise with it's source code: </a:t>
            </a:r>
          </a:p>
          <a:p>
            <a:pPr marL="514350" indent="-514350">
              <a:buChar char="•"/>
            </a:pPr>
            <a:r>
              <a:rPr lang="en-US" sz="2000" dirty="0"/>
              <a:t>Apple experienced a large source code leak in 2018 when an intern stole Apple's source code and posted it to GitHub. This code was outdated, but Apple still had to react quickly nonetheless. </a:t>
            </a:r>
          </a:p>
          <a:p>
            <a:pPr marL="514350" indent="-514350">
              <a:buChar char="•"/>
            </a:pPr>
            <a:r>
              <a:rPr lang="en-US" sz="2000" dirty="0"/>
              <a:t>Electronic Arts games suffered a massive leak of 780GB worth of data that contained the source code for </a:t>
            </a:r>
            <a:r>
              <a:rPr lang="en-US" sz="2000" dirty="0" err="1"/>
              <a:t>Fifa</a:t>
            </a:r>
            <a:r>
              <a:rPr lang="en-US" sz="2000" dirty="0"/>
              <a:t> 2021 as well as their game engine. The intent was to extort EA for money. This failed, so hackers posted the data online. </a:t>
            </a:r>
          </a:p>
          <a:p>
            <a:pPr marL="514350" indent="-514350">
              <a:buChar char="•"/>
            </a:pPr>
            <a:r>
              <a:rPr lang="en-US" sz="2000" dirty="0"/>
              <a:t>Microsoft was hacked which released source code data for Bing and Cortana. Microsoft later stated that this leak did not pose any threats as they don't rely on secrecy for security. </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How to Protect Source Code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1701809"/>
            <a:ext cx="9074454" cy="3579880"/>
          </a:xfrm>
        </p:spPr>
        <p:txBody>
          <a:bodyPr vert="horz" lIns="91440" tIns="45720" rIns="91440" bIns="45720" rtlCol="0" anchor="t">
            <a:normAutofit/>
          </a:bodyPr>
          <a:lstStyle/>
          <a:p>
            <a:r>
              <a:rPr lang="en-US" sz="2400" dirty="0"/>
              <a:t>Source code, much like the rest of the code in our repository, needs to be protected. We take security measures to make sure that the code we write is safe, secure and functions with the rest of the application. To protect source code, we need: to set up a source code protection policy, control access to the source code, use encryption and monitoring, network security and endpoint security. </a:t>
            </a:r>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Source code Protection Policy</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23" name="TextBox 22">
            <a:extLst>
              <a:ext uri="{FF2B5EF4-FFF2-40B4-BE49-F238E27FC236}">
                <a16:creationId xmlns:a16="http://schemas.microsoft.com/office/drawing/2014/main" id="{A53E232A-C38F-9C88-757E-2E015C6005FE}"/>
              </a:ext>
            </a:extLst>
          </p:cNvPr>
          <p:cNvSpPr txBox="1"/>
          <p:nvPr/>
        </p:nvSpPr>
        <p:spPr>
          <a:xfrm>
            <a:off x="1164464" y="1896950"/>
            <a:ext cx="943109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Creating a protection policy is much like creating a policy for the rest of our code base. There are rules, regulations and standards that need to be established when dealing with out code base. </a:t>
            </a:r>
            <a:endParaRPr lang="en-US" dirty="0"/>
          </a:p>
          <a:p>
            <a:endParaRPr lang="en-US" sz="2400" dirty="0"/>
          </a:p>
          <a:p>
            <a:r>
              <a:rPr lang="en-US" sz="2400" dirty="0"/>
              <a:t>It should also cover source code development, documentation and training on secure coding practices. </a:t>
            </a:r>
          </a:p>
        </p:txBody>
      </p:sp>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Access Control</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Just like you wouldn't hand the keys to your house to just anybody, we need to control who has access to the source code. Individuals who need access should use two-factor authentication to be able to log in to work with the source code directly. </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802593" y="1036014"/>
            <a:ext cx="6220278" cy="1228992"/>
          </a:xfrm>
        </p:spPr>
        <p:txBody>
          <a:bodyPr/>
          <a:lstStyle/>
          <a:p>
            <a:r>
              <a:rPr lang="en-US" dirty="0"/>
              <a:t>Use Encryption </a:t>
            </a:r>
            <a:r>
              <a:rPr lang="en-US"/>
              <a:t>and Monitoring</a:t>
            </a:r>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802592" y="2430249"/>
            <a:ext cx="6638840" cy="3080498"/>
          </a:xfrm>
        </p:spPr>
        <p:txBody>
          <a:bodyPr>
            <a:normAutofit/>
          </a:bodyPr>
          <a:lstStyle/>
          <a:p>
            <a:r>
              <a:rPr lang="en-US" dirty="0"/>
              <a:t>Encryption is a must. Encrypting sensitive data in transit and at rest is invaluable to leaking information. Monitoring through telemetry data is also advised. The first sign of any possible foul play will easily be caught through the use of monitoring. </a:t>
            </a:r>
          </a:p>
        </p:txBody>
      </p:sp>
    </p:spTree>
    <p:extLst>
      <p:ext uri="{BB962C8B-B14F-4D97-AF65-F5344CB8AC3E}">
        <p14:creationId xmlns:p14="http://schemas.microsoft.com/office/powerpoint/2010/main" val="9261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Network and Endpoint Security</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23" name="TextBox 22">
            <a:extLst>
              <a:ext uri="{FF2B5EF4-FFF2-40B4-BE49-F238E27FC236}">
                <a16:creationId xmlns:a16="http://schemas.microsoft.com/office/drawing/2014/main" id="{A53E232A-C38F-9C88-757E-2E015C6005FE}"/>
              </a:ext>
            </a:extLst>
          </p:cNvPr>
          <p:cNvSpPr txBox="1"/>
          <p:nvPr/>
        </p:nvSpPr>
        <p:spPr>
          <a:xfrm>
            <a:off x="1164464" y="1896950"/>
            <a:ext cx="943109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Implementing network security, such as Firewalls, anti-viruses, anti-malware and anti-ransomware, are heavily advised when trying to safeguard code. Network security is our first line of defense against any possible bad actors. </a:t>
            </a:r>
            <a:endParaRPr lang="en-US" sz="2400"/>
          </a:p>
          <a:p>
            <a:endParaRPr lang="en-US" sz="2400" dirty="0"/>
          </a:p>
          <a:p>
            <a:r>
              <a:rPr lang="en-US" sz="2400" dirty="0"/>
              <a:t>Securing endpoint or entry points is also imperative in preventing malicious attacks. Endpoint security software will ensure that source code does not leave your endpoint. </a:t>
            </a:r>
          </a:p>
        </p:txBody>
      </p:sp>
    </p:spTree>
    <p:extLst>
      <p:ext uri="{BB962C8B-B14F-4D97-AF65-F5344CB8AC3E}">
        <p14:creationId xmlns:p14="http://schemas.microsoft.com/office/powerpoint/2010/main" val="417025963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18A0498-6641-479D-8115-8BC7C8E6B1B8}">
  <ds:schemaRefs>
    <ds:schemaRef ds:uri="http://schemas.microsoft.com/sharepoint/v3/contenttype/forms"/>
  </ds:schemaRefs>
</ds:datastoreItem>
</file>

<file path=customXml/itemProps2.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431</Words>
  <Application>Microsoft Office PowerPoint</Application>
  <PresentationFormat>Widescreen</PresentationFormat>
  <Paragraphs>151</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Security Controls in Shared Source Code Repositories</vt:lpstr>
      <vt:lpstr>What is source code protection?</vt:lpstr>
      <vt:lpstr>Why protect source code?</vt:lpstr>
      <vt:lpstr>Famous Leaks</vt:lpstr>
      <vt:lpstr>How to Protect Source Code</vt:lpstr>
      <vt:lpstr>Source code Protection Policy</vt:lpstr>
      <vt:lpstr>Access Control</vt:lpstr>
      <vt:lpstr>Use Encryption and Monitoring</vt:lpstr>
      <vt:lpstr>Network and Endpoint Security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187</cp:revision>
  <dcterms:created xsi:type="dcterms:W3CDTF">2023-09-29T13:11:51Z</dcterms:created>
  <dcterms:modified xsi:type="dcterms:W3CDTF">2023-09-29T14:13:57Z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