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59" r:id="rId8"/>
    <p:sldId id="267" r:id="rId9"/>
    <p:sldId id="276" r:id="rId10"/>
    <p:sldId id="277" r:id="rId11"/>
    <p:sldId id="278" r:id="rId12"/>
    <p:sldId id="279" r:id="rId13"/>
    <p:sldId id="28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BA573-A044-7E49-8ACD-2ADB504ABD12}" v="27" dt="2023-09-12T20:24:24.764"/>
    <p1510:client id="{CC288F28-E927-7322-E760-1496F9231085}" v="1723" dt="2023-09-15T15:58:13.666"/>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43" autoAdjust="0"/>
    <p:restoredTop sz="94719" autoAdjust="0"/>
  </p:normalViewPr>
  <p:slideViewPr>
    <p:cSldViewPr snapToGrid="0">
      <p:cViewPr varScale="1">
        <p:scale>
          <a:sx n="106" d="100"/>
          <a:sy n="106" d="100"/>
        </p:scale>
        <p:origin x="115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9/17/2023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113169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046494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0220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2355964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899472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2059911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2213428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a:t>9/8/20XX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a:t>9/8/20XX</a:t>
            </a:r>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4" y="252549"/>
            <a:ext cx="6220278" cy="3257414"/>
          </a:xfrm>
        </p:spPr>
        <p:txBody>
          <a:bodyPr anchor="b">
            <a:normAutofit/>
          </a:bodyPr>
          <a:lstStyle/>
          <a:p>
            <a:r>
              <a:rPr lang="en-US" dirty="0"/>
              <a:t>The Dangers of the Change Approval Process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85939"/>
            <a:ext cx="6220277" cy="2919512"/>
          </a:xfrm>
        </p:spPr>
        <p:txBody>
          <a:bodyPr anchor="t">
            <a:normAutofit/>
          </a:bodyPr>
          <a:lstStyle/>
          <a:p>
            <a:r>
              <a:rPr lang="en-US"/>
              <a:t>Trevor </a:t>
            </a:r>
            <a:r>
              <a:rPr lang="en-US" err="1"/>
              <a:t>McLaurine</a:t>
            </a:r>
            <a:endParaRPr lang="en-US" dirty="0" err="1"/>
          </a:p>
          <a:p>
            <a:r>
              <a:rPr lang="en-US" dirty="0"/>
              <a:t>Web-430</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Conclusion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Adding changes to any application does not need to be a nightmare. By providing developers the autonomy to make changes as needed as well as the testing protocols to do it, change approvals will go a lot smoother. </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866846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136526"/>
            <a:ext cx="9779183" cy="1570038"/>
          </a:xfrm>
        </p:spPr>
        <p:txBody>
          <a:bodyPr anchor="b">
            <a:normAutofit/>
          </a:bodyPr>
          <a:lstStyle/>
          <a:p>
            <a:r>
              <a:rPr lang="en-US" dirty="0"/>
              <a:t>Sources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2087561"/>
            <a:ext cx="9779182" cy="3366815"/>
          </a:xfrm>
        </p:spPr>
        <p:txBody>
          <a:bodyPr vert="horz" lIns="91440" tIns="45720" rIns="91440" bIns="45720" rtlCol="0" anchor="t">
            <a:normAutofit/>
          </a:bodyPr>
          <a:lstStyle/>
          <a:p>
            <a:r>
              <a:rPr lang="en-US" dirty="0">
                <a:ea typeface="+mn-lt"/>
                <a:cs typeface="+mn-lt"/>
              </a:rPr>
              <a:t>Nicole., K., Gene/ Humble, Jez/ Debois, Patrick/ Willis, John/ Forsgren,. (2021). </a:t>
            </a:r>
            <a:r>
              <a:rPr lang="en-US" i="1" dirty="0">
                <a:ea typeface="+mn-lt"/>
                <a:cs typeface="+mn-lt"/>
              </a:rPr>
              <a:t>The </a:t>
            </a:r>
            <a:r>
              <a:rPr lang="en-US" i="1" dirty="0" err="1">
                <a:ea typeface="+mn-lt"/>
                <a:cs typeface="+mn-lt"/>
              </a:rPr>
              <a:t>Devops</a:t>
            </a:r>
            <a:r>
              <a:rPr lang="en-US" i="1" dirty="0">
                <a:ea typeface="+mn-lt"/>
                <a:cs typeface="+mn-lt"/>
              </a:rPr>
              <a:t> Handbook: How to create world-class agility, reliability, &amp; Security in Technology Organizations</a:t>
            </a:r>
            <a:r>
              <a:rPr lang="en-US" dirty="0">
                <a:ea typeface="+mn-lt"/>
                <a:cs typeface="+mn-lt"/>
              </a:rPr>
              <a:t>. Natl Book Network. </a:t>
            </a:r>
            <a:endParaRPr lang="en-US"/>
          </a:p>
          <a:p>
            <a:r>
              <a:rPr lang="en-US" dirty="0">
                <a:ea typeface="+mn-lt"/>
                <a:cs typeface="+mn-lt"/>
              </a:rPr>
              <a:t>Nyo, I. (2021, July 29). </a:t>
            </a:r>
            <a:r>
              <a:rPr lang="en-US" i="1" dirty="0">
                <a:ea typeface="+mn-lt"/>
                <a:cs typeface="+mn-lt"/>
              </a:rPr>
              <a:t>Best practices for change management in the age of DevOps</a:t>
            </a:r>
            <a:r>
              <a:rPr lang="en-US" dirty="0">
                <a:ea typeface="+mn-lt"/>
                <a:cs typeface="+mn-lt"/>
              </a:rPr>
              <a:t>. Atlassian Engineering. </a:t>
            </a:r>
            <a:r>
              <a:rPr lang="en-US" dirty="0">
                <a:ea typeface="+mn-lt"/>
                <a:cs typeface="+mn-lt"/>
                <a:hlinkClick r:id="rId3"/>
              </a:rPr>
              <a:t>https://www.atlassian.com/engineering/best-practices-for-change-management-in-the-age-of-devops</a:t>
            </a:r>
            <a:r>
              <a:rPr lang="en-US" dirty="0">
                <a:ea typeface="+mn-lt"/>
                <a:cs typeface="+mn-lt"/>
              </a:rPr>
              <a:t> </a:t>
            </a:r>
            <a:endParaRPr lang="en-US"/>
          </a:p>
          <a:p>
            <a:endParaRPr lang="en-US" dirty="0"/>
          </a:p>
        </p:txBody>
      </p:sp>
      <p:sp>
        <p:nvSpPr>
          <p:cNvPr id="13" name="Footer Placeholder 3">
            <a:extLst>
              <a:ext uri="{FF2B5EF4-FFF2-40B4-BE49-F238E27FC236}">
                <a16:creationId xmlns:a16="http://schemas.microsoft.com/office/drawing/2014/main" id="{AF729929-2F85-8559-FC24-1B20BAE1EA6D}"/>
              </a:ext>
            </a:extLst>
          </p:cNvPr>
          <p:cNvSpPr>
            <a:spLocks noGrp="1"/>
          </p:cNvSpPr>
          <p:nvPr>
            <p:ph type="ftr" sz="quarter" idx="3"/>
          </p:nvPr>
        </p:nvSpPr>
        <p:spPr>
          <a:xfrm>
            <a:off x="4038600" y="6356350"/>
            <a:ext cx="4114800" cy="365125"/>
          </a:xfrm>
        </p:spPr>
        <p:txBody>
          <a:bodyPr/>
          <a:lstStyle/>
          <a:p>
            <a:pPr>
              <a:spcAft>
                <a:spcPts val="600"/>
              </a:spcAft>
            </a:pPr>
            <a:r>
              <a:rPr lang="en-US"/>
              <a:t>PRESENTATION TITLE</a:t>
            </a:r>
          </a:p>
        </p:txBody>
      </p:sp>
      <p:sp>
        <p:nvSpPr>
          <p:cNvPr id="14" name="Slide Number Placeholder 4">
            <a:extLst>
              <a:ext uri="{FF2B5EF4-FFF2-40B4-BE49-F238E27FC236}">
                <a16:creationId xmlns:a16="http://schemas.microsoft.com/office/drawing/2014/main" id="{CA626470-8744-CFD3-EF40-257E6CF706C6}"/>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11</a:t>
            </a:fld>
            <a:endParaRPr lang="en-US"/>
          </a:p>
        </p:txBody>
      </p:sp>
    </p:spTree>
    <p:extLst>
      <p:ext uri="{BB962C8B-B14F-4D97-AF65-F5344CB8AC3E}">
        <p14:creationId xmlns:p14="http://schemas.microsoft.com/office/powerpoint/2010/main" val="327039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Change Approval for Developers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When developers want to add code to the main repository, or the trunk, there are certain approval processes that need to be taken into account. Generally, this involves various tests before signing off on any changes. Other times, when dealing with delicate matters like server changes, the changes need to be rigorously tested and reviewed before making any changes. Failure to do so could completely crash the entire application.</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When Change Approval Goes Wrong</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However, change approval can turn into more of an issue that is necessary. While companies want to make sure that everything is working the way it should be, too much overhead can make developing any new feature a nightmare. </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136526"/>
            <a:ext cx="9779183" cy="1570038"/>
          </a:xfrm>
        </p:spPr>
        <p:txBody>
          <a:bodyPr anchor="b">
            <a:normAutofit/>
          </a:bodyPr>
          <a:lstStyle/>
          <a:p>
            <a:r>
              <a:rPr lang="en-US" dirty="0"/>
              <a:t>'Helicopter' management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2087561"/>
            <a:ext cx="9779182" cy="3366815"/>
          </a:xfrm>
        </p:spPr>
        <p:txBody>
          <a:bodyPr vert="horz" lIns="91440" tIns="45720" rIns="91440" bIns="45720" rtlCol="0" anchor="t">
            <a:normAutofit/>
          </a:bodyPr>
          <a:lstStyle/>
          <a:p>
            <a:r>
              <a:rPr lang="en-US" dirty="0">
                <a:ea typeface="+mn-lt"/>
                <a:cs typeface="+mn-lt"/>
              </a:rPr>
              <a:t>The surprising reality is that in environments with low-trust, command-and-control cultures, the outcomes of these types of change control and testing countermeasures often result in an increased likelihood that problems will occur again, potentially with even worse outcomes.</a:t>
            </a:r>
            <a:endParaRPr lang="en-US" dirty="0"/>
          </a:p>
        </p:txBody>
      </p:sp>
      <p:sp>
        <p:nvSpPr>
          <p:cNvPr id="13" name="Footer Placeholder 3">
            <a:extLst>
              <a:ext uri="{FF2B5EF4-FFF2-40B4-BE49-F238E27FC236}">
                <a16:creationId xmlns:a16="http://schemas.microsoft.com/office/drawing/2014/main" id="{AF729929-2F85-8559-FC24-1B20BAE1EA6D}"/>
              </a:ext>
            </a:extLst>
          </p:cNvPr>
          <p:cNvSpPr>
            <a:spLocks noGrp="1"/>
          </p:cNvSpPr>
          <p:nvPr>
            <p:ph type="ftr" sz="quarter" idx="3"/>
          </p:nvPr>
        </p:nvSpPr>
        <p:spPr>
          <a:xfrm>
            <a:off x="4038600" y="6356350"/>
            <a:ext cx="4114800" cy="365125"/>
          </a:xfrm>
        </p:spPr>
        <p:txBody>
          <a:bodyPr/>
          <a:lstStyle/>
          <a:p>
            <a:pPr>
              <a:spcAft>
                <a:spcPts val="600"/>
              </a:spcAft>
            </a:pPr>
            <a:r>
              <a:rPr lang="en-US"/>
              <a:t>PRESENTATION TITLE</a:t>
            </a:r>
          </a:p>
        </p:txBody>
      </p:sp>
      <p:sp>
        <p:nvSpPr>
          <p:cNvPr id="14" name="Slide Number Placeholder 4">
            <a:extLst>
              <a:ext uri="{FF2B5EF4-FFF2-40B4-BE49-F238E27FC236}">
                <a16:creationId xmlns:a16="http://schemas.microsoft.com/office/drawing/2014/main" id="{CA626470-8744-CFD3-EF40-257E6CF706C6}"/>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nchor="b">
            <a:normAutofit/>
          </a:bodyPr>
          <a:lstStyle/>
          <a:p>
            <a:r>
              <a:rPr lang="en-US" dirty="0"/>
              <a:t>Types of 'overkill' testing</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1167493" y="2087563"/>
            <a:ext cx="9779182" cy="3890543"/>
          </a:xfrm>
        </p:spPr>
        <p:txBody>
          <a:bodyPr vert="horz" lIns="91440" tIns="45720" rIns="91440" bIns="45720" rtlCol="0" anchor="t">
            <a:normAutofit/>
          </a:bodyPr>
          <a:lstStyle/>
          <a:p>
            <a:pPr marL="457200" indent="-457200">
              <a:buChar char="•"/>
            </a:pPr>
            <a:r>
              <a:rPr lang="en-US" dirty="0"/>
              <a:t>Creating more questions that aren't relevant to the testing at hand. </a:t>
            </a:r>
          </a:p>
          <a:p>
            <a:pPr marL="457200" indent="-457200">
              <a:buChar char="•"/>
            </a:pPr>
            <a:r>
              <a:rPr lang="en-US" dirty="0"/>
              <a:t>Requiring more authorizations from every level of management. </a:t>
            </a:r>
          </a:p>
          <a:p>
            <a:pPr marL="457200" indent="-457200">
              <a:buChar char="•"/>
            </a:pPr>
            <a:r>
              <a:rPr lang="en-US" dirty="0"/>
              <a:t>Responding to problems by adding more processes or testing. </a:t>
            </a:r>
          </a:p>
          <a:p>
            <a:pPr marL="457200" indent="-457200">
              <a:buChar char="•"/>
            </a:pPr>
            <a:r>
              <a:rPr lang="en-US" dirty="0"/>
              <a:t>Worse, requiring more lead times for change approvals. </a:t>
            </a:r>
          </a:p>
          <a:p>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spTree>
    <p:extLst>
      <p:ext uri="{BB962C8B-B14F-4D97-AF65-F5344CB8AC3E}">
        <p14:creationId xmlns:p14="http://schemas.microsoft.com/office/powerpoint/2010/main" val="44507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nchor="b">
            <a:normAutofit/>
          </a:bodyPr>
          <a:lstStyle/>
          <a:p>
            <a:r>
              <a:rPr lang="en-US" dirty="0"/>
              <a:t>What too much control does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Too much control means more hoops to jump through. This in turn means longer lead times, which means longer wait times delivering new features to waiting clients. More control also creates friction between the developers and the ones calling for the testing. A lack of independence for developers does not create a healthy work environment. </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a:xfrm>
            <a:off x="10206318" y="6356350"/>
            <a:ext cx="1604682"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spTree>
    <p:extLst>
      <p:ext uri="{BB962C8B-B14F-4D97-AF65-F5344CB8AC3E}">
        <p14:creationId xmlns:p14="http://schemas.microsoft.com/office/powerpoint/2010/main" val="3660201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Ways to Improve the Process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Char char="•"/>
            </a:pPr>
            <a:r>
              <a:rPr lang="en-US" dirty="0"/>
              <a:t>Create effective control practices that resembles peer reviewing. Generally, the less overhead the better. By eliminating the need for more individuals on one problem, lead times will go down and features can be pushed much faster. </a:t>
            </a:r>
          </a:p>
          <a:p>
            <a:pPr marL="457200" indent="-457200">
              <a:buChar char="•"/>
            </a:pPr>
            <a:r>
              <a:rPr lang="en-US" dirty="0"/>
              <a:t>Find problems faster using automated testing and other control processes. </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729611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167492" y="136526"/>
            <a:ext cx="9779183" cy="1570038"/>
          </a:xfrm>
        </p:spPr>
        <p:txBody>
          <a:bodyPr anchor="b">
            <a:normAutofit/>
          </a:bodyPr>
          <a:lstStyle/>
          <a:p>
            <a:r>
              <a:rPr lang="en-US" dirty="0"/>
              <a:t>Ways to Improve the Process (contd.)</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a:xfrm>
            <a:off x="1167493" y="2087561"/>
            <a:ext cx="9779182" cy="3366815"/>
          </a:xfrm>
        </p:spPr>
        <p:txBody>
          <a:bodyPr vert="horz" lIns="91440" tIns="45720" rIns="91440" bIns="45720" rtlCol="0" anchor="t">
            <a:normAutofit/>
          </a:bodyPr>
          <a:lstStyle/>
          <a:p>
            <a:pPr marL="457200" indent="-457200">
              <a:buChar char="•"/>
            </a:pPr>
            <a:r>
              <a:rPr lang="en-US" dirty="0"/>
              <a:t>If absolutely needed, peer reviewing can work. While lead times will go down, the chances for errors to slip by reduce drastically. </a:t>
            </a:r>
            <a:endParaRPr lang="en-US"/>
          </a:p>
          <a:p>
            <a:pPr marL="457200" indent="-457200">
              <a:buChar char="•"/>
            </a:pPr>
            <a:r>
              <a:rPr lang="en-US" dirty="0"/>
              <a:t>Perform constant analysis on to detect and flag high risk changes that might need additional scrutiny. This can include various infrastructure changes, such as updating a server. </a:t>
            </a:r>
          </a:p>
        </p:txBody>
      </p:sp>
      <p:sp>
        <p:nvSpPr>
          <p:cNvPr id="13" name="Footer Placeholder 3">
            <a:extLst>
              <a:ext uri="{FF2B5EF4-FFF2-40B4-BE49-F238E27FC236}">
                <a16:creationId xmlns:a16="http://schemas.microsoft.com/office/drawing/2014/main" id="{AF729929-2F85-8559-FC24-1B20BAE1EA6D}"/>
              </a:ext>
            </a:extLst>
          </p:cNvPr>
          <p:cNvSpPr>
            <a:spLocks noGrp="1"/>
          </p:cNvSpPr>
          <p:nvPr>
            <p:ph type="ftr" sz="quarter" idx="3"/>
          </p:nvPr>
        </p:nvSpPr>
        <p:spPr>
          <a:xfrm>
            <a:off x="4038600" y="6356350"/>
            <a:ext cx="4114800" cy="365125"/>
          </a:xfrm>
        </p:spPr>
        <p:txBody>
          <a:bodyPr/>
          <a:lstStyle/>
          <a:p>
            <a:pPr>
              <a:spcAft>
                <a:spcPts val="600"/>
              </a:spcAft>
            </a:pPr>
            <a:r>
              <a:rPr lang="en-US"/>
              <a:t>PRESENTATION TITLE</a:t>
            </a:r>
          </a:p>
        </p:txBody>
      </p:sp>
      <p:sp>
        <p:nvSpPr>
          <p:cNvPr id="14" name="Slide Number Placeholder 4">
            <a:extLst>
              <a:ext uri="{FF2B5EF4-FFF2-40B4-BE49-F238E27FC236}">
                <a16:creationId xmlns:a16="http://schemas.microsoft.com/office/drawing/2014/main" id="{CA626470-8744-CFD3-EF40-257E6CF706C6}"/>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8</a:t>
            </a:fld>
            <a:endParaRPr lang="en-US"/>
          </a:p>
        </p:txBody>
      </p:sp>
    </p:spTree>
    <p:extLst>
      <p:ext uri="{BB962C8B-B14F-4D97-AF65-F5344CB8AC3E}">
        <p14:creationId xmlns:p14="http://schemas.microsoft.com/office/powerpoint/2010/main" val="3983442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nchor="b">
            <a:normAutofit/>
          </a:bodyPr>
          <a:lstStyle/>
          <a:p>
            <a:r>
              <a:rPr lang="en-US" dirty="0"/>
              <a:t>Mantras of Change Approval</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type="body" idx="1"/>
          </p:nvPr>
        </p:nvSpPr>
        <p:spPr>
          <a:xfrm>
            <a:off x="1167492" y="2062886"/>
            <a:ext cx="9779183" cy="4026764"/>
          </a:xfrm>
        </p:spPr>
        <p:txBody>
          <a:bodyPr vert="horz" lIns="91440" tIns="45720" rIns="91440" bIns="45720" rtlCol="0" anchor="t">
            <a:normAutofit/>
          </a:bodyPr>
          <a:lstStyle/>
          <a:p>
            <a:pPr marL="342900" indent="-342900">
              <a:buChar char="•"/>
            </a:pPr>
            <a:r>
              <a:rPr lang="en-US" dirty="0"/>
              <a:t>Embrace Agile Practices for rapid changes. </a:t>
            </a:r>
            <a:endParaRPr lang="en-US"/>
          </a:p>
          <a:p>
            <a:pPr marL="342900" indent="-342900">
              <a:buChar char="•"/>
            </a:pPr>
            <a:r>
              <a:rPr lang="en-US"/>
              <a:t>Autonomy over Authority: give developers room to work. </a:t>
            </a:r>
            <a:endParaRPr lang="en-US" dirty="0"/>
          </a:p>
          <a:p>
            <a:pPr marL="342900" indent="-342900">
              <a:buChar char="•"/>
            </a:pPr>
            <a:r>
              <a:rPr lang="en-US" dirty="0"/>
              <a:t>Plan for releasing changes from the beginning. </a:t>
            </a:r>
          </a:p>
          <a:p>
            <a:pPr marL="342900" indent="-342900">
              <a:buChar char="•"/>
            </a:pPr>
            <a:r>
              <a:rPr lang="en-US" dirty="0"/>
              <a:t>Minimize impact of change by preparing for failures and incidents. </a:t>
            </a:r>
          </a:p>
          <a:p>
            <a:pPr marL="342900" indent="-342900">
              <a:buChar char="•"/>
            </a:pPr>
            <a:r>
              <a:rPr lang="en-US" dirty="0"/>
              <a:t>Address customer pain points as well as internal process pain points. </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a:xfrm>
            <a:off x="10206318" y="6356350"/>
            <a:ext cx="1604682"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spTree>
    <p:extLst>
      <p:ext uri="{BB962C8B-B14F-4D97-AF65-F5344CB8AC3E}">
        <p14:creationId xmlns:p14="http://schemas.microsoft.com/office/powerpoint/2010/main" val="1940772402"/>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2" id="{1E9E7818-336A-4DB3-9653-43A16EB0A1EB}" vid="{3A0B5E3F-0982-48C9-85EE-FA4C01508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73794D-D7EA-4048-9998-F5D6224939BE}">
  <ds:schemaRefs>
    <ds:schemaRef ds:uri="http://purl.org/dc/elements/1.1/"/>
    <ds:schemaRef ds:uri="http://www.w3.org/XML/1998/namespace"/>
    <ds:schemaRef ds:uri="http://schemas.microsoft.com/sharepoint/v3"/>
    <ds:schemaRef ds:uri="http://purl.org/dc/dcmitype/"/>
    <ds:schemaRef ds:uri="http://schemas.microsoft.com/office/2006/documentManagement/types"/>
    <ds:schemaRef ds:uri="http://purl.org/dc/terms/"/>
    <ds:schemaRef ds:uri="http://schemas.microsoft.com/office/2006/metadata/properties"/>
    <ds:schemaRef ds:uri="71af3243-3dd4-4a8d-8c0d-dd76da1f02a5"/>
    <ds:schemaRef ds:uri="http://schemas.microsoft.com/office/infopath/2007/PartnerControls"/>
    <ds:schemaRef ds:uri="http://schemas.openxmlformats.org/package/2006/metadata/core-properties"/>
    <ds:schemaRef ds:uri="230e9df3-be65-4c73-a93b-d1236ebd677e"/>
    <ds:schemaRef ds:uri="16c05727-aa75-4e4a-9b5f-8a80a1165891"/>
  </ds:schemaRefs>
</ds:datastoreItem>
</file>

<file path=customXml/itemProps2.xml><?xml version="1.0" encoding="utf-8"?>
<ds:datastoreItem xmlns:ds="http://schemas.openxmlformats.org/officeDocument/2006/customXml" ds:itemID="{C18A0498-6641-479D-8115-8BC7C8E6B1B8}">
  <ds:schemaRefs>
    <ds:schemaRef ds:uri="http://schemas.microsoft.com/sharepoint/v3/contenttype/forms"/>
  </ds:schemaRefs>
</ds:datastoreItem>
</file>

<file path=customXml/itemProps3.xml><?xml version="1.0" encoding="utf-8"?>
<ds:datastoreItem xmlns:ds="http://schemas.openxmlformats.org/officeDocument/2006/customXml" ds:itemID="{3FAC3131-8810-4A91-9F94-92262D4BBD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TotalTime>
  <Words>632</Words>
  <Application>Microsoft Office PowerPoint</Application>
  <PresentationFormat>Widescreen</PresentationFormat>
  <Paragraphs>63</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Tenorite</vt:lpstr>
      <vt:lpstr>Custom</vt:lpstr>
      <vt:lpstr>The Dangers of the Change Approval Process</vt:lpstr>
      <vt:lpstr>Change Approval for Developers</vt:lpstr>
      <vt:lpstr>When Change Approval Goes Wrong</vt:lpstr>
      <vt:lpstr>'Helicopter' management</vt:lpstr>
      <vt:lpstr>Types of 'overkill' testing</vt:lpstr>
      <vt:lpstr>What too much control does</vt:lpstr>
      <vt:lpstr>Ways to Improve the Process</vt:lpstr>
      <vt:lpstr>Ways to Improve the Process (contd.)</vt:lpstr>
      <vt:lpstr>Mantras of Change Approval</vt:lpstr>
      <vt:lpstr>Conclusion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Trevor McLaurine</dc:creator>
  <cp:lastModifiedBy>Trevor McLaurine</cp:lastModifiedBy>
  <cp:revision>199</cp:revision>
  <dcterms:created xsi:type="dcterms:W3CDTF">2023-09-15T14:10:00Z</dcterms:created>
  <dcterms:modified xsi:type="dcterms:W3CDTF">2023-09-17T23:15:03Z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