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sldIdLst>
    <p:sldId id="278" r:id="rId5"/>
    <p:sldId id="279" r:id="rId6"/>
    <p:sldId id="280" r:id="rId7"/>
    <p:sldId id="294" r:id="rId8"/>
    <p:sldId id="282" r:id="rId9"/>
    <p:sldId id="285" r:id="rId10"/>
    <p:sldId id="290" r:id="rId11"/>
    <p:sldId id="292" r:id="rId12"/>
    <p:sldId id="293" r:id="rId13"/>
    <p:sldId id="295" r:id="rId14"/>
    <p:sldId id="296"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E6590D-17B0-0FA2-FEAC-4B10B8138950}" v="1537" dt="2023-08-18T15:55:44.160"/>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0"/>
    <p:restoredTop sz="94609" autoAdjust="0"/>
  </p:normalViewPr>
  <p:slideViewPr>
    <p:cSldViewPr snapToGrid="0" snapToObjects="1">
      <p:cViewPr>
        <p:scale>
          <a:sx n="100" d="100"/>
          <a:sy n="100" d="100"/>
        </p:scale>
        <p:origin x="-398"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b" anchorCtr="0">
            <a:no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804672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p:ph idx="1"/>
          </p:nvPr>
        </p:nvSpPr>
        <p:spPr>
          <a:xfrm>
            <a:off x="1508760" y="2837688"/>
            <a:ext cx="5879592"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b" anchorCtr="0">
            <a:no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dirty="0"/>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userDrawn="1">
            <p:ph idx="1"/>
          </p:nvPr>
        </p:nvSpPr>
        <p:spPr>
          <a:xfrm>
            <a:off x="4224528" y="3222752"/>
            <a:ext cx="6766560"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b" anchorCtr="0">
            <a:noAutofit/>
          </a:bodyPr>
          <a:lstStyle>
            <a:lvl1pPr>
              <a:lnSpc>
                <a:spcPct val="100000"/>
              </a:lnSpc>
              <a:defRPr sz="4400"/>
            </a:lvl1pPr>
          </a:lstStyle>
          <a:p>
            <a:r>
              <a:rPr lang="en-US" dirty="0"/>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3" name="Content Placeholder 2"/>
          <p:cNvSpPr>
            <a:spLocks noGrp="1"/>
          </p:cNvSpPr>
          <p:nvPr>
            <p:ph sz="half" idx="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chor="t" anchorCtr="0">
            <a:normAutofit/>
          </a:bodyPr>
          <a:lstStyle>
            <a:lvl1pPr algn="l">
              <a:lnSpc>
                <a:spcPct val="100000"/>
              </a:lnSpc>
              <a:defRPr sz="3300" b="1">
                <a:latin typeface="Arial" panose="020B0604020202020204" pitchFamily="34" charset="0"/>
                <a:cs typeface="Arial" panose="020B0604020202020204" pitchFamily="34" charset="0"/>
              </a:defRPr>
            </a:lvl1pPr>
          </a:lstStyle>
          <a:p>
            <a:r>
              <a:rPr lang="en-US" dirty="0"/>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dirty="0"/>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b" anchorCtr="0">
            <a:noAutofit/>
          </a:bodyPr>
          <a:lstStyle/>
          <a:p>
            <a:r>
              <a:rPr lang="en-US" dirty="0"/>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hyperlink" Target="about:blank" TargetMode="External"/><Relationship Id="rId1" Type="http://schemas.openxmlformats.org/officeDocument/2006/relationships/slideLayout" Target="../slideLayouts/slideLayout14.xml"/><Relationship Id="rId4" Type="http://schemas.openxmlformats.org/officeDocument/2006/relationships/hyperlink" Target="about:blan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The Two Pizza Team Rule</a:t>
            </a:r>
            <a:endParaRPr lang="en-US"/>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vert="horz" lIns="0" tIns="0" rIns="0" bIns="0" rtlCol="0" anchor="t">
            <a:noAutofit/>
          </a:bodyPr>
          <a:lstStyle/>
          <a:p>
            <a:r>
              <a:rPr lang="en-US" dirty="0"/>
              <a:t>Trevor </a:t>
            </a:r>
            <a:r>
              <a:rPr lang="en-US" dirty="0" err="1"/>
              <a:t>McLaurine</a:t>
            </a:r>
            <a:endParaRPr lang="en-US" dirty="0" err="1">
              <a:cs typeface="Sabon Next LT"/>
            </a:endParaRPr>
          </a:p>
          <a:p>
            <a:endParaRPr lang="en-US" dirty="0">
              <a:cs typeface="Sabon Next LT"/>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984461" y="656995"/>
            <a:ext cx="5693664" cy="768096"/>
          </a:xfrm>
        </p:spPr>
        <p:txBody>
          <a:bodyPr/>
          <a:lstStyle/>
          <a:p>
            <a:r>
              <a:rPr lang="en-US" dirty="0"/>
              <a:t>Summary</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984461" y="1579336"/>
            <a:ext cx="5693664" cy="3122168"/>
          </a:xfrm>
        </p:spPr>
        <p:txBody>
          <a:bodyPr vert="horz" lIns="91440" tIns="45720" rIns="91440" bIns="45720" rtlCol="0" anchor="t">
            <a:normAutofit/>
          </a:bodyPr>
          <a:lstStyle/>
          <a:p>
            <a:r>
              <a:rPr lang="en-US" sz="1800" dirty="0">
                <a:cs typeface="Sabon Next LT"/>
              </a:rPr>
              <a:t>The Two-Pizza rule shows, based on various research, that the ideal group need not be more than 10 people. Maintaining a small group with relatively few links that can make for an efficient team. This efficiency comes from a lack of social interactions, links and reduced risk of meetings being derailed by other factors. </a:t>
            </a:r>
            <a:endParaRPr lang="en-US" dirty="0"/>
          </a:p>
          <a:p>
            <a:endParaRPr lang="en-US" dirty="0"/>
          </a:p>
        </p:txBody>
      </p:sp>
    </p:spTree>
    <p:extLst>
      <p:ext uri="{BB962C8B-B14F-4D97-AF65-F5344CB8AC3E}">
        <p14:creationId xmlns:p14="http://schemas.microsoft.com/office/powerpoint/2010/main" val="3809429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1057270"/>
            <a:ext cx="6766560" cy="768096"/>
          </a:xfrm>
        </p:spPr>
        <p:txBody>
          <a:bodyPr/>
          <a:lstStyle/>
          <a:p>
            <a:r>
              <a:rPr lang="en-US" dirty="0"/>
              <a:t>Sources</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1957632"/>
            <a:ext cx="6695253" cy="3559119"/>
          </a:xfrm>
        </p:spPr>
        <p:txBody>
          <a:bodyPr vert="horz" lIns="91440" tIns="45720" rIns="91440" bIns="45720" rtlCol="0" anchor="t">
            <a:normAutofit/>
          </a:bodyPr>
          <a:lstStyle/>
          <a:p>
            <a:pPr marL="285750" indent="-285750">
              <a:buChar char="•"/>
            </a:pPr>
            <a:r>
              <a:rPr lang="en-US" sz="1800" dirty="0">
                <a:ea typeface="+mn-lt"/>
                <a:cs typeface="+mn-lt"/>
              </a:rPr>
              <a:t>Administrator. (2016, January 22). </a:t>
            </a:r>
            <a:r>
              <a:rPr lang="en-US" sz="1800" i="1" dirty="0">
                <a:ea typeface="+mn-lt"/>
                <a:cs typeface="+mn-lt"/>
              </a:rPr>
              <a:t>Ringelmann effect </a:t>
            </a:r>
            <a:r>
              <a:rPr lang="en-US" sz="1800" dirty="0">
                <a:ea typeface="+mn-lt"/>
                <a:cs typeface="+mn-lt"/>
              </a:rPr>
              <a:t>. Psychology. </a:t>
            </a:r>
            <a:r>
              <a:rPr lang="en-US" sz="1800" dirty="0">
                <a:ea typeface="+mn-lt"/>
                <a:cs typeface="+mn-lt"/>
                <a:hlinkClick r:id="rId2"/>
              </a:rPr>
              <a:t>https://psychology.iresearchnet.com/social-psychology/group/ringelmann-effect/</a:t>
            </a:r>
            <a:r>
              <a:rPr lang="en-US" sz="1800" dirty="0">
                <a:ea typeface="+mn-lt"/>
                <a:cs typeface="+mn-lt"/>
              </a:rPr>
              <a:t> </a:t>
            </a:r>
            <a:endParaRPr lang="en-US">
              <a:cs typeface="Sabon Next LT"/>
            </a:endParaRPr>
          </a:p>
          <a:p>
            <a:pPr marL="285750" indent="-285750">
              <a:buChar char="•"/>
            </a:pPr>
            <a:r>
              <a:rPr lang="en-US" sz="1800" i="1" dirty="0">
                <a:ea typeface="+mn-lt"/>
                <a:cs typeface="+mn-lt"/>
              </a:rPr>
              <a:t>Amazon’s Two pizza rule: Maximizing meeting effectiveness</a:t>
            </a:r>
            <a:r>
              <a:rPr lang="en-US" sz="1800" dirty="0">
                <a:ea typeface="+mn-lt"/>
                <a:cs typeface="+mn-lt"/>
              </a:rPr>
              <a:t>. </a:t>
            </a:r>
            <a:r>
              <a:rPr lang="en-US" sz="1800" err="1">
                <a:ea typeface="+mn-lt"/>
                <a:cs typeface="+mn-lt"/>
              </a:rPr>
              <a:t>Directorpoint</a:t>
            </a:r>
            <a:r>
              <a:rPr lang="en-US" sz="1800" dirty="0">
                <a:ea typeface="+mn-lt"/>
                <a:cs typeface="+mn-lt"/>
              </a:rPr>
              <a:t>. (2019, January 6). </a:t>
            </a:r>
            <a:r>
              <a:rPr lang="en-US" sz="1800" dirty="0">
                <a:ea typeface="+mn-lt"/>
                <a:cs typeface="+mn-lt"/>
                <a:hlinkClick r:id="rId3"/>
              </a:rPr>
              <a:t>https://landing.directorpoint.com/blog/amazon-two-pizza-rule/</a:t>
            </a:r>
            <a:r>
              <a:rPr lang="en-US" sz="1800" dirty="0">
                <a:ea typeface="+mn-lt"/>
                <a:cs typeface="+mn-lt"/>
              </a:rPr>
              <a:t> </a:t>
            </a:r>
            <a:endParaRPr lang="en-US">
              <a:cs typeface="Sabon Next LT"/>
            </a:endParaRPr>
          </a:p>
          <a:p>
            <a:pPr marL="285750" indent="-285750">
              <a:buChar char="•"/>
            </a:pPr>
            <a:r>
              <a:rPr lang="en-US" sz="1800" dirty="0">
                <a:ea typeface="+mn-lt"/>
                <a:cs typeface="+mn-lt"/>
              </a:rPr>
              <a:t>Coutu, D. (2015, July 15). </a:t>
            </a:r>
            <a:r>
              <a:rPr lang="en-US" sz="1800" i="1" dirty="0">
                <a:ea typeface="+mn-lt"/>
                <a:cs typeface="+mn-lt"/>
              </a:rPr>
              <a:t>Why teams don’t work</a:t>
            </a:r>
            <a:r>
              <a:rPr lang="en-US" sz="1800" dirty="0">
                <a:ea typeface="+mn-lt"/>
                <a:cs typeface="+mn-lt"/>
              </a:rPr>
              <a:t>. Harvard Business Review. </a:t>
            </a:r>
            <a:r>
              <a:rPr lang="en-US" sz="1800" dirty="0">
                <a:ea typeface="+mn-lt"/>
                <a:cs typeface="+mn-lt"/>
                <a:hlinkClick r:id="rId4"/>
              </a:rPr>
              <a:t>https://hbr.org/2009/05/why-teams-dont-work</a:t>
            </a:r>
            <a:r>
              <a:rPr lang="en-US" sz="1800" dirty="0">
                <a:ea typeface="+mn-lt"/>
                <a:cs typeface="+mn-lt"/>
              </a:rPr>
              <a:t> </a:t>
            </a:r>
            <a:endParaRPr lang="en-US">
              <a:cs typeface="Sabon Next LT"/>
            </a:endParaRPr>
          </a:p>
          <a:p>
            <a:endParaRPr lang="en-US" sz="1800" dirty="0">
              <a:cs typeface="Sabon Next LT"/>
            </a:endParaRPr>
          </a:p>
          <a:p>
            <a:endParaRPr lang="en-US" dirty="0">
              <a:cs typeface="Sabon Next LT"/>
            </a:endParaRPr>
          </a:p>
        </p:txBody>
      </p:sp>
    </p:spTree>
    <p:extLst>
      <p:ext uri="{BB962C8B-B14F-4D97-AF65-F5344CB8AC3E}">
        <p14:creationId xmlns:p14="http://schemas.microsoft.com/office/powerpoint/2010/main" val="117179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984461" y="1783896"/>
            <a:ext cx="5693664" cy="768096"/>
          </a:xfrm>
        </p:spPr>
        <p:txBody>
          <a:bodyPr/>
          <a:lstStyle/>
          <a:p>
            <a:r>
              <a:rPr lang="en-US" dirty="0">
                <a:ea typeface="Arial Regular"/>
              </a:rPr>
              <a:t>What is the two pizza rule?</a:t>
            </a:r>
            <a:endParaRPr lang="en-US" dirty="0"/>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984461" y="2770632"/>
            <a:ext cx="5693664" cy="3122168"/>
          </a:xfrm>
        </p:spPr>
        <p:txBody>
          <a:bodyPr vert="horz" lIns="91440" tIns="45720" rIns="91440" bIns="45720" rtlCol="0" anchor="t">
            <a:normAutofit/>
          </a:bodyPr>
          <a:lstStyle/>
          <a:p>
            <a:r>
              <a:rPr lang="en-US" dirty="0">
                <a:cs typeface="Sabon Next LT"/>
              </a:rPr>
              <a:t>The Two-Pizza rule is a rule coined by Jeff Bezos, the founder of Amazon, that no meeting should be larger than can be fed by two pizzas.</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806518"/>
            <a:ext cx="6766560" cy="768096"/>
          </a:xfrm>
        </p:spPr>
        <p:txBody>
          <a:bodyPr/>
          <a:lstStyle/>
          <a:p>
            <a:r>
              <a:rPr lang="en-US" dirty="0"/>
              <a:t>Why two pizzas?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763146"/>
            <a:ext cx="6766560" cy="2700528"/>
          </a:xfrm>
        </p:spPr>
        <p:txBody>
          <a:bodyPr vert="horz" lIns="91440" tIns="45720" rIns="91440" bIns="45720" rtlCol="0" anchor="t">
            <a:normAutofit/>
          </a:bodyPr>
          <a:lstStyle/>
          <a:p>
            <a:r>
              <a:rPr lang="en-US" sz="2000" dirty="0"/>
              <a:t>Whether this is a great analogy for team size, or Bezos was hungry at the time, the two-pizza rule is designed to ensure no one is drowned out and that each member can contribute equally. </a:t>
            </a:r>
            <a:endParaRPr lang="en-US" sz="2000" dirty="0">
              <a:cs typeface="Sabon Next LT"/>
            </a:endParaRPr>
          </a:p>
          <a:p>
            <a:endParaRPr lang="en-US" sz="2000" dirty="0">
              <a:cs typeface="Sabon Next LT"/>
            </a:endParaRPr>
          </a:p>
          <a:p>
            <a:r>
              <a:rPr lang="en-US" sz="2000" dirty="0">
                <a:cs typeface="Sabon Next LT"/>
              </a:rPr>
              <a:t>To clarify, a large pizza, which is generally a 14" pie, will usually have up to eight to ten slices and would roughly feed 6 to 10 people. Thus, giving us our ideal group range.  </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latin typeface="Arial"/>
                <a:cs typeface="Arial"/>
              </a:rPr>
              <a:t>The Two Pizza Rule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1508760" y="1432903"/>
            <a:ext cx="6766560" cy="768096"/>
          </a:xfrm>
        </p:spPr>
        <p:txBody>
          <a:bodyPr anchor="b">
            <a:normAutofit fontScale="90000"/>
          </a:bodyPr>
          <a:lstStyle/>
          <a:p>
            <a:r>
              <a:rPr lang="en-US" dirty="0"/>
              <a:t>But, </a:t>
            </a:r>
            <a:r>
              <a:rPr lang="en-US" i="1" dirty="0"/>
              <a:t>Why</a:t>
            </a:r>
            <a:r>
              <a:rPr lang="en-US" dirty="0"/>
              <a:t> two Pizzas?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1508760" y="2837688"/>
            <a:ext cx="5879592" cy="2700528"/>
          </a:xfrm>
        </p:spPr>
        <p:txBody>
          <a:bodyPr vert="horz" lIns="91440" tIns="45720" rIns="91440" bIns="45720" rtlCol="0" anchor="t">
            <a:normAutofit/>
          </a:bodyPr>
          <a:lstStyle/>
          <a:p>
            <a:endParaRPr lang="en-US" dirty="0">
              <a:cs typeface="Sabon Next LT"/>
            </a:endParaRPr>
          </a:p>
          <a:p>
            <a:r>
              <a:rPr lang="en-US" dirty="0">
                <a:cs typeface="Sabon Next LT"/>
              </a:rPr>
              <a:t>The two pizza rule </a:t>
            </a:r>
            <a:r>
              <a:rPr lang="en-US" err="1">
                <a:cs typeface="Sabon Next LT"/>
              </a:rPr>
              <a:t>higlights</a:t>
            </a:r>
            <a:r>
              <a:rPr lang="en-US" dirty="0">
                <a:cs typeface="Sabon Next LT"/>
              </a:rPr>
              <a:t> the ideal group size. How this is determined is not just based on food, but real evidence that shows how group size affects group productivity. </a:t>
            </a:r>
          </a:p>
          <a:p>
            <a:endParaRPr lang="en-US" dirty="0">
              <a:cs typeface="Sabon Next LT"/>
            </a:endParaRPr>
          </a:p>
          <a:p>
            <a:r>
              <a:rPr lang="en-US" dirty="0">
                <a:cs typeface="Sabon Next LT"/>
              </a:rPr>
              <a:t>While there is no such thing as an ideal group size, and the ideal group size varies differently on the organization and it's goals, we can still see how group size affects overall productivity.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4</a:t>
            </a:fld>
            <a:endParaRPr lang="en-US"/>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3"/>
          </p:nvPr>
        </p:nvSpPr>
        <p:spPr>
          <a:xfrm>
            <a:off x="621792" y="457200"/>
            <a:ext cx="3200400" cy="274320"/>
          </a:xfrm>
        </p:spPr>
        <p:txBody>
          <a:bodyPr anchor="ctr">
            <a:normAutofit/>
          </a:bodyPr>
          <a:lstStyle/>
          <a:p>
            <a:pPr>
              <a:spcAft>
                <a:spcPts val="600"/>
              </a:spcAft>
            </a:pPr>
            <a:r>
              <a:rPr lang="en-US"/>
              <a:t>The Two Pizza Rule</a:t>
            </a:r>
          </a:p>
        </p:txBody>
      </p:sp>
    </p:spTree>
    <p:extLst>
      <p:ext uri="{BB962C8B-B14F-4D97-AF65-F5344CB8AC3E}">
        <p14:creationId xmlns:p14="http://schemas.microsoft.com/office/powerpoint/2010/main" val="520405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FE8C14B8-7194-4ADE-177A-895DF457ECA6}"/>
              </a:ext>
            </a:extLst>
          </p:cNvPr>
          <p:cNvSpPr>
            <a:spLocks noGrp="1"/>
          </p:cNvSpPr>
          <p:nvPr>
            <p:ph type="title"/>
          </p:nvPr>
        </p:nvSpPr>
        <p:spPr>
          <a:xfrm>
            <a:off x="4224528" y="1332406"/>
            <a:ext cx="6766560" cy="768096"/>
          </a:xfrm>
        </p:spPr>
        <p:txBody>
          <a:bodyPr/>
          <a:lstStyle/>
          <a:p>
            <a:r>
              <a:rPr lang="en-US" dirty="0"/>
              <a:t>The </a:t>
            </a:r>
            <a:r>
              <a:rPr lang="en-US" dirty="0" err="1"/>
              <a:t>ringelmann</a:t>
            </a:r>
            <a:r>
              <a:rPr lang="en-US" dirty="0"/>
              <a:t> effect</a:t>
            </a:r>
          </a:p>
        </p:txBody>
      </p:sp>
      <p:sp>
        <p:nvSpPr>
          <p:cNvPr id="40" name="Content Placeholder 2">
            <a:extLst>
              <a:ext uri="{FF2B5EF4-FFF2-40B4-BE49-F238E27FC236}">
                <a16:creationId xmlns:a16="http://schemas.microsoft.com/office/drawing/2014/main" id="{E22D7E8E-DB35-45F5-8C30-0C322388336A}"/>
              </a:ext>
            </a:extLst>
          </p:cNvPr>
          <p:cNvSpPr>
            <a:spLocks noGrp="1"/>
          </p:cNvSpPr>
          <p:nvPr>
            <p:ph idx="1"/>
          </p:nvPr>
        </p:nvSpPr>
        <p:spPr>
          <a:xfrm>
            <a:off x="4224528" y="2632470"/>
            <a:ext cx="6766560" cy="2700528"/>
          </a:xfrm>
        </p:spPr>
        <p:txBody>
          <a:bodyPr vert="horz" lIns="91440" tIns="45720" rIns="91440" bIns="45720" rtlCol="0" anchor="t">
            <a:normAutofit/>
          </a:bodyPr>
          <a:lstStyle/>
          <a:p>
            <a:r>
              <a:rPr lang="en-US" sz="1600" dirty="0">
                <a:ea typeface="+mn-lt"/>
                <a:cs typeface="+mn-lt"/>
              </a:rPr>
              <a:t>The Ringelmann effect is the tendency for individual members of a group to become increasingly less productive as the size of their group increases. As we will see on the next slide, it is generally thought that more people contributing to a project is a net positive overall. However, this is not the case. </a:t>
            </a:r>
          </a:p>
          <a:p>
            <a:endParaRPr lang="en-US" sz="1600" dirty="0">
              <a:cs typeface="Sabon Next LT"/>
            </a:endParaRPr>
          </a:p>
          <a:p>
            <a:r>
              <a:rPr lang="en-US" sz="1600" dirty="0">
                <a:cs typeface="Sabon Next LT"/>
              </a:rPr>
              <a:t>A good example of this is called the team-scaling fallacy. A group of professors asked a group of two and four people to assemble a Lego figure. The more people, the longer it took. The group of two finished it in 36 minutes while the other groups finished in 52. </a:t>
            </a:r>
          </a:p>
        </p:txBody>
      </p:sp>
      <p:sp>
        <p:nvSpPr>
          <p:cNvPr id="41" name="Footer Placeholder 3">
            <a:extLst>
              <a:ext uri="{FF2B5EF4-FFF2-40B4-BE49-F238E27FC236}">
                <a16:creationId xmlns:a16="http://schemas.microsoft.com/office/drawing/2014/main" id="{C591FCB1-47D8-C632-62E7-BB0607A2AF8E}"/>
              </a:ext>
            </a:extLst>
          </p:cNvPr>
          <p:cNvSpPr>
            <a:spLocks noGrp="1"/>
          </p:cNvSpPr>
          <p:nvPr>
            <p:ph type="ftr" sz="quarter" idx="11"/>
          </p:nvPr>
        </p:nvSpPr>
        <p:spPr>
          <a:xfrm>
            <a:off x="4224528" y="457200"/>
            <a:ext cx="3200400" cy="274320"/>
          </a:xfrm>
        </p:spPr>
        <p:txBody>
          <a:bodyPr/>
          <a:lstStyle/>
          <a:p>
            <a:pPr>
              <a:spcAft>
                <a:spcPts val="600"/>
              </a:spcAft>
            </a:pPr>
            <a:r>
              <a:rPr lang="en-US"/>
              <a:t>Presentation title</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5</a:t>
            </a:fld>
            <a:endParaRPr lang="en-US"/>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758952" y="1377138"/>
            <a:ext cx="10671048" cy="768096"/>
          </a:xfrm>
        </p:spPr>
        <p:txBody>
          <a:bodyPr/>
          <a:lstStyle/>
          <a:p>
            <a:r>
              <a:rPr lang="en-US" dirty="0"/>
              <a:t>The </a:t>
            </a:r>
            <a:r>
              <a:rPr lang="en-US" dirty="0" err="1"/>
              <a:t>ringelmann</a:t>
            </a:r>
            <a:r>
              <a:rPr lang="en-US" dirty="0"/>
              <a:t> effect </a:t>
            </a:r>
            <a:r>
              <a:rPr lang="en-US" dirty="0" err="1"/>
              <a:t>cont.d</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a:t>Presentation title</a:t>
            </a:r>
            <a:endParaRPr lang="en-US" dirty="0"/>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39" name="Picture 38" descr="A graph showing the number of team members&#10;&#10;Description automatically generated">
            <a:extLst>
              <a:ext uri="{FF2B5EF4-FFF2-40B4-BE49-F238E27FC236}">
                <a16:creationId xmlns:a16="http://schemas.microsoft.com/office/drawing/2014/main" id="{8121C756-DABF-8B8C-DE55-F461DA9C2115}"/>
              </a:ext>
            </a:extLst>
          </p:cNvPr>
          <p:cNvPicPr>
            <a:picLocks noChangeAspect="1"/>
          </p:cNvPicPr>
          <p:nvPr/>
        </p:nvPicPr>
        <p:blipFill>
          <a:blip r:embed="rId2"/>
          <a:stretch>
            <a:fillRect/>
          </a:stretch>
        </p:blipFill>
        <p:spPr>
          <a:xfrm>
            <a:off x="2599387" y="2261759"/>
            <a:ext cx="6993228" cy="4405835"/>
          </a:xfrm>
          <a:prstGeom prst="rect">
            <a:avLst/>
          </a:prstGeom>
        </p:spPr>
      </p:pic>
    </p:spTree>
    <p:extLst>
      <p:ext uri="{BB962C8B-B14F-4D97-AF65-F5344CB8AC3E}">
        <p14:creationId xmlns:p14="http://schemas.microsoft.com/office/powerpoint/2010/main" val="201193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Social Interactions</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985539" y="2394354"/>
            <a:ext cx="7380210" cy="3684588"/>
          </a:xfrm>
        </p:spPr>
        <p:txBody>
          <a:bodyPr vert="horz" lIns="45720" tIns="45720" rIns="45720" bIns="45720" rtlCol="0" anchor="t">
            <a:normAutofit/>
          </a:bodyPr>
          <a:lstStyle/>
          <a:p>
            <a:pPr marL="0" indent="0">
              <a:buNone/>
            </a:pPr>
            <a:endParaRPr lang="en-US" dirty="0">
              <a:cs typeface="Sabon Next LT"/>
            </a:endParaRPr>
          </a:p>
          <a:p>
            <a:pPr marL="0" indent="0">
              <a:buNone/>
            </a:pPr>
            <a:r>
              <a:rPr lang="en-US" sz="1800" dirty="0">
                <a:cs typeface="Sabon Next LT"/>
              </a:rPr>
              <a:t>Another factors that can derail groups based on their size is the number of social interactions that can occur. These social interactions can range from simple conversations to full blown disruptiveness. A smaller group does not need to worry about this as the group is small enough to easily hold the attention of the group without derailing it from productivity. A larger group, however, will carry the risk of more social interactions </a:t>
            </a:r>
            <a:r>
              <a:rPr lang="en-US" sz="1800" err="1">
                <a:cs typeface="Sabon Next LT"/>
              </a:rPr>
              <a:t>th</a:t>
            </a:r>
            <a:r>
              <a:rPr lang="en-US" sz="1800" dirty="0">
                <a:cs typeface="Sabon Next LT"/>
              </a:rPr>
              <a:t>​at can distract from the original goal of the meeting. </a:t>
            </a:r>
            <a:endParaRPr lang="en-US" dirty="0">
              <a:cs typeface="Sabon Next LT"/>
            </a:endParaRPr>
          </a:p>
        </p:txBody>
      </p:sp>
    </p:spTree>
    <p:extLst>
      <p:ext uri="{BB962C8B-B14F-4D97-AF65-F5344CB8AC3E}">
        <p14:creationId xmlns:p14="http://schemas.microsoft.com/office/powerpoint/2010/main" val="317028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Links</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vert="horz" lIns="91440" tIns="45720" rIns="91440" bIns="45720" rtlCol="0" anchor="t">
            <a:normAutofit lnSpcReduction="10000"/>
          </a:bodyPr>
          <a:lstStyle/>
          <a:p>
            <a:r>
              <a:rPr lang="en-US" sz="1800" dirty="0">
                <a:cs typeface="Sabon Next LT"/>
              </a:rPr>
              <a:t>Another formula for group size and interactions is to reduce the number of "links".  The term coined by J. Richard Hackman </a:t>
            </a:r>
            <a:r>
              <a:rPr lang="en-US" sz="1800" dirty="0">
                <a:ea typeface="+mn-lt"/>
                <a:cs typeface="+mn-lt"/>
              </a:rPr>
              <a:t>to describe the social interconnectedness of group members. This generally means how each member is connected based on various social factors, such as title, job position, etc. </a:t>
            </a:r>
            <a:endParaRPr lang="en-US" sz="1800" dirty="0">
              <a:cs typeface="Sabon Next LT"/>
            </a:endParaRPr>
          </a:p>
          <a:p>
            <a:endParaRPr lang="en-US" sz="1800" dirty="0">
              <a:cs typeface="Sabon Next LT"/>
            </a:endParaRPr>
          </a:p>
          <a:p>
            <a:r>
              <a:rPr lang="en-US" sz="1800" dirty="0">
                <a:cs typeface="Sabon Next LT"/>
              </a:rPr>
              <a:t>Reducing the number of links is essential. Too many links can cause to much of a distraction and risk creating more social interactions that can derail the meeting. </a:t>
            </a:r>
          </a:p>
          <a:p>
            <a:endParaRPr lang="en-US" dirty="0">
              <a:cs typeface="Sabon Next LT"/>
            </a:endParaRPr>
          </a:p>
        </p:txBody>
      </p:sp>
    </p:spTree>
    <p:extLst>
      <p:ext uri="{BB962C8B-B14F-4D97-AF65-F5344CB8AC3E}">
        <p14:creationId xmlns:p14="http://schemas.microsoft.com/office/powerpoint/2010/main" val="9481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48514" y="1449217"/>
            <a:ext cx="5457550" cy="667512"/>
          </a:xfrm>
        </p:spPr>
        <p:txBody>
          <a:bodyPr/>
          <a:lstStyle/>
          <a:p>
            <a:r>
              <a:rPr lang="en-US" dirty="0"/>
              <a:t>Visualizing Links</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342410"/>
            <a:ext cx="2774453" cy="3571483"/>
          </a:xfrm>
        </p:spPr>
        <p:txBody>
          <a:bodyPr vert="horz" lIns="91440" tIns="0" rIns="91440" bIns="0" rtlCol="0" anchor="t">
            <a:normAutofit/>
          </a:bodyPr>
          <a:lstStyle/>
          <a:p>
            <a:r>
              <a:rPr lang="en-US" dirty="0">
                <a:cs typeface="Sabon Next LT"/>
              </a:rPr>
              <a:t>The following shows how as group sizes increase, so do links. A smaller group size is ideal to reduce the number of links possible. </a:t>
            </a:r>
            <a:endParaRPr lang="en-US" dirty="0"/>
          </a:p>
        </p:txBody>
      </p:sp>
      <p:pic>
        <p:nvPicPr>
          <p:cNvPr id="4" name="Picture 3" descr="A graph with a red line and blue line&#10;&#10;Description automatically generated">
            <a:extLst>
              <a:ext uri="{FF2B5EF4-FFF2-40B4-BE49-F238E27FC236}">
                <a16:creationId xmlns:a16="http://schemas.microsoft.com/office/drawing/2014/main" id="{3CB69F71-13A7-3F5E-71CA-AD189A0EE5D6}"/>
              </a:ext>
            </a:extLst>
          </p:cNvPr>
          <p:cNvPicPr>
            <a:picLocks noChangeAspect="1"/>
          </p:cNvPicPr>
          <p:nvPr/>
        </p:nvPicPr>
        <p:blipFill>
          <a:blip r:embed="rId2"/>
          <a:stretch>
            <a:fillRect/>
          </a:stretch>
        </p:blipFill>
        <p:spPr>
          <a:xfrm>
            <a:off x="4617076" y="1779574"/>
            <a:ext cx="7218608" cy="4436487"/>
          </a:xfrm>
          <a:prstGeom prst="rect">
            <a:avLst/>
          </a:prstGeom>
        </p:spPr>
      </p:pic>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 id="{2F95B383-2EBA-4D92-A5FB-15AB92E0DD44}" vid="{86105DA6-E613-46C4-BC07-43C4C2AF6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32FEDE-8755-4284-9B30-D11182D0F3D6}">
  <ds:schemaRefs>
    <ds:schemaRef ds:uri="http://schemas.microsoft.com/sharepoint/v3/contenttype/forms"/>
  </ds:schemaRefs>
</ds:datastoreItem>
</file>

<file path=customXml/itemProps2.xml><?xml version="1.0" encoding="utf-8"?>
<ds:datastoreItem xmlns:ds="http://schemas.openxmlformats.org/officeDocument/2006/customXml" ds:itemID="{752DF34B-B169-425F-A023-C2FEC976C8E1}">
  <ds:schemaRef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230e9df3-be65-4c73-a93b-d1236ebd677e"/>
    <ds:schemaRef ds:uri="16c05727-aa75-4e4a-9b5f-8a80a1165891"/>
    <ds:schemaRef ds:uri="71af3243-3dd4-4a8d-8c0d-dd76da1f02a5"/>
    <ds:schemaRef ds:uri="http://schemas.microsoft.com/sharepoint/v3"/>
    <ds:schemaRef ds:uri="http://www.w3.org/XML/1998/namespace"/>
    <ds:schemaRef ds:uri="http://purl.org/dc/dcmitype/"/>
    <ds:schemaRef ds:uri="http://purl.org/dc/terms/"/>
  </ds:schemaRefs>
</ds:datastoreItem>
</file>

<file path=customXml/itemProps3.xml><?xml version="1.0" encoding="utf-8"?>
<ds:datastoreItem xmlns:ds="http://schemas.openxmlformats.org/officeDocument/2006/customXml" ds:itemID="{63A7381A-0B8C-4955-BF3C-A86DC89763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425</Words>
  <Application>Microsoft Office PowerPoint</Application>
  <PresentationFormat>Widescreen</PresentationFormat>
  <Paragraphs>130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Custom</vt:lpstr>
      <vt:lpstr>The Two Pizza Team Rule</vt:lpstr>
      <vt:lpstr>What is the two pizza rule?</vt:lpstr>
      <vt:lpstr>Why two pizzas?</vt:lpstr>
      <vt:lpstr>But, Why two Pizzas?</vt:lpstr>
      <vt:lpstr>The ringelmann effect</vt:lpstr>
      <vt:lpstr>The ringelmann effect cont.d</vt:lpstr>
      <vt:lpstr>Social Interactions</vt:lpstr>
      <vt:lpstr>Links</vt:lpstr>
      <vt:lpstr>Visualizing Links</vt:lpstr>
      <vt:lpstr>Summary</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
  <cp:lastModifiedBy/>
  <cp:revision>211</cp:revision>
  <dcterms:created xsi:type="dcterms:W3CDTF">2023-08-18T14:48:38Z</dcterms:created>
  <dcterms:modified xsi:type="dcterms:W3CDTF">2023-08-18T15:55:46Z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