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2" r:id="rId8"/>
    <p:sldId id="263" r:id="rId9"/>
    <p:sldId id="264" r:id="rId10"/>
    <p:sldId id="275" r:id="rId11"/>
    <p:sldId id="27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02DED-7D2B-46F0-1D90-7869507504B1}" v="2081" dt="2023-10-06T15:44:20.424"/>
  </p1510:revLst>
</p1510:revInfo>
</file>

<file path=ppt/tableStyles.xml><?xml version="1.0" encoding="utf-8"?>
<a:tblStyleLst xmlns:a="http://schemas.openxmlformats.org/drawingml/2006/main" def="{17292A2E-F333-43FB-9621-5CBBE7FDCDCB}">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5" autoAdjust="0"/>
    <p:restoredTop sz="96327" autoAdjust="0"/>
  </p:normalViewPr>
  <p:slideViewPr>
    <p:cSldViewPr snapToGrid="0">
      <p:cViewPr>
        <p:scale>
          <a:sx n="100" d="100"/>
          <a:sy n="100" d="100"/>
        </p:scale>
        <p:origin x="-965" y="-437"/>
      </p:cViewPr>
      <p:guideLst>
        <p:guide orient="horz" pos="792"/>
        <p:guide pos="3144"/>
        <p:guide orient="horz" pos="960"/>
      </p:guideLst>
    </p:cSldViewPr>
  </p:slideViewPr>
  <p:outlineViewPr>
    <p:cViewPr>
      <p:scale>
        <a:sx n="33" d="100"/>
        <a:sy n="33" d="100"/>
      </p:scale>
      <p:origin x="0" y="-144"/>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10/6/2023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67186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86017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84306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9419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44134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363150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651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4261769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5C9D1-624C-8140-B372-73290075BBA3}"/>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58F5BD-9752-DB52-E025-9382FC0E8705}"/>
              </a:ext>
              <a:ext uri="{C183D7F6-B498-43B3-948B-1728B52AA6E4}">
                <adec:decorative xmlns:adec="http://schemas.microsoft.com/office/drawing/2017/decorative" val="1"/>
              </a:ext>
            </a:extLst>
          </p:cNvPr>
          <p:cNvGrpSpPr/>
          <p:nvPr userDrawn="1"/>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4BC839-66BF-1CB4-BBC7-B735C811BD8A}"/>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id="{C0491DC2-7EDD-588A-A77D-67C9C40E3D8B}"/>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0CB87F-75C1-C51C-3B9A-83E26EABCE00}"/>
              </a:ext>
              <a:ext uri="{C183D7F6-B498-43B3-948B-1728B52AA6E4}">
                <adec:decorative xmlns:adec="http://schemas.microsoft.com/office/drawing/2017/decorative" val="1"/>
              </a:ext>
            </a:extLst>
          </p:cNvPr>
          <p:cNvGrpSpPr/>
          <p:nvPr userDrawn="1"/>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9707" y="490694"/>
            <a:ext cx="6731357" cy="1806509"/>
          </a:xfrm>
        </p:spPr>
        <p:txBody>
          <a:bodyPr/>
          <a:lstStyle/>
          <a:p>
            <a:r>
              <a:rPr lang="en-US" dirty="0"/>
              <a:t>Change management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35801" y="2297204"/>
            <a:ext cx="5486400" cy="666926"/>
          </a:xfrm>
        </p:spPr>
        <p:txBody>
          <a:bodyPr/>
          <a:lstStyle/>
          <a:p>
            <a:r>
              <a:rPr lang="en-US" sz="2400" dirty="0"/>
              <a:t>Trevor </a:t>
            </a:r>
            <a:r>
              <a:rPr lang="en-US" sz="2400" err="1"/>
              <a:t>McLaurine</a:t>
            </a:r>
            <a:r>
              <a:rPr lang="en-US" sz="2400" dirty="0"/>
              <a:t> </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214879" y="415567"/>
            <a:ext cx="7119869" cy="1143429"/>
          </a:xfrm>
        </p:spPr>
        <p:txBody>
          <a:bodyPr>
            <a:normAutofit/>
          </a:bodyPr>
          <a:lstStyle/>
          <a:p>
            <a:r>
              <a:rPr lang="en-US" dirty="0"/>
              <a:t>Summary</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214879" y="1709803"/>
            <a:ext cx="6400800" cy="3657600"/>
          </a:xfrm>
        </p:spPr>
        <p:txBody>
          <a:bodyPr vert="horz" lIns="91440" tIns="45720" rIns="91440" bIns="45720" rtlCol="0" anchor="t">
            <a:normAutofit/>
          </a:bodyPr>
          <a:lstStyle/>
          <a:p>
            <a:r>
              <a:rPr lang="en-US" dirty="0"/>
              <a:t>DevOps can ensure a smooth change management process. Through use of Agile Methodologies, we can ensure that the code we upload is bug free, integrates correctly and will ensure that the application does not suffer any crashes. </a:t>
            </a:r>
          </a:p>
          <a:p>
            <a:endParaRPr lang="en-US" dirty="0"/>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64890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214879" y="415567"/>
            <a:ext cx="7119869" cy="1143429"/>
          </a:xfrm>
        </p:spPr>
        <p:txBody>
          <a:bodyPr>
            <a:normAutofit fontScale="90000"/>
          </a:bodyPr>
          <a:lstStyle/>
          <a:p>
            <a:r>
              <a:rPr lang="en-US" dirty="0"/>
              <a:t>What is change management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214879" y="1709803"/>
            <a:ext cx="6400800" cy="3657600"/>
          </a:xfrm>
        </p:spPr>
        <p:txBody>
          <a:bodyPr vert="horz" lIns="91440" tIns="45720" rIns="91440" bIns="45720" rtlCol="0" anchor="t">
            <a:normAutofit/>
          </a:bodyPr>
          <a:lstStyle/>
          <a:p>
            <a:r>
              <a:rPr lang="en-US" dirty="0">
                <a:ea typeface="+mn-lt"/>
                <a:cs typeface="+mn-lt"/>
              </a:rPr>
              <a:t>Change management within DevOps is a structured approach for handling alterations within a development cycle. These can be modifications, upgrades, or updates that need to be integrated into the software without causing system issues or customer inconvenience ().</a:t>
            </a:r>
            <a:endParaRPr lang="en-US" dirty="0"/>
          </a:p>
          <a:p>
            <a:endParaRPr lang="en-US" dirty="0"/>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58" y="160959"/>
            <a:ext cx="7040880" cy="1651965"/>
          </a:xfrm>
        </p:spPr>
        <p:txBody>
          <a:bodyPr/>
          <a:lstStyle/>
          <a:p>
            <a:r>
              <a:rPr lang="en-US" dirty="0"/>
              <a:t>Why change management?</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22" name="Text Placeholder 21">
            <a:extLst>
              <a:ext uri="{FF2B5EF4-FFF2-40B4-BE49-F238E27FC236}">
                <a16:creationId xmlns:a16="http://schemas.microsoft.com/office/drawing/2014/main" id="{368908B2-27A3-1555-347E-8D9021BF2B5E}"/>
              </a:ext>
            </a:extLst>
          </p:cNvPr>
          <p:cNvSpPr>
            <a:spLocks noGrp="1"/>
          </p:cNvSpPr>
          <p:nvPr>
            <p:ph type="body" sz="quarter" idx="20"/>
          </p:nvPr>
        </p:nvSpPr>
        <p:spPr>
          <a:xfrm>
            <a:off x="4933794" y="2143113"/>
            <a:ext cx="6194738" cy="3636683"/>
          </a:xfrm>
        </p:spPr>
        <p:txBody>
          <a:bodyPr vert="horz" lIns="91440" tIns="45720" rIns="91440" bIns="45720" rtlCol="0" anchor="t">
            <a:normAutofit/>
          </a:bodyPr>
          <a:lstStyle/>
          <a:p>
            <a:pPr>
              <a:lnSpc>
                <a:spcPct val="150000"/>
              </a:lnSpc>
            </a:pPr>
            <a:r>
              <a:rPr lang="en-US" sz="2000" dirty="0"/>
              <a:t>Change management in DevOps ensures that the well- oiled machine that DevOps creates isn't interrupted. It verifies every proposed change, evaluates the potential risks, and deploys updates without causing interruptions. Changes, even the smallest of changes, can have large effects on an application. </a:t>
            </a:r>
            <a:endParaRPr lang="en-US" sz="1800"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14900" y="572423"/>
            <a:ext cx="7040880" cy="1181010"/>
          </a:xfrm>
        </p:spPr>
        <p:txBody>
          <a:bodyPr/>
          <a:lstStyle/>
          <a:p>
            <a:r>
              <a:rPr lang="en-US" dirty="0"/>
              <a:t>Benefits Change management </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7" name="Text Placeholder 16">
            <a:extLst>
              <a:ext uri="{FF2B5EF4-FFF2-40B4-BE49-F238E27FC236}">
                <a16:creationId xmlns:a16="http://schemas.microsoft.com/office/drawing/2014/main" id="{2EE911BE-1B87-D5F1-6EDD-095D74049CF3}"/>
              </a:ext>
            </a:extLst>
          </p:cNvPr>
          <p:cNvSpPr>
            <a:spLocks noGrp="1"/>
          </p:cNvSpPr>
          <p:nvPr>
            <p:ph type="body" sz="quarter" idx="14"/>
          </p:nvPr>
        </p:nvSpPr>
        <p:spPr>
          <a:xfrm>
            <a:off x="4919107" y="2099213"/>
            <a:ext cx="6656230" cy="3796691"/>
          </a:xfrm>
        </p:spPr>
        <p:txBody>
          <a:bodyPr vert="horz" lIns="91440" tIns="45720" rIns="91440" bIns="45720" rtlCol="0" anchor="t">
            <a:normAutofit/>
          </a:bodyPr>
          <a:lstStyle/>
          <a:p>
            <a:pPr marL="285750" indent="-285750">
              <a:buChar char="•"/>
            </a:pPr>
            <a:r>
              <a:rPr lang="en-US" sz="2000" dirty="0"/>
              <a:t>Promoting autonomy for swift automation: Traditional IT practices require decision making bodies to approve changes. With DevOps, this is done by the individual. </a:t>
            </a:r>
          </a:p>
          <a:p>
            <a:endParaRPr lang="en-US" sz="2000" dirty="0"/>
          </a:p>
          <a:p>
            <a:pPr marL="285750" indent="-285750">
              <a:buChar char="•"/>
            </a:pPr>
            <a:r>
              <a:rPr lang="en-US" sz="2000" dirty="0"/>
              <a:t>Risk mitigation: The individual has the capacity to view each change to assess the risk and alleviate any possible crashes of the application. </a:t>
            </a:r>
          </a:p>
          <a:p>
            <a:endParaRPr lang="en-US" sz="2000" dirty="0"/>
          </a:p>
          <a:p>
            <a:pPr marL="285750" indent="-285750">
              <a:buChar char="•"/>
            </a:pPr>
            <a:r>
              <a:rPr lang="en-US" sz="2000" dirty="0"/>
              <a:t>Compliance: Change management ensures that the application is still within compliance and regulatory guidelines. This ensures that applications don't step out of line in a legal sense.</a:t>
            </a:r>
            <a:r>
              <a:rPr lang="en-US" dirty="0"/>
              <a:t> </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56268" y="524727"/>
            <a:ext cx="6982409" cy="1137795"/>
          </a:xfrm>
        </p:spPr>
        <p:txBody>
          <a:bodyPr/>
          <a:lstStyle/>
          <a:p>
            <a:r>
              <a:rPr lang="en-US" dirty="0"/>
              <a:t>How to implement change management</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7" name="Text Placeholder 16">
            <a:extLst>
              <a:ext uri="{FF2B5EF4-FFF2-40B4-BE49-F238E27FC236}">
                <a16:creationId xmlns:a16="http://schemas.microsoft.com/office/drawing/2014/main" id="{3755BB13-4AE6-783B-5CA9-CA4928691B0D}"/>
              </a:ext>
            </a:extLst>
          </p:cNvPr>
          <p:cNvSpPr>
            <a:spLocks noGrp="1"/>
          </p:cNvSpPr>
          <p:nvPr>
            <p:ph type="body" sz="quarter" idx="13"/>
          </p:nvPr>
        </p:nvSpPr>
        <p:spPr>
          <a:xfrm>
            <a:off x="753415" y="1863101"/>
            <a:ext cx="6988934" cy="3303002"/>
          </a:xfrm>
        </p:spPr>
        <p:txBody>
          <a:bodyPr vert="horz" lIns="91440" tIns="45720" rIns="91440" bIns="45720" rtlCol="0" anchor="t">
            <a:normAutofit/>
          </a:bodyPr>
          <a:lstStyle/>
          <a:p>
            <a:pPr marL="285750" indent="-285750">
              <a:buChar char="•"/>
            </a:pPr>
            <a:r>
              <a:rPr lang="en-US" sz="2000" dirty="0"/>
              <a:t>Using your audit/compliance team: ensuring that changes are fully compliant with auditors as well as compliance teams will save a lot of headaches down the road. </a:t>
            </a:r>
          </a:p>
          <a:p>
            <a:endParaRPr lang="en-US" sz="2000" dirty="0"/>
          </a:p>
          <a:p>
            <a:pPr marL="285750" indent="-285750">
              <a:buChar char="•"/>
            </a:pPr>
            <a:r>
              <a:rPr lang="en-US" sz="2000" dirty="0"/>
              <a:t>Foster learning: focus more on learning than setting rigid rules. Focus more on listening to others on how things should be implemented and learn when things go wrong. </a:t>
            </a:r>
          </a:p>
          <a:p>
            <a:pPr marL="285750" indent="-285750">
              <a:buChar char="•"/>
            </a:pPr>
            <a:endParaRPr lang="en-US" sz="2000" dirty="0"/>
          </a:p>
          <a:p>
            <a:pPr marL="285750" indent="-285750">
              <a:buChar char="•"/>
            </a:pPr>
            <a:r>
              <a:rPr lang="en-US" sz="2000" dirty="0"/>
              <a:t>Templates: A great way to streamline the change management process is through the use of templates. These templates help the process go faster and smoother. </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652950"/>
            <a:ext cx="6800850" cy="1257250"/>
          </a:xfrm>
        </p:spPr>
        <p:txBody>
          <a:bodyPr/>
          <a:lstStyle/>
          <a:p>
            <a:r>
              <a:rPr lang="en-US" dirty="0"/>
              <a:t>Management Tools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914399" y="2206377"/>
            <a:ext cx="6800849" cy="3865130"/>
          </a:xfrm>
        </p:spPr>
        <p:txBody>
          <a:bodyPr vert="horz" lIns="91440" tIns="45720" rIns="91440" bIns="45720" rtlCol="0" anchor="t">
            <a:normAutofit/>
          </a:bodyPr>
          <a:lstStyle/>
          <a:p>
            <a:r>
              <a:rPr lang="en-US" dirty="0"/>
              <a:t>Adopt Management Tools: Change Management tools ensure a smooth and consistent change process. Tools improve code integrity, enhance release stability and increases </a:t>
            </a:r>
            <a:r>
              <a:rPr lang="en-US" dirty="0" err="1"/>
              <a:t>deploymnet</a:t>
            </a:r>
            <a:r>
              <a:rPr lang="en-US" dirty="0"/>
              <a:t> frequency. </a:t>
            </a:r>
          </a:p>
          <a:p>
            <a:r>
              <a:rPr lang="en-US" dirty="0"/>
              <a:t>Some tools include: </a:t>
            </a:r>
          </a:p>
          <a:p>
            <a:pPr marL="285750" indent="-285750">
              <a:buChar char="•"/>
            </a:pPr>
            <a:r>
              <a:rPr lang="en-US" dirty="0"/>
              <a:t>Amazon Systems Manager</a:t>
            </a:r>
          </a:p>
          <a:p>
            <a:pPr marL="285750" indent="-285750">
              <a:buChar char="•"/>
            </a:pPr>
            <a:r>
              <a:rPr lang="en-US" err="1"/>
              <a:t>RunDeck</a:t>
            </a:r>
            <a:endParaRPr lang="en-US" dirty="0"/>
          </a:p>
          <a:p>
            <a:pPr marL="285750" indent="-285750">
              <a:buChar char="•"/>
            </a:pPr>
            <a:r>
              <a:rPr lang="en-US" dirty="0"/>
              <a:t>Ansible</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Continuous integration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Continuous Integration is the process of posting code to the main repository in a continuous stream. This helps ensure that the small bits of code are tested thoroughly and are added without complication. Through use of Continuous Integration, bugs and glitches are caught much faster than they would be if it was a much larger code block. </a:t>
            </a:r>
            <a:endParaRPr lang="en-US"/>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505115" y="532081"/>
            <a:ext cx="5486400" cy="938727"/>
          </a:xfrm>
        </p:spPr>
        <p:txBody>
          <a:bodyPr/>
          <a:lstStyle/>
          <a:p>
            <a:r>
              <a:rPr lang="en-US" dirty="0"/>
              <a:t>Practices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501209" y="1713136"/>
            <a:ext cx="5486400" cy="3888100"/>
          </a:xfrm>
        </p:spPr>
        <p:txBody>
          <a:bodyPr vert="horz" lIns="91440" tIns="45720" rIns="91440" bIns="0" rtlCol="0" anchor="t" anchorCtr="0">
            <a:normAutofit/>
          </a:bodyPr>
          <a:lstStyle/>
          <a:p>
            <a:r>
              <a:rPr lang="en-US" dirty="0"/>
              <a:t>Change management will go a lot smoother by utilizing the following practices. </a:t>
            </a:r>
            <a:endParaRPr lang="en-US"/>
          </a:p>
          <a:p>
            <a:endParaRPr lang="en-US" dirty="0"/>
          </a:p>
          <a:p>
            <a:pPr marL="285750" indent="-285750">
              <a:buChar char="•"/>
            </a:pPr>
            <a:r>
              <a:rPr lang="en-US" dirty="0"/>
              <a:t>Embrace Agile: Iterative development and automation is key to ensuring a smooth change development process. </a:t>
            </a:r>
          </a:p>
          <a:p>
            <a:pPr marL="285750" indent="-285750">
              <a:buChar char="•"/>
            </a:pPr>
            <a:endParaRPr lang="en-US" dirty="0"/>
          </a:p>
          <a:p>
            <a:pPr marL="285750" indent="-285750">
              <a:buChar char="•"/>
            </a:pPr>
            <a:r>
              <a:rPr lang="en-US" dirty="0"/>
              <a:t>Change Types: Having a game plan for each change type means smoother change process, and less time fixing bugs. </a:t>
            </a:r>
          </a:p>
        </p:txBody>
      </p:sp>
    </p:spTree>
    <p:extLst>
      <p:ext uri="{BB962C8B-B14F-4D97-AF65-F5344CB8AC3E}">
        <p14:creationId xmlns:p14="http://schemas.microsoft.com/office/powerpoint/2010/main" val="243649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56268" y="578389"/>
            <a:ext cx="6982409" cy="1137795"/>
          </a:xfrm>
        </p:spPr>
        <p:txBody>
          <a:bodyPr/>
          <a:lstStyle/>
          <a:p>
            <a:r>
              <a:rPr lang="en-US" dirty="0"/>
              <a:t>Practices Contd.</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17" name="Text Placeholder 16">
            <a:extLst>
              <a:ext uri="{FF2B5EF4-FFF2-40B4-BE49-F238E27FC236}">
                <a16:creationId xmlns:a16="http://schemas.microsoft.com/office/drawing/2014/main" id="{3755BB13-4AE6-783B-5CA9-CA4928691B0D}"/>
              </a:ext>
            </a:extLst>
          </p:cNvPr>
          <p:cNvSpPr>
            <a:spLocks noGrp="1"/>
          </p:cNvSpPr>
          <p:nvPr>
            <p:ph type="body" sz="quarter" idx="13"/>
          </p:nvPr>
        </p:nvSpPr>
        <p:spPr>
          <a:xfrm>
            <a:off x="753415" y="1863101"/>
            <a:ext cx="6988934" cy="3303002"/>
          </a:xfrm>
        </p:spPr>
        <p:txBody>
          <a:bodyPr vert="horz" lIns="91440" tIns="45720" rIns="91440" bIns="45720" rtlCol="0" anchor="t">
            <a:normAutofit/>
          </a:bodyPr>
          <a:lstStyle/>
          <a:p>
            <a:pPr marL="342900" indent="-342900">
              <a:lnSpc>
                <a:spcPct val="150000"/>
              </a:lnSpc>
              <a:buChar char="•"/>
            </a:pPr>
            <a:r>
              <a:rPr lang="en-US" sz="2400" dirty="0"/>
              <a:t>Break down development: Developing into smaller pieces means faster deployments, and easier times finding bugs. It also means easier integration through continuous deployment. </a:t>
            </a:r>
            <a:endParaRPr lang="en-US"/>
          </a:p>
          <a:p>
            <a:pPr marL="342900" indent="-342900">
              <a:lnSpc>
                <a:spcPct val="150000"/>
              </a:lnSpc>
              <a:buChar char="•"/>
            </a:pPr>
            <a:endParaRPr lang="en-US" sz="2400" dirty="0"/>
          </a:p>
          <a:p>
            <a:pPr marL="342900" indent="-342900">
              <a:lnSpc>
                <a:spcPct val="150000"/>
              </a:lnSpc>
              <a:buChar char="•"/>
            </a:pPr>
            <a:endParaRPr lang="en-US" sz="2400" dirty="0"/>
          </a:p>
          <a:p>
            <a:endParaRPr lang="en-US" sz="2000" dirty="0"/>
          </a:p>
        </p:txBody>
      </p:sp>
    </p:spTree>
    <p:extLst>
      <p:ext uri="{BB962C8B-B14F-4D97-AF65-F5344CB8AC3E}">
        <p14:creationId xmlns:p14="http://schemas.microsoft.com/office/powerpoint/2010/main" val="248195467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Win32_EF_V5" id="{7B1F96A5-3687-4158-B0AD-ED9F1527838B}" vid="{24F60B5C-7E4E-4EC0-B9B9-2C4F24E8F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B5DD38A-63E0-4825-8270-C7DD11875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018C0E-7D64-4421-BE93-F2B6B58EE802}">
  <ds:schemaRefs>
    <ds:schemaRef ds:uri="http://schemas.microsoft.com/sharepoint/v3/contenttype/forms"/>
  </ds:schemaRefs>
</ds:datastoreItem>
</file>

<file path=customXml/itemProps3.xml><?xml version="1.0" encoding="utf-8"?>
<ds:datastoreItem xmlns:ds="http://schemas.openxmlformats.org/officeDocument/2006/customXml" ds:itemID="{A8E04372-011A-4AC6-B830-E730D564F4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802</Words>
  <Application>Microsoft Office PowerPoint</Application>
  <PresentationFormat>Widescreen</PresentationFormat>
  <Paragraphs>264</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Change management</vt:lpstr>
      <vt:lpstr>What is change management</vt:lpstr>
      <vt:lpstr>Why change management?</vt:lpstr>
      <vt:lpstr>Benefits Change management </vt:lpstr>
      <vt:lpstr>How to implement change management</vt:lpstr>
      <vt:lpstr>Management Tools</vt:lpstr>
      <vt:lpstr>Continuous integration</vt:lpstr>
      <vt:lpstr>Practices</vt:lpstr>
      <vt:lpstr>Practices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237</cp:revision>
  <dcterms:created xsi:type="dcterms:W3CDTF">2023-10-06T14:34:47Z</dcterms:created>
  <dcterms:modified xsi:type="dcterms:W3CDTF">2023-10-06T15:44:26Z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