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A91F-98C1-74F5-905C-1A1E78B9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73CF1-2E79-9C4B-0997-83AA5180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C32E-0B0D-DF51-6964-A4F0BCD1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D91A-F35F-F279-22C2-89E0C1E2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F80B-DA4E-8F3D-2701-43FC4EE7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C1EA-CF0F-563A-0AF0-5BB3D17E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E4F00-5E0A-C58C-4A8B-65AE6ED1B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1F96-F1C8-3B8C-AED9-E41CB877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87DE-3043-AAC7-8F62-D7A0392E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3E74-CB90-5D41-03B4-97E9493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84C29-63B4-94B3-27BF-1F50E808A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2623A-7F8A-292B-B281-B7573E56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F052-F70E-691F-3FFC-6095DAF1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D229-36BB-FDE4-4A52-85912F85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C574-4EDC-DCAA-651E-732C9F73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2B1-F3B1-AAB8-8753-8E91EAD1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BCCE-D1D3-22C9-E784-8CA9C8FB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9979-6262-17F6-035D-D9B9623D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FB1A-348B-9A18-2518-D408D4A9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0B9D-DBE7-BCDE-F0F0-44842593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20C2-C1E4-41BF-D288-BA016125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6150-87B5-7320-F5CE-8A21D397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EB706-F72E-13B2-88AA-59B7D33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6D97-ECFE-9E61-5523-0184D8E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C30B-6E52-345A-1CFD-5A8F1566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A74E-2B34-9457-D95B-83E0153B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F622-2681-7771-E8C3-6D0857CC5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2D37-A215-13CE-D20A-9495C9DC8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A844-E149-164B-4718-0D281281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B640-DFFE-47F4-FA47-F99E8DE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B16B-4BC4-380D-01E8-4AA50A6E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0EAB-4D49-0224-247B-3D5203E0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B09EE-6D3F-93A2-D483-9FA003FB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91507-E318-916B-B1B0-E44C5C25D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EAFFA-DA56-DDC1-1168-3EBDA0DE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03522-044B-9696-9E55-9F7A7A6C2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89DDB-6C3F-E806-0980-BDB6EC2E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8183B-C385-F79A-C01A-1EB50188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AA97E-2F08-E44D-853A-2C4BFB21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F39B-AD8A-3DA8-2C67-1CBBD073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45DC9-2B1B-FDFC-E93C-5F8D5EAB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DCD71-A39D-BB9B-E4A8-764A8DF5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F6B03-93CF-13A3-4581-72503A54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2FAFC-5E5D-2C00-B25E-5335A34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8E07D-0983-8F5F-0924-86295D0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73C76-24DE-977C-9B7B-56179F9C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7A09-E2D2-F3F0-FF8F-E36E57AF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465F-E0F1-68B8-AB1A-4EDBE3AA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B6BA-92E8-26A1-9C7C-585AF4FCC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962E-91AE-3763-CCD0-5AB36261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42BE1-0328-4164-AB01-AD1148FF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075E-8DA3-1398-3EF9-1714E8DF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0742-4EA2-DC3C-60F0-7932EBC8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043B8-3926-BAAE-7B43-368DCCAC8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D9C65-7247-5D6D-CB67-53E3A2968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48C1F-35D9-19B8-1850-168946D9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26B94-204B-3502-4482-34E3512B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B8760-1E17-193A-C583-C7B35987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72632-4557-8BDD-9AEC-5812D508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365E0-8F70-9043-5ADC-AFFF209C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2DC2-4AAC-288C-186A-2F608939A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6B0C-2E0F-6446-A553-45161D7B473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753A-4C97-F948-C169-158A8FA3F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4AC5-A04C-7DB3-367A-FA8454E5D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AD1B-0E28-054D-80E9-807DEDC6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C7C649-5FA6-79D4-D4FF-50B622A5F770}"/>
              </a:ext>
            </a:extLst>
          </p:cNvPr>
          <p:cNvGrpSpPr/>
          <p:nvPr/>
        </p:nvGrpSpPr>
        <p:grpSpPr>
          <a:xfrm>
            <a:off x="85618" y="5486402"/>
            <a:ext cx="3017520" cy="457200"/>
            <a:chOff x="30480" y="5212080"/>
            <a:chExt cx="301752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72B800-66FE-33C4-B8BB-20AE5102D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80" y="5212080"/>
              <a:ext cx="45720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IBM Plex Sans Text" panose="020B0503050203000203" pitchFamily="34" charset="0"/>
                </a:rPr>
                <a:t>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3D4698-7C66-BAF5-83FF-B4CBFC37EACC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487680" y="5440680"/>
              <a:ext cx="256032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968BEE-4F6D-7368-9E38-693F95FE8EFD}"/>
              </a:ext>
            </a:extLst>
          </p:cNvPr>
          <p:cNvGrpSpPr/>
          <p:nvPr/>
        </p:nvGrpSpPr>
        <p:grpSpPr>
          <a:xfrm>
            <a:off x="85618" y="4114801"/>
            <a:ext cx="4791182" cy="457200"/>
            <a:chOff x="30480" y="5212080"/>
            <a:chExt cx="4791182" cy="457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3C81D2-51A3-E1AE-B5F4-4068023CE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80" y="5212080"/>
              <a:ext cx="45720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IBM Plex Sans Text" panose="020B0503050203000203" pitchFamily="34" charset="0"/>
                </a:rPr>
                <a:t>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7468A6-873D-5B27-2231-A462D7F058C3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487680" y="5440680"/>
              <a:ext cx="433398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38AAE8-CEA3-93A5-0D41-A764EC33E885}"/>
              </a:ext>
            </a:extLst>
          </p:cNvPr>
          <p:cNvGrpSpPr/>
          <p:nvPr/>
        </p:nvGrpSpPr>
        <p:grpSpPr>
          <a:xfrm>
            <a:off x="85618" y="2743199"/>
            <a:ext cx="6619982" cy="457200"/>
            <a:chOff x="30480" y="5212080"/>
            <a:chExt cx="6619982" cy="4572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137DD5-20C5-E01F-2C60-893BCCC26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80" y="5212080"/>
              <a:ext cx="45720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IBM Plex Sans Text" panose="020B0503050203000203" pitchFamily="34" charset="0"/>
                </a:rPr>
                <a:t>2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EB1633-9998-0C64-2CF9-A02C2502B129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487680" y="5440680"/>
              <a:ext cx="616278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D5E28B-956C-C002-B0F9-5D88CF4F3D56}"/>
              </a:ext>
            </a:extLst>
          </p:cNvPr>
          <p:cNvGrpSpPr/>
          <p:nvPr/>
        </p:nvGrpSpPr>
        <p:grpSpPr>
          <a:xfrm>
            <a:off x="85618" y="1351049"/>
            <a:ext cx="8448782" cy="457200"/>
            <a:chOff x="30480" y="5212080"/>
            <a:chExt cx="8448782" cy="4572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093F6-B6CC-0894-8943-627F3EB97BE2}"/>
                </a:ext>
              </a:extLst>
            </p:cNvPr>
            <p:cNvSpPr/>
            <p:nvPr/>
          </p:nvSpPr>
          <p:spPr>
            <a:xfrm>
              <a:off x="30480" y="5212080"/>
              <a:ext cx="45720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IBM Plex Sans Text" panose="020B0503050203000203" pitchFamily="34" charset="0"/>
                </a:rPr>
                <a:t>3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A2D4C3-90C8-46C0-B66C-5516C2C73DE5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87680" y="5440680"/>
              <a:ext cx="799158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39A884-B2A5-3B0C-611F-336B9D9A12D9}"/>
              </a:ext>
            </a:extLst>
          </p:cNvPr>
          <p:cNvGrpSpPr/>
          <p:nvPr/>
        </p:nvGrpSpPr>
        <p:grpSpPr>
          <a:xfrm>
            <a:off x="85618" y="4620"/>
            <a:ext cx="10277582" cy="457200"/>
            <a:chOff x="30480" y="5212080"/>
            <a:chExt cx="10277582" cy="4572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3792F4-2979-175E-CEDA-AC6F0925973E}"/>
                </a:ext>
              </a:extLst>
            </p:cNvPr>
            <p:cNvSpPr/>
            <p:nvPr/>
          </p:nvSpPr>
          <p:spPr>
            <a:xfrm>
              <a:off x="30480" y="5212080"/>
              <a:ext cx="45720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IBM Plex Sans Text" panose="020B0503050203000203" pitchFamily="34" charset="0"/>
                </a:rPr>
                <a:t>4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FF9CFA-0B73-9B30-AC8B-DD176851F656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>
              <a:off x="487680" y="5440680"/>
              <a:ext cx="982038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B28FB44-3398-12D6-FBF6-3C67EEED12EA}"/>
              </a:ext>
            </a:extLst>
          </p:cNvPr>
          <p:cNvSpPr/>
          <p:nvPr/>
        </p:nvSpPr>
        <p:spPr>
          <a:xfrm>
            <a:off x="4876800" y="4114800"/>
            <a:ext cx="1828800" cy="2743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 Text" panose="020B0503050203000203" pitchFamily="34" charset="0"/>
              </a:rPr>
              <a:t>Foundational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B5FDE-07C6-A391-73FB-1B2A26017338}"/>
              </a:ext>
            </a:extLst>
          </p:cNvPr>
          <p:cNvSpPr/>
          <p:nvPr/>
        </p:nvSpPr>
        <p:spPr>
          <a:xfrm>
            <a:off x="6705600" y="2743200"/>
            <a:ext cx="1828800" cy="4114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 Text" panose="020B0503050203000203" pitchFamily="34" charset="0"/>
              </a:rPr>
              <a:t>Functional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FC7D76-1BBA-9F4A-910D-0ABA8E967057}"/>
              </a:ext>
            </a:extLst>
          </p:cNvPr>
          <p:cNvSpPr/>
          <p:nvPr/>
        </p:nvSpPr>
        <p:spPr>
          <a:xfrm>
            <a:off x="8534400" y="1371599"/>
            <a:ext cx="1828800" cy="5486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 Text" panose="020B0503050203000203" pitchFamily="34" charset="0"/>
              </a:rPr>
              <a:t>Effective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E3CA9-6A7C-96EE-978D-9F424501AF85}"/>
              </a:ext>
            </a:extLst>
          </p:cNvPr>
          <p:cNvSpPr/>
          <p:nvPr/>
        </p:nvSpPr>
        <p:spPr>
          <a:xfrm>
            <a:off x="10363200" y="1"/>
            <a:ext cx="1828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 Text" panose="020B0503050203000203" pitchFamily="34" charset="0"/>
              </a:rPr>
              <a:t>Optimal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E4EBB-35F9-0B56-87D1-460565E8B552}"/>
              </a:ext>
            </a:extLst>
          </p:cNvPr>
          <p:cNvSpPr/>
          <p:nvPr/>
        </p:nvSpPr>
        <p:spPr>
          <a:xfrm>
            <a:off x="3048000" y="5486400"/>
            <a:ext cx="1828800" cy="13716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 Text" panose="020B0503050203000203" pitchFamily="34" charset="0"/>
              </a:rPr>
              <a:t>Ad hoc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C156DE-E594-C7F6-4CB8-DB63F34CB552}"/>
              </a:ext>
            </a:extLst>
          </p:cNvPr>
          <p:cNvSpPr txBox="1"/>
          <p:nvPr/>
        </p:nvSpPr>
        <p:spPr>
          <a:xfrm>
            <a:off x="542818" y="5815173"/>
            <a:ext cx="2405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BM Plex Sans Light" panose="020B0403050203000203" pitchFamily="34" charset="0"/>
              </a:rPr>
              <a:t>Processes are not defined, Little or no routine data collection. Relies on automated alerts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A7E419-1BD2-C70E-CB6E-14AEB0B12726}"/>
              </a:ext>
            </a:extLst>
          </p:cNvPr>
          <p:cNvSpPr txBox="1"/>
          <p:nvPr/>
        </p:nvSpPr>
        <p:spPr>
          <a:xfrm>
            <a:off x="542818" y="4443572"/>
            <a:ext cx="4183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BM Plex Sans Light" panose="020B0403050203000203" pitchFamily="34" charset="0"/>
              </a:rPr>
              <a:t>A processes are loosely defined, Capabilities are based mainly on tribal knowledge, lack of standard documentation. Retrospectively searches for IOCs,  ad-hoc data searches for adversary tools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28A656-032D-DF93-414B-4C7E1417F23B}"/>
              </a:ext>
            </a:extLst>
          </p:cNvPr>
          <p:cNvSpPr txBox="1"/>
          <p:nvPr/>
        </p:nvSpPr>
        <p:spPr>
          <a:xfrm>
            <a:off x="618162" y="3053455"/>
            <a:ext cx="4258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BM Plex Sans Light" panose="020B0403050203000203" pitchFamily="34" charset="0"/>
              </a:rPr>
              <a:t>Formally defined process, and capabilities.</a:t>
            </a:r>
          </a:p>
          <a:p>
            <a:r>
              <a:rPr lang="en-US" sz="1400" dirty="0">
                <a:latin typeface="IBM Plex Sans Light" panose="020B0403050203000203" pitchFamily="34" charset="0"/>
              </a:rPr>
              <a:t>MITRE ATT&amp;CK to drive change towards platforms that support real-time and metadata collections at scale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2C30E-235B-82AF-B56D-B5087E7527A0}"/>
              </a:ext>
            </a:extLst>
          </p:cNvPr>
          <p:cNvSpPr txBox="1"/>
          <p:nvPr/>
        </p:nvSpPr>
        <p:spPr>
          <a:xfrm>
            <a:off x="618161" y="1681853"/>
            <a:ext cx="6087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BM Plex Sans Light" panose="020B0403050203000203" pitchFamily="34" charset="0"/>
              </a:rPr>
              <a:t>Formally defined process, and capabilities. Formal procedures for tasks, Incorporation of detection framework, threat hunting development loop</a:t>
            </a:r>
          </a:p>
          <a:p>
            <a:r>
              <a:rPr lang="en-US" sz="1400" dirty="0">
                <a:latin typeface="IBM Plex Sans Light" panose="020B0403050203000203" pitchFamily="34" charset="0"/>
              </a:rPr>
              <a:t>Hypothesis based threat hunts, Threat hunts drive automated testing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25E99-1C59-AED3-C2A8-225F0728CEF6}"/>
              </a:ext>
            </a:extLst>
          </p:cNvPr>
          <p:cNvSpPr txBox="1"/>
          <p:nvPr/>
        </p:nvSpPr>
        <p:spPr>
          <a:xfrm>
            <a:off x="618160" y="310251"/>
            <a:ext cx="7916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BM Plex Sans Light" panose="020B0403050203000203" pitchFamily="34" charset="0"/>
              </a:rPr>
              <a:t>Formally defined process, and capabilities. Formal procedures for tasks, Incorporation of detection framework, threat hunting development loop</a:t>
            </a:r>
          </a:p>
          <a:p>
            <a:r>
              <a:rPr lang="en-US" sz="1400" dirty="0">
                <a:latin typeface="IBM Plex Sans Light" panose="020B0403050203000203" pitchFamily="34" charset="0"/>
              </a:rPr>
              <a:t>Centralized data and platform leveraging standardized data sources and structure supporting an intelligence-driven threat hunting framework, Processes are measured, automated, and continuously improved</a:t>
            </a:r>
          </a:p>
        </p:txBody>
      </p:sp>
    </p:spTree>
    <p:extLst>
      <p:ext uri="{BB962C8B-B14F-4D97-AF65-F5344CB8AC3E}">
        <p14:creationId xmlns:p14="http://schemas.microsoft.com/office/powerpoint/2010/main" val="169844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159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IBM Plex Sans Light</vt:lpstr>
      <vt:lpstr>IBM Plex Sans 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Koranne</dc:creator>
  <cp:lastModifiedBy>Sameer Koranne</cp:lastModifiedBy>
  <cp:revision>2</cp:revision>
  <dcterms:created xsi:type="dcterms:W3CDTF">2022-07-10T09:29:36Z</dcterms:created>
  <dcterms:modified xsi:type="dcterms:W3CDTF">2022-07-11T12:07:53Z</dcterms:modified>
</cp:coreProperties>
</file>