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0C32A-5824-4218-B448-0AE247A657DD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1AA55-2295-41A8-AB11-B6E5BFFE9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20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1AA55-2295-41A8-AB11-B6E5BFFE9D1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37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1AA55-2295-41A8-AB11-B6E5BFFE9D1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72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1AA55-2295-41A8-AB11-B6E5BFFE9D1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88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2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22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8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7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6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72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36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45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09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1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C08F5-6264-49D7-A6CC-0B745D5FEB5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2216C-E3B2-44FC-8B8F-0F4BEF0935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1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530" y="142103"/>
            <a:ext cx="4324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EDA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383" y="864973"/>
            <a:ext cx="116462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미토콘드리아의  </a:t>
            </a:r>
            <a:r>
              <a:rPr lang="en-US" altLang="ko-KR" sz="1200" dirty="0" smtClean="0"/>
              <a:t>segmentation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target</a:t>
            </a:r>
            <a:r>
              <a:rPr lang="ko-KR" altLang="en-US" sz="1200" dirty="0" smtClean="0"/>
              <a:t>별 매칭이 불가능하여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simA</a:t>
            </a:r>
            <a:r>
              <a:rPr lang="ko-KR" altLang="en-US" sz="1200" dirty="0" smtClean="0"/>
              <a:t>에서 긁을때 핵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미토콘드리아</a:t>
            </a:r>
            <a:r>
              <a:rPr lang="en-US" altLang="ko-KR" sz="1200" dirty="0" smtClean="0"/>
              <a:t>,RBC </a:t>
            </a:r>
            <a:r>
              <a:rPr lang="ko-KR" altLang="en-US" sz="1200" dirty="0" smtClean="0"/>
              <a:t>각각의 </a:t>
            </a:r>
            <a:r>
              <a:rPr lang="en-US" altLang="ko-KR" sz="1200" dirty="0" smtClean="0"/>
              <a:t>export</a:t>
            </a:r>
            <a:r>
              <a:rPr lang="ko-KR" altLang="en-US" sz="1200" dirty="0" smtClean="0"/>
              <a:t>를 따로 구함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이렇게 얻은 </a:t>
            </a:r>
            <a:r>
              <a:rPr lang="en-US" altLang="ko-KR" sz="1200" dirty="0" smtClean="0"/>
              <a:t>Nucleus, Mitochondria, Total RBC 3</a:t>
            </a:r>
            <a:r>
              <a:rPr lang="ko-KR" altLang="en-US" sz="1200" dirty="0" smtClean="0"/>
              <a:t>개 관한 </a:t>
            </a:r>
            <a:r>
              <a:rPr lang="en-US" altLang="ko-KR" sz="1200" dirty="0" smtClean="0"/>
              <a:t>txt</a:t>
            </a:r>
            <a:r>
              <a:rPr lang="ko-KR" altLang="en-US" sz="1200" dirty="0" smtClean="0"/>
              <a:t>파일을 </a:t>
            </a:r>
            <a:r>
              <a:rPr lang="en-US" altLang="ko-KR" sz="1200" dirty="0" smtClean="0"/>
              <a:t>CSV</a:t>
            </a:r>
            <a:r>
              <a:rPr lang="ko-KR" altLang="en-US" sz="1200" dirty="0" smtClean="0"/>
              <a:t>로 변경하고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SimA</a:t>
            </a:r>
            <a:r>
              <a:rPr lang="ko-KR" altLang="en-US" sz="1200" dirty="0" smtClean="0"/>
              <a:t>에서 얻은 </a:t>
            </a:r>
            <a:r>
              <a:rPr lang="en-US" altLang="ko-KR" sz="1200" dirty="0" smtClean="0"/>
              <a:t>segmentation</a:t>
            </a:r>
            <a:r>
              <a:rPr lang="ko-KR" altLang="en-US" sz="1200" dirty="0" smtClean="0"/>
              <a:t>을 기준으로 핵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미토콘드리아의 개수를 표시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err="1" smtClean="0"/>
              <a:t>SimA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trophozoite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이후에 핵과 미토콘드리아 개수를 구분능력이 부족하여 </a:t>
            </a:r>
            <a:r>
              <a:rPr lang="en-US" altLang="ko-KR" sz="1200" dirty="0" err="1" smtClean="0"/>
              <a:t>trophozoite</a:t>
            </a:r>
            <a:r>
              <a:rPr lang="ko-KR" altLang="en-US" sz="1200" dirty="0" smtClean="0"/>
              <a:t>까지는 </a:t>
            </a:r>
            <a:r>
              <a:rPr lang="en-US" altLang="ko-KR" sz="1200" dirty="0" smtClean="0"/>
              <a:t>segmentation</a:t>
            </a:r>
            <a:r>
              <a:rPr lang="ko-KR" altLang="en-US" sz="1200" dirty="0" smtClean="0"/>
              <a:t>을 촘촘히 하였고</a:t>
            </a:r>
            <a:r>
              <a:rPr lang="en-US" altLang="ko-KR" sz="1200" dirty="0" smtClean="0"/>
              <a:t>, threshold</a:t>
            </a:r>
            <a:r>
              <a:rPr lang="ko-KR" altLang="en-US" sz="1200" dirty="0" smtClean="0"/>
              <a:t>를 느슨하게 하여 큰 범주가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개로 보이게 함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핵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미토콘드리아</a:t>
            </a:r>
            <a:r>
              <a:rPr lang="en-US" altLang="ko-KR" sz="1200" dirty="0" smtClean="0"/>
              <a:t>1,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미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까지는 모든 스테이지에서 잡히지만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미토콘드리아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부터는 잡히지않음</a:t>
            </a:r>
            <a:r>
              <a:rPr lang="en-US" altLang="ko-KR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위의 그림을 보면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핵의 개수와 미토콘드리아의 개수가 매칭되지않는데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200" dirty="0" smtClean="0"/>
              <a:t>1)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X </a:t>
            </a:r>
            <a:r>
              <a:rPr lang="ko-KR" altLang="en-US" sz="1200" dirty="0" smtClean="0"/>
              <a:t>미토콘드리아</a:t>
            </a:r>
            <a:r>
              <a:rPr lang="en-US" altLang="ko-KR" sz="1200" dirty="0" smtClean="0"/>
              <a:t>O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2)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O </a:t>
            </a:r>
            <a:r>
              <a:rPr lang="ko-KR" altLang="en-US" sz="1200" dirty="0" smtClean="0"/>
              <a:t>미토콘드리아</a:t>
            </a:r>
            <a:r>
              <a:rPr lang="en-US" altLang="ko-KR" sz="1200" dirty="0" smtClean="0"/>
              <a:t>O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3)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미토콘드리아</a:t>
            </a:r>
            <a:r>
              <a:rPr lang="en-US" altLang="ko-KR" sz="1200" dirty="0" smtClean="0"/>
              <a:t>2,3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4)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2,3 </a:t>
            </a:r>
            <a:r>
              <a:rPr lang="ko-KR" altLang="en-US" sz="1200" dirty="0" smtClean="0"/>
              <a:t>미토콘드리아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경우</a:t>
            </a: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5) </a:t>
            </a:r>
            <a:r>
              <a:rPr lang="ko-KR" altLang="en-US" sz="1200" dirty="0" smtClean="0"/>
              <a:t>핵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미토콘드리아 </a:t>
            </a:r>
            <a:r>
              <a:rPr lang="en-US" altLang="ko-KR" sz="1200" dirty="0" smtClean="0"/>
              <a:t>= 1 : 1 </a:t>
            </a:r>
            <a:r>
              <a:rPr lang="ko-KR" altLang="en-US" sz="1200" dirty="0" smtClean="0"/>
              <a:t>대응 </a:t>
            </a:r>
            <a:r>
              <a:rPr lang="en-US" altLang="ko-KR" sz="1200" dirty="0" smtClean="0">
                <a:sym typeface="Wingdings" panose="05000000000000000000" pitchFamily="2" charset="2"/>
              </a:rPr>
              <a:t>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91" y="1958031"/>
            <a:ext cx="4194734" cy="1841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5" y="1958031"/>
            <a:ext cx="4673361" cy="1841897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2274"/>
              </p:ext>
            </p:extLst>
          </p:nvPr>
        </p:nvGraphicFramePr>
        <p:xfrm>
          <a:off x="3462207" y="4360564"/>
          <a:ext cx="3770355" cy="222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017"/>
                <a:gridCol w="648441"/>
                <a:gridCol w="548825"/>
                <a:gridCol w="488680"/>
                <a:gridCol w="488680"/>
                <a:gridCol w="501269"/>
                <a:gridCol w="673443"/>
              </a:tblGrid>
              <a:tr h="2974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N1M1</a:t>
                      </a:r>
                      <a:endParaRPr lang="en-US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N2M2</a:t>
                      </a:r>
                      <a:endParaRPr lang="en-US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N3M3</a:t>
                      </a:r>
                      <a:endParaRPr lang="en-US" sz="12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N4M4</a:t>
                      </a:r>
                      <a:endParaRPr lang="en-US" sz="12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N5M5</a:t>
                      </a:r>
                      <a:endParaRPr lang="en-US" sz="12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31035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11040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1916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184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54504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36370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9655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1004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60948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74186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12629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622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116881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128415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19089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189059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91421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11449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241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128988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88131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1710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23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105442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77950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1756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935296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49549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1860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61567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64368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4543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137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89252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641425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73731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4733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255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1741937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2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447514"/>
              </p:ext>
            </p:extLst>
          </p:nvPr>
        </p:nvGraphicFramePr>
        <p:xfrm>
          <a:off x="1514859" y="752390"/>
          <a:ext cx="3896241" cy="2444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017"/>
                <a:gridCol w="648441"/>
                <a:gridCol w="548825"/>
                <a:gridCol w="488680"/>
                <a:gridCol w="488680"/>
                <a:gridCol w="614798"/>
                <a:gridCol w="685800"/>
              </a:tblGrid>
              <a:tr h="2974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N1M1</a:t>
                      </a:r>
                      <a:endParaRPr lang="en-US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N2M2</a:t>
                      </a:r>
                      <a:endParaRPr lang="en-US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N3M3</a:t>
                      </a:r>
                      <a:endParaRPr lang="en-US" sz="12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N4M4</a:t>
                      </a:r>
                      <a:endParaRPr lang="en-US" sz="12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N5M5</a:t>
                      </a:r>
                      <a:endParaRPr lang="en-US" sz="1200" b="1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31035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11040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1916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184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54504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36370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9655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1004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39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60948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 smtClean="0">
                          <a:effectLst/>
                        </a:rPr>
                        <a:t>74186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12629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622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116881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128415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19089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570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189059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91421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11449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241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128988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F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88131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1710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23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105442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77950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1756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935296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H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49549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1860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145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61567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7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I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64368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4543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137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89252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641425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73731</a:t>
                      </a:r>
                      <a:endParaRPr lang="en-US" altLang="ko-KR" sz="1100" b="1" i="0" u="none" strike="noStrike" dirty="0">
                        <a:solidFill>
                          <a:srgbClr val="0061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4733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255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9C000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1741937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4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35.3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4.2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0.015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0.0003</a:t>
                      </a:r>
                      <a:endParaRPr lang="en-US" altLang="ko-KR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62432" y="284204"/>
            <a:ext cx="26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Before preprocessing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93496" y="1235900"/>
            <a:ext cx="400976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Total: N1M1 + N2M2</a:t>
            </a:r>
            <a:r>
              <a:rPr lang="ko-KR" altLang="en-US" b="1" dirty="0" smtClean="0"/>
              <a:t>로</a:t>
            </a:r>
            <a:endParaRPr lang="en-US" altLang="ko-KR" b="1" dirty="0" smtClean="0"/>
          </a:p>
          <a:p>
            <a:r>
              <a:rPr lang="ko-KR" altLang="en-US" b="1" dirty="0" smtClean="0"/>
              <a:t>숫자를 봐서는 </a:t>
            </a:r>
            <a:r>
              <a:rPr lang="en-US" altLang="ko-KR" b="1" dirty="0" smtClean="0"/>
              <a:t>N1M1, N2M2</a:t>
            </a:r>
            <a:r>
              <a:rPr lang="ko-KR" altLang="en-US" b="1" dirty="0" smtClean="0"/>
              <a:t>가 적절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총</a:t>
            </a:r>
            <a:r>
              <a:rPr lang="en-US" altLang="ko-KR" b="1" dirty="0" smtClean="0"/>
              <a:t>: 688156</a:t>
            </a:r>
            <a:r>
              <a:rPr lang="ko-KR" altLang="en-US" b="1" dirty="0" smtClean="0"/>
              <a:t>개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C00000"/>
                </a:solidFill>
              </a:rPr>
              <a:t>39.5 %</a:t>
            </a:r>
          </a:p>
          <a:p>
            <a:r>
              <a:rPr lang="en-US" altLang="ko-KR" b="1" dirty="0" smtClean="0"/>
              <a:t>N1M1: N2M2 </a:t>
            </a:r>
            <a:r>
              <a:rPr lang="ko-KR" altLang="en-US" b="1" dirty="0" smtClean="0"/>
              <a:t>비율 </a:t>
            </a:r>
            <a:r>
              <a:rPr lang="en-US" altLang="ko-KR" b="1" dirty="0" smtClean="0"/>
              <a:t>= 89.3 : 10.7</a:t>
            </a:r>
            <a:endParaRPr lang="ko-KR" altLang="en-US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90384" y="3472249"/>
            <a:ext cx="116894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99" y="3831772"/>
            <a:ext cx="4121325" cy="26996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3496" y="4442936"/>
            <a:ext cx="4009768" cy="1661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Total</a:t>
            </a:r>
            <a:r>
              <a:rPr lang="ko-KR" altLang="en-US" b="1" dirty="0" smtClean="0"/>
              <a:t>안에 있는 </a:t>
            </a:r>
            <a:r>
              <a:rPr lang="en-US" altLang="ko-KR" b="1" dirty="0" smtClean="0"/>
              <a:t>Stage</a:t>
            </a:r>
            <a:r>
              <a:rPr lang="ko-KR" altLang="en-US" b="1" dirty="0" smtClean="0"/>
              <a:t>들의 개수 비율이 다르기때문에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sz="1600" dirty="0" smtClean="0"/>
              <a:t>1) </a:t>
            </a:r>
            <a:r>
              <a:rPr lang="ko-KR" altLang="en-US" sz="1600" dirty="0" smtClean="0"/>
              <a:t>그냥 진행하면 </a:t>
            </a:r>
            <a:r>
              <a:rPr lang="en-US" altLang="ko-KR" sz="1600" dirty="0" smtClean="0"/>
              <a:t>D,E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쪽으로 과적합</a:t>
            </a:r>
            <a:endParaRPr lang="en-US" altLang="ko-KR" sz="1600" dirty="0" smtClean="0"/>
          </a:p>
          <a:p>
            <a:r>
              <a:rPr lang="en-US" altLang="ko-KR" sz="1600" dirty="0" smtClean="0"/>
              <a:t>2) </a:t>
            </a:r>
            <a:r>
              <a:rPr lang="ko-KR" altLang="en-US" sz="1600" dirty="0" smtClean="0"/>
              <a:t>샘플을 뽑아서 진행해야할듯</a:t>
            </a:r>
            <a:endParaRPr lang="en-US" altLang="ko-KR" sz="1600" dirty="0"/>
          </a:p>
          <a:p>
            <a:r>
              <a:rPr lang="en-US" altLang="ko-KR" sz="1600" dirty="0" smtClean="0"/>
              <a:t>3) </a:t>
            </a:r>
            <a:r>
              <a:rPr lang="ko-KR" altLang="en-US" sz="1600" dirty="0" smtClean="0"/>
              <a:t>전처리 후 </a:t>
            </a:r>
            <a:r>
              <a:rPr lang="en-US" altLang="ko-KR" sz="1600" dirty="0" smtClean="0"/>
              <a:t>sample</a:t>
            </a:r>
            <a:r>
              <a:rPr lang="ko-KR" altLang="en-US" sz="1600" dirty="0" smtClean="0"/>
              <a:t>을 뽑자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6272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321872"/>
              </p:ext>
            </p:extLst>
          </p:nvPr>
        </p:nvGraphicFramePr>
        <p:xfrm>
          <a:off x="392510" y="2544899"/>
          <a:ext cx="3662920" cy="2451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579"/>
                <a:gridCol w="603750"/>
                <a:gridCol w="610106"/>
                <a:gridCol w="756277"/>
                <a:gridCol w="1235208"/>
              </a:tblGrid>
              <a:tr h="213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Inners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Outliers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% of outliers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42075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40814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1261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3.0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46025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44645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1380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86815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84209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2606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147504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143078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4426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102870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99784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3086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89841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87145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2696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</a:rPr>
                        <a:t>3.0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79706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77314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2392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3.0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51409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effectLst/>
                        </a:rPr>
                        <a:t>49866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1543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</a:rPr>
                        <a:t>3.0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68911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66843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2068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3.0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715156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693698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21458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601" y="105031"/>
            <a:ext cx="260109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After preprocessing</a:t>
            </a:r>
            <a:endParaRPr lang="ko-KR" alt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943972" y="2036994"/>
            <a:ext cx="2559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Total(N1M1 + N2M2)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7666" y="942808"/>
            <a:ext cx="6816080" cy="5201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Outlier</a:t>
            </a:r>
            <a:r>
              <a:rPr lang="ko-KR" altLang="en-US" b="1" dirty="0" smtClean="0"/>
              <a:t>를 제거하는 방식은 다양하지만</a:t>
            </a:r>
            <a:r>
              <a:rPr lang="en-US" altLang="ko-KR" b="1" dirty="0" smtClean="0"/>
              <a:t>, </a:t>
            </a:r>
            <a:br>
              <a:rPr lang="en-US" altLang="ko-KR" b="1" dirty="0" smtClean="0"/>
            </a:br>
            <a:r>
              <a:rPr lang="en-US" altLang="ko-KR" b="1" dirty="0" smtClean="0"/>
              <a:t>1) Remove </a:t>
            </a:r>
            <a:r>
              <a:rPr lang="en-US" altLang="ko-KR" b="1" dirty="0" err="1" smtClean="0"/>
              <a:t>Corr</a:t>
            </a:r>
            <a:r>
              <a:rPr lang="en-US" altLang="ko-KR" b="1" dirty="0" smtClean="0"/>
              <a:t> (&gt;</a:t>
            </a:r>
            <a:r>
              <a:rPr lang="en-US" altLang="ko-KR" b="1" dirty="0" smtClean="0"/>
              <a:t>90%)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2) PCA with </a:t>
            </a:r>
            <a:r>
              <a:rPr lang="en-US" altLang="ko-KR" b="1" dirty="0" err="1" smtClean="0"/>
              <a:t>StandardScaler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3) </a:t>
            </a:r>
            <a:r>
              <a:rPr lang="en-US" altLang="ko-KR" b="1" dirty="0" err="1" smtClean="0"/>
              <a:t>OneclassSVM</a:t>
            </a:r>
            <a:r>
              <a:rPr lang="en-US" altLang="ko-KR" b="1" dirty="0" smtClean="0"/>
              <a:t>(kernel=‘</a:t>
            </a:r>
            <a:r>
              <a:rPr lang="en-US" altLang="ko-KR" b="1" dirty="0" err="1" smtClean="0"/>
              <a:t>rbf</a:t>
            </a:r>
            <a:r>
              <a:rPr lang="en-US" altLang="ko-KR" b="1" dirty="0" smtClean="0"/>
              <a:t>’, gamma=0.001, nu=0.03)</a:t>
            </a:r>
            <a:br>
              <a:rPr lang="en-US" altLang="ko-KR" b="1" dirty="0" smtClean="0"/>
            </a:br>
            <a:r>
              <a:rPr lang="ko-KR" altLang="en-US" b="1" dirty="0" smtClean="0"/>
              <a:t>을 사용하여 </a:t>
            </a:r>
            <a:r>
              <a:rPr lang="en-US" altLang="ko-KR" b="1" dirty="0" smtClean="0"/>
              <a:t>Outlier</a:t>
            </a:r>
            <a:r>
              <a:rPr lang="ko-KR" altLang="en-US" b="1" dirty="0" smtClean="0"/>
              <a:t>선정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각 </a:t>
            </a:r>
            <a:r>
              <a:rPr lang="en-US" altLang="ko-KR" b="1" dirty="0" smtClean="0"/>
              <a:t>sample</a:t>
            </a:r>
            <a:r>
              <a:rPr lang="ko-KR" altLang="en-US" b="1" dirty="0" smtClean="0"/>
              <a:t>에서 </a:t>
            </a:r>
            <a:r>
              <a:rPr lang="en-US" altLang="ko-KR" b="1" dirty="0" smtClean="0"/>
              <a:t>3% </a:t>
            </a:r>
            <a:r>
              <a:rPr lang="ko-KR" altLang="en-US" b="1" dirty="0" smtClean="0"/>
              <a:t>정도 </a:t>
            </a:r>
            <a:r>
              <a:rPr lang="en-US" altLang="ko-KR" b="1" dirty="0" smtClean="0"/>
              <a:t>outlier</a:t>
            </a:r>
            <a:r>
              <a:rPr lang="ko-KR" altLang="en-US" b="1" dirty="0" smtClean="0"/>
              <a:t>가 제거되었고 이 </a:t>
            </a:r>
            <a:r>
              <a:rPr lang="en-US" altLang="ko-KR" b="1" dirty="0" smtClean="0"/>
              <a:t>sample</a:t>
            </a:r>
            <a:r>
              <a:rPr lang="ko-KR" altLang="en-US" b="1" dirty="0" smtClean="0"/>
              <a:t>에서 동일한 </a:t>
            </a:r>
            <a:r>
              <a:rPr lang="en-US" altLang="ko-KR" b="1" dirty="0" smtClean="0"/>
              <a:t>sampling</a:t>
            </a:r>
            <a:r>
              <a:rPr lang="ko-KR" altLang="en-US" b="1" dirty="0" smtClean="0"/>
              <a:t>을 진행한뒤 개수를 맞춰서 </a:t>
            </a:r>
            <a:r>
              <a:rPr lang="en-US" altLang="ko-KR" b="1" dirty="0" smtClean="0"/>
              <a:t>machine learning &amp; Deep learning</a:t>
            </a:r>
            <a:r>
              <a:rPr lang="ko-KR" altLang="en-US" b="1" dirty="0" smtClean="0"/>
              <a:t>을 진행</a:t>
            </a: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각 </a:t>
            </a:r>
            <a:r>
              <a:rPr lang="en-US" altLang="ko-KR" sz="1600" b="1" dirty="0" smtClean="0"/>
              <a:t>sample</a:t>
            </a:r>
            <a:r>
              <a:rPr lang="ko-KR" altLang="en-US" sz="1600" b="1" dirty="0" smtClean="0"/>
              <a:t>의 개수가 다르기 때문에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같은 개수를 넣어도 </a:t>
            </a:r>
            <a:r>
              <a:rPr lang="en-US" altLang="ko-KR" sz="1600" b="1" dirty="0" err="1" smtClean="0"/>
              <a:t>parasitemia</a:t>
            </a:r>
            <a:r>
              <a:rPr lang="ko-KR" altLang="en-US" sz="1600" b="1" dirty="0" smtClean="0"/>
              <a:t>나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조건에 맞는 </a:t>
            </a:r>
            <a:r>
              <a:rPr lang="en-US" altLang="ko-KR" sz="1600" b="1" dirty="0" smtClean="0"/>
              <a:t>RBC </a:t>
            </a:r>
            <a:r>
              <a:rPr lang="ko-KR" altLang="en-US" sz="1600" b="1" dirty="0" smtClean="0"/>
              <a:t>개수가 다름</a:t>
            </a:r>
            <a:r>
              <a:rPr lang="en-US" altLang="ko-KR" sz="1600" b="1" dirty="0" smtClean="0"/>
              <a:t>) sample</a:t>
            </a:r>
            <a:r>
              <a:rPr lang="ko-KR" altLang="en-US" sz="1600" b="1" dirty="0" smtClean="0"/>
              <a:t>별 개수를 맞추기 위해서</a:t>
            </a:r>
            <a:r>
              <a:rPr lang="en-US" altLang="ko-KR" sz="1600" b="1" dirty="0"/>
              <a:t> </a:t>
            </a:r>
            <a:r>
              <a:rPr lang="en-US" altLang="ko-KR" sz="1600" b="1" dirty="0" err="1" smtClean="0"/>
              <a:t>RandomUnderSampler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random_state</a:t>
            </a:r>
            <a:r>
              <a:rPr lang="en-US" altLang="ko-KR" sz="1600" b="1" dirty="0" smtClean="0"/>
              <a:t>=0, strategy=‘auto’)</a:t>
            </a:r>
            <a:r>
              <a:rPr lang="ko-KR" altLang="en-US" sz="1600" b="1" dirty="0" smtClean="0"/>
              <a:t>를 사용하였고</a:t>
            </a:r>
            <a:r>
              <a:rPr lang="en-US" altLang="ko-KR" sz="1600" b="1" dirty="0" smtClean="0"/>
              <a:t>, A ~ H</a:t>
            </a:r>
            <a:r>
              <a:rPr lang="ko-KR" altLang="en-US" sz="1600" b="1" dirty="0" smtClean="0"/>
              <a:t>까지 </a:t>
            </a:r>
            <a:r>
              <a:rPr lang="en-US" altLang="ko-KR" sz="1600" b="1" dirty="0" smtClean="0"/>
              <a:t>40814</a:t>
            </a:r>
            <a:r>
              <a:rPr lang="ko-KR" altLang="en-US" sz="1600" b="1" dirty="0" smtClean="0"/>
              <a:t>개로 균일화 됨</a:t>
            </a:r>
            <a:r>
              <a:rPr lang="en-US" altLang="ko-KR" sz="1600" b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 smtClean="0"/>
              <a:t>결론적으로 총 </a:t>
            </a:r>
            <a:r>
              <a:rPr lang="en-US" altLang="ko-KR" sz="1600" b="1" dirty="0" smtClean="0"/>
              <a:t>326,512</a:t>
            </a:r>
            <a:r>
              <a:rPr lang="ko-KR" altLang="en-US" sz="1600" b="1" dirty="0" smtClean="0"/>
              <a:t>개 분석</a:t>
            </a: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>
                <a:solidFill>
                  <a:srgbClr val="FF0000"/>
                </a:solidFill>
              </a:rPr>
              <a:t>I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는 데이터가 번잡하여 마지막에 제거하였음</a:t>
            </a:r>
            <a:r>
              <a:rPr lang="en-US" altLang="ko-KR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87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230191"/>
              </p:ext>
            </p:extLst>
          </p:nvPr>
        </p:nvGraphicFramePr>
        <p:xfrm>
          <a:off x="7838338" y="2153013"/>
          <a:ext cx="3662920" cy="2451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579"/>
                <a:gridCol w="603750"/>
                <a:gridCol w="610106"/>
                <a:gridCol w="756277"/>
                <a:gridCol w="1235208"/>
              </a:tblGrid>
              <a:tr h="213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Inners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Outliers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% of outliers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31035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30105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2.996617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35279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1091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2.999725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74186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71962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2.997870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128415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124562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3.000428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91421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88679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2.999311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88131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85487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2644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3.000079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77950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75612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2338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2.999359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49549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48063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1486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2.999051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64368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62436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1932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3.001491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601" y="105031"/>
            <a:ext cx="260109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After preprocessing</a:t>
            </a:r>
            <a:endParaRPr lang="ko-KR" alt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371486" y="105031"/>
            <a:ext cx="18325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/>
              <a:t>N1M1</a:t>
            </a:r>
            <a:endParaRPr lang="ko-KR" altLang="en-US"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07" y="1826306"/>
            <a:ext cx="6398079" cy="1247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07" y="3235098"/>
            <a:ext cx="49339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7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47238"/>
              </p:ext>
            </p:extLst>
          </p:nvPr>
        </p:nvGraphicFramePr>
        <p:xfrm>
          <a:off x="7838338" y="2153013"/>
          <a:ext cx="3662920" cy="2451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579"/>
                <a:gridCol w="603750"/>
                <a:gridCol w="610106"/>
                <a:gridCol w="756277"/>
                <a:gridCol w="1235208"/>
              </a:tblGrid>
              <a:tr h="2139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Inners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Outliers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% of outliers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11040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10709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2.998188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9655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9365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3.003625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12629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12250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3.001029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18516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3.001729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11449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11106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2.995895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1657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3.099415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1703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3.018223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1804</a:t>
                      </a:r>
                      <a:endParaRPr lang="en-US" altLang="ko-KR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3.010753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4543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4407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2.993617</a:t>
                      </a:r>
                      <a:endParaRPr lang="en-US" altLang="ko-KR" sz="1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  <a:tr h="2079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601" y="105031"/>
            <a:ext cx="2601097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After preprocessing</a:t>
            </a:r>
            <a:endParaRPr lang="ko-KR" alt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3371486" y="105031"/>
            <a:ext cx="18325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 smtClean="0"/>
              <a:t>N2M2</a:t>
            </a:r>
            <a:endParaRPr lang="ko-KR" alt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07" y="1467926"/>
            <a:ext cx="7062107" cy="1373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87" y="3118848"/>
            <a:ext cx="37623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507</Words>
  <Application>Microsoft Office PowerPoint</Application>
  <PresentationFormat>Widescreen</PresentationFormat>
  <Paragraphs>374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Jihoon Park</dc:creator>
  <cp:lastModifiedBy>Jihoon Park</cp:lastModifiedBy>
  <cp:revision>22</cp:revision>
  <dcterms:created xsi:type="dcterms:W3CDTF">2023-05-10T04:32:57Z</dcterms:created>
  <dcterms:modified xsi:type="dcterms:W3CDTF">2023-05-18T23:40:33Z</dcterms:modified>
</cp:coreProperties>
</file>