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Metadata/LabelInfo.xml" ContentType="application/vnd.ms-office.classificationlabels+xml"/>
  <Override PartName="/docProps/core.xml" ContentType="application/vnd.openxmlformats-package.core-properties+xml"/>
  <Override PartName="/ppt/revisionInfo.xml" ContentType="application/vnd.ms-powerpoint.revisioninfo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9"/>
  </p:notesMasterIdLst>
  <p:sldIdLst>
    <p:sldId id="2147482644" r:id="rId3"/>
    <p:sldId id="2147482643" r:id="rId4"/>
    <p:sldId id="2147482645" r:id="rId5"/>
    <p:sldId id="2147482646" r:id="rId6"/>
    <p:sldId id="2147482647" r:id="rId7"/>
    <p:sldId id="214748264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46558D-ED41-4A10-9DEB-4F4F1DAAC6F6}" v="375" dt="2025-06-26T08:33:47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06" y="-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17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customXml" Target="../customXml/item1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36CDF-1F00-4A94-9628-8931A528FE63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2E1A-119B-4301-BC7B-32989AF9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8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Afin d’anticiper l’évolution du marché de l’emploi, nous avons transformé nos données en séries temporelles, en nous basant sur la fréquence mensuelle d’apparition des compétences dans les offres. Cette étape a permis de préparer les données à l'entraînement du modèle </a:t>
            </a:r>
            <a:r>
              <a:rPr lang="fr-FR" b="1"/>
              <a:t>Prophet</a:t>
            </a:r>
            <a:r>
              <a:rPr lang="fr-FR"/>
              <a:t>, qui est particulièrement adapté à la modélisation de séries chronologiques avec tendances et saisonnalités.</a:t>
            </a:r>
          </a:p>
          <a:p>
            <a:r>
              <a:rPr lang="fr-FR"/>
              <a:t>À l’état actuel du projet, nous avons finalisé l’implémentation de la prédiction pour les compétences, avec une génération des </a:t>
            </a:r>
            <a:r>
              <a:rPr lang="fr-FR" b="1"/>
              <a:t>20 compétences techniques (hard skills) les plus demandées sur les six prochains mois</a:t>
            </a:r>
            <a:r>
              <a:rPr lang="fr-FR"/>
              <a:t>. Les résultats montrent une forte demande prévue pour des compétences telles que :</a:t>
            </a:r>
          </a:p>
          <a:p>
            <a:r>
              <a:rPr lang="fr-FR" b="1"/>
              <a:t>Hard skills</a:t>
            </a:r>
            <a:r>
              <a:rPr lang="fr-FR"/>
              <a:t> : SQL, Python, Spark, R</a:t>
            </a:r>
          </a:p>
          <a:p>
            <a:r>
              <a:rPr lang="fr-FR" b="1"/>
              <a:t>Soft skills</a:t>
            </a:r>
            <a:r>
              <a:rPr lang="fr-FR"/>
              <a:t> : Communication, Résolution de problèmes (</a:t>
            </a:r>
            <a:r>
              <a:rPr lang="fr-FR" i="1" err="1"/>
              <a:t>problem-solving</a:t>
            </a:r>
            <a:r>
              <a:rPr lang="fr-FR"/>
              <a:t>), Travail en équipe (</a:t>
            </a:r>
            <a:r>
              <a:rPr lang="fr-FR" i="1" err="1"/>
              <a:t>teamwork</a:t>
            </a:r>
            <a:r>
              <a:rPr lang="fr-FR"/>
              <a:t>)</a:t>
            </a:r>
          </a:p>
          <a:p>
            <a:r>
              <a:rPr lang="fr-FR"/>
              <a:t>Ces prédictions constituent un indicateur précieux pour orienter les politiques de formation et accompagner les transitions professionnelles vers les métiers les plus porteurs.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42E1A-119B-4301-BC7B-32989AF903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53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sv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liver Excellenc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6B86D8E4-D42C-4BA4-8C3D-EE6E0354EA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1" y="0"/>
            <a:ext cx="12189038" cy="68580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itle 1">
            <a:extLst>
              <a:ext uri="{FF2B5EF4-FFF2-40B4-BE49-F238E27FC236}">
                <a16:creationId xmlns:a16="http://schemas.microsoft.com/office/drawing/2014/main" id="{0131F459-E553-4CE6-92F0-91E2F09BA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668" y="2317750"/>
            <a:ext cx="4048605" cy="2120900"/>
          </a:xfrm>
        </p:spPr>
        <p:txBody>
          <a:bodyPr anchor="ctr" anchorCtr="0">
            <a:noAutofit/>
          </a:bodyPr>
          <a:lstStyle>
            <a:lvl1pPr>
              <a:defRPr sz="36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00FE735E-E3CF-4086-AF37-051864E15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668" y="4578350"/>
            <a:ext cx="4048605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chemeClr val="bg1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9" name="Footer Placeholder 4">
            <a:extLst>
              <a:ext uri="{FF2B5EF4-FFF2-40B4-BE49-F238E27FC236}">
                <a16:creationId xmlns:a16="http://schemas.microsoft.com/office/drawing/2014/main" id="{C589DB86-4B07-4158-9A0E-2A50E747053D}"/>
              </a:ext>
            </a:extLst>
          </p:cNvPr>
          <p:cNvSpPr txBox="1">
            <a:spLocks/>
          </p:cNvSpPr>
          <p:nvPr userDrawn="1"/>
        </p:nvSpPr>
        <p:spPr>
          <a:xfrm>
            <a:off x="571483" y="6359868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17">
                <a:solidFill>
                  <a:schemeClr val="tx1"/>
                </a:solidFill>
              </a:rPr>
              <a:t>© 2024 All rights reserved.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F78372-D871-44A0-B3CE-84DD3DA566E6}"/>
              </a:ext>
            </a:extLst>
          </p:cNvPr>
          <p:cNvSpPr txBox="1"/>
          <p:nvPr userDrawn="1"/>
        </p:nvSpPr>
        <p:spPr>
          <a:xfrm>
            <a:off x="574146" y="6623070"/>
            <a:ext cx="1962149" cy="10265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667"/>
              <a:t>Low Sensitivity — DXC.CDG Internal Use Only</a:t>
            </a:r>
          </a:p>
        </p:txBody>
      </p:sp>
      <p:pic>
        <p:nvPicPr>
          <p:cNvPr id="2" name="Picture 81">
            <a:extLst>
              <a:ext uri="{FF2B5EF4-FFF2-40B4-BE49-F238E27FC236}">
                <a16:creationId xmlns:a16="http://schemas.microsoft.com/office/drawing/2014/main" id="{0DD505F4-2D70-61CE-75EF-A4183BF861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35771" y="533136"/>
            <a:ext cx="743479" cy="599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 black and purple text&#10;&#10;Description automatically generated">
            <a:extLst>
              <a:ext uri="{FF2B5EF4-FFF2-40B4-BE49-F238E27FC236}">
                <a16:creationId xmlns:a16="http://schemas.microsoft.com/office/drawing/2014/main" id="{FEDABE09-3886-D630-C0ED-90624BBEB3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78" y="346906"/>
            <a:ext cx="2697892" cy="74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2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714499"/>
            <a:ext cx="5334000" cy="4267730"/>
          </a:xfrm>
          <a:noFill/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 marL="380985" indent="-190492">
              <a:buFont typeface="Arial" pitchFamily="34" charset="0"/>
              <a:buChar char="–"/>
              <a:defRPr sz="1667"/>
            </a:lvl4pPr>
            <a:lvl5pPr marL="571477" indent="-190492">
              <a:buFont typeface="Arial" pitchFamily="34" charset="0"/>
              <a:buChar char="–"/>
              <a:defRPr sz="1667"/>
            </a:lvl5pPr>
            <a:lvl6pPr marL="761970" indent="-190492">
              <a:buFont typeface="Arial" pitchFamily="34" charset="0"/>
              <a:buChar char="–"/>
              <a:defRPr sz="1667" baseline="0"/>
            </a:lvl6pPr>
            <a:lvl7pPr marL="952462" indent="-190492">
              <a:buFont typeface="Arial" pitchFamily="34" charset="0"/>
              <a:buChar char="–"/>
              <a:defRPr sz="1667" baseline="0"/>
            </a:lvl7pPr>
            <a:lvl8pPr marL="1142954" indent="-190492">
              <a:buFont typeface="Arial" pitchFamily="34" charset="0"/>
              <a:buChar char="–"/>
              <a:defRPr sz="1667" baseline="0"/>
            </a:lvl8pPr>
            <a:lvl9pPr marL="1333447" indent="-190492">
              <a:buFont typeface="Arial" pitchFamily="34" charset="0"/>
              <a:buChar char="–"/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0" y="1714499"/>
            <a:ext cx="5334000" cy="4267728"/>
          </a:xfrm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  <a:lvl6pPr>
              <a:defRPr sz="1667" baseline="0"/>
            </a:lvl6pPr>
            <a:lvl7pPr>
              <a:defRPr sz="1667" baseline="0"/>
            </a:lvl7pPr>
            <a:lvl8pPr>
              <a:defRPr sz="1667" baseline="0"/>
            </a:lvl8pPr>
            <a:lvl9pPr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818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714499"/>
            <a:ext cx="3429000" cy="4267730"/>
          </a:xfrm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  <a:lvl6pPr>
              <a:defRPr sz="1667" baseline="0"/>
            </a:lvl6pPr>
            <a:lvl7pPr>
              <a:defRPr sz="1667" baseline="0"/>
            </a:lvl7pPr>
            <a:lvl8pPr>
              <a:defRPr sz="1667" baseline="0"/>
            </a:lvl8pPr>
            <a:lvl9pPr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1500" y="1714499"/>
            <a:ext cx="3429000" cy="4267730"/>
          </a:xfrm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  <a:lvl6pPr>
              <a:defRPr sz="1667" baseline="0"/>
            </a:lvl6pPr>
            <a:lvl7pPr>
              <a:defRPr sz="1667" baseline="0"/>
            </a:lvl7pPr>
            <a:lvl8pPr>
              <a:defRPr sz="1667" baseline="0"/>
            </a:lvl8pPr>
            <a:lvl9pPr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191500" y="1714499"/>
            <a:ext cx="3429000" cy="4267730"/>
          </a:xfrm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  <a:lvl6pPr>
              <a:defRPr sz="1667" baseline="0"/>
            </a:lvl6pPr>
            <a:lvl7pPr>
              <a:defRPr sz="1667" baseline="0"/>
            </a:lvl7pPr>
            <a:lvl8pPr>
              <a:defRPr sz="1667" baseline="0"/>
            </a:lvl8pPr>
            <a:lvl9pPr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752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333" b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500" y="533136"/>
            <a:ext cx="5334000" cy="1181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03C7D0F0-10D5-4191-B6F4-99306F468FEF}" type="datetime4">
              <a:rPr lang="en-US" sz="917" b="0" smtClean="0">
                <a:solidFill>
                  <a:schemeClr val="tx1"/>
                </a:solidFill>
              </a:rPr>
              <a:pPr algn="r" defTabSz="683921">
                <a:spcBef>
                  <a:spcPct val="50000"/>
                </a:spcBef>
              </a:pPr>
              <a:t>August 5, 2025</a:t>
            </a:fld>
            <a:endParaRPr lang="en-US" sz="917" b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18E29826-F105-4F77-B977-03F4A4723A21}" type="slidenum">
              <a:rPr lang="en-US" sz="917" b="1" smtClean="0">
                <a:solidFill>
                  <a:schemeClr val="tx1"/>
                </a:solidFill>
              </a:rPr>
              <a:pPr algn="r" defTabSz="683921">
                <a:spcBef>
                  <a:spcPct val="50000"/>
                </a:spcBef>
              </a:pPr>
              <a:t>‹#›</a:t>
            </a:fld>
            <a:endParaRPr lang="en-US" sz="917" b="1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476500" y="6317033"/>
            <a:ext cx="3429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17"/>
              <a:t>© 2023.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571500" y="1714499"/>
            <a:ext cx="5334000" cy="42677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B29536-11B1-41F6-8B0C-95FCF6E49C42}"/>
              </a:ext>
            </a:extLst>
          </p:cNvPr>
          <p:cNvSpPr txBox="1"/>
          <p:nvPr userDrawn="1"/>
        </p:nvSpPr>
        <p:spPr>
          <a:xfrm>
            <a:off x="3924301" y="6556772"/>
            <a:ext cx="1962149" cy="194990"/>
          </a:xfrm>
          <a:prstGeom prst="rect">
            <a:avLst/>
          </a:prstGeom>
          <a:noFill/>
        </p:spPr>
        <p:txBody>
          <a:bodyPr wrap="square" rIns="0">
            <a:spAutoFit/>
          </a:bodyPr>
          <a:lstStyle/>
          <a:p>
            <a:pPr algn="r"/>
            <a:r>
              <a:rPr lang="en-US" sz="667"/>
              <a:t>Low Sensitivity — DXC Internal Use Only</a:t>
            </a:r>
          </a:p>
        </p:txBody>
      </p:sp>
      <p:pic>
        <p:nvPicPr>
          <p:cNvPr id="2" name="Picture 1" descr="A black and purple text&#10;&#10;Description automatically generated">
            <a:extLst>
              <a:ext uri="{FF2B5EF4-FFF2-40B4-BE49-F238E27FC236}">
                <a16:creationId xmlns:a16="http://schemas.microsoft.com/office/drawing/2014/main" id="{0C48D9C9-5C92-D252-32C6-90574F8B50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209" y="6236800"/>
            <a:ext cx="1733548" cy="48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5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571500" y="1714500"/>
            <a:ext cx="9334500" cy="4267729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4500">
                <a:solidFill>
                  <a:schemeClr val="accent1"/>
                </a:solidFill>
              </a:defRPr>
            </a:lvl1pPr>
            <a:lvl2pPr marL="0" indent="0">
              <a:spcBef>
                <a:spcPts val="750"/>
              </a:spcBef>
              <a:buFontTx/>
              <a:buNone/>
              <a:defRPr/>
            </a:lvl2pPr>
            <a:lvl3pPr marL="0" indent="0">
              <a:spcBef>
                <a:spcPts val="750"/>
              </a:spcBef>
              <a:buFontTx/>
              <a:buNone/>
              <a:defRPr/>
            </a:lvl3pPr>
            <a:lvl4pPr marL="0" indent="0">
              <a:spcBef>
                <a:spcPts val="750"/>
              </a:spcBef>
              <a:buFontTx/>
              <a:buNone/>
              <a:defRPr/>
            </a:lvl4pPr>
            <a:lvl5pPr marL="0" indent="0">
              <a:spcBef>
                <a:spcPts val="750"/>
              </a:spcBef>
              <a:buFontTx/>
              <a:buNone/>
              <a:defRPr/>
            </a:lvl5pPr>
            <a:lvl6pPr marL="0" indent="0">
              <a:spcBef>
                <a:spcPts val="750"/>
              </a:spcBef>
              <a:buFontTx/>
              <a:buNone/>
              <a:defRPr baseline="0"/>
            </a:lvl6pPr>
            <a:lvl7pPr marL="0" indent="0">
              <a:spcBef>
                <a:spcPts val="750"/>
              </a:spcBef>
              <a:buFontTx/>
              <a:buNone/>
              <a:defRPr baseline="0"/>
            </a:lvl7pPr>
            <a:lvl8pPr marL="0" indent="0">
              <a:spcBef>
                <a:spcPts val="750"/>
              </a:spcBef>
              <a:buFontTx/>
              <a:buNone/>
              <a:defRPr baseline="0"/>
            </a:lvl8pPr>
            <a:lvl9pPr marL="0" indent="0">
              <a:spcBef>
                <a:spcPts val="75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44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03C7D0F0-10D5-4191-B6F4-99306F468FEF}" type="datetime4">
              <a:rPr lang="en-US" sz="917" b="0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August 5, 2025</a:t>
            </a:fld>
            <a:endParaRPr lang="en-US" sz="917" b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18E29826-F105-4F77-B977-03F4A4723A21}" type="slidenum">
              <a:rPr lang="en-US" sz="917" b="1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‹#›</a:t>
            </a:fld>
            <a:endParaRPr lang="en-US" sz="917" b="1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E47D048-F78A-4D25-83CC-A1FB3F93EB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" y="6301234"/>
            <a:ext cx="2057400" cy="233313"/>
          </a:xfrm>
          <a:prstGeom prst="rect">
            <a:avLst/>
          </a:prstGeom>
        </p:spPr>
      </p:pic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03C7D0F0-10D5-4191-B6F4-99306F468FEF}" type="datetime4">
              <a:rPr lang="en-US" sz="917" b="0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August 5, 2025</a:t>
            </a:fld>
            <a:endParaRPr lang="en-US" sz="917" b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18E29826-F105-4F77-B977-03F4A4723A21}" type="slidenum">
              <a:rPr lang="en-US" sz="917" b="1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‹#›</a:t>
            </a:fld>
            <a:endParaRPr lang="en-US" sz="917" b="1">
              <a:solidFill>
                <a:schemeClr val="tx1"/>
              </a:solidFill>
            </a:endParaRP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0C203C4F-2B7A-44AE-9CC5-974D0684C5F6}"/>
              </a:ext>
            </a:extLst>
          </p:cNvPr>
          <p:cNvSpPr txBox="1">
            <a:spLocks/>
          </p:cNvSpPr>
          <p:nvPr userDrawn="1"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/>
              <a:t>© 2024. All rights reserved.</a:t>
            </a:r>
          </a:p>
        </p:txBody>
      </p:sp>
      <p:sp>
        <p:nvSpPr>
          <p:cNvPr id="56" name="Rectangle: Single Corner Rounded 55">
            <a:extLst>
              <a:ext uri="{FF2B5EF4-FFF2-40B4-BE49-F238E27FC236}">
                <a16:creationId xmlns:a16="http://schemas.microsoft.com/office/drawing/2014/main" id="{106C60A4-E521-4756-B4C4-7D4CE00E4F0A}"/>
              </a:ext>
            </a:extLst>
          </p:cNvPr>
          <p:cNvSpPr/>
          <p:nvPr userDrawn="1"/>
        </p:nvSpPr>
        <p:spPr>
          <a:xfrm>
            <a:off x="579438" y="1714498"/>
            <a:ext cx="9334500" cy="2667000"/>
          </a:xfrm>
          <a:prstGeom prst="round1Rect">
            <a:avLst>
              <a:gd name="adj" fmla="val 24915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667" y="1714500"/>
            <a:ext cx="8276167" cy="2667000"/>
          </a:xfrm>
        </p:spPr>
        <p:txBody>
          <a:bodyPr anchor="ctr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667" y="4738422"/>
            <a:ext cx="8276166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rgbClr val="63666F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7F839C-B432-42E8-BC14-49AE5CA9CA9D}"/>
              </a:ext>
            </a:extLst>
          </p:cNvPr>
          <p:cNvSpPr txBox="1"/>
          <p:nvPr userDrawn="1"/>
        </p:nvSpPr>
        <p:spPr>
          <a:xfrm>
            <a:off x="5114926" y="6556772"/>
            <a:ext cx="1962149" cy="297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7"/>
              <a:t>Low Sensitivity — DXC.CDG Internal Use Only</a:t>
            </a:r>
          </a:p>
        </p:txBody>
      </p:sp>
      <p:pic>
        <p:nvPicPr>
          <p:cNvPr id="3" name="Picture 2" descr="A black and purple text&#10;&#10;Description automatically generated">
            <a:extLst>
              <a:ext uri="{FF2B5EF4-FFF2-40B4-BE49-F238E27FC236}">
                <a16:creationId xmlns:a16="http://schemas.microsoft.com/office/drawing/2014/main" id="{996DF396-F316-D05D-AF59-D4BDFE2C024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209" y="6236800"/>
            <a:ext cx="1733548" cy="48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3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: Single Corner Rounded 51">
            <a:extLst>
              <a:ext uri="{FF2B5EF4-FFF2-40B4-BE49-F238E27FC236}">
                <a16:creationId xmlns:a16="http://schemas.microsoft.com/office/drawing/2014/main" id="{16D803CF-5C46-4998-BEA0-760D4BDFAA5E}"/>
              </a:ext>
            </a:extLst>
          </p:cNvPr>
          <p:cNvSpPr/>
          <p:nvPr userDrawn="1"/>
        </p:nvSpPr>
        <p:spPr>
          <a:xfrm>
            <a:off x="571501" y="533137"/>
            <a:ext cx="6928749" cy="5449092"/>
          </a:xfrm>
          <a:prstGeom prst="round1Rect">
            <a:avLst>
              <a:gd name="adj" fmla="val 1707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B8034992-7FB5-4D10-85B6-A1E0AA858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488" y="1764574"/>
            <a:ext cx="6014358" cy="2120900"/>
          </a:xfrm>
        </p:spPr>
        <p:txBody>
          <a:bodyPr anchor="ctr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95862D04-C327-4882-82FB-72E8CCD13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488" y="4025174"/>
            <a:ext cx="6014358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chemeClr val="bg1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6" name="Text Box 115">
            <a:extLst>
              <a:ext uri="{FF2B5EF4-FFF2-40B4-BE49-F238E27FC236}">
                <a16:creationId xmlns:a16="http://schemas.microsoft.com/office/drawing/2014/main" id="{B7410DDF-33B2-4E49-9D88-0AEC09F35B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03C7D0F0-10D5-4191-B6F4-99306F468FEF}" type="datetime4">
              <a:rPr lang="en-US" sz="917" b="0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August 5, 2025</a:t>
            </a:fld>
            <a:endParaRPr lang="en-US" sz="917" b="0">
              <a:solidFill>
                <a:schemeClr val="bg1"/>
              </a:solidFill>
            </a:endParaRPr>
          </a:p>
        </p:txBody>
      </p:sp>
      <p:sp>
        <p:nvSpPr>
          <p:cNvPr id="50" name="Text Box 115">
            <a:extLst>
              <a:ext uri="{FF2B5EF4-FFF2-40B4-BE49-F238E27FC236}">
                <a16:creationId xmlns:a16="http://schemas.microsoft.com/office/drawing/2014/main" id="{56CCFE87-E52F-4030-93DB-4F8A10CB8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18E29826-F105-4F77-B977-03F4A4723A21}" type="slidenum">
              <a:rPr lang="en-US" sz="917" b="1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‹#›</a:t>
            </a:fld>
            <a:endParaRPr lang="en-US" sz="917" b="1">
              <a:solidFill>
                <a:schemeClr val="bg1"/>
              </a:solidFill>
            </a:endParaRP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4A9D77DB-7015-4991-83C8-36A24B782AF8}"/>
              </a:ext>
            </a:extLst>
          </p:cNvPr>
          <p:cNvSpPr txBox="1">
            <a:spLocks/>
          </p:cNvSpPr>
          <p:nvPr userDrawn="1"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082CA323-F067-4A36-86B4-C9C89385A4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" y="6301234"/>
            <a:ext cx="2057400" cy="233313"/>
          </a:xfrm>
          <a:prstGeom prst="rect">
            <a:avLst/>
          </a:prstGeom>
        </p:spPr>
      </p:pic>
      <p:sp>
        <p:nvSpPr>
          <p:cNvPr id="54" name="Text Box 115">
            <a:extLst>
              <a:ext uri="{FF2B5EF4-FFF2-40B4-BE49-F238E27FC236}">
                <a16:creationId xmlns:a16="http://schemas.microsoft.com/office/drawing/2014/main" id="{7AE31F7D-644F-46E4-8808-DC117CACC5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03C7D0F0-10D5-4191-B6F4-99306F468FEF}" type="datetime4">
              <a:rPr lang="en-US" sz="917" b="0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August 5, 2025</a:t>
            </a:fld>
            <a:endParaRPr lang="en-US" sz="917" b="0">
              <a:solidFill>
                <a:schemeClr val="tx1"/>
              </a:solidFill>
            </a:endParaRPr>
          </a:p>
        </p:txBody>
      </p:sp>
      <p:sp>
        <p:nvSpPr>
          <p:cNvPr id="55" name="Text Box 115">
            <a:extLst>
              <a:ext uri="{FF2B5EF4-FFF2-40B4-BE49-F238E27FC236}">
                <a16:creationId xmlns:a16="http://schemas.microsoft.com/office/drawing/2014/main" id="{95D42EA8-C373-4F2E-A7AA-89495E86AE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18E29826-F105-4F77-B977-03F4A4723A21}" type="slidenum">
              <a:rPr lang="en-US" sz="917" b="1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‹#›</a:t>
            </a:fld>
            <a:endParaRPr lang="en-US" sz="917" b="1">
              <a:solidFill>
                <a:schemeClr val="tx1"/>
              </a:solidFill>
            </a:endParaRP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id="{3C5384D2-BCF3-4CDD-90BA-C6DDDAC0C3E0}"/>
              </a:ext>
            </a:extLst>
          </p:cNvPr>
          <p:cNvSpPr txBox="1">
            <a:spLocks/>
          </p:cNvSpPr>
          <p:nvPr userDrawn="1"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/>
              <a:t>© 2024. All rights reserved.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71584F-2B72-4027-8C9B-C0C549CFE449}"/>
              </a:ext>
            </a:extLst>
          </p:cNvPr>
          <p:cNvSpPr txBox="1"/>
          <p:nvPr userDrawn="1"/>
        </p:nvSpPr>
        <p:spPr>
          <a:xfrm>
            <a:off x="5114926" y="6556772"/>
            <a:ext cx="1962149" cy="297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7"/>
              <a:t>Low Sensitivity — DXC.CDG Internal Use Only</a:t>
            </a:r>
          </a:p>
        </p:txBody>
      </p:sp>
      <p:pic>
        <p:nvPicPr>
          <p:cNvPr id="3" name="Picture 2" descr="A black and purple text&#10;&#10;Description automatically generated">
            <a:extLst>
              <a:ext uri="{FF2B5EF4-FFF2-40B4-BE49-F238E27FC236}">
                <a16:creationId xmlns:a16="http://schemas.microsoft.com/office/drawing/2014/main" id="{720DBF14-11C3-9131-9005-B1582F46E45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209" y="6236800"/>
            <a:ext cx="1733548" cy="48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6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03C7D0F0-10D5-4191-B6F4-99306F468FEF}" type="datetime4">
              <a:rPr lang="en-US" sz="917" b="0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August 5, 2025</a:t>
            </a:fld>
            <a:endParaRPr lang="en-US" sz="917" b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18E29826-F105-4F77-B977-03F4A4723A21}" type="slidenum">
              <a:rPr lang="en-US" sz="917" b="1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‹#›</a:t>
            </a:fld>
            <a:endParaRPr lang="en-US" sz="917" b="1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E47D048-F78A-4D25-83CC-A1FB3F93EB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" y="6301234"/>
            <a:ext cx="2057400" cy="233313"/>
          </a:xfrm>
          <a:prstGeom prst="rect">
            <a:avLst/>
          </a:prstGeom>
        </p:spPr>
      </p:pic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03C7D0F0-10D5-4191-B6F4-99306F468FEF}" type="datetime4">
              <a:rPr lang="en-US" sz="917" b="0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August 5, 2025</a:t>
            </a:fld>
            <a:endParaRPr lang="en-US" sz="917" b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18E29826-F105-4F77-B977-03F4A4723A21}" type="slidenum">
              <a:rPr lang="en-US" sz="917" b="1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‹#›</a:t>
            </a:fld>
            <a:endParaRPr lang="en-US" sz="917" b="1">
              <a:solidFill>
                <a:schemeClr val="tx1"/>
              </a:solidFill>
            </a:endParaRP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0C203C4F-2B7A-44AE-9CC5-974D0684C5F6}"/>
              </a:ext>
            </a:extLst>
          </p:cNvPr>
          <p:cNvSpPr txBox="1">
            <a:spLocks/>
          </p:cNvSpPr>
          <p:nvPr userDrawn="1"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/>
              <a:t>© 2024. All rights reserved.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0" y="1868470"/>
            <a:ext cx="8678333" cy="1857556"/>
          </a:xfrm>
        </p:spPr>
        <p:txBody>
          <a:bodyPr anchor="ctr" anchorCtr="0">
            <a:noAutofit/>
          </a:bodyPr>
          <a:lstStyle>
            <a:lvl1pPr>
              <a:defRPr sz="5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" y="3850731"/>
            <a:ext cx="8678333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rgbClr val="63666F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0B9758-6302-4643-BACF-E22F4F88C021}"/>
              </a:ext>
            </a:extLst>
          </p:cNvPr>
          <p:cNvSpPr txBox="1"/>
          <p:nvPr userDrawn="1"/>
        </p:nvSpPr>
        <p:spPr>
          <a:xfrm>
            <a:off x="5114926" y="6556772"/>
            <a:ext cx="1962149" cy="297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7"/>
              <a:t>Low Sensitivity — DXC.CDG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02089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333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03C7D0F0-10D5-4191-B6F4-99306F468FEF}" type="datetime4">
              <a:rPr lang="en-US" sz="917" b="0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August 5, 2025</a:t>
            </a:fld>
            <a:endParaRPr lang="en-US" sz="917" b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18E29826-F105-4F77-B977-03F4A4723A21}" type="slidenum">
              <a:rPr lang="en-US" sz="917" b="1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‹#›</a:t>
            </a:fld>
            <a:endParaRPr lang="en-US" sz="917" b="1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>
                <a:solidFill>
                  <a:schemeClr val="bg1"/>
                </a:solidFill>
              </a:rPr>
              <a:t>© 2024. All rights reserved.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542C4D-9432-45CA-AEF7-9082D9A2D271}"/>
              </a:ext>
            </a:extLst>
          </p:cNvPr>
          <p:cNvSpPr txBox="1"/>
          <p:nvPr userDrawn="1"/>
        </p:nvSpPr>
        <p:spPr>
          <a:xfrm>
            <a:off x="5114926" y="6556772"/>
            <a:ext cx="1962149" cy="297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7">
                <a:solidFill>
                  <a:schemeClr val="bg1"/>
                </a:solidFill>
              </a:rPr>
              <a:t>Low Sensitivity — DXC.CDG Internal Use Only</a:t>
            </a:r>
          </a:p>
        </p:txBody>
      </p:sp>
      <p:pic>
        <p:nvPicPr>
          <p:cNvPr id="7" name="Picture 6" descr="A black and purple text&#10;&#10;Description automatically generated">
            <a:extLst>
              <a:ext uri="{FF2B5EF4-FFF2-40B4-BE49-F238E27FC236}">
                <a16:creationId xmlns:a16="http://schemas.microsoft.com/office/drawing/2014/main" id="{2AD448D5-719C-84F2-B818-CA41B28E06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209" y="6236800"/>
            <a:ext cx="1733548" cy="48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8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XC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6286500" y="6317033"/>
            <a:ext cx="5334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17">
                <a:solidFill>
                  <a:schemeClr val="tx1"/>
                </a:solidFill>
              </a:rPr>
              <a:t>© 2024. All rights reserved.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472F9E-F78B-4072-A14D-9405FB330994}"/>
              </a:ext>
            </a:extLst>
          </p:cNvPr>
          <p:cNvSpPr txBox="1"/>
          <p:nvPr userDrawn="1"/>
        </p:nvSpPr>
        <p:spPr>
          <a:xfrm>
            <a:off x="9647238" y="6556772"/>
            <a:ext cx="1962149" cy="194990"/>
          </a:xfrm>
          <a:prstGeom prst="rect">
            <a:avLst/>
          </a:prstGeom>
          <a:noFill/>
        </p:spPr>
        <p:txBody>
          <a:bodyPr wrap="square" rIns="0">
            <a:spAutoFit/>
          </a:bodyPr>
          <a:lstStyle/>
          <a:p>
            <a:pPr algn="r"/>
            <a:r>
              <a:rPr lang="en-US" sz="667"/>
              <a:t>Low Sensitivity — DXC.CDG Internal Use Only</a:t>
            </a:r>
          </a:p>
        </p:txBody>
      </p:sp>
      <p:pic>
        <p:nvPicPr>
          <p:cNvPr id="3" name="Picture 2" descr="A black and purple text&#10;&#10;Description automatically generated">
            <a:extLst>
              <a:ext uri="{FF2B5EF4-FFF2-40B4-BE49-F238E27FC236}">
                <a16:creationId xmlns:a16="http://schemas.microsoft.com/office/drawing/2014/main" id="{02788061-253D-3A86-0C04-EC5ACC85C5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6190" y="2254750"/>
            <a:ext cx="8474676" cy="234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8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0_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hape&#10;&#10;Description automatically generated">
            <a:extLst>
              <a:ext uri="{FF2B5EF4-FFF2-40B4-BE49-F238E27FC236}">
                <a16:creationId xmlns:a16="http://schemas.microsoft.com/office/drawing/2014/main" id="{9658B92C-55D3-466A-B535-65A62F4A2D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8" y="0"/>
            <a:ext cx="12189035" cy="6858000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3" name="Group 8">
            <a:extLst>
              <a:ext uri="{FF2B5EF4-FFF2-40B4-BE49-F238E27FC236}">
                <a16:creationId xmlns:a16="http://schemas.microsoft.com/office/drawing/2014/main" id="{67719099-4EA8-4DB0-81E5-FCDB14D03CD7}"/>
              </a:ext>
            </a:extLst>
          </p:cNvPr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4" name="Straight Connector 9">
              <a:extLst>
                <a:ext uri="{FF2B5EF4-FFF2-40B4-BE49-F238E27FC236}">
                  <a16:creationId xmlns:a16="http://schemas.microsoft.com/office/drawing/2014/main" id="{15A66B1B-B6FB-462F-A3EA-4B6D397C196F}"/>
                </a:ext>
              </a:extLst>
            </p:cNvPr>
            <p:cNvCxnSpPr/>
            <p:nvPr/>
          </p:nvCxnSpPr>
          <p:spPr>
            <a:xfrm>
              <a:off x="-91440" y="639759"/>
              <a:ext cx="45720" cy="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5" name="Straight Connector 11">
              <a:extLst>
                <a:ext uri="{FF2B5EF4-FFF2-40B4-BE49-F238E27FC236}">
                  <a16:creationId xmlns:a16="http://schemas.microsoft.com/office/drawing/2014/main" id="{88E10463-3D58-4907-9844-01A6CB62B3DA}"/>
                </a:ext>
              </a:extLst>
            </p:cNvPr>
            <p:cNvCxnSpPr/>
            <p:nvPr/>
          </p:nvCxnSpPr>
          <p:spPr>
            <a:xfrm>
              <a:off x="-91440" y="2057400"/>
              <a:ext cx="45720" cy="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6" name="Straight Connector 12">
              <a:extLst>
                <a:ext uri="{FF2B5EF4-FFF2-40B4-BE49-F238E27FC236}">
                  <a16:creationId xmlns:a16="http://schemas.microsoft.com/office/drawing/2014/main" id="{3D225FAC-5639-4F0B-AA25-B6F27F274499}"/>
                </a:ext>
              </a:extLst>
            </p:cNvPr>
            <p:cNvCxnSpPr/>
            <p:nvPr/>
          </p:nvCxnSpPr>
          <p:spPr>
            <a:xfrm>
              <a:off x="-91440" y="7178670"/>
              <a:ext cx="45720" cy="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7" name="Straight Connector 13">
              <a:extLst>
                <a:ext uri="{FF2B5EF4-FFF2-40B4-BE49-F238E27FC236}">
                  <a16:creationId xmlns:a16="http://schemas.microsoft.com/office/drawing/2014/main" id="{DF4396E3-5E20-40EB-9E61-3A344511E6D6}"/>
                </a:ext>
              </a:extLst>
            </p:cNvPr>
            <p:cNvCxnSpPr/>
            <p:nvPr/>
          </p:nvCxnSpPr>
          <p:spPr>
            <a:xfrm>
              <a:off x="14676120" y="639759"/>
              <a:ext cx="45720" cy="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8" name="Straight Connector 16">
              <a:extLst>
                <a:ext uri="{FF2B5EF4-FFF2-40B4-BE49-F238E27FC236}">
                  <a16:creationId xmlns:a16="http://schemas.microsoft.com/office/drawing/2014/main" id="{4AF44956-AE41-43DC-A112-38937862E854}"/>
                </a:ext>
              </a:extLst>
            </p:cNvPr>
            <p:cNvCxnSpPr/>
            <p:nvPr/>
          </p:nvCxnSpPr>
          <p:spPr>
            <a:xfrm>
              <a:off x="14676120" y="2057400"/>
              <a:ext cx="45720" cy="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9" name="Straight Connector 19">
              <a:extLst>
                <a:ext uri="{FF2B5EF4-FFF2-40B4-BE49-F238E27FC236}">
                  <a16:creationId xmlns:a16="http://schemas.microsoft.com/office/drawing/2014/main" id="{930DBB47-C06D-446B-BF9E-0DCA53CE77EB}"/>
                </a:ext>
              </a:extLst>
            </p:cNvPr>
            <p:cNvCxnSpPr/>
            <p:nvPr/>
          </p:nvCxnSpPr>
          <p:spPr>
            <a:xfrm>
              <a:off x="14676120" y="7178670"/>
              <a:ext cx="45720" cy="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10" name="Straight Connector 20">
              <a:extLst>
                <a:ext uri="{FF2B5EF4-FFF2-40B4-BE49-F238E27FC236}">
                  <a16:creationId xmlns:a16="http://schemas.microsoft.com/office/drawing/2014/main" id="{F57431F5-C625-4D7E-B63A-A45D811D7D98}"/>
                </a:ext>
              </a:extLst>
            </p:cNvPr>
            <p:cNvCxnSpPr/>
            <p:nvPr/>
          </p:nvCxnSpPr>
          <p:spPr>
            <a:xfrm>
              <a:off x="685800" y="-91440"/>
              <a:ext cx="0" cy="4572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11" name="Straight Connector 21">
              <a:extLst>
                <a:ext uri="{FF2B5EF4-FFF2-40B4-BE49-F238E27FC236}">
                  <a16:creationId xmlns:a16="http://schemas.microsoft.com/office/drawing/2014/main" id="{32261A6A-8EE9-46BA-A5B7-7677393C68CD}"/>
                </a:ext>
              </a:extLst>
            </p:cNvPr>
            <p:cNvCxnSpPr/>
            <p:nvPr/>
          </p:nvCxnSpPr>
          <p:spPr>
            <a:xfrm>
              <a:off x="13944600" y="-91440"/>
              <a:ext cx="0" cy="4572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12" name="Straight Connector 22">
              <a:extLst>
                <a:ext uri="{FF2B5EF4-FFF2-40B4-BE49-F238E27FC236}">
                  <a16:creationId xmlns:a16="http://schemas.microsoft.com/office/drawing/2014/main" id="{B628CB47-BB9D-43BD-B129-301D6002915C}"/>
                </a:ext>
              </a:extLst>
            </p:cNvPr>
            <p:cNvCxnSpPr/>
            <p:nvPr/>
          </p:nvCxnSpPr>
          <p:spPr>
            <a:xfrm>
              <a:off x="685800" y="8275320"/>
              <a:ext cx="0" cy="4572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13" name="Straight Connector 23">
              <a:extLst>
                <a:ext uri="{FF2B5EF4-FFF2-40B4-BE49-F238E27FC236}">
                  <a16:creationId xmlns:a16="http://schemas.microsoft.com/office/drawing/2014/main" id="{FEC6FD7C-DFEB-4FF3-A3FF-62396DDC7918}"/>
                </a:ext>
              </a:extLst>
            </p:cNvPr>
            <p:cNvCxnSpPr/>
            <p:nvPr/>
          </p:nvCxnSpPr>
          <p:spPr>
            <a:xfrm>
              <a:off x="13944600" y="8275320"/>
              <a:ext cx="0" cy="4572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14" name="Straight Connector 24">
              <a:extLst>
                <a:ext uri="{FF2B5EF4-FFF2-40B4-BE49-F238E27FC236}">
                  <a16:creationId xmlns:a16="http://schemas.microsoft.com/office/drawing/2014/main" id="{192DF71A-D949-4439-BD8E-F4C9EE6825D6}"/>
                </a:ext>
              </a:extLst>
            </p:cNvPr>
            <p:cNvCxnSpPr/>
            <p:nvPr/>
          </p:nvCxnSpPr>
          <p:spPr>
            <a:xfrm>
              <a:off x="11887200" y="8275320"/>
              <a:ext cx="0" cy="4572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15" name="Straight Connector 25">
              <a:extLst>
                <a:ext uri="{FF2B5EF4-FFF2-40B4-BE49-F238E27FC236}">
                  <a16:creationId xmlns:a16="http://schemas.microsoft.com/office/drawing/2014/main" id="{A88E644B-D3B6-4EC1-82D6-5F0E1627FE65}"/>
                </a:ext>
              </a:extLst>
            </p:cNvPr>
            <p:cNvCxnSpPr/>
            <p:nvPr/>
          </p:nvCxnSpPr>
          <p:spPr>
            <a:xfrm>
              <a:off x="7315200" y="-91440"/>
              <a:ext cx="0" cy="4572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16" name="Straight Connector 26">
              <a:extLst>
                <a:ext uri="{FF2B5EF4-FFF2-40B4-BE49-F238E27FC236}">
                  <a16:creationId xmlns:a16="http://schemas.microsoft.com/office/drawing/2014/main" id="{240C27B7-0074-460A-B782-33E956818C17}"/>
                </a:ext>
              </a:extLst>
            </p:cNvPr>
            <p:cNvCxnSpPr/>
            <p:nvPr/>
          </p:nvCxnSpPr>
          <p:spPr>
            <a:xfrm>
              <a:off x="7315200" y="8275320"/>
              <a:ext cx="0" cy="4572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17" name="Straight Connector 27">
              <a:extLst>
                <a:ext uri="{FF2B5EF4-FFF2-40B4-BE49-F238E27FC236}">
                  <a16:creationId xmlns:a16="http://schemas.microsoft.com/office/drawing/2014/main" id="{8D9A18B9-A970-4FCB-A9C0-32EF2F58C57B}"/>
                </a:ext>
              </a:extLst>
            </p:cNvPr>
            <p:cNvCxnSpPr/>
            <p:nvPr/>
          </p:nvCxnSpPr>
          <p:spPr>
            <a:xfrm>
              <a:off x="7086600" y="-91440"/>
              <a:ext cx="0" cy="4572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18" name="Straight Connector 28">
              <a:extLst>
                <a:ext uri="{FF2B5EF4-FFF2-40B4-BE49-F238E27FC236}">
                  <a16:creationId xmlns:a16="http://schemas.microsoft.com/office/drawing/2014/main" id="{CBA67DAE-B8F7-4FE7-8F45-DCAB1EEA93D7}"/>
                </a:ext>
              </a:extLst>
            </p:cNvPr>
            <p:cNvCxnSpPr/>
            <p:nvPr/>
          </p:nvCxnSpPr>
          <p:spPr>
            <a:xfrm>
              <a:off x="7543800" y="-91440"/>
              <a:ext cx="0" cy="4572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19" name="Straight Connector 29">
              <a:extLst>
                <a:ext uri="{FF2B5EF4-FFF2-40B4-BE49-F238E27FC236}">
                  <a16:creationId xmlns:a16="http://schemas.microsoft.com/office/drawing/2014/main" id="{D8FFDFBA-A9FD-491F-A603-472CAC185959}"/>
                </a:ext>
              </a:extLst>
            </p:cNvPr>
            <p:cNvCxnSpPr/>
            <p:nvPr/>
          </p:nvCxnSpPr>
          <p:spPr>
            <a:xfrm>
              <a:off x="7086600" y="8275320"/>
              <a:ext cx="0" cy="4572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20" name="Straight Connector 30">
              <a:extLst>
                <a:ext uri="{FF2B5EF4-FFF2-40B4-BE49-F238E27FC236}">
                  <a16:creationId xmlns:a16="http://schemas.microsoft.com/office/drawing/2014/main" id="{4CCD368C-7082-4A7F-A3AD-3489786FE810}"/>
                </a:ext>
              </a:extLst>
            </p:cNvPr>
            <p:cNvCxnSpPr/>
            <p:nvPr/>
          </p:nvCxnSpPr>
          <p:spPr>
            <a:xfrm>
              <a:off x="7543800" y="8275320"/>
              <a:ext cx="0" cy="4572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21" name="Straight Connector 31">
              <a:extLst>
                <a:ext uri="{FF2B5EF4-FFF2-40B4-BE49-F238E27FC236}">
                  <a16:creationId xmlns:a16="http://schemas.microsoft.com/office/drawing/2014/main" id="{9F180B85-83BB-4D92-98B3-0276210D043A}"/>
                </a:ext>
              </a:extLst>
            </p:cNvPr>
            <p:cNvCxnSpPr/>
            <p:nvPr/>
          </p:nvCxnSpPr>
          <p:spPr>
            <a:xfrm>
              <a:off x="5257800" y="-91440"/>
              <a:ext cx="0" cy="4572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22" name="Straight Connector 32">
              <a:extLst>
                <a:ext uri="{FF2B5EF4-FFF2-40B4-BE49-F238E27FC236}">
                  <a16:creationId xmlns:a16="http://schemas.microsoft.com/office/drawing/2014/main" id="{E1D5D347-7CEA-459D-9C4B-4B698642578D}"/>
                </a:ext>
              </a:extLst>
            </p:cNvPr>
            <p:cNvCxnSpPr/>
            <p:nvPr/>
          </p:nvCxnSpPr>
          <p:spPr>
            <a:xfrm>
              <a:off x="4800600" y="-91440"/>
              <a:ext cx="0" cy="4572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23" name="Straight Connector 33">
              <a:extLst>
                <a:ext uri="{FF2B5EF4-FFF2-40B4-BE49-F238E27FC236}">
                  <a16:creationId xmlns:a16="http://schemas.microsoft.com/office/drawing/2014/main" id="{5EC52A60-D6C1-45CE-B57D-C9F873D2BE19}"/>
                </a:ext>
              </a:extLst>
            </p:cNvPr>
            <p:cNvCxnSpPr/>
            <p:nvPr/>
          </p:nvCxnSpPr>
          <p:spPr>
            <a:xfrm>
              <a:off x="9372600" y="-91440"/>
              <a:ext cx="0" cy="4572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24" name="Straight Connector 34">
              <a:extLst>
                <a:ext uri="{FF2B5EF4-FFF2-40B4-BE49-F238E27FC236}">
                  <a16:creationId xmlns:a16="http://schemas.microsoft.com/office/drawing/2014/main" id="{7A9E504C-CE3F-4164-B2F4-2D1F6B8DD418}"/>
                </a:ext>
              </a:extLst>
            </p:cNvPr>
            <p:cNvCxnSpPr/>
            <p:nvPr/>
          </p:nvCxnSpPr>
          <p:spPr>
            <a:xfrm>
              <a:off x="9829800" y="-91440"/>
              <a:ext cx="0" cy="4572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25" name="Straight Connector 35">
              <a:extLst>
                <a:ext uri="{FF2B5EF4-FFF2-40B4-BE49-F238E27FC236}">
                  <a16:creationId xmlns:a16="http://schemas.microsoft.com/office/drawing/2014/main" id="{9DB4E3DF-FA13-42C4-9CA0-49F4850C5374}"/>
                </a:ext>
              </a:extLst>
            </p:cNvPr>
            <p:cNvCxnSpPr/>
            <p:nvPr/>
          </p:nvCxnSpPr>
          <p:spPr>
            <a:xfrm>
              <a:off x="5257800" y="8275320"/>
              <a:ext cx="0" cy="4572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26" name="Straight Connector 36">
              <a:extLst>
                <a:ext uri="{FF2B5EF4-FFF2-40B4-BE49-F238E27FC236}">
                  <a16:creationId xmlns:a16="http://schemas.microsoft.com/office/drawing/2014/main" id="{86394516-7BF7-47A7-A7DA-A6C2D4729FC7}"/>
                </a:ext>
              </a:extLst>
            </p:cNvPr>
            <p:cNvCxnSpPr/>
            <p:nvPr/>
          </p:nvCxnSpPr>
          <p:spPr>
            <a:xfrm>
              <a:off x="9829800" y="8275320"/>
              <a:ext cx="0" cy="4572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27" name="Straight Connector 37">
              <a:extLst>
                <a:ext uri="{FF2B5EF4-FFF2-40B4-BE49-F238E27FC236}">
                  <a16:creationId xmlns:a16="http://schemas.microsoft.com/office/drawing/2014/main" id="{7C5CFBE8-D5EF-4761-9764-C6FCD858D1FE}"/>
                </a:ext>
              </a:extLst>
            </p:cNvPr>
            <p:cNvCxnSpPr/>
            <p:nvPr/>
          </p:nvCxnSpPr>
          <p:spPr>
            <a:xfrm>
              <a:off x="4800600" y="8275320"/>
              <a:ext cx="0" cy="4572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28" name="Straight Connector 38">
              <a:extLst>
                <a:ext uri="{FF2B5EF4-FFF2-40B4-BE49-F238E27FC236}">
                  <a16:creationId xmlns:a16="http://schemas.microsoft.com/office/drawing/2014/main" id="{C6D6AF59-1A99-4768-B1D2-0A9C1CE31543}"/>
                </a:ext>
              </a:extLst>
            </p:cNvPr>
            <p:cNvCxnSpPr/>
            <p:nvPr/>
          </p:nvCxnSpPr>
          <p:spPr>
            <a:xfrm>
              <a:off x="9372600" y="8275320"/>
              <a:ext cx="0" cy="4572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29" name="Straight Connector 39">
              <a:extLst>
                <a:ext uri="{FF2B5EF4-FFF2-40B4-BE49-F238E27FC236}">
                  <a16:creationId xmlns:a16="http://schemas.microsoft.com/office/drawing/2014/main" id="{56B5B068-9706-470F-AEE6-F2D0CBEE351A}"/>
                </a:ext>
              </a:extLst>
            </p:cNvPr>
            <p:cNvCxnSpPr/>
            <p:nvPr/>
          </p:nvCxnSpPr>
          <p:spPr>
            <a:xfrm>
              <a:off x="11887200" y="-91440"/>
              <a:ext cx="0" cy="4572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30" name="Straight Connector 40">
              <a:extLst>
                <a:ext uri="{FF2B5EF4-FFF2-40B4-BE49-F238E27FC236}">
                  <a16:creationId xmlns:a16="http://schemas.microsoft.com/office/drawing/2014/main" id="{0E337345-2C02-44E3-97FA-4EA9AF5C2D1A}"/>
                </a:ext>
              </a:extLst>
            </p:cNvPr>
            <p:cNvCxnSpPr/>
            <p:nvPr/>
          </p:nvCxnSpPr>
          <p:spPr>
            <a:xfrm>
              <a:off x="14676120" y="7772400"/>
              <a:ext cx="45720" cy="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31" name="Straight Connector 41">
              <a:extLst>
                <a:ext uri="{FF2B5EF4-FFF2-40B4-BE49-F238E27FC236}">
                  <a16:creationId xmlns:a16="http://schemas.microsoft.com/office/drawing/2014/main" id="{307FA4E4-51D1-4482-96AF-D5130118D3B7}"/>
                </a:ext>
              </a:extLst>
            </p:cNvPr>
            <p:cNvCxnSpPr/>
            <p:nvPr/>
          </p:nvCxnSpPr>
          <p:spPr>
            <a:xfrm>
              <a:off x="-91440" y="7772400"/>
              <a:ext cx="45720" cy="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</p:grpSp>
      <p:pic>
        <p:nvPicPr>
          <p:cNvPr id="32" name="Graphic 45">
            <a:extLst>
              <a:ext uri="{FF2B5EF4-FFF2-40B4-BE49-F238E27FC236}">
                <a16:creationId xmlns:a16="http://schemas.microsoft.com/office/drawing/2014/main" id="{75CB7378-FBC2-4089-B05A-9CD0D95D4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143" y="571500"/>
            <a:ext cx="1191745" cy="65087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6BCD6743-FBF9-4556-9335-C0D2E02EAC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3668" y="2317752"/>
            <a:ext cx="4048605" cy="2120897"/>
          </a:xfrm>
        </p:spPr>
        <p:txBody>
          <a:bodyPr anchor="ctr">
            <a:noAutofit/>
          </a:bodyPr>
          <a:lstStyle>
            <a:lvl1pPr>
              <a:defRPr sz="3667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2B9FE890-B8BE-464F-8AB2-1BF44D075F9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973668" y="4578347"/>
            <a:ext cx="4048605" cy="762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2333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02FAC586-C8B5-4FBA-801A-930320C60531}"/>
              </a:ext>
            </a:extLst>
          </p:cNvPr>
          <p:cNvSpPr txBox="1"/>
          <p:nvPr/>
        </p:nvSpPr>
        <p:spPr>
          <a:xfrm>
            <a:off x="571484" y="6407490"/>
            <a:ext cx="4191000" cy="22860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ctr" anchorCtr="0" compatLnSpc="1">
            <a:noAutofit/>
          </a:bodyPr>
          <a:lstStyle/>
          <a:p>
            <a:pPr marL="0" marR="0" lvl="0" indent="0" algn="l" defTabSz="76197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17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© 2024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36818778"/>
      </p:ext>
    </p:extLst>
  </p:cSld>
  <p:clrMapOvr>
    <a:masterClrMapping/>
  </p:clrMapOvr>
  <p:transition spd="med"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urple Tab Shape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571502" y="2116666"/>
            <a:ext cx="7391398" cy="4163484"/>
          </a:xfrm>
          <a:prstGeom prst="round1Rect">
            <a:avLst>
              <a:gd name="adj" fmla="val 2252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667" y="2587625"/>
            <a:ext cx="6127859" cy="1880306"/>
          </a:xfrm>
        </p:spPr>
        <p:txBody>
          <a:bodyPr anchor="ctr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668" y="4784725"/>
            <a:ext cx="6127859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chemeClr val="bg1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8" name="Footer Placeholder 4">
            <a:extLst>
              <a:ext uri="{FF2B5EF4-FFF2-40B4-BE49-F238E27FC236}">
                <a16:creationId xmlns:a16="http://schemas.microsoft.com/office/drawing/2014/main" id="{4A3A4D1E-7549-4878-98BB-A90359249E8E}"/>
              </a:ext>
            </a:extLst>
          </p:cNvPr>
          <p:cNvSpPr txBox="1">
            <a:spLocks/>
          </p:cNvSpPr>
          <p:nvPr userDrawn="1"/>
        </p:nvSpPr>
        <p:spPr>
          <a:xfrm>
            <a:off x="571483" y="6359868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17">
                <a:solidFill>
                  <a:schemeClr val="tx1"/>
                </a:solidFill>
              </a:rPr>
              <a:t>© 2024. All rights reserved.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53A019-D925-4922-8B69-C5BFD0331FC8}"/>
              </a:ext>
            </a:extLst>
          </p:cNvPr>
          <p:cNvSpPr txBox="1"/>
          <p:nvPr userDrawn="1"/>
        </p:nvSpPr>
        <p:spPr>
          <a:xfrm>
            <a:off x="574146" y="6623070"/>
            <a:ext cx="1962149" cy="10265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667"/>
              <a:t>Low Sensitivity — </a:t>
            </a:r>
            <a:r>
              <a:rPr lang="en-US" sz="667" err="1"/>
              <a:t>DXC.cdg</a:t>
            </a:r>
            <a:r>
              <a:rPr lang="en-US" sz="667"/>
              <a:t> Internal Use Only</a:t>
            </a:r>
          </a:p>
        </p:txBody>
      </p:sp>
      <p:pic>
        <p:nvPicPr>
          <p:cNvPr id="7" name="Picture 6" descr="A black and purple text&#10;&#10;Description automatically generated">
            <a:extLst>
              <a:ext uri="{FF2B5EF4-FFF2-40B4-BE49-F238E27FC236}">
                <a16:creationId xmlns:a16="http://schemas.microsoft.com/office/drawing/2014/main" id="{AA1E5F77-0DF2-18B9-A408-658EB8F0F6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78" y="346906"/>
            <a:ext cx="2697892" cy="74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5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895B9EAE-C643-422A-A797-9B43958C65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4" y="0"/>
            <a:ext cx="12188052" cy="68580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146" y="571501"/>
            <a:ext cx="1191743" cy="650875"/>
          </a:xfrm>
          <a:prstGeom prst="rect">
            <a:avLst/>
          </a:prstGeom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0131F459-E553-4CE6-92F0-91E2F09BA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668" y="2317750"/>
            <a:ext cx="4048605" cy="2120900"/>
          </a:xfrm>
        </p:spPr>
        <p:txBody>
          <a:bodyPr anchor="ctr" anchorCtr="0">
            <a:noAutofit/>
          </a:bodyPr>
          <a:lstStyle>
            <a:lvl1pPr>
              <a:defRPr sz="36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00FE735E-E3CF-4086-AF37-051864E15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668" y="4578350"/>
            <a:ext cx="4048605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chemeClr val="bg1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9" name="Footer Placeholder 4">
            <a:extLst>
              <a:ext uri="{FF2B5EF4-FFF2-40B4-BE49-F238E27FC236}">
                <a16:creationId xmlns:a16="http://schemas.microsoft.com/office/drawing/2014/main" id="{C589DB86-4B07-4158-9A0E-2A50E747053D}"/>
              </a:ext>
            </a:extLst>
          </p:cNvPr>
          <p:cNvSpPr txBox="1">
            <a:spLocks/>
          </p:cNvSpPr>
          <p:nvPr userDrawn="1"/>
        </p:nvSpPr>
        <p:spPr>
          <a:xfrm>
            <a:off x="571483" y="640749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17">
                <a:solidFill>
                  <a:schemeClr val="tx1"/>
                </a:solidFill>
              </a:rPr>
              <a:t>© 2024 DXC.CDG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0961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Section Header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4DADD77-AED6-4F5D-9E17-3FC991AE839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4" y="0"/>
            <a:ext cx="12188053" cy="6858000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3" name="Group 11">
            <a:extLst>
              <a:ext uri="{FF2B5EF4-FFF2-40B4-BE49-F238E27FC236}">
                <a16:creationId xmlns:a16="http://schemas.microsoft.com/office/drawing/2014/main" id="{D8BA5145-EAA1-417F-8B46-543D38319FDF}"/>
              </a:ext>
            </a:extLst>
          </p:cNvPr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4" name="Straight Connector 12">
              <a:extLst>
                <a:ext uri="{FF2B5EF4-FFF2-40B4-BE49-F238E27FC236}">
                  <a16:creationId xmlns:a16="http://schemas.microsoft.com/office/drawing/2014/main" id="{DB20653E-EA8B-4790-BAB5-BF5E42EB78F9}"/>
                </a:ext>
              </a:extLst>
            </p:cNvPr>
            <p:cNvCxnSpPr/>
            <p:nvPr/>
          </p:nvCxnSpPr>
          <p:spPr>
            <a:xfrm>
              <a:off x="-91440" y="639759"/>
              <a:ext cx="45720" cy="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5" name="Straight Connector 17">
              <a:extLst>
                <a:ext uri="{FF2B5EF4-FFF2-40B4-BE49-F238E27FC236}">
                  <a16:creationId xmlns:a16="http://schemas.microsoft.com/office/drawing/2014/main" id="{8721F6A5-16CE-46E1-88A7-66941CD62E44}"/>
                </a:ext>
              </a:extLst>
            </p:cNvPr>
            <p:cNvCxnSpPr/>
            <p:nvPr/>
          </p:nvCxnSpPr>
          <p:spPr>
            <a:xfrm>
              <a:off x="-91440" y="2057400"/>
              <a:ext cx="45720" cy="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6" name="Straight Connector 18">
              <a:extLst>
                <a:ext uri="{FF2B5EF4-FFF2-40B4-BE49-F238E27FC236}">
                  <a16:creationId xmlns:a16="http://schemas.microsoft.com/office/drawing/2014/main" id="{29C18BFA-AC16-4D29-90FC-023A3A0CFE60}"/>
                </a:ext>
              </a:extLst>
            </p:cNvPr>
            <p:cNvCxnSpPr/>
            <p:nvPr/>
          </p:nvCxnSpPr>
          <p:spPr>
            <a:xfrm>
              <a:off x="-91440" y="7178670"/>
              <a:ext cx="45720" cy="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7" name="Straight Connector 19">
              <a:extLst>
                <a:ext uri="{FF2B5EF4-FFF2-40B4-BE49-F238E27FC236}">
                  <a16:creationId xmlns:a16="http://schemas.microsoft.com/office/drawing/2014/main" id="{6169AD55-E215-40BD-9B6D-C8A8790CB98A}"/>
                </a:ext>
              </a:extLst>
            </p:cNvPr>
            <p:cNvCxnSpPr/>
            <p:nvPr/>
          </p:nvCxnSpPr>
          <p:spPr>
            <a:xfrm>
              <a:off x="14676120" y="639759"/>
              <a:ext cx="45720" cy="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8" name="Straight Connector 20">
              <a:extLst>
                <a:ext uri="{FF2B5EF4-FFF2-40B4-BE49-F238E27FC236}">
                  <a16:creationId xmlns:a16="http://schemas.microsoft.com/office/drawing/2014/main" id="{D28D57E0-8DC2-4366-BA75-5CDE63D57362}"/>
                </a:ext>
              </a:extLst>
            </p:cNvPr>
            <p:cNvCxnSpPr/>
            <p:nvPr/>
          </p:nvCxnSpPr>
          <p:spPr>
            <a:xfrm>
              <a:off x="14676120" y="2057400"/>
              <a:ext cx="45720" cy="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9" name="Straight Connector 21">
              <a:extLst>
                <a:ext uri="{FF2B5EF4-FFF2-40B4-BE49-F238E27FC236}">
                  <a16:creationId xmlns:a16="http://schemas.microsoft.com/office/drawing/2014/main" id="{99EBB6B7-028F-4AD4-9AB6-5BC7D4DACBAD}"/>
                </a:ext>
              </a:extLst>
            </p:cNvPr>
            <p:cNvCxnSpPr/>
            <p:nvPr/>
          </p:nvCxnSpPr>
          <p:spPr>
            <a:xfrm>
              <a:off x="14676120" y="7178670"/>
              <a:ext cx="45720" cy="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10" name="Straight Connector 22">
              <a:extLst>
                <a:ext uri="{FF2B5EF4-FFF2-40B4-BE49-F238E27FC236}">
                  <a16:creationId xmlns:a16="http://schemas.microsoft.com/office/drawing/2014/main" id="{ED34E164-E36C-4039-93AF-6B5D10982DFE}"/>
                </a:ext>
              </a:extLst>
            </p:cNvPr>
            <p:cNvCxnSpPr/>
            <p:nvPr/>
          </p:nvCxnSpPr>
          <p:spPr>
            <a:xfrm>
              <a:off x="685800" y="-91440"/>
              <a:ext cx="0" cy="4572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11" name="Straight Connector 23">
              <a:extLst>
                <a:ext uri="{FF2B5EF4-FFF2-40B4-BE49-F238E27FC236}">
                  <a16:creationId xmlns:a16="http://schemas.microsoft.com/office/drawing/2014/main" id="{FA67DB25-BEB1-4E0D-8C2B-763FCCA2C91C}"/>
                </a:ext>
              </a:extLst>
            </p:cNvPr>
            <p:cNvCxnSpPr/>
            <p:nvPr/>
          </p:nvCxnSpPr>
          <p:spPr>
            <a:xfrm>
              <a:off x="13944600" y="-91440"/>
              <a:ext cx="0" cy="4572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12" name="Straight Connector 24">
              <a:extLst>
                <a:ext uri="{FF2B5EF4-FFF2-40B4-BE49-F238E27FC236}">
                  <a16:creationId xmlns:a16="http://schemas.microsoft.com/office/drawing/2014/main" id="{A95F5193-77ED-4D0B-A8C6-71984F760BA0}"/>
                </a:ext>
              </a:extLst>
            </p:cNvPr>
            <p:cNvCxnSpPr/>
            <p:nvPr/>
          </p:nvCxnSpPr>
          <p:spPr>
            <a:xfrm>
              <a:off x="685800" y="8275320"/>
              <a:ext cx="0" cy="4572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13" name="Straight Connector 25">
              <a:extLst>
                <a:ext uri="{FF2B5EF4-FFF2-40B4-BE49-F238E27FC236}">
                  <a16:creationId xmlns:a16="http://schemas.microsoft.com/office/drawing/2014/main" id="{1F6DD930-ACDB-4D9F-B002-2ECBA22C1C65}"/>
                </a:ext>
              </a:extLst>
            </p:cNvPr>
            <p:cNvCxnSpPr/>
            <p:nvPr/>
          </p:nvCxnSpPr>
          <p:spPr>
            <a:xfrm>
              <a:off x="13944600" y="8275320"/>
              <a:ext cx="0" cy="4572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14" name="Straight Connector 26">
              <a:extLst>
                <a:ext uri="{FF2B5EF4-FFF2-40B4-BE49-F238E27FC236}">
                  <a16:creationId xmlns:a16="http://schemas.microsoft.com/office/drawing/2014/main" id="{F1A418FE-89A0-467D-ADAB-D2DABFB8A06F}"/>
                </a:ext>
              </a:extLst>
            </p:cNvPr>
            <p:cNvCxnSpPr/>
            <p:nvPr/>
          </p:nvCxnSpPr>
          <p:spPr>
            <a:xfrm>
              <a:off x="11887200" y="8275320"/>
              <a:ext cx="0" cy="4572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15" name="Straight Connector 27">
              <a:extLst>
                <a:ext uri="{FF2B5EF4-FFF2-40B4-BE49-F238E27FC236}">
                  <a16:creationId xmlns:a16="http://schemas.microsoft.com/office/drawing/2014/main" id="{3AAB832B-57D5-4A1D-B0A6-E6A8B182F992}"/>
                </a:ext>
              </a:extLst>
            </p:cNvPr>
            <p:cNvCxnSpPr/>
            <p:nvPr/>
          </p:nvCxnSpPr>
          <p:spPr>
            <a:xfrm>
              <a:off x="7315200" y="-91440"/>
              <a:ext cx="0" cy="4572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16" name="Straight Connector 28">
              <a:extLst>
                <a:ext uri="{FF2B5EF4-FFF2-40B4-BE49-F238E27FC236}">
                  <a16:creationId xmlns:a16="http://schemas.microsoft.com/office/drawing/2014/main" id="{E5C8EA99-77CC-4AF7-90B2-621E0465ECBC}"/>
                </a:ext>
              </a:extLst>
            </p:cNvPr>
            <p:cNvCxnSpPr/>
            <p:nvPr/>
          </p:nvCxnSpPr>
          <p:spPr>
            <a:xfrm>
              <a:off x="7315200" y="8275320"/>
              <a:ext cx="0" cy="4572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17" name="Straight Connector 29">
              <a:extLst>
                <a:ext uri="{FF2B5EF4-FFF2-40B4-BE49-F238E27FC236}">
                  <a16:creationId xmlns:a16="http://schemas.microsoft.com/office/drawing/2014/main" id="{00129B77-99BB-4F85-AD4B-50EF6FB2D5CD}"/>
                </a:ext>
              </a:extLst>
            </p:cNvPr>
            <p:cNvCxnSpPr/>
            <p:nvPr/>
          </p:nvCxnSpPr>
          <p:spPr>
            <a:xfrm>
              <a:off x="7086600" y="-91440"/>
              <a:ext cx="0" cy="4572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18" name="Straight Connector 30">
              <a:extLst>
                <a:ext uri="{FF2B5EF4-FFF2-40B4-BE49-F238E27FC236}">
                  <a16:creationId xmlns:a16="http://schemas.microsoft.com/office/drawing/2014/main" id="{CE61106F-0F61-4CD9-8831-CE7B35ABB247}"/>
                </a:ext>
              </a:extLst>
            </p:cNvPr>
            <p:cNvCxnSpPr/>
            <p:nvPr/>
          </p:nvCxnSpPr>
          <p:spPr>
            <a:xfrm>
              <a:off x="7543800" y="-91440"/>
              <a:ext cx="0" cy="4572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19" name="Straight Connector 31">
              <a:extLst>
                <a:ext uri="{FF2B5EF4-FFF2-40B4-BE49-F238E27FC236}">
                  <a16:creationId xmlns:a16="http://schemas.microsoft.com/office/drawing/2014/main" id="{8BAE1D58-F713-4554-9E44-D60A1778800C}"/>
                </a:ext>
              </a:extLst>
            </p:cNvPr>
            <p:cNvCxnSpPr/>
            <p:nvPr/>
          </p:nvCxnSpPr>
          <p:spPr>
            <a:xfrm>
              <a:off x="7086600" y="8275320"/>
              <a:ext cx="0" cy="4572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20" name="Straight Connector 32">
              <a:extLst>
                <a:ext uri="{FF2B5EF4-FFF2-40B4-BE49-F238E27FC236}">
                  <a16:creationId xmlns:a16="http://schemas.microsoft.com/office/drawing/2014/main" id="{62EBE9A5-15B8-4F61-83E9-FE3A2CAA51FE}"/>
                </a:ext>
              </a:extLst>
            </p:cNvPr>
            <p:cNvCxnSpPr/>
            <p:nvPr/>
          </p:nvCxnSpPr>
          <p:spPr>
            <a:xfrm>
              <a:off x="7543800" y="8275320"/>
              <a:ext cx="0" cy="4572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21" name="Straight Connector 33">
              <a:extLst>
                <a:ext uri="{FF2B5EF4-FFF2-40B4-BE49-F238E27FC236}">
                  <a16:creationId xmlns:a16="http://schemas.microsoft.com/office/drawing/2014/main" id="{208100C0-3BA6-4CDB-A615-430052CCBA3E}"/>
                </a:ext>
              </a:extLst>
            </p:cNvPr>
            <p:cNvCxnSpPr/>
            <p:nvPr/>
          </p:nvCxnSpPr>
          <p:spPr>
            <a:xfrm>
              <a:off x="5257800" y="-91440"/>
              <a:ext cx="0" cy="4572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22" name="Straight Connector 34">
              <a:extLst>
                <a:ext uri="{FF2B5EF4-FFF2-40B4-BE49-F238E27FC236}">
                  <a16:creationId xmlns:a16="http://schemas.microsoft.com/office/drawing/2014/main" id="{440858D1-353F-4AED-B8E3-7FD8A3D1D8BF}"/>
                </a:ext>
              </a:extLst>
            </p:cNvPr>
            <p:cNvCxnSpPr/>
            <p:nvPr/>
          </p:nvCxnSpPr>
          <p:spPr>
            <a:xfrm>
              <a:off x="4800600" y="-91440"/>
              <a:ext cx="0" cy="4572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23" name="Straight Connector 35">
              <a:extLst>
                <a:ext uri="{FF2B5EF4-FFF2-40B4-BE49-F238E27FC236}">
                  <a16:creationId xmlns:a16="http://schemas.microsoft.com/office/drawing/2014/main" id="{302B56C0-A6BC-4E7C-9842-BFB9E3898763}"/>
                </a:ext>
              </a:extLst>
            </p:cNvPr>
            <p:cNvCxnSpPr/>
            <p:nvPr/>
          </p:nvCxnSpPr>
          <p:spPr>
            <a:xfrm>
              <a:off x="9372600" y="-91440"/>
              <a:ext cx="0" cy="4572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24" name="Straight Connector 36">
              <a:extLst>
                <a:ext uri="{FF2B5EF4-FFF2-40B4-BE49-F238E27FC236}">
                  <a16:creationId xmlns:a16="http://schemas.microsoft.com/office/drawing/2014/main" id="{0C871C7D-5C76-452D-AE3C-C101A544195D}"/>
                </a:ext>
              </a:extLst>
            </p:cNvPr>
            <p:cNvCxnSpPr/>
            <p:nvPr/>
          </p:nvCxnSpPr>
          <p:spPr>
            <a:xfrm>
              <a:off x="9829800" y="-91440"/>
              <a:ext cx="0" cy="4572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25" name="Straight Connector 37">
              <a:extLst>
                <a:ext uri="{FF2B5EF4-FFF2-40B4-BE49-F238E27FC236}">
                  <a16:creationId xmlns:a16="http://schemas.microsoft.com/office/drawing/2014/main" id="{3F6F4D1A-0226-4499-93B4-0D190ABD48CC}"/>
                </a:ext>
              </a:extLst>
            </p:cNvPr>
            <p:cNvCxnSpPr/>
            <p:nvPr/>
          </p:nvCxnSpPr>
          <p:spPr>
            <a:xfrm>
              <a:off x="5257800" y="8275320"/>
              <a:ext cx="0" cy="4572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26" name="Straight Connector 38">
              <a:extLst>
                <a:ext uri="{FF2B5EF4-FFF2-40B4-BE49-F238E27FC236}">
                  <a16:creationId xmlns:a16="http://schemas.microsoft.com/office/drawing/2014/main" id="{73E2DE72-FD4B-4B24-B7FB-6EA58D5F1349}"/>
                </a:ext>
              </a:extLst>
            </p:cNvPr>
            <p:cNvCxnSpPr/>
            <p:nvPr/>
          </p:nvCxnSpPr>
          <p:spPr>
            <a:xfrm>
              <a:off x="9829800" y="8275320"/>
              <a:ext cx="0" cy="4572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27" name="Straight Connector 39">
              <a:extLst>
                <a:ext uri="{FF2B5EF4-FFF2-40B4-BE49-F238E27FC236}">
                  <a16:creationId xmlns:a16="http://schemas.microsoft.com/office/drawing/2014/main" id="{E14EEFA3-BC18-48D7-A4F0-72037632E86F}"/>
                </a:ext>
              </a:extLst>
            </p:cNvPr>
            <p:cNvCxnSpPr/>
            <p:nvPr/>
          </p:nvCxnSpPr>
          <p:spPr>
            <a:xfrm>
              <a:off x="4800600" y="8275320"/>
              <a:ext cx="0" cy="4572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28" name="Straight Connector 40">
              <a:extLst>
                <a:ext uri="{FF2B5EF4-FFF2-40B4-BE49-F238E27FC236}">
                  <a16:creationId xmlns:a16="http://schemas.microsoft.com/office/drawing/2014/main" id="{54A9A318-B5CA-4AFF-BFBC-67C4E5C3C43B}"/>
                </a:ext>
              </a:extLst>
            </p:cNvPr>
            <p:cNvCxnSpPr/>
            <p:nvPr/>
          </p:nvCxnSpPr>
          <p:spPr>
            <a:xfrm>
              <a:off x="9372600" y="8275320"/>
              <a:ext cx="0" cy="4572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29" name="Straight Connector 41">
              <a:extLst>
                <a:ext uri="{FF2B5EF4-FFF2-40B4-BE49-F238E27FC236}">
                  <a16:creationId xmlns:a16="http://schemas.microsoft.com/office/drawing/2014/main" id="{0D26A964-2FFB-4C34-8CAA-33CC820FE238}"/>
                </a:ext>
              </a:extLst>
            </p:cNvPr>
            <p:cNvCxnSpPr/>
            <p:nvPr/>
          </p:nvCxnSpPr>
          <p:spPr>
            <a:xfrm>
              <a:off x="11887200" y="-91440"/>
              <a:ext cx="0" cy="4572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30" name="Straight Connector 42">
              <a:extLst>
                <a:ext uri="{FF2B5EF4-FFF2-40B4-BE49-F238E27FC236}">
                  <a16:creationId xmlns:a16="http://schemas.microsoft.com/office/drawing/2014/main" id="{90E95AE2-9D9C-4987-B635-310FE31F1766}"/>
                </a:ext>
              </a:extLst>
            </p:cNvPr>
            <p:cNvCxnSpPr/>
            <p:nvPr/>
          </p:nvCxnSpPr>
          <p:spPr>
            <a:xfrm>
              <a:off x="14676120" y="7772400"/>
              <a:ext cx="45720" cy="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  <p:cxnSp>
          <p:nvCxnSpPr>
            <p:cNvPr id="31" name="Straight Connector 43">
              <a:extLst>
                <a:ext uri="{FF2B5EF4-FFF2-40B4-BE49-F238E27FC236}">
                  <a16:creationId xmlns:a16="http://schemas.microsoft.com/office/drawing/2014/main" id="{7B0A7CC8-79E4-4609-9D1D-FF09F143E9AE}"/>
                </a:ext>
              </a:extLst>
            </p:cNvPr>
            <p:cNvCxnSpPr/>
            <p:nvPr/>
          </p:nvCxnSpPr>
          <p:spPr>
            <a:xfrm>
              <a:off x="-91440" y="7772400"/>
              <a:ext cx="45720" cy="0"/>
            </a:xfrm>
            <a:prstGeom prst="straightConnector1">
              <a:avLst/>
            </a:prstGeom>
            <a:noFill/>
            <a:ln w="3172" cap="flat">
              <a:solidFill>
                <a:srgbClr val="5F249F"/>
              </a:solidFill>
              <a:prstDash val="solid"/>
              <a:miter/>
            </a:ln>
          </p:spPr>
        </p:cxnSp>
      </p:grpSp>
      <p:sp>
        <p:nvSpPr>
          <p:cNvPr id="32" name="Text Box 115">
            <a:extLst>
              <a:ext uri="{FF2B5EF4-FFF2-40B4-BE49-F238E27FC236}">
                <a16:creationId xmlns:a16="http://schemas.microsoft.com/office/drawing/2014/main" id="{0FECF32F-9993-419E-BD90-76F27430394B}"/>
              </a:ext>
            </a:extLst>
          </p:cNvPr>
          <p:cNvSpPr txBox="1"/>
          <p:nvPr/>
        </p:nvSpPr>
        <p:spPr>
          <a:xfrm>
            <a:off x="9911287" y="6317033"/>
            <a:ext cx="1366312" cy="22860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ctr" anchorCtr="0" compatLnSpc="1">
            <a:noAutofit/>
          </a:bodyPr>
          <a:lstStyle/>
          <a:p>
            <a:pPr marL="0" marR="0" lvl="0" indent="0" algn="r" defTabSz="683921" rtl="0" fontAlgn="auto" hangingPunct="1">
              <a:lnSpc>
                <a:spcPct val="100000"/>
              </a:lnSpc>
              <a:spcBef>
                <a:spcPts val="583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AD3B304-A4A1-4ABF-A191-95C9ABD0B5B7}" type="datetime4">
              <a:rPr lang="en-US" sz="917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pPr marL="0" marR="0" lvl="0" indent="0" algn="r" defTabSz="683921" rtl="0" fontAlgn="auto" hangingPunct="1">
                <a:lnSpc>
                  <a:spcPct val="100000"/>
                </a:lnSpc>
                <a:spcBef>
                  <a:spcPts val="583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August 5, 2025</a:t>
            </a:fld>
            <a:endParaRPr lang="en-US" sz="917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" name="Text Box 115">
            <a:extLst>
              <a:ext uri="{FF2B5EF4-FFF2-40B4-BE49-F238E27FC236}">
                <a16:creationId xmlns:a16="http://schemas.microsoft.com/office/drawing/2014/main" id="{E496D035-2186-4F14-A9DE-2E2BB825E9BB}"/>
              </a:ext>
            </a:extLst>
          </p:cNvPr>
          <p:cNvSpPr txBox="1"/>
          <p:nvPr/>
        </p:nvSpPr>
        <p:spPr>
          <a:xfrm>
            <a:off x="11277600" y="6317033"/>
            <a:ext cx="342900" cy="2286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r" defTabSz="683921" rtl="0" fontAlgn="auto" hangingPunct="1">
              <a:lnSpc>
                <a:spcPct val="100000"/>
              </a:lnSpc>
              <a:spcBef>
                <a:spcPts val="583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F1DA8F-3F0C-4BB4-8C53-405F07B5FD5B}" type="slidenum">
              <a:rPr sz="1500"/>
              <a:pPr marL="0" marR="0" lvl="0" indent="0" algn="r" defTabSz="683921" rtl="0" fontAlgn="auto" hangingPunct="1">
                <a:lnSpc>
                  <a:spcPct val="100000"/>
                </a:lnSpc>
                <a:spcBef>
                  <a:spcPts val="583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‹#›</a:t>
            </a:fld>
            <a:endParaRPr lang="en-US" sz="917" b="1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04DD5ED1-1E2C-490E-84D7-7ECA500104E8}"/>
              </a:ext>
            </a:extLst>
          </p:cNvPr>
          <p:cNvSpPr txBox="1"/>
          <p:nvPr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ctr" anchorCtr="1" compatLnSpc="1">
            <a:noAutofit/>
          </a:bodyPr>
          <a:lstStyle/>
          <a:p>
            <a:pPr marL="0" marR="0" lvl="0" indent="0" algn="ctr" defTabSz="76197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17" b="0" i="0" u="none" strike="noStrike" kern="1200" cap="none" spc="0" baseline="0">
                <a:solidFill>
                  <a:srgbClr val="FFFFFF"/>
                </a:solidFill>
                <a:uFillTx/>
                <a:latin typeface="Arial"/>
              </a:rPr>
              <a:t>© 2021 DXC Technology Company. All rights reserved.</a:t>
            </a:r>
          </a:p>
        </p:txBody>
      </p:sp>
      <p:sp>
        <p:nvSpPr>
          <p:cNvPr id="35" name="Text Box 115">
            <a:extLst>
              <a:ext uri="{FF2B5EF4-FFF2-40B4-BE49-F238E27FC236}">
                <a16:creationId xmlns:a16="http://schemas.microsoft.com/office/drawing/2014/main" id="{7A517C2B-BB2C-4B42-8488-98162B12BFE1}"/>
              </a:ext>
            </a:extLst>
          </p:cNvPr>
          <p:cNvSpPr txBox="1"/>
          <p:nvPr/>
        </p:nvSpPr>
        <p:spPr>
          <a:xfrm>
            <a:off x="9911287" y="6317033"/>
            <a:ext cx="1366312" cy="22860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ctr" anchorCtr="0" compatLnSpc="1">
            <a:noAutofit/>
          </a:bodyPr>
          <a:lstStyle/>
          <a:p>
            <a:pPr marL="0" marR="0" lvl="0" indent="0" algn="r" defTabSz="683921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0B1B7EE-49E7-4F5A-BAC1-095526AD92DB}" type="datetime4">
              <a:rPr lang="en-US" sz="917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pPr marL="0" marR="0" lvl="0" indent="0" algn="r" defTabSz="683921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August 5, 2025</a:t>
            </a:fld>
            <a:endParaRPr lang="en-US" sz="917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Text Box 115">
            <a:extLst>
              <a:ext uri="{FF2B5EF4-FFF2-40B4-BE49-F238E27FC236}">
                <a16:creationId xmlns:a16="http://schemas.microsoft.com/office/drawing/2014/main" id="{C0B79A8C-B322-471A-9095-D85823EE2346}"/>
              </a:ext>
            </a:extLst>
          </p:cNvPr>
          <p:cNvSpPr txBox="1"/>
          <p:nvPr/>
        </p:nvSpPr>
        <p:spPr>
          <a:xfrm>
            <a:off x="11277600" y="6317033"/>
            <a:ext cx="342900" cy="2286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r" defTabSz="683921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9878692-315E-46EB-986F-7CE370464782}" type="slidenum">
              <a:rPr sz="1500"/>
              <a:pPr marL="0" marR="0" lvl="0" indent="0" algn="r" defTabSz="683921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‹#›</a:t>
            </a:fld>
            <a:endParaRPr lang="en-US" sz="917" b="1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8A4F7164-5505-4C49-B461-1FEF502687C3}"/>
              </a:ext>
            </a:extLst>
          </p:cNvPr>
          <p:cNvSpPr txBox="1"/>
          <p:nvPr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ctr" anchorCtr="1" compatLnSpc="1">
            <a:noAutofit/>
          </a:bodyPr>
          <a:lstStyle/>
          <a:p>
            <a:pPr marL="0" marR="0" lvl="0" indent="0" algn="ctr" defTabSz="76197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17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© 2021 DXC Technology Company. All rights reserved.</a:t>
            </a:r>
          </a:p>
        </p:txBody>
      </p:sp>
      <p:pic>
        <p:nvPicPr>
          <p:cNvPr id="38" name="Graphic 51">
            <a:extLst>
              <a:ext uri="{FF2B5EF4-FFF2-40B4-BE49-F238E27FC236}">
                <a16:creationId xmlns:a16="http://schemas.microsoft.com/office/drawing/2014/main" id="{72D87BAE-5DA3-466A-B59D-6E713298E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500" y="6317034"/>
            <a:ext cx="1905000" cy="21603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id="{BEF03323-0586-4680-9D8B-7A52335D79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501" y="355122"/>
            <a:ext cx="8678334" cy="135937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69589316-4B04-48E7-A9F2-DDCA968B8E8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71501" y="2008472"/>
            <a:ext cx="8678334" cy="762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2333">
                <a:solidFill>
                  <a:srgbClr val="63666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56841337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054982"/>
      </p:ext>
    </p:extLst>
  </p:cSld>
  <p:clrMapOvr>
    <a:masterClrMapping/>
  </p:clrMapOvr>
  <p:transition spd="med">
    <p:fade/>
  </p:transition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333" b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500" y="533136"/>
            <a:ext cx="5334000" cy="1181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03C7D0F0-10D5-4191-B6F4-99306F468FEF}" type="datetime4">
              <a:rPr lang="en-US" sz="917" b="0" smtClean="0">
                <a:solidFill>
                  <a:schemeClr val="tx1"/>
                </a:solidFill>
              </a:rPr>
              <a:pPr algn="r" defTabSz="683921">
                <a:spcBef>
                  <a:spcPct val="50000"/>
                </a:spcBef>
              </a:pPr>
              <a:t>August 5, 2025</a:t>
            </a:fld>
            <a:endParaRPr lang="en-US" sz="917" b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18E29826-F105-4F77-B977-03F4A4723A21}" type="slidenum">
              <a:rPr lang="en-US" sz="917" b="1" smtClean="0">
                <a:solidFill>
                  <a:schemeClr val="tx1"/>
                </a:solidFill>
              </a:rPr>
              <a:pPr algn="r" defTabSz="683921">
                <a:spcBef>
                  <a:spcPct val="50000"/>
                </a:spcBef>
              </a:pPr>
              <a:t>‹#›</a:t>
            </a:fld>
            <a:endParaRPr lang="en-US" sz="917" b="1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476500" y="6317033"/>
            <a:ext cx="3429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17"/>
              <a:t>ES.CDG © 2024.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571500" y="1714499"/>
            <a:ext cx="5334000" cy="42677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B29536-11B1-41F6-8B0C-95FCF6E49C42}"/>
              </a:ext>
            </a:extLst>
          </p:cNvPr>
          <p:cNvSpPr txBox="1"/>
          <p:nvPr userDrawn="1"/>
        </p:nvSpPr>
        <p:spPr>
          <a:xfrm>
            <a:off x="3924301" y="6556772"/>
            <a:ext cx="1962149" cy="194990"/>
          </a:xfrm>
          <a:prstGeom prst="rect">
            <a:avLst/>
          </a:prstGeom>
          <a:noFill/>
        </p:spPr>
        <p:txBody>
          <a:bodyPr wrap="square" rIns="0">
            <a:spAutoFit/>
          </a:bodyPr>
          <a:lstStyle/>
          <a:p>
            <a:pPr algn="r"/>
            <a:r>
              <a:rPr lang="en-US" sz="667"/>
              <a:t>Low Sensitivity — ES.CDG Internal Use Only</a:t>
            </a:r>
          </a:p>
        </p:txBody>
      </p:sp>
      <p:pic>
        <p:nvPicPr>
          <p:cNvPr id="2" name="Picture 1" descr="A black and purple text&#10;&#10;Description automatically generated">
            <a:extLst>
              <a:ext uri="{FF2B5EF4-FFF2-40B4-BE49-F238E27FC236}">
                <a16:creationId xmlns:a16="http://schemas.microsoft.com/office/drawing/2014/main" id="{0C48D9C9-5C92-D252-32C6-90574F8B50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5209" y="6236800"/>
            <a:ext cx="1733548" cy="48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urple Tab Shape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571500" y="1714500"/>
            <a:ext cx="9334500" cy="2667000"/>
          </a:xfrm>
          <a:prstGeom prst="round1Rect">
            <a:avLst>
              <a:gd name="adj" fmla="val 2834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666" y="1714501"/>
            <a:ext cx="8276167" cy="2650906"/>
          </a:xfrm>
        </p:spPr>
        <p:txBody>
          <a:bodyPr anchor="ctr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666" y="4732251"/>
            <a:ext cx="8276166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rgbClr val="63666F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3" name="Picture 2" descr="A black and purple text&#10;&#10;Description automatically generated">
            <a:extLst>
              <a:ext uri="{FF2B5EF4-FFF2-40B4-BE49-F238E27FC236}">
                <a16:creationId xmlns:a16="http://schemas.microsoft.com/office/drawing/2014/main" id="{FAD2E675-7F9B-F1A9-E656-C74C0344BF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0078" y="346906"/>
            <a:ext cx="2697892" cy="747639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42526A0-0AF2-6B88-182F-D398129DC1C7}"/>
              </a:ext>
            </a:extLst>
          </p:cNvPr>
          <p:cNvSpPr txBox="1">
            <a:spLocks/>
          </p:cNvSpPr>
          <p:nvPr userDrawn="1"/>
        </p:nvSpPr>
        <p:spPr>
          <a:xfrm>
            <a:off x="571483" y="6359868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17">
                <a:solidFill>
                  <a:schemeClr val="tx1"/>
                </a:solidFill>
              </a:rPr>
              <a:t>ES.CDG © 2024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979AA-5E7D-1200-46F7-051F20C47A54}"/>
              </a:ext>
            </a:extLst>
          </p:cNvPr>
          <p:cNvSpPr txBox="1"/>
          <p:nvPr userDrawn="1"/>
        </p:nvSpPr>
        <p:spPr>
          <a:xfrm>
            <a:off x="574146" y="6623070"/>
            <a:ext cx="1962149" cy="10259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667"/>
              <a:t>Low Sensitivity — ES.CDG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95116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urple Tab Shap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571502" y="2116666"/>
            <a:ext cx="5524497" cy="4163484"/>
          </a:xfrm>
          <a:prstGeom prst="round1Rect">
            <a:avLst>
              <a:gd name="adj" fmla="val 1818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667" y="2587625"/>
            <a:ext cx="4674559" cy="1880306"/>
          </a:xfrm>
        </p:spPr>
        <p:txBody>
          <a:bodyPr anchor="ctr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668" y="4784725"/>
            <a:ext cx="4674559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chemeClr val="bg1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8" name="Footer Placeholder 4">
            <a:extLst>
              <a:ext uri="{FF2B5EF4-FFF2-40B4-BE49-F238E27FC236}">
                <a16:creationId xmlns:a16="http://schemas.microsoft.com/office/drawing/2014/main" id="{A583EAAD-3D71-41ED-8979-01F0A816156C}"/>
              </a:ext>
            </a:extLst>
          </p:cNvPr>
          <p:cNvSpPr txBox="1">
            <a:spLocks/>
          </p:cNvSpPr>
          <p:nvPr userDrawn="1"/>
        </p:nvSpPr>
        <p:spPr>
          <a:xfrm>
            <a:off x="571483" y="6359868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17">
                <a:solidFill>
                  <a:schemeClr val="tx1"/>
                </a:solidFill>
              </a:rPr>
              <a:t>© 2024. All rights reserved.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161932-C7D6-4399-A6D4-8D9D2FEA77EB}"/>
              </a:ext>
            </a:extLst>
          </p:cNvPr>
          <p:cNvSpPr txBox="1"/>
          <p:nvPr userDrawn="1"/>
        </p:nvSpPr>
        <p:spPr>
          <a:xfrm>
            <a:off x="574146" y="6623070"/>
            <a:ext cx="1962149" cy="10265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667"/>
              <a:t>Low Sensitivity — </a:t>
            </a:r>
            <a:r>
              <a:rPr lang="en-US" sz="667" err="1"/>
              <a:t>DXC.cdg</a:t>
            </a:r>
            <a:r>
              <a:rPr lang="en-US" sz="667"/>
              <a:t> Internal Use Only</a:t>
            </a:r>
          </a:p>
        </p:txBody>
      </p:sp>
      <p:pic>
        <p:nvPicPr>
          <p:cNvPr id="3" name="Picture 2" descr="A black and purple text&#10;&#10;Description automatically generated">
            <a:extLst>
              <a:ext uri="{FF2B5EF4-FFF2-40B4-BE49-F238E27FC236}">
                <a16:creationId xmlns:a16="http://schemas.microsoft.com/office/drawing/2014/main" id="{82B6AB29-4711-4222-E934-DFB67AEC91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78" y="346906"/>
            <a:ext cx="2697892" cy="74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7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urple Tab Shape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571500" y="1714500"/>
            <a:ext cx="9334500" cy="2667000"/>
          </a:xfrm>
          <a:prstGeom prst="round1Rect">
            <a:avLst>
              <a:gd name="adj" fmla="val 2834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666" y="1714501"/>
            <a:ext cx="8276167" cy="2650906"/>
          </a:xfrm>
        </p:spPr>
        <p:txBody>
          <a:bodyPr anchor="ctr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666" y="4732251"/>
            <a:ext cx="8276166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rgbClr val="63666F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8" name="Footer Placeholder 4">
            <a:extLst>
              <a:ext uri="{FF2B5EF4-FFF2-40B4-BE49-F238E27FC236}">
                <a16:creationId xmlns:a16="http://schemas.microsoft.com/office/drawing/2014/main" id="{604EF8EA-871F-4981-AAF4-A212FA9E9AF0}"/>
              </a:ext>
            </a:extLst>
          </p:cNvPr>
          <p:cNvSpPr txBox="1">
            <a:spLocks/>
          </p:cNvSpPr>
          <p:nvPr userDrawn="1"/>
        </p:nvSpPr>
        <p:spPr>
          <a:xfrm>
            <a:off x="571483" y="6359868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17">
                <a:solidFill>
                  <a:schemeClr val="tx1"/>
                </a:solidFill>
              </a:rPr>
              <a:t>© 2024. All rights reserved.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563A1A-F34D-4A5B-B1F2-E01607BF6B17}"/>
              </a:ext>
            </a:extLst>
          </p:cNvPr>
          <p:cNvSpPr txBox="1"/>
          <p:nvPr userDrawn="1"/>
        </p:nvSpPr>
        <p:spPr>
          <a:xfrm>
            <a:off x="574146" y="6623070"/>
            <a:ext cx="1962149" cy="10265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667"/>
              <a:t>Low Sensitivity — DXC.CDG Internal Use Only</a:t>
            </a:r>
          </a:p>
        </p:txBody>
      </p:sp>
      <p:pic>
        <p:nvPicPr>
          <p:cNvPr id="3" name="Picture 2" descr="A black and purple text&#10;&#10;Description automatically generated">
            <a:extLst>
              <a:ext uri="{FF2B5EF4-FFF2-40B4-BE49-F238E27FC236}">
                <a16:creationId xmlns:a16="http://schemas.microsoft.com/office/drawing/2014/main" id="{FAD2E675-7F9B-F1A9-E656-C74C0344BF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78" y="346906"/>
            <a:ext cx="2697892" cy="74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2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714499"/>
            <a:ext cx="11049000" cy="4267730"/>
          </a:xfrm>
        </p:spPr>
        <p:txBody>
          <a:bodyPr numCol="2" spcCol="457200">
            <a:normAutofit/>
          </a:bodyPr>
          <a:lstStyle>
            <a:lvl1pPr marL="380985" indent="-380985">
              <a:spcBef>
                <a:spcPts val="750"/>
              </a:spcBef>
              <a:buFont typeface="+mj-lt"/>
              <a:buAutoNum type="arabicPeriod"/>
              <a:tabLst>
                <a:tab pos="5280872" algn="r"/>
              </a:tabLst>
              <a:defRPr sz="1667"/>
            </a:lvl1pPr>
            <a:lvl2pPr marL="571477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/>
            </a:lvl2pPr>
            <a:lvl3pPr marL="761970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/>
            </a:lvl3pPr>
            <a:lvl4pPr marL="952462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/>
            </a:lvl4pPr>
            <a:lvl5pPr marL="1142954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/>
            </a:lvl5pPr>
            <a:lvl6pPr marL="1333447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 baseline="0"/>
            </a:lvl6pPr>
            <a:lvl7pPr marL="1523939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 baseline="0"/>
            </a:lvl7pPr>
            <a:lvl8pPr marL="1714431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 baseline="0"/>
            </a:lvl8pPr>
            <a:lvl9pPr marL="1904924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54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E9674C93-8917-27E9-671A-08D7496E0F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7553" y="2312458"/>
            <a:ext cx="4795573" cy="3070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31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380985" indent="-190492">
              <a:buFont typeface="Arial" pitchFamily="34" charset="0"/>
              <a:buChar char="–"/>
              <a:defRPr/>
            </a:lvl4pPr>
            <a:lvl5pPr marL="571477" indent="-190492">
              <a:buFont typeface="Arial" pitchFamily="34" charset="0"/>
              <a:buChar char="–"/>
              <a:defRPr/>
            </a:lvl5pPr>
            <a:lvl6pPr marL="761970" indent="-190492">
              <a:buFont typeface="Arial" pitchFamily="34" charset="0"/>
              <a:buChar char="–"/>
              <a:defRPr baseline="0"/>
            </a:lvl6pPr>
            <a:lvl7pPr marL="952462" indent="-190492">
              <a:buFont typeface="Arial" pitchFamily="34" charset="0"/>
              <a:buChar char="–"/>
              <a:defRPr baseline="0"/>
            </a:lvl7pPr>
            <a:lvl8pPr marL="1142954" indent="-190492">
              <a:buFont typeface="Arial" pitchFamily="34" charset="0"/>
              <a:buChar char="–"/>
              <a:defRPr baseline="0"/>
            </a:lvl8pPr>
            <a:lvl9pPr marL="1333447" indent="-190492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89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/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33136"/>
            <a:ext cx="8883396" cy="1181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380985" indent="-190492">
              <a:buFont typeface="Arial" pitchFamily="34" charset="0"/>
              <a:buChar char="–"/>
              <a:defRPr/>
            </a:lvl4pPr>
            <a:lvl5pPr marL="571477" indent="-190492">
              <a:buFont typeface="Arial" pitchFamily="34" charset="0"/>
              <a:buChar char="–"/>
              <a:defRPr/>
            </a:lvl5pPr>
            <a:lvl6pPr marL="761970" indent="-190492">
              <a:buFont typeface="Arial" pitchFamily="34" charset="0"/>
              <a:buChar char="–"/>
              <a:defRPr baseline="0"/>
            </a:lvl6pPr>
            <a:lvl7pPr marL="952462" indent="-190492">
              <a:buFont typeface="Arial" pitchFamily="34" charset="0"/>
              <a:buChar char="–"/>
              <a:defRPr baseline="0"/>
            </a:lvl7pPr>
            <a:lvl8pPr marL="1142954" indent="-190492">
              <a:buFont typeface="Arial" pitchFamily="34" charset="0"/>
              <a:buChar char="–"/>
              <a:defRPr baseline="0"/>
            </a:lvl8pPr>
            <a:lvl9pPr marL="1333447" indent="-190492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91994B2C-2165-46A4-99A0-7921C65A1197}"/>
              </a:ext>
            </a:extLst>
          </p:cNvPr>
          <p:cNvSpPr/>
          <p:nvPr userDrawn="1"/>
        </p:nvSpPr>
        <p:spPr>
          <a:xfrm rot="10800000">
            <a:off x="9564687" y="-3"/>
            <a:ext cx="2627307" cy="646707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2A6A47-BB63-437D-9497-6B68158905D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9763125" y="1"/>
            <a:ext cx="2167820" cy="646705"/>
          </a:xfrm>
        </p:spPr>
        <p:txBody>
          <a:bodyPr anchor="ctr" anchorCtr="0">
            <a:normAutofit/>
          </a:bodyPr>
          <a:lstStyle>
            <a:lvl1pPr algn="ctr">
              <a:defRPr sz="1333">
                <a:solidFill>
                  <a:schemeClr val="bg1"/>
                </a:solidFill>
              </a:defRPr>
            </a:lvl1pPr>
            <a:lvl2pPr>
              <a:defRPr sz="1167"/>
            </a:lvl2pPr>
            <a:lvl3pPr>
              <a:defRPr sz="1167"/>
            </a:lvl3pPr>
            <a:lvl4pPr marL="380985" indent="-190492">
              <a:buFont typeface="Arial" pitchFamily="34" charset="0"/>
              <a:buChar char="–"/>
              <a:defRPr sz="1167"/>
            </a:lvl4pPr>
            <a:lvl5pPr marL="571477" indent="-190492">
              <a:buFont typeface="Arial" pitchFamily="34" charset="0"/>
              <a:buChar char="–"/>
              <a:defRPr sz="1167"/>
            </a:lvl5pPr>
            <a:lvl6pPr marL="761970" indent="-190492">
              <a:buFont typeface="Arial" pitchFamily="34" charset="0"/>
              <a:buChar char="–"/>
              <a:defRPr baseline="0"/>
            </a:lvl6pPr>
            <a:lvl7pPr marL="952462" indent="-190492">
              <a:buFont typeface="Arial" pitchFamily="34" charset="0"/>
              <a:buChar char="–"/>
              <a:defRPr baseline="0"/>
            </a:lvl7pPr>
            <a:lvl8pPr marL="1142954" indent="-190492">
              <a:buFont typeface="Arial" pitchFamily="34" charset="0"/>
              <a:buChar char="–"/>
              <a:defRPr baseline="0"/>
            </a:lvl8pPr>
            <a:lvl9pPr marL="1333447" indent="-190492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</a:t>
            </a:r>
            <a:br>
              <a:rPr lang="en-US"/>
            </a:br>
            <a:r>
              <a:rPr lang="en-US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45509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90492" indent="-190492">
              <a:buFont typeface="Arial" pitchFamily="34" charset="0"/>
              <a:buChar char="•"/>
              <a:defRPr b="0"/>
            </a:lvl1pPr>
            <a:lvl2pPr marL="380985" indent="-190492">
              <a:spcBef>
                <a:spcPts val="500"/>
              </a:spcBef>
              <a:buFont typeface="Arial" pitchFamily="34" charset="0"/>
              <a:buChar char="–"/>
              <a:defRPr b="0"/>
            </a:lvl2pPr>
            <a:lvl3pPr marL="571477" indent="-190492">
              <a:spcBef>
                <a:spcPts val="500"/>
              </a:spcBef>
              <a:buFont typeface="Arial" pitchFamily="34" charset="0"/>
              <a:buChar char="–"/>
              <a:defRPr b="0"/>
            </a:lvl3pPr>
            <a:lvl4pPr marL="761970" indent="-190492">
              <a:spcBef>
                <a:spcPts val="500"/>
              </a:spcBef>
              <a:buFont typeface="Arial" pitchFamily="34" charset="0"/>
              <a:buChar char="–"/>
              <a:defRPr b="0"/>
            </a:lvl4pPr>
            <a:lvl5pPr marL="952462" indent="-190492">
              <a:spcBef>
                <a:spcPts val="500"/>
              </a:spcBef>
              <a:buFont typeface="Arial" pitchFamily="34" charset="0"/>
              <a:buChar char="–"/>
              <a:defRPr b="0"/>
            </a:lvl5pPr>
            <a:lvl6pPr marL="1142954" indent="-190492">
              <a:spcBef>
                <a:spcPts val="500"/>
              </a:spcBef>
              <a:buFont typeface="Arial" pitchFamily="34" charset="0"/>
              <a:buChar char="–"/>
              <a:defRPr baseline="0"/>
            </a:lvl6pPr>
            <a:lvl7pPr marL="1333447" indent="-190492">
              <a:spcBef>
                <a:spcPts val="500"/>
              </a:spcBef>
              <a:buFont typeface="Arial" pitchFamily="34" charset="0"/>
              <a:buChar char="–"/>
              <a:defRPr baseline="0"/>
            </a:lvl7pPr>
            <a:lvl8pPr marL="1523939" indent="-190492">
              <a:spcBef>
                <a:spcPts val="500"/>
              </a:spcBef>
              <a:buFont typeface="Arial" pitchFamily="34" charset="0"/>
              <a:buChar char="–"/>
              <a:defRPr baseline="0"/>
            </a:lvl8pPr>
            <a:lvl9pPr marL="1714431" indent="-190492">
              <a:spcBef>
                <a:spcPts val="5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846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71500" y="533136"/>
            <a:ext cx="11049000" cy="11813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71500" y="1714500"/>
            <a:ext cx="11048999" cy="426772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03C7D0F0-10D5-4191-B6F4-99306F468FEF}" type="datetime4">
              <a:rPr lang="en-US" sz="917" b="0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August 5, 2025</a:t>
            </a:fld>
            <a:endParaRPr lang="en-US" sz="917" b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18E29826-F105-4F77-B977-03F4A4723A21}" type="slidenum">
              <a:rPr lang="en-US" sz="917" b="1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‹#›</a:t>
            </a:fld>
            <a:endParaRPr lang="en-US" sz="917" b="1">
              <a:solidFill>
                <a:schemeClr val="tx1"/>
              </a:solidFill>
            </a:endParaRPr>
          </a:p>
        </p:txBody>
      </p:sp>
      <p:sp>
        <p:nvSpPr>
          <p:cNvPr id="48" name="Footer Placeholder 4">
            <a:extLst>
              <a:ext uri="{FF2B5EF4-FFF2-40B4-BE49-F238E27FC236}">
                <a16:creationId xmlns:a16="http://schemas.microsoft.com/office/drawing/2014/main" id="{2C9D5989-0D75-4B44-A346-E7EBBCC5A774}"/>
              </a:ext>
            </a:extLst>
          </p:cNvPr>
          <p:cNvSpPr txBox="1">
            <a:spLocks/>
          </p:cNvSpPr>
          <p:nvPr userDrawn="1"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/>
              <a:t>© 2025 All rights reserved.</a:t>
            </a:r>
          </a:p>
        </p:txBody>
      </p:sp>
      <p:pic>
        <p:nvPicPr>
          <p:cNvPr id="6" name="Picture 5" descr="A black and purple text&#10;&#10;Description automatically generated">
            <a:extLst>
              <a:ext uri="{FF2B5EF4-FFF2-40B4-BE49-F238E27FC236}">
                <a16:creationId xmlns:a16="http://schemas.microsoft.com/office/drawing/2014/main" id="{91492608-716D-6D13-6237-65835B71311C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209" y="6236800"/>
            <a:ext cx="1733548" cy="48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8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835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9151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219151" rtl="0" eaLnBrk="1" latinLnBrk="0" hangingPunct="1">
        <a:spcBef>
          <a:spcPts val="1000"/>
        </a:spcBef>
        <a:buFontTx/>
        <a:buNone/>
        <a:defRPr sz="1667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51" rtl="0" eaLnBrk="1" latinLnBrk="0" hangingPunct="1">
        <a:spcBef>
          <a:spcPts val="1000"/>
        </a:spcBef>
        <a:buFontTx/>
        <a:buNone/>
        <a:defRPr sz="1667" kern="1200">
          <a:solidFill>
            <a:schemeClr val="tx1"/>
          </a:solidFill>
          <a:latin typeface="+mn-lt"/>
          <a:ea typeface="+mn-ea"/>
          <a:cs typeface="+mn-cs"/>
        </a:defRPr>
      </a:lvl2pPr>
      <a:lvl3pPr marL="190492" indent="-190492" algn="l" defTabSz="1219151" rtl="0" eaLnBrk="1" latinLnBrk="0" hangingPunct="1">
        <a:spcBef>
          <a:spcPts val="1000"/>
        </a:spcBef>
        <a:buFont typeface="Arial" pitchFamily="34" charset="0"/>
        <a:buChar char="•"/>
        <a:tabLst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380985" indent="-190492" algn="l" defTabSz="1219151" rtl="0" eaLnBrk="1" latinLnBrk="0" hangingPunct="1">
        <a:spcBef>
          <a:spcPts val="500"/>
        </a:spcBef>
        <a:buFont typeface="Arial" pitchFamily="34" charset="0"/>
        <a:buChar char="–"/>
        <a:tabLst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571477" indent="-190492" algn="l" defTabSz="1219151" rtl="0" eaLnBrk="1" latinLnBrk="0" hangingPunct="1">
        <a:spcBef>
          <a:spcPts val="500"/>
        </a:spcBef>
        <a:buFont typeface="Arial" pitchFamily="34" charset="0"/>
        <a:buChar char="–"/>
        <a:tabLst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761970" indent="-190492" algn="l" defTabSz="1219151" rtl="0" eaLnBrk="1" latinLnBrk="0" hangingPunct="1">
        <a:spcBef>
          <a:spcPts val="500"/>
        </a:spcBef>
        <a:buFont typeface="Arial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952462" indent="-190492" algn="l" defTabSz="1219151" rtl="0" eaLnBrk="1" latinLnBrk="0" hangingPunct="1">
        <a:spcBef>
          <a:spcPts val="500"/>
        </a:spcBef>
        <a:buFont typeface="Arial" pitchFamily="34" charset="0"/>
        <a:buChar char="–"/>
        <a:tabLst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1142954" indent="-190492" algn="l" defTabSz="1219151" rtl="0" eaLnBrk="1" latinLnBrk="0" hangingPunct="1">
        <a:spcBef>
          <a:spcPts val="500"/>
        </a:spcBef>
        <a:buFont typeface="Arial" pitchFamily="34" charset="0"/>
        <a:buChar char="–"/>
        <a:defRPr sz="1667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333447" indent="-190492" algn="l" defTabSz="1219151" rtl="0" eaLnBrk="1" latinLnBrk="0" hangingPunct="1">
        <a:spcBef>
          <a:spcPts val="500"/>
        </a:spcBef>
        <a:buFont typeface="Arial" pitchFamily="34" charset="0"/>
        <a:buChar char="–"/>
        <a:tabLst/>
        <a:defRPr sz="1667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6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51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27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02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78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54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29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05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>
          <p15:clr>
            <a:srgbClr val="F26B43"/>
          </p15:clr>
        </p15:guide>
        <p15:guide id="2" pos="4608">
          <p15:clr>
            <a:srgbClr val="F26B43"/>
          </p15:clr>
        </p15:guide>
        <p15:guide id="3" pos="432">
          <p15:clr>
            <a:srgbClr val="F26B43"/>
          </p15:clr>
        </p15:guide>
        <p15:guide id="4" pos="3024">
          <p15:clr>
            <a:srgbClr val="F26B43"/>
          </p15:clr>
        </p15:guide>
        <p15:guide id="5" pos="3312">
          <p15:clr>
            <a:srgbClr val="F26B43"/>
          </p15:clr>
        </p15:guide>
        <p15:guide id="6" pos="4464">
          <p15:clr>
            <a:srgbClr val="F26B43"/>
          </p15:clr>
        </p15:guide>
        <p15:guide id="7" pos="4752">
          <p15:clr>
            <a:srgbClr val="F26B43"/>
          </p15:clr>
        </p15:guide>
        <p15:guide id="8" pos="5904">
          <p15:clr>
            <a:srgbClr val="F26B43"/>
          </p15:clr>
        </p15:guide>
        <p15:guide id="9" pos="6192">
          <p15:clr>
            <a:srgbClr val="F26B43"/>
          </p15:clr>
        </p15:guide>
        <p15:guide id="10" pos="7488">
          <p15:clr>
            <a:srgbClr val="F26B43"/>
          </p15:clr>
        </p15:guide>
        <p15:guide id="11" pos="8784">
          <p15:clr>
            <a:srgbClr val="F26B43"/>
          </p15:clr>
        </p15:guide>
        <p15:guide id="12" orient="horz" pos="1296">
          <p15:clr>
            <a:srgbClr val="F26B43"/>
          </p15:clr>
        </p15:guide>
        <p15:guide id="13" orient="horz" pos="4522">
          <p15:clr>
            <a:srgbClr val="F26B43"/>
          </p15:clr>
        </p15:guide>
        <p15:guide id="14" orient="horz" pos="489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71500" y="533136"/>
            <a:ext cx="11049000" cy="11813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71500" y="1714500"/>
            <a:ext cx="11048999" cy="426772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03C7D0F0-10D5-4191-B6F4-99306F468FEF}" type="datetime4">
              <a:rPr lang="en-US" sz="917" b="0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August 5, 2025</a:t>
            </a:fld>
            <a:endParaRPr lang="en-US" sz="917" b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18E29826-F105-4F77-B977-03F4A4723A21}" type="slidenum">
              <a:rPr lang="en-US" sz="917" b="1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‹#›</a:t>
            </a:fld>
            <a:endParaRPr lang="en-US" sz="917" b="1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006C2F-E117-4DA8-A47E-7E3201800B59}"/>
              </a:ext>
            </a:extLst>
          </p:cNvPr>
          <p:cNvSpPr txBox="1"/>
          <p:nvPr userDrawn="1"/>
        </p:nvSpPr>
        <p:spPr>
          <a:xfrm>
            <a:off x="5114926" y="6556772"/>
            <a:ext cx="1962149" cy="194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7"/>
              <a:t>Low Sensitivity — ES.CDG Internal Use Only</a:t>
            </a:r>
          </a:p>
        </p:txBody>
      </p:sp>
      <p:sp>
        <p:nvSpPr>
          <p:cNvPr id="48" name="Footer Placeholder 4">
            <a:extLst>
              <a:ext uri="{FF2B5EF4-FFF2-40B4-BE49-F238E27FC236}">
                <a16:creationId xmlns:a16="http://schemas.microsoft.com/office/drawing/2014/main" id="{2C9D5989-0D75-4B44-A346-E7EBBCC5A774}"/>
              </a:ext>
            </a:extLst>
          </p:cNvPr>
          <p:cNvSpPr txBox="1">
            <a:spLocks/>
          </p:cNvSpPr>
          <p:nvPr userDrawn="1"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/>
              <a:t>ES.CDG © 2024 All rights reserved.</a:t>
            </a:r>
          </a:p>
        </p:txBody>
      </p:sp>
      <p:pic>
        <p:nvPicPr>
          <p:cNvPr id="6" name="Picture 5" descr="A black and purple text&#10;&#10;Description automatically generated">
            <a:extLst>
              <a:ext uri="{FF2B5EF4-FFF2-40B4-BE49-F238E27FC236}">
                <a16:creationId xmlns:a16="http://schemas.microsoft.com/office/drawing/2014/main" id="{91492608-716D-6D13-6237-65835B71311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5209" y="6236800"/>
            <a:ext cx="1733548" cy="48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834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algn="l" defTabSz="1463040" rtl="0" eaLnBrk="1" latinLnBrk="0" hangingPunct="1">
        <a:lnSpc>
          <a:spcPct val="85000"/>
        </a:lnSpc>
        <a:spcBef>
          <a:spcPct val="0"/>
        </a:spcBef>
        <a:buNone/>
        <a:defRPr lang="en-US" sz="3600" b="1" kern="1200" dirty="0">
          <a:solidFill>
            <a:srgbClr val="658D26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60" userDrawn="1">
          <p15:clr>
            <a:srgbClr val="F26B43"/>
          </p15:clr>
        </p15:guide>
        <p15:guide id="4" pos="2520" userDrawn="1">
          <p15:clr>
            <a:srgbClr val="F26B43"/>
          </p15:clr>
        </p15:guide>
        <p15:guide id="5" pos="2760" userDrawn="1">
          <p15:clr>
            <a:srgbClr val="F26B43"/>
          </p15:clr>
        </p15:guide>
        <p15:guide id="6" pos="3720" userDrawn="1">
          <p15:clr>
            <a:srgbClr val="F26B43"/>
          </p15:clr>
        </p15:guide>
        <p15:guide id="7" pos="3960" userDrawn="1">
          <p15:clr>
            <a:srgbClr val="F26B43"/>
          </p15:clr>
        </p15:guide>
        <p15:guide id="8" pos="4920" userDrawn="1">
          <p15:clr>
            <a:srgbClr val="F26B43"/>
          </p15:clr>
        </p15:guide>
        <p15:guide id="9" pos="5160" userDrawn="1">
          <p15:clr>
            <a:srgbClr val="F26B43"/>
          </p15:clr>
        </p15:guide>
        <p15:guide id="10" pos="6240" userDrawn="1">
          <p15:clr>
            <a:srgbClr val="F26B43"/>
          </p15:clr>
        </p15:guide>
        <p15:guide id="11" pos="7320" userDrawn="1">
          <p15:clr>
            <a:srgbClr val="F26B43"/>
          </p15:clr>
        </p15:guide>
        <p15:guide id="12" orient="horz" pos="1080" userDrawn="1">
          <p15:clr>
            <a:srgbClr val="F26B43"/>
          </p15:clr>
        </p15:guide>
        <p15:guide id="13" orient="horz" pos="3768" userDrawn="1">
          <p15:clr>
            <a:srgbClr val="F26B43"/>
          </p15:clr>
        </p15:guide>
        <p15:guide id="14" orient="horz" pos="4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18" Type="http://schemas.openxmlformats.org/officeDocument/2006/relationships/image" Target="../media/image32.sv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sv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73666" y="1714501"/>
            <a:ext cx="8659432" cy="2650906"/>
          </a:xfrm>
        </p:spPr>
        <p:txBody>
          <a:bodyPr/>
          <a:lstStyle>
            <a:defPPr>
              <a:defRPr lang="en-US"/>
            </a:defPPr>
            <a:lvl1pPr marL="0" algn="l" defTabSz="121915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6" algn="l" defTabSz="121915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51" algn="l" defTabSz="121915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27" algn="l" defTabSz="121915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02" algn="l" defTabSz="121915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78" algn="l" defTabSz="121915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54" algn="l" defTabSz="121915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29" algn="l" defTabSz="121915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05" algn="l" defTabSz="121915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800" kern="100" cap="all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Analyse des Compétences en Data et IA via Les médias sociaux </a:t>
            </a:r>
            <a:endParaRPr lang="en-US" sz="48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73666" y="4732251"/>
            <a:ext cx="8999674" cy="762000"/>
          </a:xfrm>
        </p:spPr>
        <p:txBody>
          <a:bodyPr/>
          <a:lstStyle>
            <a:defPPr>
              <a:defRPr lang="en-US"/>
            </a:defPPr>
            <a:lvl1pPr marL="0" algn="l" defTabSz="121915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6" algn="l" defTabSz="121915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51" algn="l" defTabSz="121915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27" algn="l" defTabSz="121915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02" algn="l" defTabSz="121915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78" algn="l" defTabSz="121915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54" algn="l" defTabSz="121915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29" algn="l" defTabSz="121915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05" algn="l" defTabSz="121915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État des lieux et projections futures :</a:t>
            </a:r>
          </a:p>
          <a:p>
            <a:r>
              <a:rPr lang="fr-FR"/>
              <a:t>Une approche Big Data pour anticiper l’évolution des métiers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7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B801F-9DB9-B419-C029-AE6E9F0A9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B19DDA-CFCF-1D32-DB76-FB40E2A75D45}"/>
              </a:ext>
            </a:extLst>
          </p:cNvPr>
          <p:cNvSpPr txBox="1">
            <a:spLocks/>
          </p:cNvSpPr>
          <p:nvPr/>
        </p:nvSpPr>
        <p:spPr>
          <a:xfrm>
            <a:off x="361950" y="-83037"/>
            <a:ext cx="11468100" cy="924333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1219151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151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r>
              <a:rPr lang="en-US" sz="2100">
                <a:solidFill>
                  <a:schemeClr val="tx1"/>
                </a:solidFill>
              </a:rPr>
              <a:t>Analysis of Data and AI skills through social media: current state and projection of future trends.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79BE2DA-A7FA-4160-21F5-B4F7BD0D67B5}"/>
              </a:ext>
            </a:extLst>
          </p:cNvPr>
          <p:cNvSpPr/>
          <p:nvPr/>
        </p:nvSpPr>
        <p:spPr>
          <a:xfrm>
            <a:off x="586970" y="2452190"/>
            <a:ext cx="327660" cy="32983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5473F83-82CB-0723-B76E-472BDF9A2BE5}"/>
              </a:ext>
            </a:extLst>
          </p:cNvPr>
          <p:cNvSpPr/>
          <p:nvPr/>
        </p:nvSpPr>
        <p:spPr>
          <a:xfrm>
            <a:off x="594747" y="1419457"/>
            <a:ext cx="327660" cy="32983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F5E43814-0111-B1FD-426E-71F99BAB9709}"/>
              </a:ext>
            </a:extLst>
          </p:cNvPr>
          <p:cNvSpPr txBox="1">
            <a:spLocks/>
          </p:cNvSpPr>
          <p:nvPr/>
        </p:nvSpPr>
        <p:spPr>
          <a:xfrm>
            <a:off x="1039828" y="2541127"/>
            <a:ext cx="3634740" cy="1519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053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1200" cap="none" spc="0" normalizeH="0" baseline="0" noProof="0">
                <a:ln>
                  <a:noFill/>
                </a:ln>
                <a:solidFill>
                  <a:srgbClr val="6CC24A">
                    <a:lumMod val="75000"/>
                  </a:srgb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Solution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145ADA-1548-00A7-5601-4073C06503B6}"/>
              </a:ext>
            </a:extLst>
          </p:cNvPr>
          <p:cNvSpPr txBox="1"/>
          <p:nvPr/>
        </p:nvSpPr>
        <p:spPr>
          <a:xfrm>
            <a:off x="644687" y="2812209"/>
            <a:ext cx="5466783" cy="3795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71450" indent="-171450" defTabSz="1462922">
              <a:buFont typeface="Arial" panose="020B0604020202020204" pitchFamily="34" charset="0"/>
              <a:buChar char="•"/>
              <a:defRPr/>
            </a:pPr>
            <a:r>
              <a:rPr lang="en-US" sz="1100">
                <a:solidFill>
                  <a:srgbClr val="000000"/>
                </a:solidFill>
                <a:latin typeface="Arial"/>
                <a:cs typeface="Arial"/>
              </a:rPr>
              <a:t>A pipeline of tools that scrape the web, clean data and then use it to make predictions and </a:t>
            </a:r>
            <a:r>
              <a:rPr lang="en-US" sz="1100">
                <a:solidFill>
                  <a:srgbClr val="000000"/>
                </a:solidFill>
                <a:ea typeface="+mn-lt"/>
                <a:cs typeface="+mn-lt"/>
              </a:rPr>
              <a:t>visualizations</a:t>
            </a:r>
          </a:p>
        </p:txBody>
      </p:sp>
      <p:sp>
        <p:nvSpPr>
          <p:cNvPr id="30" name="Title 2">
            <a:extLst>
              <a:ext uri="{FF2B5EF4-FFF2-40B4-BE49-F238E27FC236}">
                <a16:creationId xmlns:a16="http://schemas.microsoft.com/office/drawing/2014/main" id="{1A3EBBE2-C4B7-EC71-2F4D-C73706DB036D}"/>
              </a:ext>
            </a:extLst>
          </p:cNvPr>
          <p:cNvSpPr txBox="1">
            <a:spLocks/>
          </p:cNvSpPr>
          <p:nvPr/>
        </p:nvSpPr>
        <p:spPr>
          <a:xfrm>
            <a:off x="1036553" y="1508393"/>
            <a:ext cx="3634740" cy="1519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053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1200" cap="none" spc="0" normalizeH="0" baseline="0" noProof="0">
                <a:ln>
                  <a:noFill/>
                </a:ln>
                <a:solidFill>
                  <a:srgbClr val="6CC24A">
                    <a:lumMod val="75000"/>
                  </a:srgb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Business Challenge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DEEF5B-A561-F17A-6356-4417C02C0958}"/>
              </a:ext>
            </a:extLst>
          </p:cNvPr>
          <p:cNvCxnSpPr>
            <a:cxnSpLocks/>
          </p:cNvCxnSpPr>
          <p:nvPr/>
        </p:nvCxnSpPr>
        <p:spPr>
          <a:xfrm>
            <a:off x="612677" y="1330087"/>
            <a:ext cx="5334000" cy="0"/>
          </a:xfrm>
          <a:prstGeom prst="line">
            <a:avLst/>
          </a:prstGeom>
          <a:ln w="63500" cap="sq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75" name="Graphic 74">
            <a:extLst>
              <a:ext uri="{FF2B5EF4-FFF2-40B4-BE49-F238E27FC236}">
                <a16:creationId xmlns:a16="http://schemas.microsoft.com/office/drawing/2014/main" id="{D8AB31E5-3EE3-F937-34ED-27CF6CC211E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71814" y="1485213"/>
            <a:ext cx="173527" cy="198317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D29DD12B-88E5-0645-2522-ADB95F09B0C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51131" y="2520734"/>
            <a:ext cx="199338" cy="1812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DF4AAC-4C46-02D3-8BA7-DF10A7B27CEA}"/>
              </a:ext>
            </a:extLst>
          </p:cNvPr>
          <p:cNvSpPr txBox="1"/>
          <p:nvPr/>
        </p:nvSpPr>
        <p:spPr>
          <a:xfrm>
            <a:off x="608599" y="1795198"/>
            <a:ext cx="5466783" cy="62277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01600" indent="-92075">
              <a:spcBef>
                <a:spcPts val="167"/>
              </a:spcBef>
              <a:spcAft>
                <a:spcPts val="167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</a:rPr>
              <a:t> Predict the evolution of the job market</a:t>
            </a:r>
            <a:endParaRPr lang="fr-FR"/>
          </a:p>
          <a:p>
            <a:pPr marL="101600" indent="-92075">
              <a:spcBef>
                <a:spcPts val="167"/>
              </a:spcBef>
              <a:spcAft>
                <a:spcPts val="167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</a:rPr>
              <a:t>Identify the most important skills for current and future collaborators</a:t>
            </a:r>
            <a:endParaRPr lang="en-US" sz="1200">
              <a:solidFill>
                <a:srgbClr val="000000"/>
              </a:solidFill>
              <a:cs typeface="Arial"/>
            </a:endParaRPr>
          </a:p>
          <a:p>
            <a:pPr marL="101600" indent="-92075" defTabSz="1219102">
              <a:spcBef>
                <a:spcPts val="167"/>
              </a:spcBef>
              <a:spcAft>
                <a:spcPts val="167"/>
              </a:spcAft>
              <a:buFont typeface="Arial" panose="020B0604020202020204" pitchFamily="34" charset="0"/>
              <a:buChar char="•"/>
              <a:defRPr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Gather extensive data about the Moroccan job market</a:t>
            </a:r>
            <a:endParaRPr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3665" indent="-113665" defTabSz="1219102" fontAlgn="base">
              <a:spcAft>
                <a:spcPts val="333"/>
              </a:spcAft>
              <a:buFont typeface="Arial" panose="020B0604020202020204" pitchFamily="34" charset="0"/>
              <a:buChar char="•"/>
              <a:defRPr/>
            </a:pPr>
            <a:endParaRPr 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B6D4C4-5F94-D60A-162E-42C7511AD2D7}"/>
              </a:ext>
            </a:extLst>
          </p:cNvPr>
          <p:cNvSpPr txBox="1"/>
          <p:nvPr/>
        </p:nvSpPr>
        <p:spPr>
          <a:xfrm>
            <a:off x="671814" y="1008260"/>
            <a:ext cx="2949442" cy="23245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1219053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Use case 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1F4FA8D-B464-297F-B05B-8BD3EC418207}"/>
              </a:ext>
            </a:extLst>
          </p:cNvPr>
          <p:cNvCxnSpPr>
            <a:cxnSpLocks/>
          </p:cNvCxnSpPr>
          <p:nvPr/>
        </p:nvCxnSpPr>
        <p:spPr>
          <a:xfrm>
            <a:off x="6369239" y="1330087"/>
            <a:ext cx="5569210" cy="0"/>
          </a:xfrm>
          <a:prstGeom prst="line">
            <a:avLst/>
          </a:prstGeom>
          <a:ln w="63500" cap="sq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Title 2">
            <a:extLst>
              <a:ext uri="{FF2B5EF4-FFF2-40B4-BE49-F238E27FC236}">
                <a16:creationId xmlns:a16="http://schemas.microsoft.com/office/drawing/2014/main" id="{5A00E82B-B7C9-F766-4F51-2A7642C54EAA}"/>
              </a:ext>
            </a:extLst>
          </p:cNvPr>
          <p:cNvSpPr txBox="1">
            <a:spLocks/>
          </p:cNvSpPr>
          <p:nvPr/>
        </p:nvSpPr>
        <p:spPr>
          <a:xfrm>
            <a:off x="6829263" y="3128286"/>
            <a:ext cx="1645019" cy="16915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053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1200" cap="none" spc="0" normalizeH="0" baseline="0" noProof="0">
                <a:ln>
                  <a:noFill/>
                </a:ln>
                <a:solidFill>
                  <a:srgbClr val="5F249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Typical Clients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1E90C8-F6D6-CAE7-8862-8B036F42E007}"/>
              </a:ext>
            </a:extLst>
          </p:cNvPr>
          <p:cNvSpPr txBox="1"/>
          <p:nvPr/>
        </p:nvSpPr>
        <p:spPr>
          <a:xfrm>
            <a:off x="6668008" y="3459564"/>
            <a:ext cx="2543262" cy="101905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14295" marR="0" lvl="0" indent="-114295" algn="l" defTabSz="12191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solidFill>
                  <a:srgbClr val="000000"/>
                </a:solidFill>
              </a:rPr>
              <a:t>Solutioning</a:t>
            </a:r>
          </a:p>
          <a:p>
            <a:pPr marL="114295" marR="0" lvl="0" indent="-114295" algn="l" defTabSz="12191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solidFill>
                  <a:srgbClr val="000000"/>
                </a:solidFill>
              </a:rPr>
              <a:t>HR</a:t>
            </a:r>
          </a:p>
          <a:p>
            <a:pPr marL="114295" lvl="0" indent="-114295" defTabSz="1219102">
              <a:spcAft>
                <a:spcPts val="333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</a:rPr>
              <a:t> </a:t>
            </a:r>
            <a:r>
              <a:rPr lang="fr-FR" sz="1100" dirty="0"/>
              <a:t>Entreprises</a:t>
            </a:r>
            <a:endParaRPr lang="en-US" sz="1100" dirty="0">
              <a:solidFill>
                <a:srgbClr val="000000"/>
              </a:solidFill>
            </a:endParaRPr>
          </a:p>
          <a:p>
            <a:pPr marL="114295" lvl="0" indent="-114295" defTabSz="1219102">
              <a:spcAft>
                <a:spcPts val="333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Schools, universities and training centers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7709B9-86CB-1009-C6CD-FD2FB9D44EF5}"/>
              </a:ext>
            </a:extLst>
          </p:cNvPr>
          <p:cNvSpPr txBox="1"/>
          <p:nvPr/>
        </p:nvSpPr>
        <p:spPr>
          <a:xfrm>
            <a:off x="6321476" y="1008260"/>
            <a:ext cx="5664737" cy="22630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1219053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Use Case Business Outcomes and Key indicators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41AA58E3-4037-3EEB-44C3-5C35BB486A95}"/>
              </a:ext>
            </a:extLst>
          </p:cNvPr>
          <p:cNvSpPr txBox="1">
            <a:spLocks/>
          </p:cNvSpPr>
          <p:nvPr/>
        </p:nvSpPr>
        <p:spPr>
          <a:xfrm>
            <a:off x="6829821" y="1669667"/>
            <a:ext cx="3634740" cy="1519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053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1200" cap="none" spc="0" normalizeH="0" baseline="0" noProof="0">
                <a:ln>
                  <a:noFill/>
                </a:ln>
                <a:solidFill>
                  <a:srgbClr val="5F249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Business outcomes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558130-1C64-F8D9-32FB-DB1C966AAAFD}"/>
              </a:ext>
            </a:extLst>
          </p:cNvPr>
          <p:cNvSpPr txBox="1"/>
          <p:nvPr/>
        </p:nvSpPr>
        <p:spPr>
          <a:xfrm>
            <a:off x="6746186" y="1867221"/>
            <a:ext cx="2465083" cy="116418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01600" indent="-101600">
              <a:spcBef>
                <a:spcPts val="167"/>
              </a:spcBef>
              <a:spcAft>
                <a:spcPts val="167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000000"/>
                </a:solidFill>
              </a:rPr>
              <a:t>A rich dataset of job offers and relevant skills in the Moroccan job market</a:t>
            </a:r>
            <a:endParaRPr lang="fr-FR"/>
          </a:p>
          <a:p>
            <a:pPr marL="101600" indent="-101600">
              <a:spcBef>
                <a:spcPts val="167"/>
              </a:spcBef>
              <a:spcAft>
                <a:spcPts val="167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000000"/>
                </a:solidFill>
              </a:rPr>
              <a:t>An intuitive interface to predict and visualize future evolutions of the market</a:t>
            </a:r>
            <a:endParaRPr lang="en-US" sz="1100">
              <a:solidFill>
                <a:srgbClr val="000000"/>
              </a:solidFill>
              <a:cs typeface="Arial"/>
            </a:endParaRPr>
          </a:p>
          <a:p>
            <a:pPr marL="101600" indent="-101600">
              <a:spcBef>
                <a:spcPts val="167"/>
              </a:spcBef>
              <a:spcAft>
                <a:spcPts val="167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rgbClr val="000000"/>
              </a:solidFill>
              <a:cs typeface="Arial"/>
            </a:endParaRPr>
          </a:p>
        </p:txBody>
      </p:sp>
      <p:pic>
        <p:nvPicPr>
          <p:cNvPr id="17" name="Graphic 16" descr="Handshake outline">
            <a:extLst>
              <a:ext uri="{FF2B5EF4-FFF2-40B4-BE49-F238E27FC236}">
                <a16:creationId xmlns:a16="http://schemas.microsoft.com/office/drawing/2014/main" id="{0991C1FD-07E6-025A-CC73-184F1B653A3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69239" y="1584067"/>
            <a:ext cx="323157" cy="323157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125245AA-A757-4483-A384-755E56A7FB62}"/>
              </a:ext>
            </a:extLst>
          </p:cNvPr>
          <p:cNvSpPr/>
          <p:nvPr/>
        </p:nvSpPr>
        <p:spPr>
          <a:xfrm>
            <a:off x="6369239" y="1580731"/>
            <a:ext cx="327660" cy="329831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0" name="Graphic 19" descr="Handshake outline">
            <a:extLst>
              <a:ext uri="{FF2B5EF4-FFF2-40B4-BE49-F238E27FC236}">
                <a16:creationId xmlns:a16="http://schemas.microsoft.com/office/drawing/2014/main" id="{D1B83207-BE3A-41D6-736C-59E059AC2D07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23029" y="1628893"/>
            <a:ext cx="244978" cy="244978"/>
          </a:xfrm>
          <a:prstGeom prst="rect">
            <a:avLst/>
          </a:prstGeom>
        </p:spPr>
      </p:pic>
      <p:sp>
        <p:nvSpPr>
          <p:cNvPr id="21" name="Title 2">
            <a:extLst>
              <a:ext uri="{FF2B5EF4-FFF2-40B4-BE49-F238E27FC236}">
                <a16:creationId xmlns:a16="http://schemas.microsoft.com/office/drawing/2014/main" id="{16474E7E-EEB5-038C-D12A-4DD62D6C7B31}"/>
              </a:ext>
            </a:extLst>
          </p:cNvPr>
          <p:cNvSpPr txBox="1">
            <a:spLocks/>
          </p:cNvSpPr>
          <p:nvPr/>
        </p:nvSpPr>
        <p:spPr>
          <a:xfrm>
            <a:off x="9720959" y="1624748"/>
            <a:ext cx="2045568" cy="17027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053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1200" cap="none" spc="0" normalizeH="0" baseline="0" noProof="0">
                <a:ln>
                  <a:noFill/>
                </a:ln>
                <a:solidFill>
                  <a:srgbClr val="5F249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Key Indicators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830E5D-81E4-8657-40A4-1215853275DD}"/>
              </a:ext>
            </a:extLst>
          </p:cNvPr>
          <p:cNvSpPr txBox="1"/>
          <p:nvPr/>
        </p:nvSpPr>
        <p:spPr>
          <a:xfrm>
            <a:off x="9192075" y="1907224"/>
            <a:ext cx="2794138" cy="25964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100" b="1"/>
              <a:t>+64% increase</a:t>
            </a:r>
            <a:r>
              <a:rPr lang="en-US" sz="1100"/>
              <a:t> in demand for </a:t>
            </a:r>
            <a:r>
              <a:rPr lang="en-US" sz="1100" b="1"/>
              <a:t>Data Science skills</a:t>
            </a:r>
            <a:r>
              <a:rPr lang="en-US" sz="1100"/>
              <a:t> over the past 12 months</a:t>
            </a:r>
            <a:endParaRPr lang="en-US" sz="1100">
              <a:cs typeface="Arial"/>
            </a:endParaRPr>
          </a:p>
          <a:p>
            <a:pPr>
              <a:lnSpc>
                <a:spcPct val="150000"/>
              </a:lnSpc>
              <a:defRPr/>
            </a:pPr>
            <a:r>
              <a:rPr lang="en-US" sz="1100" b="1" u="sng">
                <a:cs typeface="Arial"/>
              </a:rPr>
              <a:t>Over The last 30 months: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100" b="1"/>
              <a:t>83%</a:t>
            </a:r>
            <a:r>
              <a:rPr lang="en-US" sz="1100"/>
              <a:t> of job offers require at least one </a:t>
            </a:r>
            <a:r>
              <a:rPr lang="en-US" sz="1100" b="1"/>
              <a:t>advanced technical skill</a:t>
            </a:r>
            <a:r>
              <a:rPr lang="en-US" sz="1100"/>
              <a:t> (e.g., SQL, Python, Machine Learning) </a:t>
            </a:r>
            <a:endParaRPr lang="en-US" sz="1100">
              <a:cs typeface="Arial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100" b="1"/>
              <a:t>76%</a:t>
            </a:r>
            <a:r>
              <a:rPr lang="en-US" sz="1100"/>
              <a:t> of job postings are concentrated in </a:t>
            </a:r>
            <a:r>
              <a:rPr lang="en-US" sz="1100" b="1"/>
              <a:t>four main sectors</a:t>
            </a:r>
            <a:r>
              <a:rPr lang="en-US" sz="1100"/>
              <a:t>: IT, Finance, Consulting, and Industry</a:t>
            </a:r>
            <a:endParaRPr lang="en-US" sz="1100">
              <a:cs typeface="Arial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100" b="1"/>
              <a:t>81%</a:t>
            </a:r>
            <a:r>
              <a:rPr lang="en-US" sz="1100"/>
              <a:t> of job offers require a </a:t>
            </a:r>
            <a:r>
              <a:rPr lang="en-US" sz="1100" b="1"/>
              <a:t>Master’s degree or higher (Bac+5)</a:t>
            </a:r>
            <a:endParaRPr lang="en-US" sz="1100"/>
          </a:p>
          <a:p>
            <a:pPr lvl="0">
              <a:lnSpc>
                <a:spcPct val="150000"/>
              </a:lnSpc>
              <a:defRPr/>
            </a:pPr>
            <a:r>
              <a:rPr lang="en-US" sz="1100"/>
              <a:t> </a:t>
            </a:r>
            <a:endParaRPr lang="en-US" sz="1100">
              <a:cs typeface="Arial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F8DDD78-DDBD-AEA4-F3AA-C201D71CA373}"/>
              </a:ext>
            </a:extLst>
          </p:cNvPr>
          <p:cNvSpPr/>
          <p:nvPr/>
        </p:nvSpPr>
        <p:spPr>
          <a:xfrm>
            <a:off x="9266692" y="1544972"/>
            <a:ext cx="327660" cy="329831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A42C8242-3E03-B390-E0A1-FBE233FFD308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19171" y="1603672"/>
            <a:ext cx="213360" cy="2133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BC35FC-EB06-6961-CB30-D599A02A69C7}"/>
              </a:ext>
            </a:extLst>
          </p:cNvPr>
          <p:cNvSpPr txBox="1"/>
          <p:nvPr/>
        </p:nvSpPr>
        <p:spPr>
          <a:xfrm>
            <a:off x="644687" y="4633708"/>
            <a:ext cx="4149797" cy="14036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1219053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Project status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01EB00-8E8A-23FB-3991-085BD54EDB87}"/>
              </a:ext>
            </a:extLst>
          </p:cNvPr>
          <p:cNvCxnSpPr>
            <a:cxnSpLocks/>
          </p:cNvCxnSpPr>
          <p:nvPr/>
        </p:nvCxnSpPr>
        <p:spPr>
          <a:xfrm flipV="1">
            <a:off x="671960" y="4796426"/>
            <a:ext cx="11266489" cy="85796"/>
          </a:xfrm>
          <a:prstGeom prst="line">
            <a:avLst/>
          </a:prstGeom>
          <a:ln w="63500" cap="sq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70B3AEB6-6EC9-DCEA-E205-8950EEB179CB}"/>
              </a:ext>
            </a:extLst>
          </p:cNvPr>
          <p:cNvSpPr/>
          <p:nvPr/>
        </p:nvSpPr>
        <p:spPr>
          <a:xfrm>
            <a:off x="858375" y="5729261"/>
            <a:ext cx="1274257" cy="423711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3152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46304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19456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92608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65760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38912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12064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85216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/>
              <a:t>Business Process Understanding</a:t>
            </a:r>
            <a:endParaRPr lang="fr-FR" sz="1100">
              <a:solidFill>
                <a:schemeClr val="bg1"/>
              </a:solidFill>
            </a:endParaRPr>
          </a:p>
        </p:txBody>
      </p:sp>
      <p:sp>
        <p:nvSpPr>
          <p:cNvPr id="33" name="Title 2">
            <a:extLst>
              <a:ext uri="{FF2B5EF4-FFF2-40B4-BE49-F238E27FC236}">
                <a16:creationId xmlns:a16="http://schemas.microsoft.com/office/drawing/2014/main" id="{C9C451DF-3BBC-F905-7950-32B5DBF02721}"/>
              </a:ext>
            </a:extLst>
          </p:cNvPr>
          <p:cNvSpPr txBox="1">
            <a:spLocks/>
          </p:cNvSpPr>
          <p:nvPr/>
        </p:nvSpPr>
        <p:spPr>
          <a:xfrm>
            <a:off x="8076610" y="4977048"/>
            <a:ext cx="1645019" cy="16915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053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Squad team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12D5C11-6A8B-90B4-680E-3B3F29E98D99}"/>
              </a:ext>
            </a:extLst>
          </p:cNvPr>
          <p:cNvSpPr/>
          <p:nvPr/>
        </p:nvSpPr>
        <p:spPr>
          <a:xfrm>
            <a:off x="7644714" y="4923220"/>
            <a:ext cx="327660" cy="32983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CDBC5E21-EE2B-9794-E2C0-C6EE8C12488B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03451" y="4977065"/>
            <a:ext cx="196010" cy="20195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A431EB3-BFB0-B219-9E49-E02B72FD9CEA}"/>
              </a:ext>
            </a:extLst>
          </p:cNvPr>
          <p:cNvSpPr txBox="1"/>
          <p:nvPr/>
        </p:nvSpPr>
        <p:spPr>
          <a:xfrm>
            <a:off x="10608461" y="4907775"/>
            <a:ext cx="1537353" cy="12629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1097280">
              <a:lnSpc>
                <a:spcPct val="90000"/>
              </a:lnSpc>
              <a:spcAft>
                <a:spcPts val="480"/>
              </a:spcAft>
            </a:pPr>
            <a:r>
              <a:rPr lang="fr-FR" sz="1100" b="1">
                <a:solidFill>
                  <a:srgbClr val="000000"/>
                </a:solidFill>
                <a:latin typeface="Arial"/>
              </a:rPr>
              <a:t>BI Consultant</a:t>
            </a:r>
          </a:p>
          <a:p>
            <a:pPr defTabSz="1097280">
              <a:lnSpc>
                <a:spcPct val="90000"/>
              </a:lnSpc>
              <a:spcAft>
                <a:spcPts val="480"/>
              </a:spcAft>
            </a:pPr>
            <a:r>
              <a:rPr lang="fr-FR" sz="1100" b="1" err="1">
                <a:solidFill>
                  <a:srgbClr val="000000"/>
                </a:solidFill>
                <a:latin typeface="Arial"/>
              </a:rPr>
              <a:t>Ettakifi</a:t>
            </a:r>
            <a:r>
              <a:rPr lang="fr-FR" sz="1100" b="1">
                <a:solidFill>
                  <a:srgbClr val="000000"/>
                </a:solidFill>
                <a:latin typeface="Arial"/>
              </a:rPr>
              <a:t> Houssam</a:t>
            </a:r>
            <a:endParaRPr lang="fr-FR" sz="1100" b="1">
              <a:solidFill>
                <a:srgbClr val="000000"/>
              </a:solidFill>
              <a:latin typeface="Arial"/>
              <a:cs typeface="Arial"/>
            </a:endParaRPr>
          </a:p>
          <a:p>
            <a:pPr defTabSz="1097280">
              <a:lnSpc>
                <a:spcPct val="90000"/>
              </a:lnSpc>
              <a:spcAft>
                <a:spcPts val="480"/>
              </a:spcAft>
            </a:pPr>
            <a:r>
              <a:rPr lang="fr-FR" sz="1100" b="1" err="1">
                <a:solidFill>
                  <a:srgbClr val="000000"/>
                </a:solidFill>
                <a:latin typeface="Arial"/>
              </a:rPr>
              <a:t>Souhai</a:t>
            </a:r>
            <a:r>
              <a:rPr lang="fr-FR" sz="1100" b="1">
                <a:solidFill>
                  <a:srgbClr val="000000"/>
                </a:solidFill>
                <a:latin typeface="Arial"/>
              </a:rPr>
              <a:t> </a:t>
            </a:r>
            <a:r>
              <a:rPr lang="fr-FR" sz="1100" b="1" err="1">
                <a:solidFill>
                  <a:srgbClr val="000000"/>
                </a:solidFill>
                <a:latin typeface="Arial"/>
              </a:rPr>
              <a:t>khalmadani</a:t>
            </a:r>
            <a:endParaRPr lang="fr-FR" sz="1100" b="1" err="1">
              <a:solidFill>
                <a:srgbClr val="000000"/>
              </a:solidFill>
              <a:latin typeface="Arial"/>
              <a:cs typeface="Arial"/>
            </a:endParaRPr>
          </a:p>
          <a:p>
            <a:pPr defTabSz="1097280">
              <a:lnSpc>
                <a:spcPct val="90000"/>
              </a:lnSpc>
              <a:spcAft>
                <a:spcPts val="480"/>
              </a:spcAft>
            </a:pPr>
            <a:r>
              <a:rPr lang="fr-FR" sz="1100" b="1">
                <a:cs typeface="Arial"/>
              </a:rPr>
              <a:t>Youness Azroul</a:t>
            </a:r>
            <a:endParaRPr lang="en-US" sz="1100">
              <a:cs typeface="Arial"/>
            </a:endParaRPr>
          </a:p>
          <a:p>
            <a:pPr defTabSz="1097280">
              <a:lnSpc>
                <a:spcPct val="90000"/>
              </a:lnSpc>
              <a:spcAft>
                <a:spcPts val="480"/>
              </a:spcAft>
            </a:pPr>
            <a:r>
              <a:rPr lang="fr-FR" sz="1100" b="1" err="1">
                <a:cs typeface="Arial"/>
              </a:rPr>
              <a:t>Ouassim</a:t>
            </a:r>
            <a:r>
              <a:rPr lang="fr-FR" sz="1100" b="1">
                <a:cs typeface="Arial"/>
              </a:rPr>
              <a:t> Moussaoui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C576B22-3986-E8A8-40D2-00544C8C3ADC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68262" y="5793893"/>
            <a:ext cx="186298" cy="33807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C10B3C3-2F83-6747-624A-88D9477DD983}"/>
              </a:ext>
            </a:extLst>
          </p:cNvPr>
          <p:cNvSpPr txBox="1"/>
          <p:nvPr/>
        </p:nvSpPr>
        <p:spPr>
          <a:xfrm>
            <a:off x="9536493" y="5887372"/>
            <a:ext cx="1522440" cy="61350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1097280">
              <a:lnSpc>
                <a:spcPct val="90000"/>
              </a:lnSpc>
              <a:spcAft>
                <a:spcPts val="480"/>
              </a:spcAft>
            </a:pPr>
            <a:r>
              <a:rPr lang="fr-FR" sz="1100" b="1">
                <a:solidFill>
                  <a:schemeClr val="accent2"/>
                </a:solidFill>
                <a:latin typeface="Arial"/>
              </a:rPr>
              <a:t>SL DATA IA &amp; Consulting</a:t>
            </a:r>
          </a:p>
          <a:p>
            <a:pPr defTabSz="1097280">
              <a:lnSpc>
                <a:spcPct val="90000"/>
              </a:lnSpc>
              <a:spcAft>
                <a:spcPts val="480"/>
              </a:spcAft>
            </a:pPr>
            <a:endParaRPr lang="fr-FR" sz="1100" b="1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56" name="Title 2">
            <a:extLst>
              <a:ext uri="{FF2B5EF4-FFF2-40B4-BE49-F238E27FC236}">
                <a16:creationId xmlns:a16="http://schemas.microsoft.com/office/drawing/2014/main" id="{54FDFCDD-91D1-E020-2E4D-A68DEBD5BE4D}"/>
              </a:ext>
            </a:extLst>
          </p:cNvPr>
          <p:cNvSpPr txBox="1">
            <a:spLocks/>
          </p:cNvSpPr>
          <p:nvPr/>
        </p:nvSpPr>
        <p:spPr>
          <a:xfrm>
            <a:off x="1111929" y="5005377"/>
            <a:ext cx="1645019" cy="16915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053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>
                <a:solidFill>
                  <a:schemeClr val="accent3"/>
                </a:solidFill>
                <a:latin typeface="Arial"/>
              </a:rPr>
              <a:t>Macro Planning</a:t>
            </a:r>
            <a:endParaRPr kumimoji="0" lang="en-US" sz="1333" b="1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D5E19B1-D12A-BCA9-C050-7F66BFBC7D0B}"/>
              </a:ext>
            </a:extLst>
          </p:cNvPr>
          <p:cNvSpPr/>
          <p:nvPr/>
        </p:nvSpPr>
        <p:spPr>
          <a:xfrm>
            <a:off x="647479" y="4915816"/>
            <a:ext cx="327660" cy="32983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1E82D649-C748-452E-3AF0-063B0F070D93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7832" y="4983573"/>
            <a:ext cx="245575" cy="197825"/>
          </a:xfrm>
          <a:prstGeom prst="rect">
            <a:avLst/>
          </a:prstGeom>
        </p:spPr>
      </p:pic>
      <p:sp>
        <p:nvSpPr>
          <p:cNvPr id="64" name="Arrow: Chevron 63">
            <a:extLst>
              <a:ext uri="{FF2B5EF4-FFF2-40B4-BE49-F238E27FC236}">
                <a16:creationId xmlns:a16="http://schemas.microsoft.com/office/drawing/2014/main" id="{C8ACE4B1-2671-5FD0-B214-81C2FAE9A7F9}"/>
              </a:ext>
            </a:extLst>
          </p:cNvPr>
          <p:cNvSpPr/>
          <p:nvPr/>
        </p:nvSpPr>
        <p:spPr>
          <a:xfrm>
            <a:off x="2041704" y="5722107"/>
            <a:ext cx="1274257" cy="423711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3152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46304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19456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92608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65760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38912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12064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85216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/>
              <a:t>Data Collection and Preparation</a:t>
            </a:r>
            <a:endParaRPr lang="fr-FR" sz="1100">
              <a:solidFill>
                <a:schemeClr val="bg1"/>
              </a:solidFill>
            </a:endParaRPr>
          </a:p>
        </p:txBody>
      </p:sp>
      <p:sp>
        <p:nvSpPr>
          <p:cNvPr id="65" name="Arrow: Chevron 64">
            <a:extLst>
              <a:ext uri="{FF2B5EF4-FFF2-40B4-BE49-F238E27FC236}">
                <a16:creationId xmlns:a16="http://schemas.microsoft.com/office/drawing/2014/main" id="{68E6FC15-7E2E-1A34-E0BC-49DCE72ABA96}"/>
              </a:ext>
            </a:extLst>
          </p:cNvPr>
          <p:cNvSpPr/>
          <p:nvPr/>
        </p:nvSpPr>
        <p:spPr>
          <a:xfrm>
            <a:off x="3205751" y="5734206"/>
            <a:ext cx="1274257" cy="423711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3152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46304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19456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92608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65760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38912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12064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85216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/>
              <a:t>Pipeline Development</a:t>
            </a:r>
            <a:endParaRPr lang="fr-FR" sz="1100">
              <a:solidFill>
                <a:schemeClr val="bg1"/>
              </a:solidFill>
            </a:endParaRPr>
          </a:p>
        </p:txBody>
      </p:sp>
      <p:sp>
        <p:nvSpPr>
          <p:cNvPr id="67" name="Arrow: Chevron 66">
            <a:extLst>
              <a:ext uri="{FF2B5EF4-FFF2-40B4-BE49-F238E27FC236}">
                <a16:creationId xmlns:a16="http://schemas.microsoft.com/office/drawing/2014/main" id="{BB4D6C2D-884C-6C43-D7DE-298DE355B697}"/>
              </a:ext>
            </a:extLst>
          </p:cNvPr>
          <p:cNvSpPr/>
          <p:nvPr/>
        </p:nvSpPr>
        <p:spPr>
          <a:xfrm>
            <a:off x="5555010" y="5716714"/>
            <a:ext cx="2019878" cy="423711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3152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46304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19456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92608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65760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38912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12064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85216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/>
              <a:t>Corrective &amp; Upgradable (prediction &amp; Dashboard )</a:t>
            </a:r>
            <a:endParaRPr lang="fr-FR" sz="1100">
              <a:solidFill>
                <a:schemeClr val="bg1"/>
              </a:solidFill>
            </a:endParaRPr>
          </a:p>
        </p:txBody>
      </p:sp>
      <p:sp>
        <p:nvSpPr>
          <p:cNvPr id="66" name="Arrow: Chevron 65">
            <a:extLst>
              <a:ext uri="{FF2B5EF4-FFF2-40B4-BE49-F238E27FC236}">
                <a16:creationId xmlns:a16="http://schemas.microsoft.com/office/drawing/2014/main" id="{4FC1AC79-0C59-E484-6A71-9DD8C81863B0}"/>
              </a:ext>
            </a:extLst>
          </p:cNvPr>
          <p:cNvSpPr/>
          <p:nvPr/>
        </p:nvSpPr>
        <p:spPr>
          <a:xfrm>
            <a:off x="4390963" y="5725460"/>
            <a:ext cx="1274257" cy="423711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3152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46304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19456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92608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65760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38912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12064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85216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/>
              <a:t>MVP</a:t>
            </a:r>
            <a:endParaRPr lang="fr-FR" sz="1100">
              <a:solidFill>
                <a:schemeClr val="bg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F7F9BDB-14DF-F0CF-C802-20E0316D64A9}"/>
              </a:ext>
            </a:extLst>
          </p:cNvPr>
          <p:cNvSpPr/>
          <p:nvPr/>
        </p:nvSpPr>
        <p:spPr>
          <a:xfrm>
            <a:off x="6431931" y="3053878"/>
            <a:ext cx="327660" cy="3298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1E7409BB-BBDD-3F34-472F-F14AB3304C1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97756" y="3107706"/>
            <a:ext cx="196010" cy="201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71A657-F205-3289-B8ED-45635901DF72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576602" y="5368747"/>
            <a:ext cx="186298" cy="3380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B3ECE3-EAB8-6A10-9A13-6209408BEB9B}"/>
              </a:ext>
            </a:extLst>
          </p:cNvPr>
          <p:cNvSpPr txBox="1"/>
          <p:nvPr/>
        </p:nvSpPr>
        <p:spPr>
          <a:xfrm>
            <a:off x="8687445" y="5264183"/>
            <a:ext cx="1645019" cy="461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7280">
              <a:lnSpc>
                <a:spcPct val="90000"/>
              </a:lnSpc>
              <a:spcAft>
                <a:spcPts val="480"/>
              </a:spcAft>
            </a:pPr>
            <a:r>
              <a:rPr lang="fr-FR" sz="1100" b="1">
                <a:solidFill>
                  <a:srgbClr val="000000"/>
                </a:solidFill>
              </a:rPr>
              <a:t>Saïd ABOUKS</a:t>
            </a:r>
          </a:p>
          <a:p>
            <a:pPr defTabSz="1097280">
              <a:lnSpc>
                <a:spcPct val="90000"/>
              </a:lnSpc>
              <a:spcAft>
                <a:spcPts val="480"/>
              </a:spcAft>
            </a:pPr>
            <a:r>
              <a:rPr lang="fr-FR" sz="1100" b="1">
                <a:solidFill>
                  <a:srgbClr val="000000"/>
                </a:solidFill>
                <a:latin typeface="Arial"/>
              </a:rPr>
              <a:t>BI Expert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5BE035-6AD3-F2C8-E943-7A51E43F04A3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430422" y="5345933"/>
            <a:ext cx="186298" cy="33807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3F3F18-6B60-6BCA-EAD6-298FAF242077}"/>
              </a:ext>
            </a:extLst>
          </p:cNvPr>
          <p:cNvCxnSpPr>
            <a:cxnSpLocks/>
          </p:cNvCxnSpPr>
          <p:nvPr/>
        </p:nvCxnSpPr>
        <p:spPr>
          <a:xfrm>
            <a:off x="862817" y="5527050"/>
            <a:ext cx="0" cy="208399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460F6AD-9D64-0CAF-53FC-302C9A194AA6}"/>
              </a:ext>
            </a:extLst>
          </p:cNvPr>
          <p:cNvSpPr/>
          <p:nvPr/>
        </p:nvSpPr>
        <p:spPr>
          <a:xfrm>
            <a:off x="359007" y="5356261"/>
            <a:ext cx="1219621" cy="207287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3152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46304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19456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92608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65760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38912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12064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85216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/>
              <a:t>03/03/2025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963A5B6-DC6A-D1C8-58E2-734E602111B1}"/>
              </a:ext>
            </a:extLst>
          </p:cNvPr>
          <p:cNvCxnSpPr>
            <a:cxnSpLocks/>
            <a:stCxn id="32" idx="4"/>
            <a:endCxn id="67" idx="3"/>
          </p:cNvCxnSpPr>
          <p:nvPr/>
        </p:nvCxnSpPr>
        <p:spPr>
          <a:xfrm>
            <a:off x="7574888" y="5563546"/>
            <a:ext cx="0" cy="365024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95B0426-1FCA-64B5-878F-50E83090803F}"/>
              </a:ext>
            </a:extLst>
          </p:cNvPr>
          <p:cNvSpPr/>
          <p:nvPr/>
        </p:nvSpPr>
        <p:spPr>
          <a:xfrm>
            <a:off x="6998415" y="5359431"/>
            <a:ext cx="1152946" cy="204115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3152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46304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19456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92608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65760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38912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12064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85216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/>
              <a:t>31/08/2025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A154CD6-F05B-4DCE-A105-FC7C6F4BB57B}"/>
              </a:ext>
            </a:extLst>
          </p:cNvPr>
          <p:cNvSpPr/>
          <p:nvPr/>
        </p:nvSpPr>
        <p:spPr>
          <a:xfrm>
            <a:off x="5114816" y="5251941"/>
            <a:ext cx="1257721" cy="23299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3152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46304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19456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92608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65760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38912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12064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852160" algn="l" defTabSz="1463040" rtl="0" eaLnBrk="1" latinLnBrk="0" hangingPunct="1">
              <a:defRPr sz="288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/>
              <a:t>07/07/2025</a:t>
            </a:r>
          </a:p>
        </p:txBody>
      </p:sp>
      <p:sp>
        <p:nvSpPr>
          <p:cNvPr id="51" name="Star: 6 Points 50">
            <a:extLst>
              <a:ext uri="{FF2B5EF4-FFF2-40B4-BE49-F238E27FC236}">
                <a16:creationId xmlns:a16="http://schemas.microsoft.com/office/drawing/2014/main" id="{A4185F8F-0E9B-8960-70E5-5D608A554751}"/>
              </a:ext>
            </a:extLst>
          </p:cNvPr>
          <p:cNvSpPr/>
          <p:nvPr/>
        </p:nvSpPr>
        <p:spPr>
          <a:xfrm>
            <a:off x="4213391" y="4840402"/>
            <a:ext cx="956734" cy="585359"/>
          </a:xfrm>
          <a:prstGeom prst="star6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err="1">
                <a:solidFill>
                  <a:schemeClr val="bg2">
                    <a:lumMod val="75000"/>
                  </a:schemeClr>
                </a:solidFill>
              </a:rPr>
              <a:t>We’re</a:t>
            </a:r>
            <a:r>
              <a:rPr lang="fr-FR" sz="1050" b="1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sz="1050" b="1" err="1">
                <a:solidFill>
                  <a:schemeClr val="bg2">
                    <a:lumMod val="75000"/>
                  </a:schemeClr>
                </a:solidFill>
              </a:rPr>
              <a:t>here</a:t>
            </a:r>
            <a:endParaRPr lang="fr-FR" sz="1050" b="1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8" name="Straight Connector 26">
            <a:extLst>
              <a:ext uri="{FF2B5EF4-FFF2-40B4-BE49-F238E27FC236}">
                <a16:creationId xmlns:a16="http://schemas.microsoft.com/office/drawing/2014/main" id="{0791D659-329B-5365-CF4B-016CFDCF3F21}"/>
              </a:ext>
            </a:extLst>
          </p:cNvPr>
          <p:cNvCxnSpPr>
            <a:cxnSpLocks/>
          </p:cNvCxnSpPr>
          <p:nvPr/>
        </p:nvCxnSpPr>
        <p:spPr>
          <a:xfrm>
            <a:off x="4709941" y="5404525"/>
            <a:ext cx="571501" cy="334606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C3D562-DF94-96FF-0B1F-AD74EBA260AA}"/>
              </a:ext>
            </a:extLst>
          </p:cNvPr>
          <p:cNvCxnSpPr>
            <a:cxnSpLocks/>
          </p:cNvCxnSpPr>
          <p:nvPr/>
        </p:nvCxnSpPr>
        <p:spPr>
          <a:xfrm flipH="1">
            <a:off x="5655666" y="5390205"/>
            <a:ext cx="5502" cy="567128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9" name="Graphique 28">
            <a:extLst>
              <a:ext uri="{FF2B5EF4-FFF2-40B4-BE49-F238E27FC236}">
                <a16:creationId xmlns:a16="http://schemas.microsoft.com/office/drawing/2014/main" id="{F92D5807-0CCA-AB38-4079-CFFFC6C20B9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8338" y="3058140"/>
            <a:ext cx="5344733" cy="17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8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87D6332-F5DA-E389-0467-AF6F2B3A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799" y="114798"/>
            <a:ext cx="5328609" cy="830345"/>
          </a:xfrm>
        </p:spPr>
        <p:txBody>
          <a:bodyPr>
            <a:normAutofit fontScale="90000"/>
          </a:bodyPr>
          <a:lstStyle/>
          <a:p>
            <a:r>
              <a:rPr lang="fr-FR"/>
              <a:t>Résultats visuels Power Bi</a:t>
            </a:r>
            <a:br>
              <a:rPr lang="fr-FR"/>
            </a:br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F9CF50D-BAB8-D92F-AD42-72708555A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" r="35"/>
          <a:stretch>
            <a:fillRect/>
          </a:stretch>
        </p:blipFill>
        <p:spPr>
          <a:xfrm>
            <a:off x="539396" y="620332"/>
            <a:ext cx="11002860" cy="56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8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87D6332-F5DA-E389-0467-AF6F2B3A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468" y="1245140"/>
            <a:ext cx="3784060" cy="4581728"/>
          </a:xfrm>
        </p:spPr>
        <p:txBody>
          <a:bodyPr>
            <a:normAutofit/>
          </a:bodyPr>
          <a:lstStyle/>
          <a:p>
            <a:br>
              <a:rPr lang="fr-FR"/>
            </a:br>
            <a:br>
              <a:rPr lang="fr-FR"/>
            </a:br>
            <a:br>
              <a:rPr lang="fr-FR"/>
            </a:br>
            <a:r>
              <a:rPr lang="fr-FR"/>
              <a:t>Résultats visuels  de la prédiction des Compétences</a:t>
            </a:r>
            <a:br>
              <a:rPr lang="fr-FR"/>
            </a:br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09B1D46-4F44-7856-09BF-E22301E3EEF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8"/>
          <a:stretch>
            <a:fillRect/>
          </a:stretch>
        </p:blipFill>
        <p:spPr>
          <a:xfrm>
            <a:off x="4121287" y="3159890"/>
            <a:ext cx="7892374" cy="3143634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F9CF50D-BAB8-D92F-AD42-72708555A5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7" r="2803" b="4659"/>
          <a:stretch>
            <a:fillRect/>
          </a:stretch>
        </p:blipFill>
        <p:spPr>
          <a:xfrm>
            <a:off x="4220861" y="218883"/>
            <a:ext cx="7693226" cy="283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1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2222D-2830-78D0-DFFA-A42222AA9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A77F0AF7-FBB7-33DE-ACAB-756EDA6F8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33136"/>
            <a:ext cx="11562521" cy="1181363"/>
          </a:xfrm>
        </p:spPr>
        <p:txBody>
          <a:bodyPr/>
          <a:lstStyle/>
          <a:p>
            <a:r>
              <a:rPr lang="fr-FR">
                <a:cs typeface="Arial"/>
              </a:rPr>
              <a:t>Déploiement sur AWS</a:t>
            </a:r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8716FA4-BCA9-AC05-8E92-87F8A9947E1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" y="1125448"/>
            <a:ext cx="11054366" cy="4994542"/>
          </a:xfrm>
        </p:spPr>
      </p:pic>
    </p:spTree>
    <p:extLst>
      <p:ext uri="{BB962C8B-B14F-4D97-AF65-F5344CB8AC3E}">
        <p14:creationId xmlns:p14="http://schemas.microsoft.com/office/powerpoint/2010/main" val="373565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24DBE-50FE-231A-3D3C-EF0C19162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671D1F6B-E621-6DE1-EADD-3D5C9369E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6152" y="225563"/>
            <a:ext cx="11369432" cy="130834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>
                <a:solidFill>
                  <a:schemeClr val="accent1"/>
                </a:solidFill>
                <a:ea typeface="+mj-lt"/>
                <a:cs typeface="+mj-lt"/>
              </a:rPr>
              <a:t>Diagramme de Gantt</a:t>
            </a:r>
            <a:r>
              <a:rPr lang="fr-FR" b="0">
                <a:ea typeface="+mj-lt"/>
                <a:cs typeface="+mj-lt"/>
              </a:rPr>
              <a:t> </a:t>
            </a:r>
            <a:br>
              <a:rPr lang="fr-FR" b="0">
                <a:ea typeface="+mj-lt"/>
                <a:cs typeface="+mj-lt"/>
              </a:rPr>
            </a:br>
            <a:r>
              <a:rPr lang="fr-FR" sz="2800">
                <a:solidFill>
                  <a:schemeClr val="tx1"/>
                </a:solidFill>
                <a:ea typeface="+mj-lt"/>
                <a:cs typeface="+mj-lt"/>
              </a:rPr>
              <a:t>Projet Analyse des Compétences en Data &amp; AI</a:t>
            </a:r>
            <a:endParaRPr lang="fr-FR" sz="2800">
              <a:solidFill>
                <a:schemeClr val="tx1"/>
              </a:solidFill>
              <a:cs typeface="Arial"/>
            </a:endParaRPr>
          </a:p>
        </p:txBody>
      </p:sp>
      <p:pic>
        <p:nvPicPr>
          <p:cNvPr id="2" name="Image 1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6B014B0C-84B7-4602-D8C4-F6AC70DE0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66" y="1710871"/>
            <a:ext cx="12197682" cy="5147443"/>
          </a:xfrm>
          <a:prstGeom prst="rect">
            <a:avLst/>
          </a:prstGeom>
        </p:spPr>
      </p:pic>
      <p:pic>
        <p:nvPicPr>
          <p:cNvPr id="4" name="Image 3" descr="Une image contenant texte, Police, conception&#10;&#10;Le contenu généré par l’IA peut être incorrect.">
            <a:extLst>
              <a:ext uri="{FF2B5EF4-FFF2-40B4-BE49-F238E27FC236}">
                <a16:creationId xmlns:a16="http://schemas.microsoft.com/office/drawing/2014/main" id="{A771D97E-2579-DF81-3B0D-CDC79C16D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193" y="949079"/>
            <a:ext cx="22383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6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 New Brand Palette">
      <a:dk1>
        <a:srgbClr val="000000"/>
      </a:dk1>
      <a:lt1>
        <a:srgbClr val="FFFFFF"/>
      </a:lt1>
      <a:dk2>
        <a:srgbClr val="D9D9D6"/>
      </a:dk2>
      <a:lt2>
        <a:srgbClr val="FFCD00"/>
      </a:lt2>
      <a:accent1>
        <a:srgbClr val="5F249F"/>
      </a:accent1>
      <a:accent2>
        <a:srgbClr val="00968F"/>
      </a:accent2>
      <a:accent3>
        <a:srgbClr val="00A3E1"/>
      </a:accent3>
      <a:accent4>
        <a:srgbClr val="006975"/>
      </a:accent4>
      <a:accent5>
        <a:srgbClr val="6CC24A"/>
      </a:accent5>
      <a:accent6>
        <a:srgbClr val="ED9B33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Aft>
            <a:spcPts val="400"/>
          </a:spcAft>
          <a:defRPr sz="2000" dirty="0"/>
        </a:defPPr>
      </a:lstStyle>
    </a:txDef>
  </a:objectDefaults>
  <a:extraClrSchemeLst/>
  <a:custClrLst>
    <a:custClr name="DXC Bright Purple">
      <a:srgbClr val="5F249F"/>
    </a:custClr>
    <a:custClr name="White">
      <a:srgbClr val="FFFFFF"/>
    </a:custClr>
    <a:custClr name="DXC Light Gray">
      <a:srgbClr val="D9D9D6"/>
    </a:custClr>
    <a:custClr name="DXC Medium Gray">
      <a:srgbClr val="969696"/>
    </a:custClr>
    <a:custClr name="DXC Dark Gray">
      <a:srgbClr val="63666A"/>
    </a:custClr>
    <a:custClr name="Black">
      <a:srgbClr val="000000"/>
    </a:custClr>
    <a:custClr name="DXC Bright Teal">
      <a:srgbClr val="00968F"/>
    </a:custClr>
    <a:custClr name="DXC Blue">
      <a:srgbClr val="00A3E1"/>
    </a:custClr>
    <a:custClr name="DXC Dark Teal">
      <a:srgbClr val="006975"/>
    </a:custClr>
    <a:custClr name="DXC Green">
      <a:srgbClr val="6CC24A"/>
    </a:custClr>
    <a:custClr name="DXC Orange">
      <a:srgbClr val="ED9B33"/>
    </a:custClr>
    <a:custClr name="DXC Gold">
      <a:srgbClr val="FFCD00"/>
    </a:custClr>
    <a:custClr name="DXC Dark Purple">
      <a:srgbClr val="330072"/>
    </a:custClr>
    <a:custClr name="DXC Yellow">
      <a:srgbClr val="F9F048"/>
    </a:custClr>
  </a:custClrLst>
  <a:extLst>
    <a:ext uri="{05A4C25C-085E-4340-85A3-A5531E510DB2}">
      <thm15:themeFamily xmlns:thm15="http://schemas.microsoft.com/office/thememl/2012/main" name="SP_6075a-22 DXC Presentation Template_Jan 2023 (002)  -  Read-Only" id="{0B6AA18C-9E39-4B59-B772-FF1283846709}" vid="{D9FCE618-5913-4605-8097-D235D0663237}"/>
    </a:ext>
  </a:extLst>
</a:theme>
</file>

<file path=ppt/theme/theme2.xml><?xml version="1.0" encoding="utf-8"?>
<a:theme xmlns:a="http://schemas.openxmlformats.org/drawingml/2006/main" name="DXC">
  <a:themeElements>
    <a:clrScheme name="DXC New Brand Palette">
      <a:dk1>
        <a:srgbClr val="000000"/>
      </a:dk1>
      <a:lt1>
        <a:srgbClr val="FFFFFF"/>
      </a:lt1>
      <a:dk2>
        <a:srgbClr val="D9D9D6"/>
      </a:dk2>
      <a:lt2>
        <a:srgbClr val="FFCD00"/>
      </a:lt2>
      <a:accent1>
        <a:srgbClr val="5F249F"/>
      </a:accent1>
      <a:accent2>
        <a:srgbClr val="00968F"/>
      </a:accent2>
      <a:accent3>
        <a:srgbClr val="00A3E1"/>
      </a:accent3>
      <a:accent4>
        <a:srgbClr val="006975"/>
      </a:accent4>
      <a:accent5>
        <a:srgbClr val="6CC24A"/>
      </a:accent5>
      <a:accent6>
        <a:srgbClr val="ED9B33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Aft>
            <a:spcPts val="400"/>
          </a:spcAft>
          <a:defRPr sz="2000" dirty="0"/>
        </a:defPPr>
      </a:lstStyle>
    </a:txDef>
  </a:objectDefaults>
  <a:extraClrSchemeLst/>
  <a:custClrLst>
    <a:custClr name="DXC Bright Purple">
      <a:srgbClr val="5F249F"/>
    </a:custClr>
    <a:custClr name="White">
      <a:srgbClr val="FFFFFF"/>
    </a:custClr>
    <a:custClr name="DXC Light Gray">
      <a:srgbClr val="D9D9D6"/>
    </a:custClr>
    <a:custClr name="DXC Medium Gray">
      <a:srgbClr val="969696"/>
    </a:custClr>
    <a:custClr name="DXC Dark Gray">
      <a:srgbClr val="63666A"/>
    </a:custClr>
    <a:custClr name="Black">
      <a:srgbClr val="000000"/>
    </a:custClr>
    <a:custClr name="DXC Bright Teal">
      <a:srgbClr val="00968F"/>
    </a:custClr>
    <a:custClr name="DXC Blue">
      <a:srgbClr val="00A3E1"/>
    </a:custClr>
    <a:custClr name="DXC Dark Teal">
      <a:srgbClr val="006975"/>
    </a:custClr>
    <a:custClr name="DXC Green">
      <a:srgbClr val="6CC24A"/>
    </a:custClr>
    <a:custClr name="DXC Orange">
      <a:srgbClr val="ED9B33"/>
    </a:custClr>
    <a:custClr name="DXC Gold">
      <a:srgbClr val="FFCD00"/>
    </a:custClr>
    <a:custClr name="DXC Dark Purple">
      <a:srgbClr val="330072"/>
    </a:custClr>
    <a:custClr name="DXC Yellow">
      <a:srgbClr val="F9F048"/>
    </a:custClr>
  </a:custClrLst>
  <a:extLst>
    <a:ext uri="{05A4C25C-085E-4340-85A3-A5531E510DB2}">
      <thm15:themeFamily xmlns:thm15="http://schemas.microsoft.com/office/thememl/2012/main" name="SP_6075a-22 DXC Presentation Template_Jan 2023 (002)  -  Read-Only" id="{0B6AA18C-9E39-4B59-B772-FF1283846709}" vid="{D9FCE618-5913-4605-8097-D235D066323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AD7792A3CFC6448F1A943967552374" ma:contentTypeVersion="3" ma:contentTypeDescription="Crée un document." ma:contentTypeScope="" ma:versionID="5779d344808b436dd0596040f9a0573b">
  <xsd:schema xmlns:xsd="http://www.w3.org/2001/XMLSchema" xmlns:xs="http://www.w3.org/2001/XMLSchema" xmlns:p="http://schemas.microsoft.com/office/2006/metadata/properties" xmlns:ns2="b8b06daf-f108-4d88-ab5c-144e5eb28b5e" targetNamespace="http://schemas.microsoft.com/office/2006/metadata/properties" ma:root="true" ma:fieldsID="19cc87d0088387aa124af1c282872061" ns2:_="">
    <xsd:import namespace="b8b06daf-f108-4d88-ab5c-144e5eb28b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b06daf-f108-4d88-ab5c-144e5eb28b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84B109-0BAD-4EFD-B8D5-875504D4BA97}"/>
</file>

<file path=customXml/itemProps2.xml><?xml version="1.0" encoding="utf-8"?>
<ds:datastoreItem xmlns:ds="http://schemas.openxmlformats.org/officeDocument/2006/customXml" ds:itemID="{F6029B34-F935-4671-974E-5E64E0CF00F1}"/>
</file>

<file path=customXml/itemProps3.xml><?xml version="1.0" encoding="utf-8"?>
<ds:datastoreItem xmlns:ds="http://schemas.openxmlformats.org/officeDocument/2006/customXml" ds:itemID="{82715D61-29EF-4EA5-9732-D6072BF004EA}"/>
</file>

<file path=docMetadata/LabelInfo.xml><?xml version="1.0" encoding="utf-8"?>
<clbl:labelList xmlns:clbl="http://schemas.microsoft.com/office/2020/mipLabelMetadata">
  <clbl:label id="{e6c818a6-e1a0-4a6e-a969-20d857c5dc62}" enabled="1" method="Standard" siteId="{90c7a20a-f34b-40bf-bc48-b9253b6f5d20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Office PowerPoint</Application>
  <PresentationFormat>Widescreen</PresentationFormat>
  <Paragraphs>57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DXC</vt:lpstr>
      <vt:lpstr>DXC</vt:lpstr>
      <vt:lpstr>Analyse des Compétences en Data et IA via Les médias sociaux </vt:lpstr>
      <vt:lpstr>PowerPoint Presentation</vt:lpstr>
      <vt:lpstr>Résultats visuels Power Bi </vt:lpstr>
      <vt:lpstr>   Résultats visuels  de la prédiction des Compétences </vt:lpstr>
      <vt:lpstr>Déploiement sur AWS</vt:lpstr>
      <vt:lpstr>Diagramme de Gantt  Projet Analyse des Compétences en Data &amp; 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Bennani, Fatine</dc:creator>
  <cp:lastModifiedBy>Houssam Ettakifi</cp:lastModifiedBy>
  <cp:revision>2</cp:revision>
  <dcterms:created xsi:type="dcterms:W3CDTF">2024-11-11T14:30:28Z</dcterms:created>
  <dcterms:modified xsi:type="dcterms:W3CDTF">2025-08-05T12:19:25Z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DXC:5</vt:lpwstr>
  </property>
  <property fmtid="{D5CDD505-2E9C-101B-9397-08002B2CF9AE}" pid="3" name="ClassificationContentMarkingFooterText">
    <vt:lpwstr>Orange Restricted</vt:lpwstr>
  </property>
  <property fmtid="{D5CDD505-2E9C-101B-9397-08002B2CF9AE}" pid="4" name="ContentTypeId">
    <vt:lpwstr>0x010100A0AD7792A3CFC6448F1A943967552374</vt:lpwstr>
  </property>
</Properties>
</file>