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4/11/2016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4/11/2016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t.ufl.edu/~winner/datasets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Tacuma Solomon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Machine Learning – 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203830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 is a Linear Model</a:t>
            </a:r>
          </a:p>
          <a:p>
            <a:r>
              <a:rPr lang="en-US" dirty="0"/>
              <a:t>Used to find the probability of a Given Event Happening</a:t>
            </a:r>
          </a:p>
        </p:txBody>
      </p:sp>
    </p:spTree>
    <p:extLst>
      <p:ext uri="{BB962C8B-B14F-4D97-AF65-F5344CB8AC3E}">
        <p14:creationId xmlns:p14="http://schemas.microsoft.com/office/powerpoint/2010/main" val="3383233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of NFL Field Goals Attempts(2003)</a:t>
            </a:r>
          </a:p>
        </p:txBody>
      </p:sp>
      <p:pic>
        <p:nvPicPr>
          <p:cNvPr id="1026" name="Picture 2" descr="http://prod.static.patriots.clubs.nfl.com/assets/images/imported/NE/photos/clubimages/2011/11-November/KDN_7333--nfl_large_580_1000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738" y="908061"/>
            <a:ext cx="7315200" cy="503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2796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of NFL Field Goals Attempts(2003)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http://www.stat.ufl.edu/~winner/datasets.html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Dataset: fieldgoal.dat</a:t>
            </a:r>
          </a:p>
          <a:p>
            <a:endParaRPr lang="en-US" dirty="0"/>
          </a:p>
          <a:p>
            <a:r>
              <a:rPr lang="en-US" dirty="0"/>
              <a:t>Sources: www.jt-sw.com  and ESPN.COM</a:t>
            </a:r>
          </a:p>
          <a:p>
            <a:endParaRPr lang="en-US" dirty="0"/>
          </a:p>
          <a:p>
            <a:r>
              <a:rPr lang="en-US" dirty="0"/>
              <a:t>Description: Yardage, Success Indicator, and Week for all NFL Field Goal</a:t>
            </a:r>
          </a:p>
          <a:p>
            <a:r>
              <a:rPr lang="en-US" dirty="0"/>
              <a:t>attempts in 2003</a:t>
            </a:r>
          </a:p>
          <a:p>
            <a:r>
              <a:rPr lang="en-US" dirty="0"/>
              <a:t>Variables/Columns</a:t>
            </a:r>
          </a:p>
          <a:p>
            <a:r>
              <a:rPr lang="en-US" dirty="0"/>
              <a:t>Yards   7-8</a:t>
            </a:r>
          </a:p>
          <a:p>
            <a:r>
              <a:rPr lang="en-US" dirty="0"/>
              <a:t>Success Indicator   16  /*  1=Good  0=No good  */</a:t>
            </a:r>
          </a:p>
          <a:p>
            <a:r>
              <a:rPr lang="en-US" dirty="0"/>
              <a:t>Week   23-24</a:t>
            </a:r>
          </a:p>
        </p:txBody>
      </p:sp>
    </p:spTree>
    <p:extLst>
      <p:ext uri="{BB962C8B-B14F-4D97-AF65-F5344CB8AC3E}">
        <p14:creationId xmlns:p14="http://schemas.microsoft.com/office/powerpoint/2010/main" val="554624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32 1 15</a:t>
            </a:r>
          </a:p>
          <a:p>
            <a:r>
              <a:rPr lang="en-US" dirty="0"/>
              <a:t>32 1 15</a:t>
            </a:r>
          </a:p>
          <a:p>
            <a:r>
              <a:rPr lang="en-US" dirty="0"/>
              <a:t>28 1 15</a:t>
            </a:r>
          </a:p>
          <a:p>
            <a:r>
              <a:rPr lang="en-US" dirty="0"/>
              <a:t>50 0 15</a:t>
            </a:r>
          </a:p>
          <a:p>
            <a:r>
              <a:rPr lang="en-US" dirty="0"/>
              <a:t>37 1 15</a:t>
            </a:r>
          </a:p>
          <a:p>
            <a:r>
              <a:rPr lang="en-US" dirty="0"/>
              <a:t>23 1 15</a:t>
            </a:r>
          </a:p>
          <a:p>
            <a:r>
              <a:rPr lang="en-US" dirty="0"/>
              <a:t>35 1 15</a:t>
            </a:r>
          </a:p>
          <a:p>
            <a:r>
              <a:rPr lang="en-US" dirty="0"/>
              <a:t>49 0 15</a:t>
            </a:r>
          </a:p>
          <a:p>
            <a:r>
              <a:rPr lang="en-US" dirty="0"/>
              <a:t>43 0 15</a:t>
            </a:r>
          </a:p>
          <a:p>
            <a:r>
              <a:rPr lang="en-US" dirty="0"/>
              <a:t>46 1 15</a:t>
            </a:r>
          </a:p>
          <a:p>
            <a:r>
              <a:rPr lang="en-US" dirty="0"/>
              <a:t>42 1 15</a:t>
            </a:r>
          </a:p>
          <a:p>
            <a:r>
              <a:rPr lang="en-US" dirty="0"/>
              <a:t>27 1 15</a:t>
            </a:r>
          </a:p>
          <a:p>
            <a:r>
              <a:rPr lang="en-US" dirty="0"/>
              <a:t>50 1 15</a:t>
            </a:r>
          </a:p>
          <a:p>
            <a:r>
              <a:rPr lang="en-US" dirty="0"/>
              <a:t>26 1 16</a:t>
            </a:r>
          </a:p>
          <a:p>
            <a:r>
              <a:rPr lang="en-US" dirty="0"/>
              <a:t>38 1 16</a:t>
            </a:r>
          </a:p>
          <a:p>
            <a:r>
              <a:rPr lang="en-US" dirty="0"/>
              <a:t>37 1 16</a:t>
            </a:r>
          </a:p>
          <a:p>
            <a:r>
              <a:rPr lang="en-US" dirty="0"/>
              <a:t>46 1 16</a:t>
            </a:r>
          </a:p>
          <a:p>
            <a:r>
              <a:rPr lang="en-US" dirty="0"/>
              <a:t>29 1 16</a:t>
            </a:r>
          </a:p>
          <a:p>
            <a:r>
              <a:rPr lang="en-US" dirty="0"/>
              <a:t>46 0 16</a:t>
            </a:r>
          </a:p>
        </p:txBody>
      </p:sp>
    </p:spTree>
    <p:extLst>
      <p:ext uri="{BB962C8B-B14F-4D97-AF65-F5344CB8AC3E}">
        <p14:creationId xmlns:p14="http://schemas.microsoft.com/office/powerpoint/2010/main" val="3356845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Performing Logistical Regression On this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Put the values in an </a:t>
            </a:r>
            <a:r>
              <a:rPr lang="en-US" dirty="0" err="1"/>
              <a:t>ArrayList</a:t>
            </a:r>
            <a:r>
              <a:rPr lang="en-US" dirty="0"/>
              <a:t> of Strings</a:t>
            </a:r>
          </a:p>
          <a:p>
            <a:r>
              <a:rPr lang="en-US" dirty="0"/>
              <a:t>Used a function Called gradient to calculate the gradient</a:t>
            </a:r>
          </a:p>
          <a:p>
            <a:r>
              <a:rPr lang="en-US" dirty="0"/>
              <a:t>Set t to be 10,000</a:t>
            </a:r>
          </a:p>
          <a:p>
            <a:r>
              <a:rPr lang="en-US" dirty="0"/>
              <a:t>N to be 0.01</a:t>
            </a:r>
          </a:p>
        </p:txBody>
      </p:sp>
    </p:spTree>
    <p:extLst>
      <p:ext uri="{BB962C8B-B14F-4D97-AF65-F5344CB8AC3E}">
        <p14:creationId xmlns:p14="http://schemas.microsoft.com/office/powerpoint/2010/main" val="1959194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(Calculates Gradient)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public static double gradient(double[] w, </a:t>
            </a:r>
            <a:r>
              <a:rPr lang="en-US" dirty="0" err="1"/>
              <a:t>ArrayList</a:t>
            </a:r>
            <a:r>
              <a:rPr lang="en-US" dirty="0"/>
              <a:t>&lt;String[]&gt; </a:t>
            </a:r>
            <a:r>
              <a:rPr lang="en-US" dirty="0" err="1"/>
              <a:t>dataTable</a:t>
            </a:r>
            <a:r>
              <a:rPr lang="en-US" dirty="0"/>
              <a:t>){</a:t>
            </a:r>
          </a:p>
          <a:p>
            <a:r>
              <a:rPr lang="en-US" dirty="0"/>
              <a:t>         double </a:t>
            </a:r>
            <a:r>
              <a:rPr lang="en-US" dirty="0" err="1"/>
              <a:t>gradientSum</a:t>
            </a:r>
            <a:r>
              <a:rPr lang="en-US" dirty="0"/>
              <a:t> = 0;</a:t>
            </a:r>
          </a:p>
          <a:p>
            <a:r>
              <a:rPr lang="en-US" dirty="0"/>
              <a:t>         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dataTable.size</a:t>
            </a:r>
            <a:r>
              <a:rPr lang="en-US" dirty="0"/>
              <a:t>() - 100; </a:t>
            </a:r>
            <a:r>
              <a:rPr lang="en-US" dirty="0" err="1"/>
              <a:t>i</a:t>
            </a:r>
            <a:r>
              <a:rPr lang="en-US" dirty="0"/>
              <a:t>++){</a:t>
            </a:r>
          </a:p>
          <a:p>
            <a:r>
              <a:rPr lang="en-US" dirty="0"/>
              <a:t>             </a:t>
            </a:r>
          </a:p>
          <a:p>
            <a:r>
              <a:rPr lang="en-US" dirty="0"/>
              <a:t>             double x1 = </a:t>
            </a:r>
            <a:r>
              <a:rPr lang="en-US" dirty="0" err="1"/>
              <a:t>Double.parseDouble</a:t>
            </a:r>
            <a:r>
              <a:rPr lang="en-US" dirty="0"/>
              <a:t>(</a:t>
            </a:r>
            <a:r>
              <a:rPr lang="en-US" dirty="0" err="1"/>
              <a:t>dataTable.get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)[0]);</a:t>
            </a:r>
          </a:p>
          <a:p>
            <a:r>
              <a:rPr lang="en-US" dirty="0"/>
              <a:t>             double x2 = </a:t>
            </a:r>
            <a:r>
              <a:rPr lang="en-US" dirty="0" err="1"/>
              <a:t>Double.parseDouble</a:t>
            </a:r>
            <a:r>
              <a:rPr lang="en-US" dirty="0"/>
              <a:t>(</a:t>
            </a:r>
            <a:r>
              <a:rPr lang="en-US" dirty="0" err="1"/>
              <a:t>dataTable.get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)[2]);</a:t>
            </a:r>
          </a:p>
          <a:p>
            <a:r>
              <a:rPr lang="en-US" dirty="0"/>
              <a:t>             double y =  Double.parseDouble(</a:t>
            </a:r>
            <a:r>
              <a:rPr lang="en-US" dirty="0" err="1"/>
              <a:t>dataTable.get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)[1]);</a:t>
            </a:r>
          </a:p>
          <a:p>
            <a:r>
              <a:rPr lang="en-US" dirty="0"/>
              <a:t>             </a:t>
            </a:r>
          </a:p>
          <a:p>
            <a:r>
              <a:rPr lang="en-US" dirty="0"/>
              <a:t>             double </a:t>
            </a:r>
            <a:r>
              <a:rPr lang="en-US" dirty="0" err="1"/>
              <a:t>ynxn</a:t>
            </a:r>
            <a:r>
              <a:rPr lang="en-US" dirty="0"/>
              <a:t> = (y * x1) + (y * x2);</a:t>
            </a:r>
          </a:p>
          <a:p>
            <a:r>
              <a:rPr lang="en-US" dirty="0"/>
              <a:t>             double </a:t>
            </a:r>
            <a:r>
              <a:rPr lang="en-US" dirty="0" err="1"/>
              <a:t>ynwxn</a:t>
            </a:r>
            <a:r>
              <a:rPr lang="en-US" dirty="0"/>
              <a:t> = y *((w[0]*x1) + (w[1]*x2));</a:t>
            </a:r>
          </a:p>
          <a:p>
            <a:r>
              <a:rPr lang="en-US" dirty="0"/>
              <a:t>             </a:t>
            </a:r>
          </a:p>
          <a:p>
            <a:r>
              <a:rPr lang="en-US" dirty="0"/>
              <a:t>             double </a:t>
            </a:r>
            <a:r>
              <a:rPr lang="en-US" dirty="0" err="1"/>
              <a:t>singleGradient</a:t>
            </a:r>
            <a:r>
              <a:rPr lang="en-US" dirty="0"/>
              <a:t> = ((double)</a:t>
            </a:r>
            <a:r>
              <a:rPr lang="en-US" dirty="0" err="1"/>
              <a:t>ynxn</a:t>
            </a:r>
            <a:r>
              <a:rPr lang="en-US" dirty="0"/>
              <a:t>) /(1 + </a:t>
            </a:r>
            <a:r>
              <a:rPr lang="en-US" dirty="0" err="1"/>
              <a:t>Math.exp</a:t>
            </a:r>
            <a:r>
              <a:rPr lang="en-US" dirty="0"/>
              <a:t>(</a:t>
            </a:r>
            <a:r>
              <a:rPr lang="en-US" dirty="0" err="1"/>
              <a:t>ynwxn</a:t>
            </a:r>
            <a:r>
              <a:rPr lang="en-US" dirty="0"/>
              <a:t>));</a:t>
            </a:r>
          </a:p>
          <a:p>
            <a:r>
              <a:rPr lang="en-US" dirty="0"/>
              <a:t>             </a:t>
            </a:r>
          </a:p>
          <a:p>
            <a:r>
              <a:rPr lang="en-US" dirty="0"/>
              <a:t>             </a:t>
            </a:r>
            <a:r>
              <a:rPr lang="en-US" dirty="0" err="1"/>
              <a:t>gradientSum</a:t>
            </a:r>
            <a:r>
              <a:rPr lang="en-US" dirty="0"/>
              <a:t> = (</a:t>
            </a:r>
            <a:r>
              <a:rPr lang="en-US" dirty="0" err="1"/>
              <a:t>gradientSum</a:t>
            </a:r>
            <a:r>
              <a:rPr lang="en-US" dirty="0"/>
              <a:t> + </a:t>
            </a:r>
            <a:r>
              <a:rPr lang="en-US" dirty="0" err="1"/>
              <a:t>singleGradient</a:t>
            </a:r>
            <a:r>
              <a:rPr lang="en-US" dirty="0"/>
              <a:t>);</a:t>
            </a:r>
          </a:p>
          <a:p>
            <a:r>
              <a:rPr lang="en-US" dirty="0"/>
              <a:t>         }</a:t>
            </a:r>
          </a:p>
          <a:p>
            <a:r>
              <a:rPr lang="en-US" dirty="0"/>
              <a:t>         </a:t>
            </a:r>
          </a:p>
          <a:p>
            <a:r>
              <a:rPr lang="en-US" dirty="0"/>
              <a:t>          double gradient = - ((double) </a:t>
            </a:r>
            <a:r>
              <a:rPr lang="en-US" dirty="0" err="1"/>
              <a:t>gradientSum</a:t>
            </a:r>
            <a:r>
              <a:rPr lang="en-US" dirty="0"/>
              <a:t> / (</a:t>
            </a:r>
            <a:r>
              <a:rPr lang="en-US" dirty="0" err="1"/>
              <a:t>dataTable.size</a:t>
            </a:r>
            <a:r>
              <a:rPr lang="en-US" dirty="0"/>
              <a:t>() - 100));</a:t>
            </a:r>
          </a:p>
          <a:p>
            <a:r>
              <a:rPr lang="en-US" dirty="0"/>
              <a:t>          return gradient;   </a:t>
            </a:r>
          </a:p>
          <a:p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606392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(Code)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t =0; t &lt; 10000; t++){ </a:t>
            </a:r>
          </a:p>
          <a:p>
            <a:r>
              <a:rPr lang="en-US" dirty="0"/>
              <a:t>            double g = gradient(weights, </a:t>
            </a:r>
            <a:r>
              <a:rPr lang="en-US" dirty="0" err="1"/>
              <a:t>dataTable</a:t>
            </a:r>
            <a:r>
              <a:rPr lang="en-US" dirty="0"/>
              <a:t>); // returns the gradient</a:t>
            </a:r>
          </a:p>
          <a:p>
            <a:r>
              <a:rPr lang="en-US" dirty="0"/>
              <a:t>            double v = -g;</a:t>
            </a:r>
          </a:p>
          <a:p>
            <a:r>
              <a:rPr lang="en-US" dirty="0"/>
              <a:t>            for (</a:t>
            </a:r>
            <a:r>
              <a:rPr lang="en-US" dirty="0" err="1"/>
              <a:t>int</a:t>
            </a:r>
            <a:r>
              <a:rPr lang="en-US" dirty="0"/>
              <a:t> j = 0; j&lt;</a:t>
            </a:r>
            <a:r>
              <a:rPr lang="en-US" dirty="0" err="1"/>
              <a:t>weights.length</a:t>
            </a:r>
            <a:r>
              <a:rPr lang="en-US" dirty="0"/>
              <a:t>; </a:t>
            </a:r>
            <a:r>
              <a:rPr lang="en-US" dirty="0" err="1"/>
              <a:t>j++</a:t>
            </a:r>
            <a:r>
              <a:rPr lang="en-US" dirty="0"/>
              <a:t>)</a:t>
            </a:r>
          </a:p>
          <a:p>
            <a:r>
              <a:rPr lang="en-US" dirty="0"/>
              <a:t>                weights[j] =  (weights[j] + 0.001*v);</a:t>
            </a:r>
          </a:p>
          <a:p>
            <a:r>
              <a:rPr lang="en-US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1734329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(Using x1, and x2)</a:t>
            </a:r>
          </a:p>
          <a:p>
            <a:r>
              <a:rPr lang="en-US" dirty="0" err="1"/>
              <a:t>Ein</a:t>
            </a:r>
            <a:r>
              <a:rPr lang="en-US" dirty="0"/>
              <a:t> = 3.763300332215422E-4</a:t>
            </a:r>
          </a:p>
          <a:p>
            <a:r>
              <a:rPr lang="en-US" dirty="0"/>
              <a:t>0.3506 weight for x0</a:t>
            </a:r>
          </a:p>
          <a:p>
            <a:r>
              <a:rPr lang="en-US" dirty="0"/>
              <a:t>0.3506 weight for x1</a:t>
            </a:r>
          </a:p>
          <a:p>
            <a:r>
              <a:rPr lang="en-US" dirty="0"/>
              <a:t>0.21 on the rest of the data</a:t>
            </a:r>
          </a:p>
          <a:p>
            <a:endParaRPr lang="en-US" dirty="0"/>
          </a:p>
          <a:p>
            <a:r>
              <a:rPr lang="en-US"/>
              <a:t>(Using x1)</a:t>
            </a:r>
            <a:endParaRPr lang="en-US" dirty="0"/>
          </a:p>
          <a:p>
            <a:r>
              <a:rPr lang="en-US" dirty="0" err="1"/>
              <a:t>Ein</a:t>
            </a:r>
            <a:r>
              <a:rPr lang="en-US" dirty="0"/>
              <a:t> = 4.425631491276158E-4</a:t>
            </a:r>
          </a:p>
          <a:p>
            <a:r>
              <a:rPr lang="en-US" dirty="0"/>
              <a:t>0.4157</a:t>
            </a:r>
          </a:p>
          <a:p>
            <a:r>
              <a:rPr lang="en-US" dirty="0"/>
              <a:t>0.21</a:t>
            </a:r>
          </a:p>
        </p:txBody>
      </p:sp>
    </p:spTree>
    <p:extLst>
      <p:ext uri="{BB962C8B-B14F-4D97-AF65-F5344CB8AC3E}">
        <p14:creationId xmlns:p14="http://schemas.microsoft.com/office/powerpoint/2010/main" val="300375758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250</TotalTime>
  <Words>413</Words>
  <Application>Microsoft Office PowerPoint</Application>
  <PresentationFormat>Widescreen</PresentationFormat>
  <Paragraphs>82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Corbel</vt:lpstr>
      <vt:lpstr>Wingdings 2</vt:lpstr>
      <vt:lpstr>Frame</vt:lpstr>
      <vt:lpstr>Tacuma Solomon</vt:lpstr>
      <vt:lpstr>Introduction</vt:lpstr>
      <vt:lpstr>Logistic Regression of NFL Field Goals Attempts(2003)</vt:lpstr>
      <vt:lpstr>Logistic Regression of NFL Field Goals Attempts(2003)</vt:lpstr>
      <vt:lpstr>Example Sample</vt:lpstr>
      <vt:lpstr>Performing Logistical Regression On this Data</vt:lpstr>
      <vt:lpstr>Code (Calculates Gradient)</vt:lpstr>
      <vt:lpstr>Logistic Regression (Code)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Tacuma Solomon</dc:title>
  <dc:creator>Tacuma Solomon</dc:creator>
  <cp:lastModifiedBy>Tacuma Solomon</cp:lastModifiedBy>
  <cp:revision>4</cp:revision>
  <dcterms:created xsi:type="dcterms:W3CDTF">2016-04-11T17:10:25Z</dcterms:created>
  <dcterms:modified xsi:type="dcterms:W3CDTF">2016-04-11T21:21:08Z</dcterms:modified>
</cp:coreProperties>
</file>