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7" r:id="rId3"/>
    <p:sldId id="258" r:id="rId4"/>
    <p:sldId id="313" r:id="rId5"/>
    <p:sldId id="306" r:id="rId6"/>
    <p:sldId id="307" r:id="rId7"/>
    <p:sldId id="262" r:id="rId8"/>
    <p:sldId id="311" r:id="rId9"/>
    <p:sldId id="266" r:id="rId10"/>
    <p:sldId id="275" r:id="rId11"/>
    <p:sldId id="276" r:id="rId12"/>
    <p:sldId id="278" r:id="rId13"/>
    <p:sldId id="315" r:id="rId14"/>
    <p:sldId id="279" r:id="rId15"/>
    <p:sldId id="280" r:id="rId16"/>
    <p:sldId id="281" r:id="rId17"/>
    <p:sldId id="282" r:id="rId18"/>
    <p:sldId id="317" r:id="rId19"/>
    <p:sldId id="284" r:id="rId20"/>
    <p:sldId id="283" r:id="rId21"/>
    <p:sldId id="285" r:id="rId22"/>
    <p:sldId id="319" r:id="rId23"/>
    <p:sldId id="286" r:id="rId24"/>
    <p:sldId id="318" r:id="rId25"/>
    <p:sldId id="289" r:id="rId26"/>
    <p:sldId id="290" r:id="rId27"/>
    <p:sldId id="292" r:id="rId28"/>
    <p:sldId id="293" r:id="rId29"/>
    <p:sldId id="294" r:id="rId30"/>
    <p:sldId id="295" r:id="rId31"/>
    <p:sldId id="297" r:id="rId32"/>
    <p:sldId id="298" r:id="rId33"/>
    <p:sldId id="303" r:id="rId34"/>
    <p:sldId id="304" r:id="rId35"/>
    <p:sldId id="320" r:id="rId36"/>
    <p:sldId id="322" r:id="rId37"/>
    <p:sldId id="301" r:id="rId38"/>
    <p:sldId id="321" r:id="rId39"/>
    <p:sldId id="323" r:id="rId40"/>
    <p:sldId id="324" r:id="rId41"/>
    <p:sldId id="32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C7AC4-656D-4AAF-B81D-68BEFD6A58A5}" type="datetimeFigureOut">
              <a:rPr lang="en-US" smtClean="0"/>
              <a:t>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86EF0-BB97-40A1-8EF2-9D3761B13580}" type="slidenum">
              <a:rPr lang="en-US" smtClean="0"/>
              <a:t>‹#›</a:t>
            </a:fld>
            <a:endParaRPr lang="en-US"/>
          </a:p>
        </p:txBody>
      </p:sp>
    </p:spTree>
    <p:extLst>
      <p:ext uri="{BB962C8B-B14F-4D97-AF65-F5344CB8AC3E}">
        <p14:creationId xmlns:p14="http://schemas.microsoft.com/office/powerpoint/2010/main" val="109171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EF5A-BE82-4150-A34C-DFC71488F677}"/>
              </a:ext>
            </a:extLst>
          </p:cNvPr>
          <p:cNvSpPr>
            <a:spLocks noGrp="1"/>
          </p:cNvSpPr>
          <p:nvPr>
            <p:ph type="ctrTitle"/>
          </p:nvPr>
        </p:nvSpPr>
        <p:spPr/>
        <p:txBody>
          <a:bodyPr/>
          <a:lstStyle/>
          <a:p>
            <a:r>
              <a:rPr lang="en-US" dirty="0"/>
              <a:t>Tumblr Take Home Test</a:t>
            </a:r>
          </a:p>
        </p:txBody>
      </p:sp>
      <p:sp>
        <p:nvSpPr>
          <p:cNvPr id="3" name="Subtitle 2">
            <a:extLst>
              <a:ext uri="{FF2B5EF4-FFF2-40B4-BE49-F238E27FC236}">
                <a16:creationId xmlns:a16="http://schemas.microsoft.com/office/drawing/2014/main" id="{BFD1E6B3-AD37-4F64-8128-09C0F8427FE1}"/>
              </a:ext>
            </a:extLst>
          </p:cNvPr>
          <p:cNvSpPr>
            <a:spLocks noGrp="1"/>
          </p:cNvSpPr>
          <p:nvPr>
            <p:ph type="subTitle" idx="1"/>
          </p:nvPr>
        </p:nvSpPr>
        <p:spPr/>
        <p:txBody>
          <a:bodyPr>
            <a:normAutofit lnSpcReduction="10000"/>
          </a:bodyPr>
          <a:lstStyle/>
          <a:p>
            <a:r>
              <a:rPr lang="en-US" dirty="0"/>
              <a:t>User Registration Data Analysis</a:t>
            </a:r>
          </a:p>
          <a:p>
            <a:endParaRPr lang="en-US" dirty="0"/>
          </a:p>
          <a:p>
            <a:endParaRPr lang="en-US" dirty="0"/>
          </a:p>
        </p:txBody>
      </p:sp>
    </p:spTree>
    <p:extLst>
      <p:ext uri="{BB962C8B-B14F-4D97-AF65-F5344CB8AC3E}">
        <p14:creationId xmlns:p14="http://schemas.microsoft.com/office/powerpoint/2010/main" val="218872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4" name="Content Placeholder 4" descr="A screenshot of a cell phone&#10;&#10;Description generated with high confidence">
            <a:extLst>
              <a:ext uri="{FF2B5EF4-FFF2-40B4-BE49-F238E27FC236}">
                <a16:creationId xmlns:a16="http://schemas.microsoft.com/office/drawing/2014/main" id="{472B46BB-E9D5-467C-8471-9C5F6BD101CA}"/>
              </a:ext>
            </a:extLst>
          </p:cNvPr>
          <p:cNvPicPr>
            <a:picLocks noChangeAspect="1"/>
          </p:cNvPicPr>
          <p:nvPr/>
        </p:nvPicPr>
        <p:blipFill>
          <a:blip r:embed="rId2"/>
          <a:stretch>
            <a:fillRect/>
          </a:stretch>
        </p:blipFill>
        <p:spPr>
          <a:xfrm>
            <a:off x="5280790" y="1504238"/>
            <a:ext cx="6267743" cy="355087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7710CD4A-6766-4538-BB89-BF8D49D1C0A9}"/>
              </a:ext>
            </a:extLst>
          </p:cNvPr>
          <p:cNvSpPr>
            <a:spLocks noGrp="1"/>
          </p:cNvSpPr>
          <p:nvPr>
            <p:ph type="title"/>
          </p:nvPr>
        </p:nvSpPr>
        <p:spPr>
          <a:xfrm>
            <a:off x="451514" y="457201"/>
            <a:ext cx="3575737" cy="1332688"/>
          </a:xfrm>
        </p:spPr>
        <p:txBody>
          <a:bodyPr anchor="b">
            <a:normAutofit fontScale="90000"/>
          </a:bodyPr>
          <a:lstStyle/>
          <a:p>
            <a:pPr algn="ct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r>
              <a:rPr lang="en-US" sz="3200" dirty="0">
                <a:solidFill>
                  <a:srgbClr val="FFFFFF"/>
                </a:solidFill>
              </a:rPr>
              <a:t>Bar Chart of Worldwide device Numbers</a:t>
            </a:r>
          </a:p>
        </p:txBody>
      </p:sp>
      <p:sp>
        <p:nvSpPr>
          <p:cNvPr id="3" name="Content Placeholder 2">
            <a:extLst>
              <a:ext uri="{FF2B5EF4-FFF2-40B4-BE49-F238E27FC236}">
                <a16:creationId xmlns:a16="http://schemas.microsoft.com/office/drawing/2014/main" id="{437A22D3-7BEB-41FB-9CDA-F7C581F6F4DD}"/>
              </a:ext>
            </a:extLst>
          </p:cNvPr>
          <p:cNvSpPr>
            <a:spLocks noGrp="1"/>
          </p:cNvSpPr>
          <p:nvPr>
            <p:ph idx="1"/>
          </p:nvPr>
        </p:nvSpPr>
        <p:spPr>
          <a:xfrm>
            <a:off x="451514" y="2046514"/>
            <a:ext cx="3575737" cy="3994848"/>
          </a:xfrm>
        </p:spPr>
        <p:txBody>
          <a:bodyPr>
            <a:normAutofit/>
          </a:bodyPr>
          <a:lstStyle/>
          <a:p>
            <a:r>
              <a:rPr lang="en-US" sz="2000" dirty="0">
                <a:solidFill>
                  <a:srgbClr val="FFFFFF"/>
                </a:solidFill>
              </a:rPr>
              <a:t>Web registrations are the leading source of registrations in the world, followed by android, and the </a:t>
            </a:r>
            <a:r>
              <a:rPr lang="en-US" sz="2000" dirty="0" err="1">
                <a:solidFill>
                  <a:srgbClr val="FFFFFF"/>
                </a:solidFill>
              </a:rPr>
              <a:t>iphone</a:t>
            </a:r>
            <a:r>
              <a:rPr lang="en-US" sz="2000" dirty="0">
                <a:solidFill>
                  <a:srgbClr val="FFFFFF"/>
                </a:solidFill>
              </a:rPr>
              <a:t>.</a:t>
            </a:r>
          </a:p>
          <a:p>
            <a:pPr marL="0" indent="0">
              <a:buNone/>
            </a:pPr>
            <a:endParaRPr lang="en-US" sz="2000" dirty="0">
              <a:solidFill>
                <a:srgbClr val="FFFFFF"/>
              </a:solidFill>
            </a:endParaRPr>
          </a:p>
          <a:p>
            <a:r>
              <a:rPr lang="en-US" sz="2000" dirty="0">
                <a:solidFill>
                  <a:srgbClr val="FFFFFF"/>
                </a:solidFill>
              </a:rPr>
              <a:t> Counts for </a:t>
            </a:r>
            <a:r>
              <a:rPr lang="en-US" sz="2000" dirty="0" err="1">
                <a:solidFill>
                  <a:srgbClr val="FFFFFF"/>
                </a:solidFill>
              </a:rPr>
              <a:t>api</a:t>
            </a:r>
            <a:r>
              <a:rPr lang="en-US" sz="2000" dirty="0">
                <a:solidFill>
                  <a:srgbClr val="FFFFFF"/>
                </a:solidFill>
              </a:rPr>
              <a:t> and </a:t>
            </a:r>
            <a:r>
              <a:rPr lang="en-US" sz="2000" dirty="0" err="1">
                <a:solidFill>
                  <a:srgbClr val="FFFFFF"/>
                </a:solidFill>
              </a:rPr>
              <a:t>yahoo_hnv</a:t>
            </a:r>
            <a:r>
              <a:rPr lang="en-US" sz="2000" dirty="0">
                <a:solidFill>
                  <a:srgbClr val="FFFFFF"/>
                </a:solidFill>
              </a:rPr>
              <a:t> are </a:t>
            </a:r>
            <a:r>
              <a:rPr lang="en-US" sz="2000" dirty="0" err="1">
                <a:solidFill>
                  <a:srgbClr val="FFFFFF"/>
                </a:solidFill>
              </a:rPr>
              <a:t>negligable</a:t>
            </a:r>
            <a:endParaRPr lang="en-US" sz="2000" dirty="0">
              <a:solidFill>
                <a:srgbClr val="FFFFFF"/>
              </a:solidFill>
            </a:endParaRPr>
          </a:p>
        </p:txBody>
      </p:sp>
    </p:spTree>
    <p:extLst>
      <p:ext uri="{BB962C8B-B14F-4D97-AF65-F5344CB8AC3E}">
        <p14:creationId xmlns:p14="http://schemas.microsoft.com/office/powerpoint/2010/main" val="34637017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descr="A screenshot of a cell phone&#10;&#10;Description generated with high confidence">
            <a:extLst>
              <a:ext uri="{FF2B5EF4-FFF2-40B4-BE49-F238E27FC236}">
                <a16:creationId xmlns:a16="http://schemas.microsoft.com/office/drawing/2014/main" id="{F9C22EB6-7983-4C7B-9E51-0A292F2AF13B}"/>
              </a:ext>
            </a:extLst>
          </p:cNvPr>
          <p:cNvPicPr>
            <a:picLocks noChangeAspect="1"/>
          </p:cNvPicPr>
          <p:nvPr/>
        </p:nvPicPr>
        <p:blipFill>
          <a:blip r:embed="rId2"/>
          <a:stretch>
            <a:fillRect/>
          </a:stretch>
        </p:blipFill>
        <p:spPr>
          <a:xfrm>
            <a:off x="5280790" y="1543273"/>
            <a:ext cx="6267743" cy="347280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5E03E663-4C9A-408B-902A-1155D75D3761}"/>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Bar Chart of US Device Numbers </a:t>
            </a:r>
          </a:p>
        </p:txBody>
      </p:sp>
      <p:sp>
        <p:nvSpPr>
          <p:cNvPr id="10" name="Content Placeholder 9"/>
          <p:cNvSpPr>
            <a:spLocks noGrp="1"/>
          </p:cNvSpPr>
          <p:nvPr>
            <p:ph idx="1"/>
          </p:nvPr>
        </p:nvSpPr>
        <p:spPr>
          <a:xfrm>
            <a:off x="451514" y="2046514"/>
            <a:ext cx="3575737" cy="3994848"/>
          </a:xfrm>
        </p:spPr>
        <p:txBody>
          <a:bodyPr>
            <a:normAutofit/>
          </a:bodyPr>
          <a:lstStyle/>
          <a:p>
            <a:r>
              <a:rPr lang="en-US" dirty="0">
                <a:solidFill>
                  <a:srgbClr val="FFFFFF"/>
                </a:solidFill>
              </a:rPr>
              <a:t> The web leads registrations</a:t>
            </a:r>
          </a:p>
          <a:p>
            <a:endParaRPr lang="en-US" dirty="0">
              <a:solidFill>
                <a:srgbClr val="FFFFFF"/>
              </a:solidFill>
            </a:endParaRPr>
          </a:p>
          <a:p>
            <a:r>
              <a:rPr lang="en-US" dirty="0">
                <a:solidFill>
                  <a:srgbClr val="FFFFFF"/>
                </a:solidFill>
              </a:rPr>
              <a:t>The </a:t>
            </a:r>
            <a:r>
              <a:rPr lang="en-US" dirty="0" err="1">
                <a:solidFill>
                  <a:srgbClr val="FFFFFF"/>
                </a:solidFill>
              </a:rPr>
              <a:t>iphone</a:t>
            </a:r>
            <a:r>
              <a:rPr lang="en-US" dirty="0">
                <a:solidFill>
                  <a:srgbClr val="FFFFFF"/>
                </a:solidFill>
              </a:rPr>
              <a:t> has higher device usage for registration than android</a:t>
            </a:r>
          </a:p>
          <a:p>
            <a:endParaRPr lang="en-US" dirty="0">
              <a:solidFill>
                <a:srgbClr val="FFFFFF"/>
              </a:solidFill>
            </a:endParaRPr>
          </a:p>
          <a:p>
            <a:r>
              <a:rPr lang="en-US" dirty="0">
                <a:solidFill>
                  <a:srgbClr val="FFFFFF"/>
                </a:solidFill>
              </a:rPr>
              <a:t>Mobile devices have higher registration numbers than web registrations!</a:t>
            </a:r>
          </a:p>
        </p:txBody>
      </p:sp>
    </p:spTree>
    <p:extLst>
      <p:ext uri="{BB962C8B-B14F-4D97-AF65-F5344CB8AC3E}">
        <p14:creationId xmlns:p14="http://schemas.microsoft.com/office/powerpoint/2010/main" val="7481133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35051A9E-842C-418E-B3A0-E8894697C786}"/>
              </a:ext>
            </a:extLst>
          </p:cNvPr>
          <p:cNvPicPr>
            <a:picLocks noChangeAspect="1"/>
          </p:cNvPicPr>
          <p:nvPr/>
        </p:nvPicPr>
        <p:blipFill>
          <a:blip r:embed="rId2"/>
          <a:stretch>
            <a:fillRect/>
          </a:stretch>
        </p:blipFill>
        <p:spPr>
          <a:xfrm>
            <a:off x="5280790" y="1174108"/>
            <a:ext cx="6267743" cy="421113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52E033B6-03B5-452C-AA54-F06368B77BAE}"/>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U.S. vs the World </a:t>
            </a:r>
            <a:br>
              <a:rPr lang="en-US" sz="3200" dirty="0">
                <a:solidFill>
                  <a:srgbClr val="FFFFFF"/>
                </a:solidFill>
              </a:rPr>
            </a:br>
            <a:endParaRPr lang="en-US" sz="3200" dirty="0">
              <a:solidFill>
                <a:srgbClr val="FFFFFF"/>
              </a:solidFill>
            </a:endParaRP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Countries outside of the US have higher rates of registration for Android phones -  76% android usage</a:t>
            </a:r>
          </a:p>
          <a:p>
            <a:pPr marL="0" indent="0">
              <a:buNone/>
            </a:pPr>
            <a:endParaRPr lang="en-US" sz="1600" dirty="0">
              <a:solidFill>
                <a:srgbClr val="FFFFFF"/>
              </a:solidFill>
            </a:endParaRPr>
          </a:p>
          <a:p>
            <a:r>
              <a:rPr lang="en-US" sz="1600" dirty="0">
                <a:solidFill>
                  <a:srgbClr val="FFFFFF"/>
                </a:solidFill>
              </a:rPr>
              <a:t>The US registered with a disproportionately higher amount of </a:t>
            </a:r>
            <a:r>
              <a:rPr lang="en-US" sz="1600" dirty="0" err="1">
                <a:solidFill>
                  <a:srgbClr val="FFFFFF"/>
                </a:solidFill>
              </a:rPr>
              <a:t>iphones</a:t>
            </a:r>
            <a:r>
              <a:rPr lang="en-US" sz="1600" dirty="0">
                <a:solidFill>
                  <a:srgbClr val="FFFFFF"/>
                </a:solidFill>
              </a:rPr>
              <a:t> with 41% of worldwide </a:t>
            </a:r>
            <a:r>
              <a:rPr lang="en-US" sz="1600" dirty="0" err="1">
                <a:solidFill>
                  <a:srgbClr val="FFFFFF"/>
                </a:solidFill>
              </a:rPr>
              <a:t>iphone</a:t>
            </a:r>
            <a:r>
              <a:rPr lang="en-US" sz="1600" dirty="0">
                <a:solidFill>
                  <a:srgbClr val="FFFFFF"/>
                </a:solidFill>
              </a:rPr>
              <a:t> registrations.</a:t>
            </a:r>
          </a:p>
          <a:p>
            <a:endParaRPr lang="en-US" sz="1600" dirty="0">
              <a:solidFill>
                <a:srgbClr val="FFFFFF"/>
              </a:solidFill>
            </a:endParaRPr>
          </a:p>
          <a:p>
            <a:r>
              <a:rPr lang="en-US" sz="1600" dirty="0">
                <a:solidFill>
                  <a:srgbClr val="FFFFFF"/>
                </a:solidFill>
              </a:rPr>
              <a:t>The US loves </a:t>
            </a:r>
            <a:r>
              <a:rPr lang="en-US" sz="1600" dirty="0" err="1">
                <a:solidFill>
                  <a:srgbClr val="FFFFFF"/>
                </a:solidFill>
              </a:rPr>
              <a:t>iphones</a:t>
            </a:r>
            <a:r>
              <a:rPr lang="en-US" sz="1600" dirty="0">
                <a:solidFill>
                  <a:srgbClr val="FFFFFF"/>
                </a:solidFill>
              </a:rPr>
              <a:t>!</a:t>
            </a:r>
          </a:p>
        </p:txBody>
      </p:sp>
    </p:spTree>
    <p:extLst>
      <p:ext uri="{BB962C8B-B14F-4D97-AF65-F5344CB8AC3E}">
        <p14:creationId xmlns:p14="http://schemas.microsoft.com/office/powerpoint/2010/main" val="350434297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63A1-67AF-4334-A724-F9B861F0B31B}"/>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Registration Insights</a:t>
            </a:r>
          </a:p>
        </p:txBody>
      </p:sp>
    </p:spTree>
    <p:extLst>
      <p:ext uri="{BB962C8B-B14F-4D97-AF65-F5344CB8AC3E}">
        <p14:creationId xmlns:p14="http://schemas.microsoft.com/office/powerpoint/2010/main" val="425537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0F2CBAB3-BB74-4EF0-8E64-88D87F5D8478}"/>
              </a:ext>
            </a:extLst>
          </p:cNvPr>
          <p:cNvPicPr>
            <a:picLocks noChangeAspect="1"/>
          </p:cNvPicPr>
          <p:nvPr/>
        </p:nvPicPr>
        <p:blipFill>
          <a:blip r:embed="rId2"/>
          <a:stretch>
            <a:fillRect/>
          </a:stretch>
        </p:blipFill>
        <p:spPr>
          <a:xfrm>
            <a:off x="5280790" y="1815856"/>
            <a:ext cx="6267743" cy="292764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3077EF27-F77D-4900-A96F-AF9A488C6370}"/>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Registration Sources</a:t>
            </a:r>
          </a:p>
        </p:txBody>
      </p:sp>
      <p:sp>
        <p:nvSpPr>
          <p:cNvPr id="10" name="Content Placeholder 9"/>
          <p:cNvSpPr>
            <a:spLocks noGrp="1"/>
          </p:cNvSpPr>
          <p:nvPr>
            <p:ph idx="1"/>
          </p:nvPr>
        </p:nvSpPr>
        <p:spPr>
          <a:xfrm>
            <a:off x="451514" y="2046514"/>
            <a:ext cx="3575737" cy="3994848"/>
          </a:xfrm>
        </p:spPr>
        <p:txBody>
          <a:bodyPr>
            <a:normAutofit/>
          </a:bodyPr>
          <a:lstStyle/>
          <a:p>
            <a:r>
              <a:rPr lang="en-US" sz="2000" dirty="0">
                <a:solidFill>
                  <a:srgbClr val="FFFFFF"/>
                </a:solidFill>
              </a:rPr>
              <a:t>None dominates the worldwide counts for registration source</a:t>
            </a:r>
          </a:p>
          <a:p>
            <a:endParaRPr lang="en-US" sz="2000" dirty="0">
              <a:solidFill>
                <a:srgbClr val="FFFFFF"/>
              </a:solidFill>
            </a:endParaRPr>
          </a:p>
          <a:p>
            <a:endParaRPr lang="en-US" sz="2000" dirty="0">
              <a:solidFill>
                <a:srgbClr val="FFFFFF"/>
              </a:solidFill>
            </a:endParaRPr>
          </a:p>
          <a:p>
            <a:r>
              <a:rPr lang="en-US" sz="2000" dirty="0">
                <a:solidFill>
                  <a:srgbClr val="FFFFFF"/>
                </a:solidFill>
              </a:rPr>
              <a:t>This validates our earlier statement that most registrations came from mobile devices </a:t>
            </a:r>
          </a:p>
        </p:txBody>
      </p:sp>
    </p:spTree>
    <p:extLst>
      <p:ext uri="{BB962C8B-B14F-4D97-AF65-F5344CB8AC3E}">
        <p14:creationId xmlns:p14="http://schemas.microsoft.com/office/powerpoint/2010/main" val="156244361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686A7A64-E2DD-478A-859F-41F343531E2C}"/>
              </a:ext>
            </a:extLst>
          </p:cNvPr>
          <p:cNvPicPr>
            <a:picLocks noChangeAspect="1"/>
          </p:cNvPicPr>
          <p:nvPr/>
        </p:nvPicPr>
        <p:blipFill>
          <a:blip r:embed="rId2"/>
          <a:stretch>
            <a:fillRect/>
          </a:stretch>
        </p:blipFill>
        <p:spPr>
          <a:xfrm>
            <a:off x="5280790" y="1918724"/>
            <a:ext cx="6267743" cy="2721907"/>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068727B-F8F6-4274-A6D9-64EBFDA7B2FD}"/>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Registration Sources</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Removing the “none” variable, web sources mostly came from</a:t>
            </a:r>
          </a:p>
          <a:p>
            <a:pPr lvl="1"/>
            <a:r>
              <a:rPr lang="en-US" sz="1400" dirty="0">
                <a:solidFill>
                  <a:srgbClr val="FFFFFF"/>
                </a:solidFill>
              </a:rPr>
              <a:t>Logins</a:t>
            </a:r>
          </a:p>
          <a:p>
            <a:pPr lvl="1"/>
            <a:r>
              <a:rPr lang="en-US" sz="1400" dirty="0">
                <a:solidFill>
                  <a:srgbClr val="FFFFFF"/>
                </a:solidFill>
              </a:rPr>
              <a:t>No referrals</a:t>
            </a:r>
          </a:p>
          <a:p>
            <a:pPr lvl="1"/>
            <a:r>
              <a:rPr lang="en-US" sz="1400" dirty="0">
                <a:solidFill>
                  <a:srgbClr val="FFFFFF"/>
                </a:solidFill>
              </a:rPr>
              <a:t>Google</a:t>
            </a:r>
          </a:p>
          <a:p>
            <a:pPr lvl="1"/>
            <a:endParaRPr lang="en-US" sz="1400" dirty="0">
              <a:solidFill>
                <a:srgbClr val="FFFFFF"/>
              </a:solidFill>
            </a:endParaRPr>
          </a:p>
          <a:p>
            <a:r>
              <a:rPr lang="en-US" sz="1600" dirty="0">
                <a:solidFill>
                  <a:srgbClr val="FFFFFF"/>
                </a:solidFill>
              </a:rPr>
              <a:t>Interestingly enough, new users came of their own accord, some even getting there through web search</a:t>
            </a:r>
          </a:p>
          <a:p>
            <a:endParaRPr lang="en-US" sz="1600" dirty="0">
              <a:solidFill>
                <a:srgbClr val="FFFFFF"/>
              </a:solidFill>
            </a:endParaRPr>
          </a:p>
        </p:txBody>
      </p:sp>
    </p:spTree>
    <p:extLst>
      <p:ext uri="{BB962C8B-B14F-4D97-AF65-F5344CB8AC3E}">
        <p14:creationId xmlns:p14="http://schemas.microsoft.com/office/powerpoint/2010/main" val="116512859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45333DBE-6C76-498E-986D-DCB6CA667201}"/>
              </a:ext>
            </a:extLst>
          </p:cNvPr>
          <p:cNvPicPr>
            <a:picLocks noChangeAspect="1"/>
          </p:cNvPicPr>
          <p:nvPr/>
        </p:nvPicPr>
        <p:blipFill>
          <a:blip r:embed="rId2"/>
          <a:stretch>
            <a:fillRect/>
          </a:stretch>
        </p:blipFill>
        <p:spPr>
          <a:xfrm>
            <a:off x="5280790" y="1947948"/>
            <a:ext cx="6737787" cy="2863203"/>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41CC98EE-94B2-4939-8AC0-D061A5093A03}"/>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Registration Sources – US. Vs </a:t>
            </a:r>
            <a:r>
              <a:rPr lang="en-US" sz="3200" dirty="0" err="1">
                <a:solidFill>
                  <a:srgbClr val="FFFFFF"/>
                </a:solidFill>
              </a:rPr>
              <a:t>theWorld</a:t>
            </a:r>
            <a:endParaRPr lang="en-US" sz="3200" dirty="0">
              <a:solidFill>
                <a:srgbClr val="FFFFFF"/>
              </a:solidFill>
            </a:endParaRP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Proportions held steady across web sources.</a:t>
            </a:r>
          </a:p>
          <a:p>
            <a:r>
              <a:rPr lang="en-US" sz="1600" dirty="0">
                <a:solidFill>
                  <a:srgbClr val="FFFFFF"/>
                </a:solidFill>
              </a:rPr>
              <a:t>Web registration patters remained consistent inside and outside of the US </a:t>
            </a:r>
          </a:p>
          <a:p>
            <a:r>
              <a:rPr lang="en-US" sz="1600" dirty="0">
                <a:solidFill>
                  <a:srgbClr val="FFFFFF"/>
                </a:solidFill>
              </a:rPr>
              <a:t>Remains consistent with out earlier observation of consistency in US. Vs World slide for Device registration (except for the </a:t>
            </a:r>
            <a:r>
              <a:rPr lang="en-US" sz="1600" dirty="0" err="1">
                <a:solidFill>
                  <a:srgbClr val="FFFFFF"/>
                </a:solidFill>
              </a:rPr>
              <a:t>iphone</a:t>
            </a:r>
            <a:r>
              <a:rPr lang="en-US" sz="1600" dirty="0">
                <a:solidFill>
                  <a:srgbClr val="FFFFFF"/>
                </a:solidFill>
              </a:rPr>
              <a:t>)</a:t>
            </a:r>
          </a:p>
        </p:txBody>
      </p:sp>
    </p:spTree>
    <p:extLst>
      <p:ext uri="{BB962C8B-B14F-4D97-AF65-F5344CB8AC3E}">
        <p14:creationId xmlns:p14="http://schemas.microsoft.com/office/powerpoint/2010/main" val="69231875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57DC2B39-D9CF-455A-A0A7-F7F1F56DD397}"/>
              </a:ext>
            </a:extLst>
          </p:cNvPr>
          <p:cNvPicPr>
            <a:picLocks noChangeAspect="1"/>
          </p:cNvPicPr>
          <p:nvPr/>
        </p:nvPicPr>
        <p:blipFill>
          <a:blip r:embed="rId2"/>
          <a:stretch>
            <a:fillRect/>
          </a:stretch>
        </p:blipFill>
        <p:spPr>
          <a:xfrm>
            <a:off x="5280790" y="1861801"/>
            <a:ext cx="6267743" cy="2835753"/>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EE4C76AB-F758-43A9-AD87-17B00E40C131}"/>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Top 5 Countries VS Rest of Word</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Top 5 Countries include the US, Great Britain, Brazil, Turkey, and Republic of Korea</a:t>
            </a:r>
          </a:p>
          <a:p>
            <a:endParaRPr lang="en-US" sz="1600" dirty="0">
              <a:solidFill>
                <a:srgbClr val="FFFFFF"/>
              </a:solidFill>
            </a:endParaRPr>
          </a:p>
          <a:p>
            <a:endParaRPr lang="en-US" sz="1600" dirty="0">
              <a:solidFill>
                <a:srgbClr val="FFFFFF"/>
              </a:solidFill>
            </a:endParaRPr>
          </a:p>
          <a:p>
            <a:r>
              <a:rPr lang="en-US" sz="1600" dirty="0">
                <a:solidFill>
                  <a:srgbClr val="FFFFFF"/>
                </a:solidFill>
              </a:rPr>
              <a:t>No real change in most vs least populous countries – they registered in similar ways</a:t>
            </a:r>
          </a:p>
        </p:txBody>
      </p:sp>
    </p:spTree>
    <p:extLst>
      <p:ext uri="{BB962C8B-B14F-4D97-AF65-F5344CB8AC3E}">
        <p14:creationId xmlns:p14="http://schemas.microsoft.com/office/powerpoint/2010/main" val="59840199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5496-AAA1-431D-800D-6B4326C1026C}"/>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Usage Insights</a:t>
            </a:r>
          </a:p>
        </p:txBody>
      </p:sp>
    </p:spTree>
    <p:extLst>
      <p:ext uri="{BB962C8B-B14F-4D97-AF65-F5344CB8AC3E}">
        <p14:creationId xmlns:p14="http://schemas.microsoft.com/office/powerpoint/2010/main" val="180507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DE8847FC-75BF-48C7-B2CA-D429AA1673AD}"/>
              </a:ext>
            </a:extLst>
          </p:cNvPr>
          <p:cNvPicPr>
            <a:picLocks noChangeAspect="1"/>
          </p:cNvPicPr>
          <p:nvPr/>
        </p:nvPicPr>
        <p:blipFill>
          <a:blip r:embed="rId2"/>
          <a:stretch>
            <a:fillRect/>
          </a:stretch>
        </p:blipFill>
        <p:spPr>
          <a:xfrm>
            <a:off x="4749477" y="1603717"/>
            <a:ext cx="7414329" cy="3390313"/>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1A904A7-60C5-46D8-8509-6B27CF4FAFB2}"/>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Worldwide Usage Stats – Split by Device</a:t>
            </a:r>
          </a:p>
        </p:txBody>
      </p:sp>
      <p:sp>
        <p:nvSpPr>
          <p:cNvPr id="10" name="Content Placeholder 9"/>
          <p:cNvSpPr>
            <a:spLocks noGrp="1"/>
          </p:cNvSpPr>
          <p:nvPr>
            <p:ph idx="1"/>
          </p:nvPr>
        </p:nvSpPr>
        <p:spPr>
          <a:xfrm>
            <a:off x="451514" y="2046514"/>
            <a:ext cx="3575737" cy="3994848"/>
          </a:xfrm>
        </p:spPr>
        <p:txBody>
          <a:bodyPr>
            <a:normAutofit fontScale="92500" lnSpcReduction="10000"/>
          </a:bodyPr>
          <a:lstStyle/>
          <a:p>
            <a:r>
              <a:rPr lang="en-US" sz="1600" dirty="0">
                <a:solidFill>
                  <a:srgbClr val="FFFFFF"/>
                </a:solidFill>
              </a:rPr>
              <a:t>This is where things get interesting:</a:t>
            </a:r>
          </a:p>
          <a:p>
            <a:pPr lvl="1"/>
            <a:r>
              <a:rPr lang="en-US" sz="1400" dirty="0">
                <a:solidFill>
                  <a:srgbClr val="FFFFFF"/>
                </a:solidFill>
              </a:rPr>
              <a:t>Overall, devices registered by web have the highest engagement numbers in the first 24 hours</a:t>
            </a:r>
          </a:p>
          <a:p>
            <a:pPr lvl="1"/>
            <a:r>
              <a:rPr lang="en-US" sz="1400" dirty="0">
                <a:solidFill>
                  <a:srgbClr val="FFFFFF"/>
                </a:solidFill>
              </a:rPr>
              <a:t>Android users have the highest numbers of likes – given its popularity internationally, can this possible correlate with how foreigners use </a:t>
            </a:r>
            <a:r>
              <a:rPr lang="en-US" sz="1400" dirty="0" err="1">
                <a:solidFill>
                  <a:srgbClr val="FFFFFF"/>
                </a:solidFill>
              </a:rPr>
              <a:t>tumblr</a:t>
            </a:r>
            <a:r>
              <a:rPr lang="en-US" sz="1400" dirty="0">
                <a:solidFill>
                  <a:srgbClr val="FFFFFF"/>
                </a:solidFill>
              </a:rPr>
              <a:t>?</a:t>
            </a:r>
          </a:p>
          <a:p>
            <a:pPr lvl="1"/>
            <a:r>
              <a:rPr lang="en-US" sz="1400" dirty="0">
                <a:solidFill>
                  <a:srgbClr val="FFFFFF"/>
                </a:solidFill>
              </a:rPr>
              <a:t>Besides likes, it’s interesting the difference between web and mobile use</a:t>
            </a:r>
          </a:p>
          <a:p>
            <a:pPr lvl="1"/>
            <a:r>
              <a:rPr lang="en-US" sz="1400" dirty="0">
                <a:solidFill>
                  <a:srgbClr val="FFFFFF"/>
                </a:solidFill>
              </a:rPr>
              <a:t>Android users outpaced </a:t>
            </a:r>
            <a:r>
              <a:rPr lang="en-US" sz="1400" dirty="0" err="1">
                <a:solidFill>
                  <a:srgbClr val="FFFFFF"/>
                </a:solidFill>
              </a:rPr>
              <a:t>iphone</a:t>
            </a:r>
            <a:r>
              <a:rPr lang="en-US" sz="1400" dirty="0">
                <a:solidFill>
                  <a:srgbClr val="FFFFFF"/>
                </a:solidFill>
              </a:rPr>
              <a:t> users in likes, pageviews, and searches. Do they use </a:t>
            </a:r>
            <a:r>
              <a:rPr lang="en-US" sz="1400" dirty="0" err="1">
                <a:solidFill>
                  <a:srgbClr val="FFFFFF"/>
                </a:solidFill>
              </a:rPr>
              <a:t>tumblr</a:t>
            </a:r>
            <a:r>
              <a:rPr lang="en-US" sz="1400" dirty="0">
                <a:solidFill>
                  <a:srgbClr val="FFFFFF"/>
                </a:solidFill>
              </a:rPr>
              <a:t> superficially?</a:t>
            </a:r>
          </a:p>
        </p:txBody>
      </p:sp>
    </p:spTree>
    <p:extLst>
      <p:ext uri="{BB962C8B-B14F-4D97-AF65-F5344CB8AC3E}">
        <p14:creationId xmlns:p14="http://schemas.microsoft.com/office/powerpoint/2010/main" val="360897654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124D-8740-4CAA-92DE-9EA0663CE268}"/>
              </a:ext>
            </a:extLst>
          </p:cNvPr>
          <p:cNvSpPr>
            <a:spLocks noGrp="1"/>
          </p:cNvSpPr>
          <p:nvPr>
            <p:ph type="title"/>
          </p:nvPr>
        </p:nvSpPr>
        <p:spPr/>
        <p:txBody>
          <a:bodyPr/>
          <a:lstStyle/>
          <a:p>
            <a:r>
              <a:rPr lang="en-US" dirty="0"/>
              <a:t>Datasets Involved</a:t>
            </a:r>
          </a:p>
        </p:txBody>
      </p:sp>
      <p:sp>
        <p:nvSpPr>
          <p:cNvPr id="3" name="Content Placeholder 2">
            <a:extLst>
              <a:ext uri="{FF2B5EF4-FFF2-40B4-BE49-F238E27FC236}">
                <a16:creationId xmlns:a16="http://schemas.microsoft.com/office/drawing/2014/main" id="{5E1762F2-3B7E-4341-AD96-BC6F27E6A1A6}"/>
              </a:ext>
            </a:extLst>
          </p:cNvPr>
          <p:cNvSpPr>
            <a:spLocks noGrp="1"/>
          </p:cNvSpPr>
          <p:nvPr>
            <p:ph idx="1"/>
          </p:nvPr>
        </p:nvSpPr>
        <p:spPr/>
        <p:txBody>
          <a:bodyPr>
            <a:normAutofit/>
          </a:bodyPr>
          <a:lstStyle/>
          <a:p>
            <a:r>
              <a:rPr lang="en-US" sz="2000" dirty="0"/>
              <a:t>User Registration Data </a:t>
            </a:r>
          </a:p>
          <a:p>
            <a:pPr marL="0" indent="0">
              <a:buNone/>
            </a:pPr>
            <a:r>
              <a:rPr lang="en-US" sz="2000" dirty="0"/>
              <a:t>	Data that contains users who have registered on the </a:t>
            </a:r>
            <a:r>
              <a:rPr lang="en-US" sz="2000" dirty="0" err="1"/>
              <a:t>tumblr</a:t>
            </a:r>
            <a:r>
              <a:rPr lang="en-US" sz="2000" dirty="0"/>
              <a:t> on September 1</a:t>
            </a:r>
            <a:r>
              <a:rPr lang="en-US" sz="2000" baseline="30000" dirty="0"/>
              <a:t>st</a:t>
            </a:r>
            <a:r>
              <a:rPr lang="en-US" sz="2000" dirty="0"/>
              <a:t>, 	and September 2</a:t>
            </a:r>
            <a:r>
              <a:rPr lang="en-US" sz="2000" baseline="30000" dirty="0"/>
              <a:t>nd</a:t>
            </a:r>
            <a:r>
              <a:rPr lang="en-US" sz="2000" dirty="0"/>
              <a:t>, 2015</a:t>
            </a:r>
          </a:p>
          <a:p>
            <a:endParaRPr lang="en-US" sz="2000" dirty="0"/>
          </a:p>
          <a:p>
            <a:r>
              <a:rPr lang="en-US" sz="2000" dirty="0"/>
              <a:t>User Account Data  </a:t>
            </a:r>
          </a:p>
          <a:p>
            <a:pPr marL="0" indent="0">
              <a:buNone/>
            </a:pPr>
            <a:r>
              <a:rPr lang="en-US" sz="2000" dirty="0"/>
              <a:t>	Table of accounts that were active on the 8</a:t>
            </a:r>
            <a:r>
              <a:rPr lang="en-US" sz="2000" baseline="30000" dirty="0"/>
              <a:t>th</a:t>
            </a:r>
            <a:r>
              <a:rPr lang="en-US" sz="2000" dirty="0"/>
              <a:t> and 9</a:t>
            </a:r>
            <a:r>
              <a:rPr lang="en-US" sz="2000" baseline="30000" dirty="0"/>
              <a:t>th</a:t>
            </a:r>
            <a:r>
              <a:rPr lang="en-US" sz="2000" dirty="0"/>
              <a:t> of September</a:t>
            </a:r>
          </a:p>
        </p:txBody>
      </p:sp>
    </p:spTree>
    <p:extLst>
      <p:ext uri="{BB962C8B-B14F-4D97-AF65-F5344CB8AC3E}">
        <p14:creationId xmlns:p14="http://schemas.microsoft.com/office/powerpoint/2010/main" val="53805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24" name="Content Placeholder 4">
            <a:extLst>
              <a:ext uri="{FF2B5EF4-FFF2-40B4-BE49-F238E27FC236}">
                <a16:creationId xmlns:a16="http://schemas.microsoft.com/office/drawing/2014/main" id="{B8E1F290-096D-46B0-AB65-1EC01E1E20EC}"/>
              </a:ext>
            </a:extLst>
          </p:cNvPr>
          <p:cNvPicPr>
            <a:picLocks noChangeAspect="1"/>
          </p:cNvPicPr>
          <p:nvPr/>
        </p:nvPicPr>
        <p:blipFill>
          <a:blip r:embed="rId2"/>
          <a:stretch>
            <a:fillRect/>
          </a:stretch>
        </p:blipFill>
        <p:spPr>
          <a:xfrm>
            <a:off x="4726004" y="1431576"/>
            <a:ext cx="7461423" cy="3994848"/>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A77F748-245C-436C-B9CF-824251F120AB}"/>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Usage Metrics – United States</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True to device registrations, web registrations had the highest counts for use.</a:t>
            </a:r>
          </a:p>
          <a:p>
            <a:pPr marL="0" indent="0">
              <a:buNone/>
            </a:pPr>
            <a:endParaRPr lang="en-US" sz="1600" dirty="0">
              <a:solidFill>
                <a:srgbClr val="FFFFFF"/>
              </a:solidFill>
            </a:endParaRPr>
          </a:p>
          <a:p>
            <a:r>
              <a:rPr lang="en-US" sz="1600" dirty="0" err="1">
                <a:solidFill>
                  <a:srgbClr val="FFFFFF"/>
                </a:solidFill>
              </a:rPr>
              <a:t>Iphone</a:t>
            </a:r>
            <a:r>
              <a:rPr lang="en-US" sz="1600" dirty="0">
                <a:solidFill>
                  <a:srgbClr val="FFFFFF"/>
                </a:solidFill>
              </a:rPr>
              <a:t> users won out in original posts, pageviews, </a:t>
            </a:r>
            <a:r>
              <a:rPr lang="en-US" sz="1600" dirty="0" err="1">
                <a:solidFill>
                  <a:srgbClr val="FFFFFF"/>
                </a:solidFill>
              </a:rPr>
              <a:t>reblogs</a:t>
            </a:r>
            <a:r>
              <a:rPr lang="en-US" sz="1600" dirty="0">
                <a:solidFill>
                  <a:srgbClr val="FFFFFF"/>
                </a:solidFill>
              </a:rPr>
              <a:t>, and </a:t>
            </a:r>
            <a:r>
              <a:rPr lang="en-US" sz="1600" dirty="0" err="1">
                <a:solidFill>
                  <a:srgbClr val="FFFFFF"/>
                </a:solidFill>
              </a:rPr>
              <a:t>receieved</a:t>
            </a:r>
            <a:r>
              <a:rPr lang="en-US" sz="1600" dirty="0">
                <a:solidFill>
                  <a:srgbClr val="FFFFFF"/>
                </a:solidFill>
              </a:rPr>
              <a:t> engagements</a:t>
            </a:r>
          </a:p>
          <a:p>
            <a:endParaRPr lang="en-US" sz="1600" dirty="0">
              <a:solidFill>
                <a:srgbClr val="FFFFFF"/>
              </a:solidFill>
            </a:endParaRPr>
          </a:p>
          <a:p>
            <a:r>
              <a:rPr lang="en-US" sz="1600" dirty="0">
                <a:solidFill>
                  <a:srgbClr val="FFFFFF"/>
                </a:solidFill>
              </a:rPr>
              <a:t>Amongst mobile, </a:t>
            </a:r>
            <a:r>
              <a:rPr lang="en-US" sz="1600" dirty="0" err="1">
                <a:solidFill>
                  <a:srgbClr val="FFFFFF"/>
                </a:solidFill>
              </a:rPr>
              <a:t>iphones</a:t>
            </a:r>
            <a:r>
              <a:rPr lang="en-US" sz="1600" dirty="0">
                <a:solidFill>
                  <a:srgbClr val="FFFFFF"/>
                </a:solidFill>
              </a:rPr>
              <a:t> users seemed produce more content. Android users mostly browsed content</a:t>
            </a:r>
          </a:p>
          <a:p>
            <a:endParaRPr lang="en-US" sz="1600" dirty="0">
              <a:solidFill>
                <a:srgbClr val="FFFFFF"/>
              </a:solidFill>
            </a:endParaRPr>
          </a:p>
        </p:txBody>
      </p:sp>
    </p:spTree>
    <p:extLst>
      <p:ext uri="{BB962C8B-B14F-4D97-AF65-F5344CB8AC3E}">
        <p14:creationId xmlns:p14="http://schemas.microsoft.com/office/powerpoint/2010/main" val="9558755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Content Placeholder 16"/>
          <p:cNvSpPr>
            <a:spLocks noGrp="1"/>
          </p:cNvSpPr>
          <p:nvPr>
            <p:ph idx="1"/>
          </p:nvPr>
        </p:nvSpPr>
        <p:spPr>
          <a:xfrm>
            <a:off x="5344886" y="5176569"/>
            <a:ext cx="6028400" cy="970450"/>
          </a:xfrm>
        </p:spPr>
        <p:txBody>
          <a:bodyPr>
            <a:normAutofit lnSpcReduction="10000"/>
          </a:bodyPr>
          <a:lstStyle/>
          <a:p>
            <a:pPr marL="0" indent="0">
              <a:buNone/>
            </a:pPr>
            <a:r>
              <a:rPr lang="en-US" sz="3200" dirty="0">
                <a:solidFill>
                  <a:srgbClr val="FEFEFE"/>
                </a:solidFill>
              </a:rPr>
              <a:t>In vs outside the US: </a:t>
            </a:r>
            <a:r>
              <a:rPr lang="en-US" sz="3200" dirty="0" err="1">
                <a:solidFill>
                  <a:srgbClr val="FEFEFE"/>
                </a:solidFill>
              </a:rPr>
              <a:t>tumblr</a:t>
            </a:r>
            <a:r>
              <a:rPr lang="en-US" sz="3200" dirty="0">
                <a:solidFill>
                  <a:srgbClr val="FEFEFE"/>
                </a:solidFill>
              </a:rPr>
              <a:t> usage split by device</a:t>
            </a:r>
          </a:p>
        </p:txBody>
      </p:sp>
      <p:pic>
        <p:nvPicPr>
          <p:cNvPr id="3" name="Picture 2" descr="A picture containing screenshot&#10;&#10;Description generated with high confidence">
            <a:extLst>
              <a:ext uri="{FF2B5EF4-FFF2-40B4-BE49-F238E27FC236}">
                <a16:creationId xmlns:a16="http://schemas.microsoft.com/office/drawing/2014/main" id="{6E771094-78D9-4328-852C-5973DBED0575}"/>
              </a:ext>
            </a:extLst>
          </p:cNvPr>
          <p:cNvPicPr>
            <a:picLocks noChangeAspect="1"/>
          </p:cNvPicPr>
          <p:nvPr/>
        </p:nvPicPr>
        <p:blipFill>
          <a:blip r:embed="rId2"/>
          <a:stretch>
            <a:fillRect/>
          </a:stretch>
        </p:blipFill>
        <p:spPr>
          <a:xfrm>
            <a:off x="0" y="842143"/>
            <a:ext cx="12192000" cy="3490705"/>
          </a:xfrm>
          <a:prstGeom prst="rect">
            <a:avLst/>
          </a:prstGeom>
        </p:spPr>
      </p:pic>
    </p:spTree>
    <p:extLst>
      <p:ext uri="{BB962C8B-B14F-4D97-AF65-F5344CB8AC3E}">
        <p14:creationId xmlns:p14="http://schemas.microsoft.com/office/powerpoint/2010/main" val="11945382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9C331362-4FF4-46B0-9063-2DC9C8C6C147}"/>
              </a:ext>
            </a:extLst>
          </p:cNvPr>
          <p:cNvPicPr>
            <a:picLocks noChangeAspect="1"/>
          </p:cNvPicPr>
          <p:nvPr/>
        </p:nvPicPr>
        <p:blipFill>
          <a:blip r:embed="rId2"/>
          <a:stretch>
            <a:fillRect/>
          </a:stretch>
        </p:blipFill>
        <p:spPr>
          <a:xfrm>
            <a:off x="4704570" y="1927274"/>
            <a:ext cx="7448326" cy="2715064"/>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0F4BDF29-6ACE-4FBB-8839-97C2BA9C9B0C}"/>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Correlation plot of Usage</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This measures of tied variables are to each other</a:t>
            </a:r>
          </a:p>
          <a:p>
            <a:r>
              <a:rPr lang="en-US" sz="1600" dirty="0">
                <a:solidFill>
                  <a:srgbClr val="FFFFFF"/>
                </a:solidFill>
              </a:rPr>
              <a:t>The higher the number, the more tied they are, with a max of one.</a:t>
            </a:r>
          </a:p>
          <a:p>
            <a:r>
              <a:rPr lang="en-US" sz="1600" dirty="0">
                <a:solidFill>
                  <a:srgbClr val="FFFFFF"/>
                </a:solidFill>
              </a:rPr>
              <a:t>Pageviews has the highest correlation numbers – which makes sense. It was a favorite activity among new users.</a:t>
            </a:r>
          </a:p>
          <a:p>
            <a:endParaRPr lang="en-US" sz="1600" dirty="0">
              <a:solidFill>
                <a:srgbClr val="FFFFFF"/>
              </a:solidFill>
            </a:endParaRPr>
          </a:p>
        </p:txBody>
      </p:sp>
    </p:spTree>
    <p:extLst>
      <p:ext uri="{BB962C8B-B14F-4D97-AF65-F5344CB8AC3E}">
        <p14:creationId xmlns:p14="http://schemas.microsoft.com/office/powerpoint/2010/main" val="107009985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2B5B-A840-4DDC-9058-80806D729E99}"/>
              </a:ext>
            </a:extLst>
          </p:cNvPr>
          <p:cNvSpPr>
            <a:spLocks noGrp="1"/>
          </p:cNvSpPr>
          <p:nvPr>
            <p:ph type="title"/>
          </p:nvPr>
        </p:nvSpPr>
        <p:spPr/>
        <p:txBody>
          <a:bodyPr/>
          <a:lstStyle/>
          <a:p>
            <a:r>
              <a:rPr lang="en-US" dirty="0"/>
              <a:t>Usage Insights</a:t>
            </a:r>
          </a:p>
        </p:txBody>
      </p:sp>
      <p:sp>
        <p:nvSpPr>
          <p:cNvPr id="3" name="Content Placeholder 2">
            <a:extLst>
              <a:ext uri="{FF2B5EF4-FFF2-40B4-BE49-F238E27FC236}">
                <a16:creationId xmlns:a16="http://schemas.microsoft.com/office/drawing/2014/main" id="{8F8840FA-07F2-4252-86BE-A8E99DC3F647}"/>
              </a:ext>
            </a:extLst>
          </p:cNvPr>
          <p:cNvSpPr>
            <a:spLocks noGrp="1"/>
          </p:cNvSpPr>
          <p:nvPr>
            <p:ph idx="1"/>
          </p:nvPr>
        </p:nvSpPr>
        <p:spPr/>
        <p:txBody>
          <a:bodyPr/>
          <a:lstStyle/>
          <a:p>
            <a:r>
              <a:rPr lang="en-US" dirty="0"/>
              <a:t>Agreeing with earlier charts, android use is prevalent with people outside of the US</a:t>
            </a:r>
          </a:p>
          <a:p>
            <a:endParaRPr lang="en-US" dirty="0"/>
          </a:p>
          <a:p>
            <a:r>
              <a:rPr lang="en-US" dirty="0"/>
              <a:t>Non Americans prefer to like and search, with users liking more than twice as much as pageviews and searches. Most engagements happened over the web.</a:t>
            </a:r>
          </a:p>
          <a:p>
            <a:endParaRPr lang="en-US" dirty="0"/>
          </a:p>
          <a:p>
            <a:r>
              <a:rPr lang="en-US" dirty="0"/>
              <a:t>Android users in the US have more follows, likes, and searches than </a:t>
            </a:r>
            <a:r>
              <a:rPr lang="en-US" dirty="0" err="1"/>
              <a:t>iphone</a:t>
            </a:r>
            <a:r>
              <a:rPr lang="en-US" dirty="0"/>
              <a:t> users, despite the fact that more </a:t>
            </a:r>
            <a:r>
              <a:rPr lang="en-US" dirty="0" err="1"/>
              <a:t>americans</a:t>
            </a:r>
            <a:r>
              <a:rPr lang="en-US" dirty="0"/>
              <a:t> registered with  </a:t>
            </a:r>
            <a:r>
              <a:rPr lang="en-US" dirty="0" err="1"/>
              <a:t>iphones</a:t>
            </a:r>
            <a:r>
              <a:rPr lang="en-US" dirty="0"/>
              <a:t> than android phones. Android users only seemed to browse and like, while </a:t>
            </a:r>
            <a:r>
              <a:rPr lang="en-US" dirty="0" err="1"/>
              <a:t>iphone</a:t>
            </a:r>
            <a:r>
              <a:rPr lang="en-US" dirty="0"/>
              <a:t> users provided more content. Could there be a correlation between people who like </a:t>
            </a:r>
            <a:r>
              <a:rPr lang="en-US" dirty="0" err="1"/>
              <a:t>iphones</a:t>
            </a:r>
            <a:r>
              <a:rPr lang="en-US" dirty="0"/>
              <a:t> and people who engage meaningfully on the platform?</a:t>
            </a:r>
          </a:p>
          <a:p>
            <a:endParaRPr lang="en-US" dirty="0"/>
          </a:p>
        </p:txBody>
      </p:sp>
    </p:spTree>
    <p:extLst>
      <p:ext uri="{BB962C8B-B14F-4D97-AF65-F5344CB8AC3E}">
        <p14:creationId xmlns:p14="http://schemas.microsoft.com/office/powerpoint/2010/main" val="329818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80D0-2D5F-4CC2-8F56-BB66B89667B8}"/>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Insights From User Account Data</a:t>
            </a:r>
          </a:p>
        </p:txBody>
      </p:sp>
    </p:spTree>
    <p:extLst>
      <p:ext uri="{BB962C8B-B14F-4D97-AF65-F5344CB8AC3E}">
        <p14:creationId xmlns:p14="http://schemas.microsoft.com/office/powerpoint/2010/main" val="265888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04A7-1D18-44DA-9CD1-BCFC060EBFB3}"/>
              </a:ext>
            </a:extLst>
          </p:cNvPr>
          <p:cNvSpPr>
            <a:spLocks noGrp="1"/>
          </p:cNvSpPr>
          <p:nvPr>
            <p:ph type="title"/>
          </p:nvPr>
        </p:nvSpPr>
        <p:spPr/>
        <p:txBody>
          <a:bodyPr/>
          <a:lstStyle/>
          <a:p>
            <a:r>
              <a:rPr lang="en-US" dirty="0"/>
              <a:t>Working with User Account Data</a:t>
            </a:r>
          </a:p>
        </p:txBody>
      </p:sp>
      <p:sp>
        <p:nvSpPr>
          <p:cNvPr id="3" name="Content Placeholder 2">
            <a:extLst>
              <a:ext uri="{FF2B5EF4-FFF2-40B4-BE49-F238E27FC236}">
                <a16:creationId xmlns:a16="http://schemas.microsoft.com/office/drawing/2014/main" id="{A93E6CBC-C441-49F7-8CDF-63D963F9EF55}"/>
              </a:ext>
            </a:extLst>
          </p:cNvPr>
          <p:cNvSpPr>
            <a:spLocks noGrp="1"/>
          </p:cNvSpPr>
          <p:nvPr>
            <p:ph idx="1"/>
          </p:nvPr>
        </p:nvSpPr>
        <p:spPr/>
        <p:txBody>
          <a:bodyPr/>
          <a:lstStyle/>
          <a:p>
            <a:r>
              <a:rPr lang="en-US" dirty="0"/>
              <a:t>User accounts  is a data set that logged active users on September 8</a:t>
            </a:r>
            <a:r>
              <a:rPr lang="en-US" baseline="30000" dirty="0"/>
              <a:t>th</a:t>
            </a:r>
            <a:r>
              <a:rPr lang="en-US" dirty="0"/>
              <a:t> and 9</a:t>
            </a:r>
            <a:r>
              <a:rPr lang="en-US" baseline="30000" dirty="0"/>
              <a:t>th</a:t>
            </a:r>
            <a:r>
              <a:rPr lang="en-US" dirty="0"/>
              <a:t>, 2015</a:t>
            </a:r>
          </a:p>
          <a:p>
            <a:endParaRPr lang="en-US" dirty="0"/>
          </a:p>
          <a:p>
            <a:r>
              <a:rPr lang="en-US" dirty="0"/>
              <a:t>Analysis was done to see which users remained and why</a:t>
            </a:r>
          </a:p>
          <a:p>
            <a:endParaRPr lang="en-US" dirty="0"/>
          </a:p>
        </p:txBody>
      </p:sp>
    </p:spTree>
    <p:extLst>
      <p:ext uri="{BB962C8B-B14F-4D97-AF65-F5344CB8AC3E}">
        <p14:creationId xmlns:p14="http://schemas.microsoft.com/office/powerpoint/2010/main" val="323354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08CC-4B72-44D2-AF2A-C071F27A9226}"/>
              </a:ext>
            </a:extLst>
          </p:cNvPr>
          <p:cNvSpPr>
            <a:spLocks noGrp="1"/>
          </p:cNvSpPr>
          <p:nvPr>
            <p:ph type="title"/>
          </p:nvPr>
        </p:nvSpPr>
        <p:spPr/>
        <p:txBody>
          <a:bodyPr/>
          <a:lstStyle/>
          <a:p>
            <a:r>
              <a:rPr lang="en-US" dirty="0"/>
              <a:t>Working with User Account Data</a:t>
            </a:r>
          </a:p>
        </p:txBody>
      </p:sp>
      <p:sp>
        <p:nvSpPr>
          <p:cNvPr id="3" name="Content Placeholder 2">
            <a:extLst>
              <a:ext uri="{FF2B5EF4-FFF2-40B4-BE49-F238E27FC236}">
                <a16:creationId xmlns:a16="http://schemas.microsoft.com/office/drawing/2014/main" id="{D6B61B5D-A36A-4C92-A77D-FFD38CB98473}"/>
              </a:ext>
            </a:extLst>
          </p:cNvPr>
          <p:cNvSpPr>
            <a:spLocks noGrp="1"/>
          </p:cNvSpPr>
          <p:nvPr>
            <p:ph idx="1"/>
          </p:nvPr>
        </p:nvSpPr>
        <p:spPr/>
        <p:txBody>
          <a:bodyPr/>
          <a:lstStyle/>
          <a:p>
            <a:r>
              <a:rPr lang="en-US" dirty="0"/>
              <a:t>No. of active accounts:  5655</a:t>
            </a:r>
          </a:p>
          <a:p>
            <a:endParaRPr lang="en-US" dirty="0"/>
          </a:p>
          <a:p>
            <a:r>
              <a:rPr lang="en-US" dirty="0"/>
              <a:t>No. of accounts registered: 14197</a:t>
            </a:r>
          </a:p>
          <a:p>
            <a:endParaRPr lang="en-US" dirty="0"/>
          </a:p>
          <a:p>
            <a:r>
              <a:rPr lang="en-US" dirty="0"/>
              <a:t>Percentage retained: 39.8 %</a:t>
            </a:r>
          </a:p>
          <a:p>
            <a:endParaRPr lang="en-US" dirty="0"/>
          </a:p>
          <a:p>
            <a:r>
              <a:rPr lang="en-US" dirty="0"/>
              <a:t>Why?</a:t>
            </a:r>
          </a:p>
        </p:txBody>
      </p:sp>
    </p:spTree>
    <p:extLst>
      <p:ext uri="{BB962C8B-B14F-4D97-AF65-F5344CB8AC3E}">
        <p14:creationId xmlns:p14="http://schemas.microsoft.com/office/powerpoint/2010/main" val="2856318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AE158852-1642-4F68-8B4A-95223DB82651}"/>
              </a:ext>
            </a:extLst>
          </p:cNvPr>
          <p:cNvPicPr>
            <a:picLocks noChangeAspect="1"/>
          </p:cNvPicPr>
          <p:nvPr/>
        </p:nvPicPr>
        <p:blipFill>
          <a:blip r:embed="rId2"/>
          <a:stretch>
            <a:fillRect/>
          </a:stretch>
        </p:blipFill>
        <p:spPr>
          <a:xfrm>
            <a:off x="5280790" y="1512457"/>
            <a:ext cx="6267743" cy="35344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DE023474-588C-4929-A090-7BCFFA305ACD}"/>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Was it device registration?</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Does not seem so. The proportion of retained users seems constant across devices.</a:t>
            </a:r>
          </a:p>
          <a:p>
            <a:endParaRPr lang="en-US" sz="1600" dirty="0">
              <a:solidFill>
                <a:srgbClr val="FFFFFF"/>
              </a:solidFill>
            </a:endParaRPr>
          </a:p>
          <a:p>
            <a:r>
              <a:rPr lang="en-US" sz="1600" dirty="0">
                <a:solidFill>
                  <a:srgbClr val="FFFFFF"/>
                </a:solidFill>
              </a:rPr>
              <a:t>The type of device registered did not determine if users stayed or not</a:t>
            </a:r>
          </a:p>
        </p:txBody>
      </p:sp>
    </p:spTree>
    <p:extLst>
      <p:ext uri="{BB962C8B-B14F-4D97-AF65-F5344CB8AC3E}">
        <p14:creationId xmlns:p14="http://schemas.microsoft.com/office/powerpoint/2010/main" val="330452827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263041A3-BF3D-4D12-9277-FC459B6EBA2A}"/>
              </a:ext>
            </a:extLst>
          </p:cNvPr>
          <p:cNvPicPr>
            <a:picLocks noChangeAspect="1"/>
          </p:cNvPicPr>
          <p:nvPr/>
        </p:nvPicPr>
        <p:blipFill>
          <a:blip r:embed="rId2"/>
          <a:stretch>
            <a:fillRect/>
          </a:stretch>
        </p:blipFill>
        <p:spPr>
          <a:xfrm>
            <a:off x="5280790" y="1512457"/>
            <a:ext cx="6267743" cy="35344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6D06C1A8-DC26-4E7B-8A07-E96526278832}"/>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Top Countries retained vs unretained users</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Countries with the largest proportion of registered users tended to have higher rates of retention. </a:t>
            </a:r>
          </a:p>
          <a:p>
            <a:pPr marL="0" indent="0">
              <a:buNone/>
            </a:pPr>
            <a:endParaRPr lang="en-US" sz="1600" dirty="0">
              <a:solidFill>
                <a:srgbClr val="FFFFFF"/>
              </a:solidFill>
            </a:endParaRPr>
          </a:p>
          <a:p>
            <a:r>
              <a:rPr lang="en-US" sz="1600" dirty="0">
                <a:solidFill>
                  <a:srgbClr val="FFFFFF"/>
                </a:solidFill>
              </a:rPr>
              <a:t>Countries with less users tended to wash out of the service.</a:t>
            </a:r>
          </a:p>
          <a:p>
            <a:endParaRPr lang="en-US" sz="1600" dirty="0">
              <a:solidFill>
                <a:srgbClr val="FFFFFF"/>
              </a:solidFill>
            </a:endParaRPr>
          </a:p>
          <a:p>
            <a:r>
              <a:rPr lang="en-US" sz="1600" dirty="0">
                <a:solidFill>
                  <a:srgbClr val="FFFFFF"/>
                </a:solidFill>
              </a:rPr>
              <a:t>Perhaps this means countries with larger populations should be targeted. </a:t>
            </a:r>
          </a:p>
        </p:txBody>
      </p:sp>
    </p:spTree>
    <p:extLst>
      <p:ext uri="{BB962C8B-B14F-4D97-AF65-F5344CB8AC3E}">
        <p14:creationId xmlns:p14="http://schemas.microsoft.com/office/powerpoint/2010/main" val="313204511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8C03C221-D2CF-40A0-B494-7C27B725C73C}"/>
              </a:ext>
            </a:extLst>
          </p:cNvPr>
          <p:cNvPicPr>
            <a:picLocks noChangeAspect="1"/>
          </p:cNvPicPr>
          <p:nvPr/>
        </p:nvPicPr>
        <p:blipFill>
          <a:blip r:embed="rId2"/>
          <a:stretch>
            <a:fillRect/>
          </a:stretch>
        </p:blipFill>
        <p:spPr>
          <a:xfrm>
            <a:off x="5280790" y="1512457"/>
            <a:ext cx="6267743" cy="35344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2B2ED1DE-D2B0-4404-95B3-F8B1F9879B46}"/>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Is </a:t>
            </a:r>
            <a:r>
              <a:rPr lang="en-US" sz="3200" dirty="0" err="1">
                <a:solidFill>
                  <a:srgbClr val="FFFFFF"/>
                </a:solidFill>
              </a:rPr>
              <a:t>verfied</a:t>
            </a:r>
            <a:endParaRPr lang="en-US" sz="3200" dirty="0">
              <a:solidFill>
                <a:srgbClr val="FFFFFF"/>
              </a:solidFill>
            </a:endParaRP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A higher proportion of users who verified their email address still kept using the service despite low retention.</a:t>
            </a:r>
          </a:p>
        </p:txBody>
      </p:sp>
    </p:spTree>
    <p:extLst>
      <p:ext uri="{BB962C8B-B14F-4D97-AF65-F5344CB8AC3E}">
        <p14:creationId xmlns:p14="http://schemas.microsoft.com/office/powerpoint/2010/main" val="410579514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06AE-806D-4C5A-A959-F687D701832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BFD0FE5-F216-415E-AAA6-1BD9DBAA7439}"/>
              </a:ext>
            </a:extLst>
          </p:cNvPr>
          <p:cNvSpPr>
            <a:spLocks noGrp="1"/>
          </p:cNvSpPr>
          <p:nvPr>
            <p:ph idx="1"/>
          </p:nvPr>
        </p:nvSpPr>
        <p:spPr/>
        <p:txBody>
          <a:bodyPr>
            <a:normAutofit/>
          </a:bodyPr>
          <a:lstStyle/>
          <a:p>
            <a:r>
              <a:rPr lang="en-US" sz="2000" dirty="0"/>
              <a:t>Insights In User Registration</a:t>
            </a:r>
          </a:p>
          <a:p>
            <a:r>
              <a:rPr lang="en-US" sz="2000" dirty="0"/>
              <a:t>Device Insights</a:t>
            </a:r>
          </a:p>
          <a:p>
            <a:r>
              <a:rPr lang="en-US" sz="2000" dirty="0"/>
              <a:t>Registration Insights</a:t>
            </a:r>
          </a:p>
          <a:p>
            <a:r>
              <a:rPr lang="en-US" sz="2000" dirty="0"/>
              <a:t>Usage Statistics</a:t>
            </a:r>
          </a:p>
          <a:p>
            <a:r>
              <a:rPr lang="en-US" sz="2000" dirty="0"/>
              <a:t>Insights from User Account data</a:t>
            </a:r>
          </a:p>
          <a:p>
            <a:r>
              <a:rPr lang="en-US" sz="2000" dirty="0"/>
              <a:t>Key Insights</a:t>
            </a:r>
          </a:p>
        </p:txBody>
      </p:sp>
    </p:spTree>
    <p:extLst>
      <p:ext uri="{BB962C8B-B14F-4D97-AF65-F5344CB8AC3E}">
        <p14:creationId xmlns:p14="http://schemas.microsoft.com/office/powerpoint/2010/main" val="262053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B7457781-1283-4406-BC56-04050082885F}"/>
              </a:ext>
            </a:extLst>
          </p:cNvPr>
          <p:cNvPicPr>
            <a:picLocks noChangeAspect="1"/>
          </p:cNvPicPr>
          <p:nvPr/>
        </p:nvPicPr>
        <p:blipFill>
          <a:blip r:embed="rId2"/>
          <a:stretch>
            <a:fillRect/>
          </a:stretch>
        </p:blipFill>
        <p:spPr>
          <a:xfrm>
            <a:off x="5280790" y="1512457"/>
            <a:ext cx="6267743" cy="353444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323817B8-D5F1-4D4C-B41B-6F9DDDDAB211}"/>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Received Engagements</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As differences between retained and unretained users were explored</a:t>
            </a:r>
          </a:p>
          <a:p>
            <a:endParaRPr lang="en-US" sz="1600" dirty="0">
              <a:solidFill>
                <a:srgbClr val="FFFFFF"/>
              </a:solidFill>
            </a:endParaRPr>
          </a:p>
          <a:p>
            <a:r>
              <a:rPr lang="en-US" sz="1600" dirty="0">
                <a:solidFill>
                  <a:srgbClr val="FFFFFF"/>
                </a:solidFill>
              </a:rPr>
              <a:t>Users who produced more had higher levels of retention – received engagement tends to correlate with original </a:t>
            </a:r>
          </a:p>
        </p:txBody>
      </p:sp>
    </p:spTree>
    <p:extLst>
      <p:ext uri="{BB962C8B-B14F-4D97-AF65-F5344CB8AC3E}">
        <p14:creationId xmlns:p14="http://schemas.microsoft.com/office/powerpoint/2010/main" val="232035711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278B6006-1A5E-41C8-85D9-EC55226B0587}"/>
              </a:ext>
            </a:extLst>
          </p:cNvPr>
          <p:cNvPicPr>
            <a:picLocks noChangeAspect="1"/>
          </p:cNvPicPr>
          <p:nvPr/>
        </p:nvPicPr>
        <p:blipFill>
          <a:blip r:embed="rId2"/>
          <a:stretch>
            <a:fillRect/>
          </a:stretch>
        </p:blipFill>
        <p:spPr>
          <a:xfrm>
            <a:off x="5280790" y="1872209"/>
            <a:ext cx="6267743" cy="2814937"/>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3869354E-5594-4A67-8D96-D42A3B266DF2}"/>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Use Metrics</a:t>
            </a:r>
            <a:br>
              <a:rPr lang="en-US" sz="3200" dirty="0">
                <a:solidFill>
                  <a:srgbClr val="FFFFFF"/>
                </a:solidFill>
              </a:rPr>
            </a:br>
            <a:endParaRPr lang="en-US" sz="3200" dirty="0">
              <a:solidFill>
                <a:srgbClr val="FFFFFF"/>
              </a:solidFill>
            </a:endParaRPr>
          </a:p>
        </p:txBody>
      </p:sp>
      <p:sp>
        <p:nvSpPr>
          <p:cNvPr id="10" name="Content Placeholder 9"/>
          <p:cNvSpPr>
            <a:spLocks noGrp="1"/>
          </p:cNvSpPr>
          <p:nvPr>
            <p:ph idx="1"/>
          </p:nvPr>
        </p:nvSpPr>
        <p:spPr>
          <a:xfrm>
            <a:off x="451514" y="2046514"/>
            <a:ext cx="3575737" cy="3994848"/>
          </a:xfrm>
        </p:spPr>
        <p:txBody>
          <a:bodyPr>
            <a:normAutofit/>
          </a:bodyPr>
          <a:lstStyle/>
          <a:p>
            <a:r>
              <a:rPr lang="en-US" sz="2000" dirty="0">
                <a:solidFill>
                  <a:srgbClr val="FFFFFF"/>
                </a:solidFill>
              </a:rPr>
              <a:t>Despite making up approx. 39% of registered users, retained users outpaced non-retained users in all areas except for </a:t>
            </a:r>
            <a:r>
              <a:rPr lang="en-US" sz="2000" dirty="0" err="1">
                <a:solidFill>
                  <a:srgbClr val="FFFFFF"/>
                </a:solidFill>
              </a:rPr>
              <a:t>reblogs</a:t>
            </a:r>
            <a:endParaRPr lang="en-US" sz="2000" dirty="0">
              <a:solidFill>
                <a:srgbClr val="FFFFFF"/>
              </a:solidFill>
            </a:endParaRPr>
          </a:p>
          <a:p>
            <a:endParaRPr lang="en-US" sz="2000" dirty="0">
              <a:solidFill>
                <a:srgbClr val="FFFFFF"/>
              </a:solidFill>
            </a:endParaRPr>
          </a:p>
          <a:p>
            <a:r>
              <a:rPr lang="en-US" sz="2000" dirty="0" err="1">
                <a:solidFill>
                  <a:srgbClr val="FFFFFF"/>
                </a:solidFill>
              </a:rPr>
              <a:t>Reblogging</a:t>
            </a:r>
            <a:r>
              <a:rPr lang="en-US" sz="2000" dirty="0">
                <a:solidFill>
                  <a:srgbClr val="FFFFFF"/>
                </a:solidFill>
              </a:rPr>
              <a:t> did not determine whether a user will stay or not</a:t>
            </a:r>
          </a:p>
        </p:txBody>
      </p:sp>
    </p:spTree>
    <p:extLst>
      <p:ext uri="{BB962C8B-B14F-4D97-AF65-F5344CB8AC3E}">
        <p14:creationId xmlns:p14="http://schemas.microsoft.com/office/powerpoint/2010/main" val="124153924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376721A-8F16-42BC-80A6-D8BA9AA9FB53}"/>
              </a:ext>
            </a:extLst>
          </p:cNvPr>
          <p:cNvPicPr>
            <a:picLocks noChangeAspect="1"/>
          </p:cNvPicPr>
          <p:nvPr/>
        </p:nvPicPr>
        <p:blipFill>
          <a:blip r:embed="rId2"/>
          <a:stretch>
            <a:fillRect/>
          </a:stretch>
        </p:blipFill>
        <p:spPr>
          <a:xfrm>
            <a:off x="5280790" y="1893826"/>
            <a:ext cx="6267743" cy="277170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A22B585A-445B-4586-96CD-96AAFD9EADB8}"/>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Retained Device Types </a:t>
            </a:r>
          </a:p>
        </p:txBody>
      </p:sp>
      <p:sp>
        <p:nvSpPr>
          <p:cNvPr id="10" name="Content Placeholder 9"/>
          <p:cNvSpPr>
            <a:spLocks noGrp="1"/>
          </p:cNvSpPr>
          <p:nvPr>
            <p:ph idx="1"/>
          </p:nvPr>
        </p:nvSpPr>
        <p:spPr>
          <a:xfrm>
            <a:off x="451514" y="2046514"/>
            <a:ext cx="3575737" cy="3994848"/>
          </a:xfrm>
        </p:spPr>
        <p:txBody>
          <a:bodyPr>
            <a:normAutofit/>
          </a:bodyPr>
          <a:lstStyle/>
          <a:p>
            <a:r>
              <a:rPr lang="en-US" sz="1600" dirty="0">
                <a:solidFill>
                  <a:srgbClr val="FFFFFF"/>
                </a:solidFill>
              </a:rPr>
              <a:t>Android takes the lead for having the most retained users internationally. </a:t>
            </a:r>
          </a:p>
          <a:p>
            <a:r>
              <a:rPr lang="en-US" sz="1600" dirty="0">
                <a:solidFill>
                  <a:srgbClr val="FFFFFF"/>
                </a:solidFill>
              </a:rPr>
              <a:t>IOS takes the lead of having the most retained users in the US</a:t>
            </a:r>
          </a:p>
          <a:p>
            <a:r>
              <a:rPr lang="en-US" sz="1600" dirty="0">
                <a:solidFill>
                  <a:srgbClr val="FFFFFF"/>
                </a:solidFill>
              </a:rPr>
              <a:t>This contrasts with web having the highest number of registrations.</a:t>
            </a:r>
          </a:p>
          <a:p>
            <a:r>
              <a:rPr lang="en-US" sz="1600" dirty="0">
                <a:solidFill>
                  <a:srgbClr val="FFFFFF"/>
                </a:solidFill>
              </a:rPr>
              <a:t>Could users have switched devices?</a:t>
            </a:r>
          </a:p>
          <a:p>
            <a:r>
              <a:rPr lang="en-US" sz="1600" dirty="0">
                <a:solidFill>
                  <a:srgbClr val="FFFFFF"/>
                </a:solidFill>
              </a:rPr>
              <a:t>Who switched the most?</a:t>
            </a:r>
          </a:p>
        </p:txBody>
      </p:sp>
    </p:spTree>
    <p:extLst>
      <p:ext uri="{BB962C8B-B14F-4D97-AF65-F5344CB8AC3E}">
        <p14:creationId xmlns:p14="http://schemas.microsoft.com/office/powerpoint/2010/main" val="252546761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F313A286-4D92-42E1-B44F-858B739C0415}"/>
              </a:ext>
            </a:extLst>
          </p:cNvPr>
          <p:cNvPicPr>
            <a:picLocks noChangeAspect="1"/>
          </p:cNvPicPr>
          <p:nvPr/>
        </p:nvPicPr>
        <p:blipFill>
          <a:blip r:embed="rId2"/>
          <a:stretch>
            <a:fillRect/>
          </a:stretch>
        </p:blipFill>
        <p:spPr>
          <a:xfrm>
            <a:off x="5280790" y="1368016"/>
            <a:ext cx="6267743" cy="3823323"/>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24822596-9ED0-4E70-A20F-1C1FBDBA9C69}"/>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Registered Vs Active Devices</a:t>
            </a:r>
          </a:p>
        </p:txBody>
      </p:sp>
      <p:sp>
        <p:nvSpPr>
          <p:cNvPr id="10" name="Content Placeholder 9"/>
          <p:cNvSpPr>
            <a:spLocks noGrp="1"/>
          </p:cNvSpPr>
          <p:nvPr>
            <p:ph idx="1"/>
          </p:nvPr>
        </p:nvSpPr>
        <p:spPr>
          <a:xfrm>
            <a:off x="451514" y="2046514"/>
            <a:ext cx="3575737" cy="3994848"/>
          </a:xfrm>
        </p:spPr>
        <p:txBody>
          <a:bodyPr>
            <a:normAutofit/>
          </a:bodyPr>
          <a:lstStyle/>
          <a:p>
            <a:r>
              <a:rPr lang="en-US" sz="2000" dirty="0">
                <a:solidFill>
                  <a:srgbClr val="FFFFFF"/>
                </a:solidFill>
              </a:rPr>
              <a:t>As it turns out our hypothesis was correct!</a:t>
            </a:r>
          </a:p>
          <a:p>
            <a:endParaRPr lang="en-US" sz="2000" dirty="0">
              <a:solidFill>
                <a:srgbClr val="FFFFFF"/>
              </a:solidFill>
            </a:endParaRPr>
          </a:p>
          <a:p>
            <a:r>
              <a:rPr lang="en-US" sz="2000" dirty="0">
                <a:solidFill>
                  <a:srgbClr val="FFFFFF"/>
                </a:solidFill>
              </a:rPr>
              <a:t>There was conversion from users who registered via the web.</a:t>
            </a:r>
          </a:p>
          <a:p>
            <a:endParaRPr lang="en-US" sz="1600" dirty="0">
              <a:solidFill>
                <a:srgbClr val="FFFFFF"/>
              </a:solidFill>
            </a:endParaRPr>
          </a:p>
        </p:txBody>
      </p:sp>
    </p:spTree>
    <p:extLst>
      <p:ext uri="{BB962C8B-B14F-4D97-AF65-F5344CB8AC3E}">
        <p14:creationId xmlns:p14="http://schemas.microsoft.com/office/powerpoint/2010/main" val="400334733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4" name="Content Placeholder 4" descr="A screenshot of a cell phone&#10;&#10;Description generated with very high confidence">
            <a:extLst>
              <a:ext uri="{FF2B5EF4-FFF2-40B4-BE49-F238E27FC236}">
                <a16:creationId xmlns:a16="http://schemas.microsoft.com/office/drawing/2014/main" id="{799B4AA4-77BC-4813-98D8-ABB74963A042}"/>
              </a:ext>
            </a:extLst>
          </p:cNvPr>
          <p:cNvPicPr>
            <a:picLocks noChangeAspect="1"/>
          </p:cNvPicPr>
          <p:nvPr/>
        </p:nvPicPr>
        <p:blipFill>
          <a:blip r:embed="rId2"/>
          <a:stretch>
            <a:fillRect/>
          </a:stretch>
        </p:blipFill>
        <p:spPr>
          <a:xfrm>
            <a:off x="5280790" y="1368016"/>
            <a:ext cx="6267743" cy="3823323"/>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98E94E54-360B-4370-83C0-F27D03E08AE8}"/>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Registered Vs Active Devices 2</a:t>
            </a:r>
          </a:p>
        </p:txBody>
      </p:sp>
      <p:sp>
        <p:nvSpPr>
          <p:cNvPr id="3" name="Content Placeholder 2">
            <a:extLst>
              <a:ext uri="{FF2B5EF4-FFF2-40B4-BE49-F238E27FC236}">
                <a16:creationId xmlns:a16="http://schemas.microsoft.com/office/drawing/2014/main" id="{0FB0337C-099E-496D-A7EE-D4C8DBE3EDAB}"/>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A total of 1070 users switched from web registrations</a:t>
            </a:r>
          </a:p>
          <a:p>
            <a:r>
              <a:rPr lang="en-US" sz="1600" dirty="0">
                <a:solidFill>
                  <a:srgbClr val="FFFFFF"/>
                </a:solidFill>
              </a:rPr>
              <a:t>The majority of these switched to mobile platforms and were led by:</a:t>
            </a:r>
          </a:p>
          <a:p>
            <a:pPr lvl="1"/>
            <a:r>
              <a:rPr lang="en-US" sz="1400" dirty="0">
                <a:solidFill>
                  <a:srgbClr val="FFFFFF"/>
                </a:solidFill>
              </a:rPr>
              <a:t>IOS</a:t>
            </a:r>
          </a:p>
          <a:p>
            <a:pPr lvl="1"/>
            <a:r>
              <a:rPr lang="en-US" sz="1400" dirty="0">
                <a:solidFill>
                  <a:srgbClr val="FFFFFF"/>
                </a:solidFill>
              </a:rPr>
              <a:t>Android</a:t>
            </a:r>
          </a:p>
          <a:p>
            <a:pPr lvl="1"/>
            <a:r>
              <a:rPr lang="en-US" sz="1400" dirty="0" err="1">
                <a:solidFill>
                  <a:srgbClr val="FFFFFF"/>
                </a:solidFill>
              </a:rPr>
              <a:t>Mobile_web</a:t>
            </a:r>
            <a:r>
              <a:rPr lang="en-US" sz="1400" dirty="0">
                <a:solidFill>
                  <a:srgbClr val="FFFFFF"/>
                </a:solidFill>
              </a:rPr>
              <a:t> – (probably a browser)</a:t>
            </a:r>
          </a:p>
          <a:p>
            <a:r>
              <a:rPr lang="en-US" sz="1600" dirty="0">
                <a:solidFill>
                  <a:srgbClr val="FFFFFF"/>
                </a:solidFill>
              </a:rPr>
              <a:t>Their habits changed!</a:t>
            </a:r>
          </a:p>
        </p:txBody>
      </p:sp>
    </p:spTree>
    <p:extLst>
      <p:ext uri="{BB962C8B-B14F-4D97-AF65-F5344CB8AC3E}">
        <p14:creationId xmlns:p14="http://schemas.microsoft.com/office/powerpoint/2010/main" val="10998915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FF2DB49E-A7DE-49D7-AAC8-1A7DAE7AF804}"/>
              </a:ext>
            </a:extLst>
          </p:cNvPr>
          <p:cNvPicPr>
            <a:picLocks noChangeAspect="1"/>
          </p:cNvPicPr>
          <p:nvPr/>
        </p:nvPicPr>
        <p:blipFill>
          <a:blip r:embed="rId2"/>
          <a:stretch>
            <a:fillRect/>
          </a:stretch>
        </p:blipFill>
        <p:spPr>
          <a:xfrm>
            <a:off x="5280790" y="1936106"/>
            <a:ext cx="6771650" cy="2903180"/>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EB86EAC9-1AE7-4B20-983A-80B937D381A6}"/>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Usage metrics among retained users (US)</a:t>
            </a:r>
          </a:p>
        </p:txBody>
      </p:sp>
      <p:sp>
        <p:nvSpPr>
          <p:cNvPr id="10" name="Content Placeholder 9"/>
          <p:cNvSpPr>
            <a:spLocks noGrp="1"/>
          </p:cNvSpPr>
          <p:nvPr>
            <p:ph idx="1"/>
          </p:nvPr>
        </p:nvSpPr>
        <p:spPr>
          <a:xfrm>
            <a:off x="451514" y="2046514"/>
            <a:ext cx="3575737" cy="3994848"/>
          </a:xfrm>
        </p:spPr>
        <p:txBody>
          <a:bodyPr>
            <a:normAutofit/>
          </a:bodyPr>
          <a:lstStyle/>
          <a:p>
            <a:r>
              <a:rPr lang="en-US" sz="2000" dirty="0">
                <a:solidFill>
                  <a:srgbClr val="FFFFFF"/>
                </a:solidFill>
              </a:rPr>
              <a:t>True to form, the </a:t>
            </a:r>
            <a:r>
              <a:rPr lang="en-US" sz="2000" dirty="0" err="1">
                <a:solidFill>
                  <a:srgbClr val="FFFFFF"/>
                </a:solidFill>
              </a:rPr>
              <a:t>Iphone</a:t>
            </a:r>
            <a:r>
              <a:rPr lang="en-US" sz="2000" dirty="0">
                <a:solidFill>
                  <a:srgbClr val="FFFFFF"/>
                </a:solidFill>
              </a:rPr>
              <a:t> keeps pace with and even outclasses web use</a:t>
            </a:r>
          </a:p>
          <a:p>
            <a:endParaRPr lang="en-US" sz="2000" dirty="0">
              <a:solidFill>
                <a:srgbClr val="FFFFFF"/>
              </a:solidFill>
            </a:endParaRPr>
          </a:p>
          <a:p>
            <a:r>
              <a:rPr lang="en-US" sz="2000" dirty="0">
                <a:solidFill>
                  <a:srgbClr val="FFFFFF"/>
                </a:solidFill>
              </a:rPr>
              <a:t>Most users used the platform to browse content</a:t>
            </a:r>
          </a:p>
        </p:txBody>
      </p:sp>
    </p:spTree>
    <p:extLst>
      <p:ext uri="{BB962C8B-B14F-4D97-AF65-F5344CB8AC3E}">
        <p14:creationId xmlns:p14="http://schemas.microsoft.com/office/powerpoint/2010/main" val="108243037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77163ADA-13BF-476C-9823-524F1E34A139}"/>
              </a:ext>
            </a:extLst>
          </p:cNvPr>
          <p:cNvPicPr>
            <a:picLocks noChangeAspect="1"/>
          </p:cNvPicPr>
          <p:nvPr/>
        </p:nvPicPr>
        <p:blipFill>
          <a:blip r:embed="rId2"/>
          <a:stretch>
            <a:fillRect/>
          </a:stretch>
        </p:blipFill>
        <p:spPr>
          <a:xfrm>
            <a:off x="4804334" y="1659988"/>
            <a:ext cx="7243523" cy="3249637"/>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A0DFF81A-BF0B-4653-86AB-79B19F70C8E6}"/>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Usage Metrics for retained users (~US)</a:t>
            </a:r>
          </a:p>
        </p:txBody>
      </p:sp>
      <p:sp>
        <p:nvSpPr>
          <p:cNvPr id="10" name="Content Placeholder 9"/>
          <p:cNvSpPr>
            <a:spLocks noGrp="1"/>
          </p:cNvSpPr>
          <p:nvPr>
            <p:ph idx="1"/>
          </p:nvPr>
        </p:nvSpPr>
        <p:spPr>
          <a:xfrm>
            <a:off x="451514" y="2046514"/>
            <a:ext cx="3575737" cy="3994848"/>
          </a:xfrm>
        </p:spPr>
        <p:txBody>
          <a:bodyPr>
            <a:normAutofit/>
          </a:bodyPr>
          <a:lstStyle/>
          <a:p>
            <a:r>
              <a:rPr lang="en-US" sz="2000" dirty="0">
                <a:solidFill>
                  <a:srgbClr val="FFFFFF"/>
                </a:solidFill>
              </a:rPr>
              <a:t>Android has high numbers as expected</a:t>
            </a:r>
          </a:p>
          <a:p>
            <a:r>
              <a:rPr lang="en-US" sz="2000" dirty="0" err="1">
                <a:solidFill>
                  <a:srgbClr val="FFFFFF"/>
                </a:solidFill>
              </a:rPr>
              <a:t>Iphone</a:t>
            </a:r>
            <a:r>
              <a:rPr lang="en-US" sz="2000" dirty="0">
                <a:solidFill>
                  <a:srgbClr val="FFFFFF"/>
                </a:solidFill>
              </a:rPr>
              <a:t> also has  high numbers as well</a:t>
            </a:r>
          </a:p>
          <a:p>
            <a:r>
              <a:rPr lang="en-US" sz="2000" dirty="0">
                <a:solidFill>
                  <a:srgbClr val="FFFFFF"/>
                </a:solidFill>
              </a:rPr>
              <a:t>Due to web users converting to mobile</a:t>
            </a:r>
          </a:p>
        </p:txBody>
      </p:sp>
    </p:spTree>
    <p:extLst>
      <p:ext uri="{BB962C8B-B14F-4D97-AF65-F5344CB8AC3E}">
        <p14:creationId xmlns:p14="http://schemas.microsoft.com/office/powerpoint/2010/main" val="202629178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AE5A-469D-480E-A708-161CE91E14F0}"/>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5329E9D1-296E-4364-BB15-A1C052636ABE}"/>
              </a:ext>
            </a:extLst>
          </p:cNvPr>
          <p:cNvSpPr>
            <a:spLocks noGrp="1"/>
          </p:cNvSpPr>
          <p:nvPr>
            <p:ph idx="1"/>
          </p:nvPr>
        </p:nvSpPr>
        <p:spPr/>
        <p:txBody>
          <a:bodyPr>
            <a:normAutofit fontScale="85000" lnSpcReduction="10000"/>
          </a:bodyPr>
          <a:lstStyle/>
          <a:p>
            <a:r>
              <a:rPr lang="en-US" sz="2000" dirty="0"/>
              <a:t>What we learned about the data</a:t>
            </a:r>
          </a:p>
          <a:p>
            <a:pPr lvl="1"/>
            <a:r>
              <a:rPr lang="en-US" sz="1800" dirty="0"/>
              <a:t>The US outpaces the world in initial platform use and registration</a:t>
            </a:r>
          </a:p>
          <a:p>
            <a:pPr lvl="1"/>
            <a:r>
              <a:rPr lang="en-US" sz="1800" dirty="0"/>
              <a:t>A lot of them use </a:t>
            </a:r>
            <a:r>
              <a:rPr lang="en-US" sz="1800" dirty="0" err="1"/>
              <a:t>Iphones</a:t>
            </a:r>
            <a:r>
              <a:rPr lang="en-US" sz="1800" dirty="0"/>
              <a:t> – disproportionately so.</a:t>
            </a:r>
          </a:p>
          <a:p>
            <a:pPr lvl="1"/>
            <a:r>
              <a:rPr lang="en-US" sz="1800" dirty="0"/>
              <a:t>Users generally consumed content instead of engaging with it</a:t>
            </a:r>
          </a:p>
          <a:p>
            <a:pPr lvl="1"/>
            <a:r>
              <a:rPr lang="en-US" sz="1800" dirty="0"/>
              <a:t>Viewing pages and following had the highest correlations with other activities on the site</a:t>
            </a:r>
          </a:p>
          <a:p>
            <a:pPr lvl="1"/>
            <a:r>
              <a:rPr lang="en-US" sz="1800" dirty="0"/>
              <a:t>The web is important for signing up new users:</a:t>
            </a:r>
          </a:p>
          <a:p>
            <a:pPr lvl="2"/>
            <a:r>
              <a:rPr lang="en-US" sz="1600" dirty="0"/>
              <a:t>They are willing to convert to mobile platforms if they like the </a:t>
            </a:r>
            <a:r>
              <a:rPr lang="en-US" sz="1600" dirty="0" err="1"/>
              <a:t>serivce</a:t>
            </a:r>
            <a:endParaRPr lang="en-US" sz="1600" dirty="0"/>
          </a:p>
          <a:p>
            <a:pPr lvl="1"/>
            <a:endParaRPr lang="en-US" sz="1800" dirty="0"/>
          </a:p>
          <a:p>
            <a:r>
              <a:rPr lang="en-US" sz="2000" dirty="0" err="1"/>
              <a:t>Rentention</a:t>
            </a:r>
            <a:r>
              <a:rPr lang="en-US" sz="2000" dirty="0"/>
              <a:t> seems to be correlated with</a:t>
            </a:r>
          </a:p>
          <a:p>
            <a:pPr lvl="1"/>
            <a:r>
              <a:rPr lang="en-US" sz="1800" dirty="0"/>
              <a:t>Size of Country User registered</a:t>
            </a:r>
          </a:p>
          <a:p>
            <a:pPr lvl="1"/>
            <a:r>
              <a:rPr lang="en-US" sz="1800" dirty="0"/>
              <a:t>Use of the platform within the first 24 hours – higher passive use of content led to more retention.</a:t>
            </a:r>
          </a:p>
        </p:txBody>
      </p:sp>
    </p:spTree>
    <p:extLst>
      <p:ext uri="{BB962C8B-B14F-4D97-AF65-F5344CB8AC3E}">
        <p14:creationId xmlns:p14="http://schemas.microsoft.com/office/powerpoint/2010/main" val="4067237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2087-929F-4ED8-9D2D-5E2F2D1694CF}"/>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1AF93329-1198-49FE-A430-BC54F03A2663}"/>
              </a:ext>
            </a:extLst>
          </p:cNvPr>
          <p:cNvSpPr>
            <a:spLocks noGrp="1"/>
          </p:cNvSpPr>
          <p:nvPr>
            <p:ph idx="1"/>
          </p:nvPr>
        </p:nvSpPr>
        <p:spPr/>
        <p:txBody>
          <a:bodyPr/>
          <a:lstStyle/>
          <a:p>
            <a:pPr marL="0" indent="0">
              <a:buNone/>
            </a:pPr>
            <a:r>
              <a:rPr lang="en-US" dirty="0"/>
              <a:t>Users that stayed with the service</a:t>
            </a:r>
          </a:p>
          <a:p>
            <a:pPr lvl="1"/>
            <a:r>
              <a:rPr lang="en-US" dirty="0"/>
              <a:t>Switched from Web to Mobile platforms</a:t>
            </a:r>
          </a:p>
          <a:p>
            <a:pPr lvl="1"/>
            <a:r>
              <a:rPr lang="en-US" dirty="0"/>
              <a:t>Spent most of their time passively browsing and liking content</a:t>
            </a:r>
          </a:p>
          <a:p>
            <a:pPr marL="0" indent="0">
              <a:buNone/>
            </a:pPr>
            <a:endParaRPr lang="en-US" dirty="0"/>
          </a:p>
        </p:txBody>
      </p:sp>
    </p:spTree>
    <p:extLst>
      <p:ext uri="{BB962C8B-B14F-4D97-AF65-F5344CB8AC3E}">
        <p14:creationId xmlns:p14="http://schemas.microsoft.com/office/powerpoint/2010/main" val="3968149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B163-E294-40D5-B0B7-7C84717F85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27C9B2-20CA-4855-8B90-2A93D89666D0}"/>
              </a:ext>
            </a:extLst>
          </p:cNvPr>
          <p:cNvSpPr>
            <a:spLocks noGrp="1"/>
          </p:cNvSpPr>
          <p:nvPr>
            <p:ph idx="1"/>
          </p:nvPr>
        </p:nvSpPr>
        <p:spPr/>
        <p:txBody>
          <a:bodyPr>
            <a:normAutofit fontScale="92500" lnSpcReduction="10000"/>
          </a:bodyPr>
          <a:lstStyle/>
          <a:p>
            <a:r>
              <a:rPr lang="en-US" dirty="0"/>
              <a:t>Web Registration is very Important.</a:t>
            </a:r>
          </a:p>
          <a:p>
            <a:pPr lvl="1"/>
            <a:r>
              <a:rPr lang="en-US" dirty="0"/>
              <a:t>While most users registered via mobile devices, a sizable portion still registered via the web.</a:t>
            </a:r>
          </a:p>
          <a:p>
            <a:pPr lvl="1"/>
            <a:r>
              <a:rPr lang="en-US" dirty="0"/>
              <a:t>A lot of first impressions happen on the </a:t>
            </a:r>
            <a:r>
              <a:rPr lang="en-US" dirty="0" err="1"/>
              <a:t>tumblr’s</a:t>
            </a:r>
            <a:r>
              <a:rPr lang="en-US" dirty="0"/>
              <a:t> web service.</a:t>
            </a:r>
          </a:p>
          <a:p>
            <a:pPr lvl="1"/>
            <a:r>
              <a:rPr lang="en-US" dirty="0"/>
              <a:t>They then tended to switch to mobile if they liked the service.</a:t>
            </a:r>
          </a:p>
          <a:p>
            <a:r>
              <a:rPr lang="en-US" dirty="0"/>
              <a:t>Keep </a:t>
            </a:r>
            <a:r>
              <a:rPr lang="en-US" dirty="0" err="1"/>
              <a:t>iphone</a:t>
            </a:r>
            <a:r>
              <a:rPr lang="en-US" dirty="0"/>
              <a:t> users happy.</a:t>
            </a:r>
          </a:p>
          <a:p>
            <a:pPr lvl="1"/>
            <a:r>
              <a:rPr lang="en-US" dirty="0"/>
              <a:t>The US has the largest share of registered users, and a disproportionate number of them use </a:t>
            </a:r>
            <a:r>
              <a:rPr lang="en-US" dirty="0" err="1"/>
              <a:t>iphones</a:t>
            </a:r>
            <a:r>
              <a:rPr lang="en-US" dirty="0"/>
              <a:t>. Web users converted to </a:t>
            </a:r>
            <a:r>
              <a:rPr lang="en-US" dirty="0" err="1"/>
              <a:t>iphones</a:t>
            </a:r>
            <a:r>
              <a:rPr lang="en-US" dirty="0"/>
              <a:t> in surprisingly high numbers, worldwide. A good </a:t>
            </a:r>
            <a:r>
              <a:rPr lang="en-US" dirty="0" err="1"/>
              <a:t>iphone</a:t>
            </a:r>
            <a:r>
              <a:rPr lang="en-US" dirty="0"/>
              <a:t> product will service a large base.</a:t>
            </a:r>
          </a:p>
          <a:p>
            <a:r>
              <a:rPr lang="en-US" dirty="0"/>
              <a:t>Keep them browsing.</a:t>
            </a:r>
          </a:p>
          <a:p>
            <a:pPr lvl="1"/>
            <a:r>
              <a:rPr lang="en-US" dirty="0"/>
              <a:t>The correlation matrix showed that the highest correlations occurred with pageviews, followed by follows. The more they browse, the more likely they are to use other features, and the more likely they are to keep using </a:t>
            </a:r>
            <a:r>
              <a:rPr lang="en-US" dirty="0" err="1"/>
              <a:t>tumblr</a:t>
            </a:r>
            <a:r>
              <a:rPr lang="en-US" dirty="0"/>
              <a:t>.</a:t>
            </a:r>
          </a:p>
          <a:p>
            <a:pPr marL="457200" lvl="1" indent="0">
              <a:buNone/>
            </a:pPr>
            <a:endParaRPr lang="en-US" dirty="0"/>
          </a:p>
        </p:txBody>
      </p:sp>
    </p:spTree>
    <p:extLst>
      <p:ext uri="{BB962C8B-B14F-4D97-AF65-F5344CB8AC3E}">
        <p14:creationId xmlns:p14="http://schemas.microsoft.com/office/powerpoint/2010/main" val="71854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7987-FCC9-4A10-92BD-7524BC066066}"/>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a:solidFill>
                  <a:schemeClr val="tx1"/>
                </a:solidFill>
              </a:rPr>
              <a:t>Insights In User Registration</a:t>
            </a:r>
            <a:endParaRPr lang="en-US" sz="5400" dirty="0">
              <a:solidFill>
                <a:schemeClr val="tx1"/>
              </a:solidFill>
            </a:endParaRPr>
          </a:p>
        </p:txBody>
      </p:sp>
    </p:spTree>
    <p:extLst>
      <p:ext uri="{BB962C8B-B14F-4D97-AF65-F5344CB8AC3E}">
        <p14:creationId xmlns:p14="http://schemas.microsoft.com/office/powerpoint/2010/main" val="3371508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B163-E294-40D5-B0B7-7C84717F85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27C9B2-20CA-4855-8B90-2A93D89666D0}"/>
              </a:ext>
            </a:extLst>
          </p:cNvPr>
          <p:cNvSpPr>
            <a:spLocks noGrp="1"/>
          </p:cNvSpPr>
          <p:nvPr>
            <p:ph idx="1"/>
          </p:nvPr>
        </p:nvSpPr>
        <p:spPr/>
        <p:txBody>
          <a:bodyPr>
            <a:normAutofit/>
          </a:bodyPr>
          <a:lstStyle/>
          <a:p>
            <a:r>
              <a:rPr lang="en-US" dirty="0"/>
              <a:t>The android experience extremely important for the international Market. </a:t>
            </a:r>
          </a:p>
          <a:p>
            <a:pPr lvl="1"/>
            <a:r>
              <a:rPr lang="en-US" dirty="0"/>
              <a:t>High numbers for registration</a:t>
            </a:r>
          </a:p>
          <a:p>
            <a:pPr lvl="1"/>
            <a:r>
              <a:rPr lang="en-US" dirty="0"/>
              <a:t>High numbers of web users converted if they liked the service</a:t>
            </a:r>
          </a:p>
          <a:p>
            <a:pPr marL="457200" lvl="1" indent="0">
              <a:buNone/>
            </a:pPr>
            <a:endParaRPr lang="en-US" dirty="0"/>
          </a:p>
        </p:txBody>
      </p:sp>
    </p:spTree>
    <p:extLst>
      <p:ext uri="{BB962C8B-B14F-4D97-AF65-F5344CB8AC3E}">
        <p14:creationId xmlns:p14="http://schemas.microsoft.com/office/powerpoint/2010/main" val="1426899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80D0-2D5F-4CC2-8F56-BB66B89667B8}"/>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Thanks!</a:t>
            </a:r>
          </a:p>
        </p:txBody>
      </p:sp>
    </p:spTree>
    <p:extLst>
      <p:ext uri="{BB962C8B-B14F-4D97-AF65-F5344CB8AC3E}">
        <p14:creationId xmlns:p14="http://schemas.microsoft.com/office/powerpoint/2010/main" val="148036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3809-5ED3-432E-A5DC-A876C5CE89E4}"/>
              </a:ext>
            </a:extLst>
          </p:cNvPr>
          <p:cNvSpPr>
            <a:spLocks noGrp="1"/>
          </p:cNvSpPr>
          <p:nvPr>
            <p:ph type="title"/>
          </p:nvPr>
        </p:nvSpPr>
        <p:spPr>
          <a:xfrm>
            <a:off x="814728" y="727522"/>
            <a:ext cx="4459637" cy="1617163"/>
          </a:xfrm>
        </p:spPr>
        <p:txBody>
          <a:bodyPr>
            <a:normAutofit/>
          </a:bodyPr>
          <a:lstStyle/>
          <a:p>
            <a:r>
              <a:rPr lang="en-US" sz="2900" b="1" dirty="0"/>
              <a:t>Insights by Country </a:t>
            </a:r>
            <a:br>
              <a:rPr lang="en-US" sz="2900" b="1" dirty="0"/>
            </a:br>
            <a:br>
              <a:rPr lang="en-US" sz="2900" b="1" dirty="0"/>
            </a:br>
            <a:endParaRPr lang="en-US" sz="2900" b="1" dirty="0"/>
          </a:p>
        </p:txBody>
      </p:sp>
      <p:sp>
        <p:nvSpPr>
          <p:cNvPr id="3" name="Picture Placeholder 2">
            <a:extLst>
              <a:ext uri="{FF2B5EF4-FFF2-40B4-BE49-F238E27FC236}">
                <a16:creationId xmlns:a16="http://schemas.microsoft.com/office/drawing/2014/main" id="{A7670C26-16E7-43DE-8D25-E0EABAEACE3C}"/>
              </a:ext>
            </a:extLst>
          </p:cNvPr>
          <p:cNvSpPr>
            <a:spLocks noGrp="1"/>
          </p:cNvSpPr>
          <p:nvPr>
            <p:ph type="pic" sz="quarter" idx="13"/>
          </p:nvPr>
        </p:nvSpPr>
        <p:spPr>
          <a:xfrm>
            <a:off x="5393635" y="0"/>
            <a:ext cx="6798365" cy="6858000"/>
          </a:xfrm>
        </p:spPr>
      </p:sp>
      <p:sp>
        <p:nvSpPr>
          <p:cNvPr id="4" name="Text Placeholder 3">
            <a:extLst>
              <a:ext uri="{FF2B5EF4-FFF2-40B4-BE49-F238E27FC236}">
                <a16:creationId xmlns:a16="http://schemas.microsoft.com/office/drawing/2014/main" id="{D973D222-19C4-4DB9-9FAD-FE2ECB573D96}"/>
              </a:ext>
            </a:extLst>
          </p:cNvPr>
          <p:cNvSpPr>
            <a:spLocks noGrp="1"/>
          </p:cNvSpPr>
          <p:nvPr>
            <p:ph type="body" sz="half" idx="2"/>
          </p:nvPr>
        </p:nvSpPr>
        <p:spPr>
          <a:xfrm>
            <a:off x="814728" y="2344684"/>
            <a:ext cx="4459637" cy="3516365"/>
          </a:xfrm>
        </p:spPr>
        <p:txBody>
          <a:bodyPr/>
          <a:lstStyle/>
          <a:p>
            <a:pPr marL="342900" indent="-342900">
              <a:buFont typeface="Courier New" panose="02070309020205020404" pitchFamily="49" charset="0"/>
              <a:buChar char="o"/>
            </a:pPr>
            <a:r>
              <a:rPr lang="en-US" sz="2000" dirty="0"/>
              <a:t>The United States of America is the country with the highest number of users with 4483 of users in the registration data. </a:t>
            </a:r>
          </a:p>
          <a:p>
            <a:endParaRPr lang="en-US" dirty="0"/>
          </a:p>
        </p:txBody>
      </p:sp>
      <p:graphicFrame>
        <p:nvGraphicFramePr>
          <p:cNvPr id="5" name="Content Placeholder 3">
            <a:extLst>
              <a:ext uri="{FF2B5EF4-FFF2-40B4-BE49-F238E27FC236}">
                <a16:creationId xmlns:a16="http://schemas.microsoft.com/office/drawing/2014/main" id="{C86725F2-467E-4940-84C1-308E1FB1E7F2}"/>
              </a:ext>
            </a:extLst>
          </p:cNvPr>
          <p:cNvGraphicFramePr>
            <a:graphicFrameLocks/>
          </p:cNvGraphicFramePr>
          <p:nvPr>
            <p:extLst>
              <p:ext uri="{D42A27DB-BD31-4B8C-83A1-F6EECF244321}">
                <p14:modId xmlns:p14="http://schemas.microsoft.com/office/powerpoint/2010/main" val="1439830983"/>
              </p:ext>
            </p:extLst>
          </p:nvPr>
        </p:nvGraphicFramePr>
        <p:xfrm>
          <a:off x="6093884" y="1237186"/>
          <a:ext cx="5856516" cy="4074160"/>
        </p:xfrm>
        <a:graphic>
          <a:graphicData uri="http://schemas.openxmlformats.org/drawingml/2006/table">
            <a:tbl>
              <a:tblPr firstRow="1" bandRow="1">
                <a:tableStyleId>{5C22544A-7EE6-4342-B048-85BDC9FD1C3A}</a:tableStyleId>
              </a:tblPr>
              <a:tblGrid>
                <a:gridCol w="2928258">
                  <a:extLst>
                    <a:ext uri="{9D8B030D-6E8A-4147-A177-3AD203B41FA5}">
                      <a16:colId xmlns:a16="http://schemas.microsoft.com/office/drawing/2014/main" val="2767975112"/>
                    </a:ext>
                  </a:extLst>
                </a:gridCol>
                <a:gridCol w="2928258">
                  <a:extLst>
                    <a:ext uri="{9D8B030D-6E8A-4147-A177-3AD203B41FA5}">
                      <a16:colId xmlns:a16="http://schemas.microsoft.com/office/drawing/2014/main" val="2118294373"/>
                    </a:ext>
                  </a:extLst>
                </a:gridCol>
              </a:tblGrid>
              <a:tr h="176711">
                <a:tc>
                  <a:txBody>
                    <a:bodyPr/>
                    <a:lstStyle/>
                    <a:p>
                      <a:r>
                        <a:rPr lang="en-US" dirty="0"/>
                        <a:t>Country</a:t>
                      </a:r>
                    </a:p>
                  </a:txBody>
                  <a:tcPr/>
                </a:tc>
                <a:tc>
                  <a:txBody>
                    <a:bodyPr/>
                    <a:lstStyle/>
                    <a:p>
                      <a:r>
                        <a:rPr lang="en-US" dirty="0"/>
                        <a:t>Count</a:t>
                      </a:r>
                    </a:p>
                  </a:txBody>
                  <a:tcPr/>
                </a:tc>
                <a:extLst>
                  <a:ext uri="{0D108BD9-81ED-4DB2-BD59-A6C34878D82A}">
                    <a16:rowId xmlns:a16="http://schemas.microsoft.com/office/drawing/2014/main" val="567926409"/>
                  </a:ext>
                </a:extLst>
              </a:tr>
              <a:tr h="370840">
                <a:tc>
                  <a:txBody>
                    <a:bodyPr/>
                    <a:lstStyle/>
                    <a:p>
                      <a:r>
                        <a:rPr lang="en-US" dirty="0"/>
                        <a:t>United States</a:t>
                      </a:r>
                    </a:p>
                  </a:txBody>
                  <a:tcPr/>
                </a:tc>
                <a:tc>
                  <a:txBody>
                    <a:bodyPr/>
                    <a:lstStyle/>
                    <a:p>
                      <a:r>
                        <a:rPr lang="en-US" dirty="0"/>
                        <a:t>4483</a:t>
                      </a:r>
                    </a:p>
                  </a:txBody>
                  <a:tcPr/>
                </a:tc>
                <a:extLst>
                  <a:ext uri="{0D108BD9-81ED-4DB2-BD59-A6C34878D82A}">
                    <a16:rowId xmlns:a16="http://schemas.microsoft.com/office/drawing/2014/main" val="23654572"/>
                  </a:ext>
                </a:extLst>
              </a:tr>
              <a:tr h="370840">
                <a:tc>
                  <a:txBody>
                    <a:bodyPr/>
                    <a:lstStyle/>
                    <a:p>
                      <a:r>
                        <a:rPr lang="en-US" dirty="0"/>
                        <a:t>Great Britain</a:t>
                      </a:r>
                    </a:p>
                  </a:txBody>
                  <a:tcPr/>
                </a:tc>
                <a:tc>
                  <a:txBody>
                    <a:bodyPr/>
                    <a:lstStyle/>
                    <a:p>
                      <a:r>
                        <a:rPr lang="en-US" dirty="0"/>
                        <a:t>784</a:t>
                      </a:r>
                    </a:p>
                  </a:txBody>
                  <a:tcPr/>
                </a:tc>
                <a:extLst>
                  <a:ext uri="{0D108BD9-81ED-4DB2-BD59-A6C34878D82A}">
                    <a16:rowId xmlns:a16="http://schemas.microsoft.com/office/drawing/2014/main" val="978542962"/>
                  </a:ext>
                </a:extLst>
              </a:tr>
              <a:tr h="370840">
                <a:tc>
                  <a:txBody>
                    <a:bodyPr/>
                    <a:lstStyle/>
                    <a:p>
                      <a:r>
                        <a:rPr lang="en-US" dirty="0"/>
                        <a:t>Brazil</a:t>
                      </a:r>
                    </a:p>
                  </a:txBody>
                  <a:tcPr/>
                </a:tc>
                <a:tc>
                  <a:txBody>
                    <a:bodyPr/>
                    <a:lstStyle/>
                    <a:p>
                      <a:r>
                        <a:rPr lang="en-US" dirty="0"/>
                        <a:t>767</a:t>
                      </a:r>
                    </a:p>
                  </a:txBody>
                  <a:tcPr/>
                </a:tc>
                <a:extLst>
                  <a:ext uri="{0D108BD9-81ED-4DB2-BD59-A6C34878D82A}">
                    <a16:rowId xmlns:a16="http://schemas.microsoft.com/office/drawing/2014/main" val="1361753422"/>
                  </a:ext>
                </a:extLst>
              </a:tr>
              <a:tr h="370840">
                <a:tc>
                  <a:txBody>
                    <a:bodyPr/>
                    <a:lstStyle/>
                    <a:p>
                      <a:r>
                        <a:rPr lang="en-US" dirty="0"/>
                        <a:t>Turkey</a:t>
                      </a:r>
                    </a:p>
                  </a:txBody>
                  <a:tcPr/>
                </a:tc>
                <a:tc>
                  <a:txBody>
                    <a:bodyPr/>
                    <a:lstStyle/>
                    <a:p>
                      <a:r>
                        <a:rPr lang="en-US" dirty="0"/>
                        <a:t>663</a:t>
                      </a:r>
                    </a:p>
                  </a:txBody>
                  <a:tcPr/>
                </a:tc>
                <a:extLst>
                  <a:ext uri="{0D108BD9-81ED-4DB2-BD59-A6C34878D82A}">
                    <a16:rowId xmlns:a16="http://schemas.microsoft.com/office/drawing/2014/main" val="1619357168"/>
                  </a:ext>
                </a:extLst>
              </a:tr>
              <a:tr h="370840">
                <a:tc>
                  <a:txBody>
                    <a:bodyPr/>
                    <a:lstStyle/>
                    <a:p>
                      <a:r>
                        <a:rPr lang="en-US" dirty="0"/>
                        <a:t>Republic of Korea</a:t>
                      </a:r>
                    </a:p>
                  </a:txBody>
                  <a:tcPr/>
                </a:tc>
                <a:tc>
                  <a:txBody>
                    <a:bodyPr/>
                    <a:lstStyle/>
                    <a:p>
                      <a:r>
                        <a:rPr lang="en-US" dirty="0"/>
                        <a:t>472</a:t>
                      </a:r>
                    </a:p>
                  </a:txBody>
                  <a:tcPr/>
                </a:tc>
                <a:extLst>
                  <a:ext uri="{0D108BD9-81ED-4DB2-BD59-A6C34878D82A}">
                    <a16:rowId xmlns:a16="http://schemas.microsoft.com/office/drawing/2014/main" val="2797760776"/>
                  </a:ext>
                </a:extLst>
              </a:tr>
              <a:tr h="370840">
                <a:tc>
                  <a:txBody>
                    <a:bodyPr/>
                    <a:lstStyle/>
                    <a:p>
                      <a:r>
                        <a:rPr lang="en-US" dirty="0"/>
                        <a:t>Italy</a:t>
                      </a:r>
                    </a:p>
                  </a:txBody>
                  <a:tcPr/>
                </a:tc>
                <a:tc>
                  <a:txBody>
                    <a:bodyPr/>
                    <a:lstStyle/>
                    <a:p>
                      <a:r>
                        <a:rPr lang="en-US" dirty="0"/>
                        <a:t>431</a:t>
                      </a:r>
                    </a:p>
                  </a:txBody>
                  <a:tcPr/>
                </a:tc>
                <a:extLst>
                  <a:ext uri="{0D108BD9-81ED-4DB2-BD59-A6C34878D82A}">
                    <a16:rowId xmlns:a16="http://schemas.microsoft.com/office/drawing/2014/main" val="3091969859"/>
                  </a:ext>
                </a:extLst>
              </a:tr>
              <a:tr h="370840">
                <a:tc>
                  <a:txBody>
                    <a:bodyPr/>
                    <a:lstStyle/>
                    <a:p>
                      <a:r>
                        <a:rPr lang="en-US" dirty="0"/>
                        <a:t>Germany</a:t>
                      </a:r>
                    </a:p>
                  </a:txBody>
                  <a:tcPr/>
                </a:tc>
                <a:tc>
                  <a:txBody>
                    <a:bodyPr/>
                    <a:lstStyle/>
                    <a:p>
                      <a:r>
                        <a:rPr lang="en-US" dirty="0"/>
                        <a:t>420</a:t>
                      </a:r>
                    </a:p>
                  </a:txBody>
                  <a:tcPr/>
                </a:tc>
                <a:extLst>
                  <a:ext uri="{0D108BD9-81ED-4DB2-BD59-A6C34878D82A}">
                    <a16:rowId xmlns:a16="http://schemas.microsoft.com/office/drawing/2014/main" val="2249146914"/>
                  </a:ext>
                </a:extLst>
              </a:tr>
              <a:tr h="370840">
                <a:tc>
                  <a:txBody>
                    <a:bodyPr/>
                    <a:lstStyle/>
                    <a:p>
                      <a:r>
                        <a:rPr lang="en-US" dirty="0"/>
                        <a:t>Mexico</a:t>
                      </a:r>
                    </a:p>
                  </a:txBody>
                  <a:tcPr/>
                </a:tc>
                <a:tc>
                  <a:txBody>
                    <a:bodyPr/>
                    <a:lstStyle/>
                    <a:p>
                      <a:r>
                        <a:rPr lang="en-US" dirty="0"/>
                        <a:t>364</a:t>
                      </a:r>
                    </a:p>
                  </a:txBody>
                  <a:tcPr/>
                </a:tc>
                <a:extLst>
                  <a:ext uri="{0D108BD9-81ED-4DB2-BD59-A6C34878D82A}">
                    <a16:rowId xmlns:a16="http://schemas.microsoft.com/office/drawing/2014/main" val="3128960678"/>
                  </a:ext>
                </a:extLst>
              </a:tr>
              <a:tr h="370840">
                <a:tc>
                  <a:txBody>
                    <a:bodyPr/>
                    <a:lstStyle/>
                    <a:p>
                      <a:r>
                        <a:rPr lang="en-US" dirty="0"/>
                        <a:t>Canada</a:t>
                      </a:r>
                    </a:p>
                  </a:txBody>
                  <a:tcPr/>
                </a:tc>
                <a:tc>
                  <a:txBody>
                    <a:bodyPr/>
                    <a:lstStyle/>
                    <a:p>
                      <a:r>
                        <a:rPr lang="en-US" dirty="0"/>
                        <a:t>358</a:t>
                      </a:r>
                    </a:p>
                  </a:txBody>
                  <a:tcPr/>
                </a:tc>
                <a:extLst>
                  <a:ext uri="{0D108BD9-81ED-4DB2-BD59-A6C34878D82A}">
                    <a16:rowId xmlns:a16="http://schemas.microsoft.com/office/drawing/2014/main" val="617834246"/>
                  </a:ext>
                </a:extLst>
              </a:tr>
              <a:tr h="370840">
                <a:tc>
                  <a:txBody>
                    <a:bodyPr/>
                    <a:lstStyle/>
                    <a:p>
                      <a:r>
                        <a:rPr lang="en-US" dirty="0"/>
                        <a:t>Indonesia</a:t>
                      </a:r>
                    </a:p>
                  </a:txBody>
                  <a:tcPr/>
                </a:tc>
                <a:tc>
                  <a:txBody>
                    <a:bodyPr/>
                    <a:lstStyle/>
                    <a:p>
                      <a:r>
                        <a:rPr lang="en-US" dirty="0"/>
                        <a:t>330</a:t>
                      </a:r>
                    </a:p>
                  </a:txBody>
                  <a:tcPr/>
                </a:tc>
                <a:extLst>
                  <a:ext uri="{0D108BD9-81ED-4DB2-BD59-A6C34878D82A}">
                    <a16:rowId xmlns:a16="http://schemas.microsoft.com/office/drawing/2014/main" val="3545680086"/>
                  </a:ext>
                </a:extLst>
              </a:tr>
            </a:tbl>
          </a:graphicData>
        </a:graphic>
      </p:graphicFrame>
    </p:spTree>
    <p:extLst>
      <p:ext uri="{BB962C8B-B14F-4D97-AF65-F5344CB8AC3E}">
        <p14:creationId xmlns:p14="http://schemas.microsoft.com/office/powerpoint/2010/main" val="146946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3809-5ED3-432E-A5DC-A876C5CE89E4}"/>
              </a:ext>
            </a:extLst>
          </p:cNvPr>
          <p:cNvSpPr>
            <a:spLocks noGrp="1"/>
          </p:cNvSpPr>
          <p:nvPr>
            <p:ph type="title"/>
          </p:nvPr>
        </p:nvSpPr>
        <p:spPr>
          <a:xfrm>
            <a:off x="814728" y="727522"/>
            <a:ext cx="4459637" cy="1617163"/>
          </a:xfrm>
        </p:spPr>
        <p:txBody>
          <a:bodyPr>
            <a:normAutofit/>
          </a:bodyPr>
          <a:lstStyle/>
          <a:p>
            <a:r>
              <a:rPr lang="en-US" sz="2900" b="1" dirty="0"/>
              <a:t>Insights by Country </a:t>
            </a:r>
            <a:br>
              <a:rPr lang="en-US" sz="2900" b="1" dirty="0"/>
            </a:br>
            <a:br>
              <a:rPr lang="en-US" sz="2900" b="1" dirty="0"/>
            </a:br>
            <a:endParaRPr lang="en-US" sz="2900" b="1" dirty="0"/>
          </a:p>
        </p:txBody>
      </p:sp>
      <p:sp>
        <p:nvSpPr>
          <p:cNvPr id="3" name="Picture Placeholder 2">
            <a:extLst>
              <a:ext uri="{FF2B5EF4-FFF2-40B4-BE49-F238E27FC236}">
                <a16:creationId xmlns:a16="http://schemas.microsoft.com/office/drawing/2014/main" id="{A7670C26-16E7-43DE-8D25-E0EABAEACE3C}"/>
              </a:ext>
            </a:extLst>
          </p:cNvPr>
          <p:cNvSpPr>
            <a:spLocks noGrp="1"/>
          </p:cNvSpPr>
          <p:nvPr>
            <p:ph type="pic" sz="quarter" idx="13"/>
          </p:nvPr>
        </p:nvSpPr>
        <p:spPr>
          <a:xfrm>
            <a:off x="5393635" y="0"/>
            <a:ext cx="6798365" cy="6858000"/>
          </a:xfrm>
        </p:spPr>
      </p:sp>
      <p:sp>
        <p:nvSpPr>
          <p:cNvPr id="4" name="Text Placeholder 3">
            <a:extLst>
              <a:ext uri="{FF2B5EF4-FFF2-40B4-BE49-F238E27FC236}">
                <a16:creationId xmlns:a16="http://schemas.microsoft.com/office/drawing/2014/main" id="{D973D222-19C4-4DB9-9FAD-FE2ECB573D96}"/>
              </a:ext>
            </a:extLst>
          </p:cNvPr>
          <p:cNvSpPr>
            <a:spLocks noGrp="1"/>
          </p:cNvSpPr>
          <p:nvPr>
            <p:ph type="body" sz="half" idx="2"/>
          </p:nvPr>
        </p:nvSpPr>
        <p:spPr>
          <a:xfrm>
            <a:off x="814728" y="2344684"/>
            <a:ext cx="4459637" cy="3516365"/>
          </a:xfrm>
        </p:spPr>
        <p:txBody>
          <a:bodyPr/>
          <a:lstStyle/>
          <a:p>
            <a:pPr marL="342900" indent="-342900">
              <a:buFont typeface="Courier New" panose="02070309020205020404" pitchFamily="49" charset="0"/>
              <a:buChar char="o"/>
            </a:pPr>
            <a:r>
              <a:rPr lang="en-US" sz="2000" dirty="0"/>
              <a:t>In fact, usage by Americans massively outpace other countries, with a 26.08% lead on second place.</a:t>
            </a:r>
          </a:p>
          <a:p>
            <a:pPr marL="342900" indent="-342900">
              <a:buFont typeface="Courier New" panose="02070309020205020404" pitchFamily="49" charset="0"/>
              <a:buChar char="o"/>
            </a:pPr>
            <a:endParaRPr lang="en-US" sz="2000" dirty="0"/>
          </a:p>
          <a:p>
            <a:endParaRPr lang="en-US" sz="2000" dirty="0"/>
          </a:p>
          <a:p>
            <a:endParaRPr lang="en-US" dirty="0"/>
          </a:p>
        </p:txBody>
      </p:sp>
      <p:graphicFrame>
        <p:nvGraphicFramePr>
          <p:cNvPr id="9" name="Content Placeholder 3">
            <a:extLst>
              <a:ext uri="{FF2B5EF4-FFF2-40B4-BE49-F238E27FC236}">
                <a16:creationId xmlns:a16="http://schemas.microsoft.com/office/drawing/2014/main" id="{F4B1EDCE-A09C-4E52-89D0-CB80E43185F4}"/>
              </a:ext>
            </a:extLst>
          </p:cNvPr>
          <p:cNvGraphicFramePr>
            <a:graphicFrameLocks/>
          </p:cNvGraphicFramePr>
          <p:nvPr>
            <p:extLst>
              <p:ext uri="{D42A27DB-BD31-4B8C-83A1-F6EECF244321}">
                <p14:modId xmlns:p14="http://schemas.microsoft.com/office/powerpoint/2010/main" val="2507177507"/>
              </p:ext>
            </p:extLst>
          </p:nvPr>
        </p:nvGraphicFramePr>
        <p:xfrm>
          <a:off x="6096000" y="1536103"/>
          <a:ext cx="5856516" cy="4074160"/>
        </p:xfrm>
        <a:graphic>
          <a:graphicData uri="http://schemas.openxmlformats.org/drawingml/2006/table">
            <a:tbl>
              <a:tblPr firstRow="1" bandRow="1">
                <a:tableStyleId>{5C22544A-7EE6-4342-B048-85BDC9FD1C3A}</a:tableStyleId>
              </a:tblPr>
              <a:tblGrid>
                <a:gridCol w="2928258">
                  <a:extLst>
                    <a:ext uri="{9D8B030D-6E8A-4147-A177-3AD203B41FA5}">
                      <a16:colId xmlns:a16="http://schemas.microsoft.com/office/drawing/2014/main" val="2767975112"/>
                    </a:ext>
                  </a:extLst>
                </a:gridCol>
                <a:gridCol w="2928258">
                  <a:extLst>
                    <a:ext uri="{9D8B030D-6E8A-4147-A177-3AD203B41FA5}">
                      <a16:colId xmlns:a16="http://schemas.microsoft.com/office/drawing/2014/main" val="2118294373"/>
                    </a:ext>
                  </a:extLst>
                </a:gridCol>
              </a:tblGrid>
              <a:tr h="176711">
                <a:tc>
                  <a:txBody>
                    <a:bodyPr/>
                    <a:lstStyle/>
                    <a:p>
                      <a:r>
                        <a:rPr lang="en-US" dirty="0"/>
                        <a:t>Country</a:t>
                      </a:r>
                    </a:p>
                  </a:txBody>
                  <a:tcPr/>
                </a:tc>
                <a:tc>
                  <a:txBody>
                    <a:bodyPr/>
                    <a:lstStyle/>
                    <a:p>
                      <a:r>
                        <a:rPr lang="en-US" dirty="0"/>
                        <a:t>Proportion</a:t>
                      </a:r>
                    </a:p>
                  </a:txBody>
                  <a:tcPr/>
                </a:tc>
                <a:extLst>
                  <a:ext uri="{0D108BD9-81ED-4DB2-BD59-A6C34878D82A}">
                    <a16:rowId xmlns:a16="http://schemas.microsoft.com/office/drawing/2014/main" val="567926409"/>
                  </a:ext>
                </a:extLst>
              </a:tr>
              <a:tr h="370840">
                <a:tc>
                  <a:txBody>
                    <a:bodyPr/>
                    <a:lstStyle/>
                    <a:p>
                      <a:r>
                        <a:rPr lang="en-US" dirty="0"/>
                        <a:t>United States</a:t>
                      </a:r>
                    </a:p>
                  </a:txBody>
                  <a:tcPr/>
                </a:tc>
                <a:tc>
                  <a:txBody>
                    <a:bodyPr/>
                    <a:lstStyle/>
                    <a:p>
                      <a:r>
                        <a:rPr lang="en-US" dirty="0"/>
                        <a:t>31.6%</a:t>
                      </a:r>
                    </a:p>
                  </a:txBody>
                  <a:tcPr/>
                </a:tc>
                <a:extLst>
                  <a:ext uri="{0D108BD9-81ED-4DB2-BD59-A6C34878D82A}">
                    <a16:rowId xmlns:a16="http://schemas.microsoft.com/office/drawing/2014/main" val="23654572"/>
                  </a:ext>
                </a:extLst>
              </a:tr>
              <a:tr h="370840">
                <a:tc>
                  <a:txBody>
                    <a:bodyPr/>
                    <a:lstStyle/>
                    <a:p>
                      <a:r>
                        <a:rPr lang="en-US" dirty="0"/>
                        <a:t>Great Britain</a:t>
                      </a:r>
                    </a:p>
                  </a:txBody>
                  <a:tcPr/>
                </a:tc>
                <a:tc>
                  <a:txBody>
                    <a:bodyPr/>
                    <a:lstStyle/>
                    <a:p>
                      <a:r>
                        <a:rPr lang="en-US" dirty="0"/>
                        <a:t>5.52%</a:t>
                      </a:r>
                    </a:p>
                  </a:txBody>
                  <a:tcPr/>
                </a:tc>
                <a:extLst>
                  <a:ext uri="{0D108BD9-81ED-4DB2-BD59-A6C34878D82A}">
                    <a16:rowId xmlns:a16="http://schemas.microsoft.com/office/drawing/2014/main" val="978542962"/>
                  </a:ext>
                </a:extLst>
              </a:tr>
              <a:tr h="370840">
                <a:tc>
                  <a:txBody>
                    <a:bodyPr/>
                    <a:lstStyle/>
                    <a:p>
                      <a:r>
                        <a:rPr lang="en-US" dirty="0"/>
                        <a:t>Brazil</a:t>
                      </a:r>
                    </a:p>
                  </a:txBody>
                  <a:tcPr/>
                </a:tc>
                <a:tc>
                  <a:txBody>
                    <a:bodyPr/>
                    <a:lstStyle/>
                    <a:p>
                      <a:r>
                        <a:rPr lang="en-US" dirty="0"/>
                        <a:t>5.40%</a:t>
                      </a:r>
                    </a:p>
                  </a:txBody>
                  <a:tcPr/>
                </a:tc>
                <a:extLst>
                  <a:ext uri="{0D108BD9-81ED-4DB2-BD59-A6C34878D82A}">
                    <a16:rowId xmlns:a16="http://schemas.microsoft.com/office/drawing/2014/main" val="1361753422"/>
                  </a:ext>
                </a:extLst>
              </a:tr>
              <a:tr h="370840">
                <a:tc>
                  <a:txBody>
                    <a:bodyPr/>
                    <a:lstStyle/>
                    <a:p>
                      <a:r>
                        <a:rPr lang="en-US" dirty="0"/>
                        <a:t>Turkey</a:t>
                      </a:r>
                    </a:p>
                  </a:txBody>
                  <a:tcPr/>
                </a:tc>
                <a:tc>
                  <a:txBody>
                    <a:bodyPr/>
                    <a:lstStyle/>
                    <a:p>
                      <a:r>
                        <a:rPr lang="en-US" dirty="0"/>
                        <a:t>4.67%</a:t>
                      </a:r>
                    </a:p>
                  </a:txBody>
                  <a:tcPr/>
                </a:tc>
                <a:extLst>
                  <a:ext uri="{0D108BD9-81ED-4DB2-BD59-A6C34878D82A}">
                    <a16:rowId xmlns:a16="http://schemas.microsoft.com/office/drawing/2014/main" val="1619357168"/>
                  </a:ext>
                </a:extLst>
              </a:tr>
              <a:tr h="370840">
                <a:tc>
                  <a:txBody>
                    <a:bodyPr/>
                    <a:lstStyle/>
                    <a:p>
                      <a:r>
                        <a:rPr lang="en-US" dirty="0"/>
                        <a:t>Republic of Korea</a:t>
                      </a:r>
                    </a:p>
                  </a:txBody>
                  <a:tcPr/>
                </a:tc>
                <a:tc>
                  <a:txBody>
                    <a:bodyPr/>
                    <a:lstStyle/>
                    <a:p>
                      <a:r>
                        <a:rPr lang="en-US" dirty="0"/>
                        <a:t>3.32%</a:t>
                      </a:r>
                    </a:p>
                  </a:txBody>
                  <a:tcPr/>
                </a:tc>
                <a:extLst>
                  <a:ext uri="{0D108BD9-81ED-4DB2-BD59-A6C34878D82A}">
                    <a16:rowId xmlns:a16="http://schemas.microsoft.com/office/drawing/2014/main" val="2797760776"/>
                  </a:ext>
                </a:extLst>
              </a:tr>
              <a:tr h="370840">
                <a:tc>
                  <a:txBody>
                    <a:bodyPr/>
                    <a:lstStyle/>
                    <a:p>
                      <a:r>
                        <a:rPr lang="en-US" dirty="0"/>
                        <a:t>Italy</a:t>
                      </a:r>
                    </a:p>
                  </a:txBody>
                  <a:tcPr/>
                </a:tc>
                <a:tc>
                  <a:txBody>
                    <a:bodyPr/>
                    <a:lstStyle/>
                    <a:p>
                      <a:r>
                        <a:rPr lang="en-US" dirty="0"/>
                        <a:t>3.04%</a:t>
                      </a:r>
                    </a:p>
                  </a:txBody>
                  <a:tcPr/>
                </a:tc>
                <a:extLst>
                  <a:ext uri="{0D108BD9-81ED-4DB2-BD59-A6C34878D82A}">
                    <a16:rowId xmlns:a16="http://schemas.microsoft.com/office/drawing/2014/main" val="3091969859"/>
                  </a:ext>
                </a:extLst>
              </a:tr>
              <a:tr h="370840">
                <a:tc>
                  <a:txBody>
                    <a:bodyPr/>
                    <a:lstStyle/>
                    <a:p>
                      <a:r>
                        <a:rPr lang="en-US" dirty="0"/>
                        <a:t>Germany</a:t>
                      </a:r>
                    </a:p>
                  </a:txBody>
                  <a:tcPr/>
                </a:tc>
                <a:tc>
                  <a:txBody>
                    <a:bodyPr/>
                    <a:lstStyle/>
                    <a:p>
                      <a:r>
                        <a:rPr lang="en-US" dirty="0"/>
                        <a:t>2.96%</a:t>
                      </a:r>
                    </a:p>
                  </a:txBody>
                  <a:tcPr/>
                </a:tc>
                <a:extLst>
                  <a:ext uri="{0D108BD9-81ED-4DB2-BD59-A6C34878D82A}">
                    <a16:rowId xmlns:a16="http://schemas.microsoft.com/office/drawing/2014/main" val="2249146914"/>
                  </a:ext>
                </a:extLst>
              </a:tr>
              <a:tr h="370840">
                <a:tc>
                  <a:txBody>
                    <a:bodyPr/>
                    <a:lstStyle/>
                    <a:p>
                      <a:r>
                        <a:rPr lang="en-US" dirty="0"/>
                        <a:t>Mexico</a:t>
                      </a:r>
                    </a:p>
                  </a:txBody>
                  <a:tcPr/>
                </a:tc>
                <a:tc>
                  <a:txBody>
                    <a:bodyPr/>
                    <a:lstStyle/>
                    <a:p>
                      <a:r>
                        <a:rPr lang="en-US" dirty="0"/>
                        <a:t>2.56%</a:t>
                      </a:r>
                    </a:p>
                  </a:txBody>
                  <a:tcPr/>
                </a:tc>
                <a:extLst>
                  <a:ext uri="{0D108BD9-81ED-4DB2-BD59-A6C34878D82A}">
                    <a16:rowId xmlns:a16="http://schemas.microsoft.com/office/drawing/2014/main" val="3128960678"/>
                  </a:ext>
                </a:extLst>
              </a:tr>
              <a:tr h="370840">
                <a:tc>
                  <a:txBody>
                    <a:bodyPr/>
                    <a:lstStyle/>
                    <a:p>
                      <a:r>
                        <a:rPr lang="en-US" dirty="0"/>
                        <a:t>Canada</a:t>
                      </a:r>
                    </a:p>
                  </a:txBody>
                  <a:tcPr/>
                </a:tc>
                <a:tc>
                  <a:txBody>
                    <a:bodyPr/>
                    <a:lstStyle/>
                    <a:p>
                      <a:r>
                        <a:rPr lang="en-US" dirty="0"/>
                        <a:t>2.52%</a:t>
                      </a:r>
                    </a:p>
                  </a:txBody>
                  <a:tcPr/>
                </a:tc>
                <a:extLst>
                  <a:ext uri="{0D108BD9-81ED-4DB2-BD59-A6C34878D82A}">
                    <a16:rowId xmlns:a16="http://schemas.microsoft.com/office/drawing/2014/main" val="617834246"/>
                  </a:ext>
                </a:extLst>
              </a:tr>
              <a:tr h="370840">
                <a:tc>
                  <a:txBody>
                    <a:bodyPr/>
                    <a:lstStyle/>
                    <a:p>
                      <a:r>
                        <a:rPr lang="en-US" dirty="0"/>
                        <a:t>Indonesia</a:t>
                      </a:r>
                    </a:p>
                  </a:txBody>
                  <a:tcPr/>
                </a:tc>
                <a:tc>
                  <a:txBody>
                    <a:bodyPr/>
                    <a:lstStyle/>
                    <a:p>
                      <a:r>
                        <a:rPr lang="en-US" dirty="0"/>
                        <a:t>2.32%</a:t>
                      </a:r>
                    </a:p>
                  </a:txBody>
                  <a:tcPr/>
                </a:tc>
                <a:extLst>
                  <a:ext uri="{0D108BD9-81ED-4DB2-BD59-A6C34878D82A}">
                    <a16:rowId xmlns:a16="http://schemas.microsoft.com/office/drawing/2014/main" val="3545680086"/>
                  </a:ext>
                </a:extLst>
              </a:tr>
            </a:tbl>
          </a:graphicData>
        </a:graphic>
      </p:graphicFrame>
    </p:spTree>
    <p:extLst>
      <p:ext uri="{BB962C8B-B14F-4D97-AF65-F5344CB8AC3E}">
        <p14:creationId xmlns:p14="http://schemas.microsoft.com/office/powerpoint/2010/main" val="281366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6C10-2066-4485-A17A-E860E2D1A49D}"/>
              </a:ext>
            </a:extLst>
          </p:cNvPr>
          <p:cNvSpPr>
            <a:spLocks noGrp="1"/>
          </p:cNvSpPr>
          <p:nvPr>
            <p:ph type="title"/>
          </p:nvPr>
        </p:nvSpPr>
        <p:spPr/>
        <p:txBody>
          <a:bodyPr/>
          <a:lstStyle/>
          <a:p>
            <a:r>
              <a:rPr lang="en-US" dirty="0"/>
              <a:t>Insights by Country</a:t>
            </a:r>
          </a:p>
        </p:txBody>
      </p:sp>
      <p:pic>
        <p:nvPicPr>
          <p:cNvPr id="5" name="Content Placeholder 4" descr="A screenshot of a cell phone&#10;&#10;Description generated with high confidence">
            <a:extLst>
              <a:ext uri="{FF2B5EF4-FFF2-40B4-BE49-F238E27FC236}">
                <a16:creationId xmlns:a16="http://schemas.microsoft.com/office/drawing/2014/main" id="{92EA2743-E879-4DD6-99D1-A8AB91D76610}"/>
              </a:ext>
            </a:extLst>
          </p:cNvPr>
          <p:cNvPicPr>
            <a:picLocks noGrp="1" noChangeAspect="1"/>
          </p:cNvPicPr>
          <p:nvPr>
            <p:ph idx="1"/>
          </p:nvPr>
        </p:nvPicPr>
        <p:blipFill>
          <a:blip r:embed="rId2"/>
          <a:stretch>
            <a:fillRect/>
          </a:stretch>
        </p:blipFill>
        <p:spPr>
          <a:xfrm>
            <a:off x="1433268" y="2222500"/>
            <a:ext cx="9325463" cy="4188312"/>
          </a:xfrm>
        </p:spPr>
      </p:pic>
    </p:spTree>
    <p:extLst>
      <p:ext uri="{BB962C8B-B14F-4D97-AF65-F5344CB8AC3E}">
        <p14:creationId xmlns:p14="http://schemas.microsoft.com/office/powerpoint/2010/main" val="397892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8C2E1A-086E-476D-8567-9C6E9B4F363A}"/>
              </a:ext>
            </a:extLst>
          </p:cNvPr>
          <p:cNvSpPr txBox="1">
            <a:spLocks/>
          </p:cNvSpPr>
          <p:nvPr/>
        </p:nvSpPr>
        <p:spPr>
          <a:xfrm>
            <a:off x="1280559" y="1286935"/>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Device Insights</a:t>
            </a:r>
          </a:p>
        </p:txBody>
      </p:sp>
    </p:spTree>
    <p:extLst>
      <p:ext uri="{BB962C8B-B14F-4D97-AF65-F5344CB8AC3E}">
        <p14:creationId xmlns:p14="http://schemas.microsoft.com/office/powerpoint/2010/main" val="364059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D40D-FDCD-4212-B59D-A69D909E386D}"/>
              </a:ext>
            </a:extLst>
          </p:cNvPr>
          <p:cNvSpPr>
            <a:spLocks noGrp="1"/>
          </p:cNvSpPr>
          <p:nvPr>
            <p:ph type="title"/>
          </p:nvPr>
        </p:nvSpPr>
        <p:spPr/>
        <p:txBody>
          <a:bodyPr/>
          <a:lstStyle/>
          <a:p>
            <a:r>
              <a:rPr lang="en-US" dirty="0"/>
              <a:t>Device Insights</a:t>
            </a:r>
          </a:p>
        </p:txBody>
      </p:sp>
      <p:graphicFrame>
        <p:nvGraphicFramePr>
          <p:cNvPr id="4" name="Content Placeholder 3">
            <a:extLst>
              <a:ext uri="{FF2B5EF4-FFF2-40B4-BE49-F238E27FC236}">
                <a16:creationId xmlns:a16="http://schemas.microsoft.com/office/drawing/2014/main" id="{12ACA84F-A40B-4025-B713-87C051CB77CB}"/>
              </a:ext>
            </a:extLst>
          </p:cNvPr>
          <p:cNvGraphicFramePr>
            <a:graphicFrameLocks noGrp="1"/>
          </p:cNvGraphicFramePr>
          <p:nvPr>
            <p:ph idx="1"/>
            <p:extLst>
              <p:ext uri="{D42A27DB-BD31-4B8C-83A1-F6EECF244321}">
                <p14:modId xmlns:p14="http://schemas.microsoft.com/office/powerpoint/2010/main" val="3668270491"/>
              </p:ext>
            </p:extLst>
          </p:nvPr>
        </p:nvGraphicFramePr>
        <p:xfrm>
          <a:off x="810000" y="2718021"/>
          <a:ext cx="10553700" cy="222504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2072812478"/>
                    </a:ext>
                  </a:extLst>
                </a:gridCol>
                <a:gridCol w="5276850">
                  <a:extLst>
                    <a:ext uri="{9D8B030D-6E8A-4147-A177-3AD203B41FA5}">
                      <a16:colId xmlns:a16="http://schemas.microsoft.com/office/drawing/2014/main" val="4060998709"/>
                    </a:ext>
                  </a:extLst>
                </a:gridCol>
              </a:tblGrid>
              <a:tr h="370840">
                <a:tc>
                  <a:txBody>
                    <a:bodyPr/>
                    <a:lstStyle/>
                    <a:p>
                      <a:r>
                        <a:rPr lang="en-US" dirty="0"/>
                        <a:t>Device</a:t>
                      </a:r>
                    </a:p>
                  </a:txBody>
                  <a:tcPr/>
                </a:tc>
                <a:tc>
                  <a:txBody>
                    <a:bodyPr/>
                    <a:lstStyle/>
                    <a:p>
                      <a:r>
                        <a:rPr lang="en-US" dirty="0"/>
                        <a:t>Count</a:t>
                      </a:r>
                    </a:p>
                  </a:txBody>
                  <a:tcPr/>
                </a:tc>
                <a:extLst>
                  <a:ext uri="{0D108BD9-81ED-4DB2-BD59-A6C34878D82A}">
                    <a16:rowId xmlns:a16="http://schemas.microsoft.com/office/drawing/2014/main" val="3549006967"/>
                  </a:ext>
                </a:extLst>
              </a:tr>
              <a:tr h="370840">
                <a:tc>
                  <a:txBody>
                    <a:bodyPr/>
                    <a:lstStyle/>
                    <a:p>
                      <a:r>
                        <a:rPr lang="en-US" dirty="0"/>
                        <a:t>Web</a:t>
                      </a:r>
                    </a:p>
                  </a:txBody>
                  <a:tcPr/>
                </a:tc>
                <a:tc>
                  <a:txBody>
                    <a:bodyPr/>
                    <a:lstStyle/>
                    <a:p>
                      <a:r>
                        <a:rPr lang="en-US" dirty="0"/>
                        <a:t>5662</a:t>
                      </a:r>
                    </a:p>
                  </a:txBody>
                  <a:tcPr/>
                </a:tc>
                <a:extLst>
                  <a:ext uri="{0D108BD9-81ED-4DB2-BD59-A6C34878D82A}">
                    <a16:rowId xmlns:a16="http://schemas.microsoft.com/office/drawing/2014/main" val="2589642212"/>
                  </a:ext>
                </a:extLst>
              </a:tr>
              <a:tr h="370840">
                <a:tc>
                  <a:txBody>
                    <a:bodyPr/>
                    <a:lstStyle/>
                    <a:p>
                      <a:r>
                        <a:rPr lang="en-US" dirty="0"/>
                        <a:t>Android</a:t>
                      </a:r>
                    </a:p>
                  </a:txBody>
                  <a:tcPr/>
                </a:tc>
                <a:tc>
                  <a:txBody>
                    <a:bodyPr/>
                    <a:lstStyle/>
                    <a:p>
                      <a:r>
                        <a:rPr lang="en-US" dirty="0"/>
                        <a:t>5091</a:t>
                      </a:r>
                    </a:p>
                  </a:txBody>
                  <a:tcPr/>
                </a:tc>
                <a:extLst>
                  <a:ext uri="{0D108BD9-81ED-4DB2-BD59-A6C34878D82A}">
                    <a16:rowId xmlns:a16="http://schemas.microsoft.com/office/drawing/2014/main" val="898705679"/>
                  </a:ext>
                </a:extLst>
              </a:tr>
              <a:tr h="370840">
                <a:tc>
                  <a:txBody>
                    <a:bodyPr/>
                    <a:lstStyle/>
                    <a:p>
                      <a:r>
                        <a:rPr lang="en-US" dirty="0" err="1"/>
                        <a:t>Iphone</a:t>
                      </a:r>
                      <a:endParaRPr lang="en-US" dirty="0"/>
                    </a:p>
                  </a:txBody>
                  <a:tcPr/>
                </a:tc>
                <a:tc>
                  <a:txBody>
                    <a:bodyPr/>
                    <a:lstStyle/>
                    <a:p>
                      <a:r>
                        <a:rPr lang="en-US" dirty="0"/>
                        <a:t>3310</a:t>
                      </a:r>
                    </a:p>
                  </a:txBody>
                  <a:tcPr/>
                </a:tc>
                <a:extLst>
                  <a:ext uri="{0D108BD9-81ED-4DB2-BD59-A6C34878D82A}">
                    <a16:rowId xmlns:a16="http://schemas.microsoft.com/office/drawing/2014/main" val="816107966"/>
                  </a:ext>
                </a:extLst>
              </a:tr>
              <a:tr h="370840">
                <a:tc>
                  <a:txBody>
                    <a:bodyPr/>
                    <a:lstStyle/>
                    <a:p>
                      <a:r>
                        <a:rPr lang="en-US" dirty="0" err="1"/>
                        <a:t>Api</a:t>
                      </a:r>
                      <a:endParaRPr lang="en-US" dirty="0"/>
                    </a:p>
                  </a:txBody>
                  <a:tcPr/>
                </a:tc>
                <a:tc>
                  <a:txBody>
                    <a:bodyPr/>
                    <a:lstStyle/>
                    <a:p>
                      <a:r>
                        <a:rPr lang="en-US" dirty="0"/>
                        <a:t>132</a:t>
                      </a:r>
                    </a:p>
                  </a:txBody>
                  <a:tcPr/>
                </a:tc>
                <a:extLst>
                  <a:ext uri="{0D108BD9-81ED-4DB2-BD59-A6C34878D82A}">
                    <a16:rowId xmlns:a16="http://schemas.microsoft.com/office/drawing/2014/main" val="913571877"/>
                  </a:ext>
                </a:extLst>
              </a:tr>
              <a:tr h="370840">
                <a:tc>
                  <a:txBody>
                    <a:bodyPr/>
                    <a:lstStyle/>
                    <a:p>
                      <a:r>
                        <a:rPr lang="en-US" dirty="0" err="1"/>
                        <a:t>Yahoo_hnv</a:t>
                      </a:r>
                      <a:endParaRPr lang="en-US" dirty="0"/>
                    </a:p>
                  </a:txBody>
                  <a:tcPr/>
                </a:tc>
                <a:tc>
                  <a:txBody>
                    <a:bodyPr/>
                    <a:lstStyle/>
                    <a:p>
                      <a:r>
                        <a:rPr lang="en-US" dirty="0"/>
                        <a:t>2</a:t>
                      </a:r>
                    </a:p>
                  </a:txBody>
                  <a:tcPr/>
                </a:tc>
                <a:extLst>
                  <a:ext uri="{0D108BD9-81ED-4DB2-BD59-A6C34878D82A}">
                    <a16:rowId xmlns:a16="http://schemas.microsoft.com/office/drawing/2014/main" val="627209180"/>
                  </a:ext>
                </a:extLst>
              </a:tr>
            </a:tbl>
          </a:graphicData>
        </a:graphic>
      </p:graphicFrame>
    </p:spTree>
    <p:extLst>
      <p:ext uri="{BB962C8B-B14F-4D97-AF65-F5344CB8AC3E}">
        <p14:creationId xmlns:p14="http://schemas.microsoft.com/office/powerpoint/2010/main" val="124468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2384</TotalTime>
  <Words>1429</Words>
  <Application>Microsoft Office PowerPoint</Application>
  <PresentationFormat>Widescreen</PresentationFormat>
  <Paragraphs>230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Century Gothic</vt:lpstr>
      <vt:lpstr>Courier New</vt:lpstr>
      <vt:lpstr>Wingdings 2</vt:lpstr>
      <vt:lpstr>Quotable</vt:lpstr>
      <vt:lpstr>Tumblr Take Home Test</vt:lpstr>
      <vt:lpstr>Datasets Involved</vt:lpstr>
      <vt:lpstr>Contents</vt:lpstr>
      <vt:lpstr>PowerPoint Presentation</vt:lpstr>
      <vt:lpstr>Insights by Country   </vt:lpstr>
      <vt:lpstr>Insights by Country   </vt:lpstr>
      <vt:lpstr>Insights by Country</vt:lpstr>
      <vt:lpstr>PowerPoint Presentation</vt:lpstr>
      <vt:lpstr>Device Insights</vt:lpstr>
      <vt:lpstr>    Bar Chart of Worldwide device Numbers</vt:lpstr>
      <vt:lpstr>Bar Chart of US Device Numbers </vt:lpstr>
      <vt:lpstr>U.S. vs the World  </vt:lpstr>
      <vt:lpstr>PowerPoint Presentation</vt:lpstr>
      <vt:lpstr>Registration Sources</vt:lpstr>
      <vt:lpstr>Registration Sources</vt:lpstr>
      <vt:lpstr>Registration Sources – US. Vs theWorld</vt:lpstr>
      <vt:lpstr>Top 5 Countries VS Rest of Word</vt:lpstr>
      <vt:lpstr>PowerPoint Presentation</vt:lpstr>
      <vt:lpstr>Worldwide Usage Stats – Split by Device</vt:lpstr>
      <vt:lpstr>Usage Metrics – United States</vt:lpstr>
      <vt:lpstr>PowerPoint Presentation</vt:lpstr>
      <vt:lpstr>Correlation plot of Usage</vt:lpstr>
      <vt:lpstr>Usage Insights</vt:lpstr>
      <vt:lpstr>PowerPoint Presentation</vt:lpstr>
      <vt:lpstr>Working with User Account Data</vt:lpstr>
      <vt:lpstr>Working with User Account Data</vt:lpstr>
      <vt:lpstr>Was it device registration?</vt:lpstr>
      <vt:lpstr>Top Countries retained vs unretained users</vt:lpstr>
      <vt:lpstr>Is verfied</vt:lpstr>
      <vt:lpstr>Received Engagements</vt:lpstr>
      <vt:lpstr>Use Metrics </vt:lpstr>
      <vt:lpstr>Retained Device Types </vt:lpstr>
      <vt:lpstr>Registered Vs Active Devices</vt:lpstr>
      <vt:lpstr>Registered Vs Active Devices 2</vt:lpstr>
      <vt:lpstr>Usage metrics among retained users (US)</vt:lpstr>
      <vt:lpstr>Usage Metrics for retained users (~US)</vt:lpstr>
      <vt:lpstr>Key Insights</vt:lpstr>
      <vt:lpstr>Key Insights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Tumblr Take Home Test</dc:title>
  <dc:creator>Tacuma Solomon</dc:creator>
  <cp:lastModifiedBy>Tacuma Solomon</cp:lastModifiedBy>
  <cp:revision>42</cp:revision>
  <dcterms:created xsi:type="dcterms:W3CDTF">2018-01-09T02:24:29Z</dcterms:created>
  <dcterms:modified xsi:type="dcterms:W3CDTF">2018-01-10T18:10:32Z</dcterms:modified>
</cp:coreProperties>
</file>