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7" r:id="rId2"/>
    <p:sldId id="260" r:id="rId3"/>
    <p:sldId id="272" r:id="rId4"/>
    <p:sldId id="279" r:id="rId5"/>
    <p:sldId id="259" r:id="rId6"/>
    <p:sldId id="281" r:id="rId7"/>
    <p:sldId id="273" r:id="rId8"/>
    <p:sldId id="282" r:id="rId9"/>
    <p:sldId id="278" r:id="rId10"/>
    <p:sldId id="286" r:id="rId11"/>
    <p:sldId id="283" r:id="rId12"/>
    <p:sldId id="284" r:id="rId13"/>
    <p:sldId id="287" r:id="rId14"/>
    <p:sldId id="288" r:id="rId15"/>
    <p:sldId id="27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77"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lesrivalli742006@gmail.com" userId="8552a64bb5250108" providerId="LiveId" clId="{FC369712-AFD0-4182-8A3F-63BFA50EB7DD}"/>
    <pc:docChg chg="modSld">
      <pc:chgData name="thelesrivalli742006@gmail.com" userId="8552a64bb5250108" providerId="LiveId" clId="{FC369712-AFD0-4182-8A3F-63BFA50EB7DD}" dt="2025-04-25T07:30:45.105" v="26" actId="20577"/>
      <pc:docMkLst>
        <pc:docMk/>
      </pc:docMkLst>
      <pc:sldChg chg="modSp mod">
        <pc:chgData name="thelesrivalli742006@gmail.com" userId="8552a64bb5250108" providerId="LiveId" clId="{FC369712-AFD0-4182-8A3F-63BFA50EB7DD}" dt="2025-04-25T07:30:45.105" v="26" actId="20577"/>
        <pc:sldMkLst>
          <pc:docMk/>
          <pc:sldMk cId="394416563" sldId="278"/>
        </pc:sldMkLst>
        <pc:spChg chg="mod">
          <ac:chgData name="thelesrivalli742006@gmail.com" userId="8552a64bb5250108" providerId="LiveId" clId="{FC369712-AFD0-4182-8A3F-63BFA50EB7DD}" dt="2025-04-25T07:30:45.105" v="26" actId="20577"/>
          <ac:spMkLst>
            <pc:docMk/>
            <pc:sldMk cId="394416563" sldId="278"/>
            <ac:spMk id="7" creationId="{A88A69F7-783B-D0FB-ACE5-B1688BE5A06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81D823-FA58-413F-899C-EBB562C5C119}" type="datetimeFigureOut">
              <a:rPr lang="en-US" smtClean="0"/>
              <a:t>4/25/2025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MALLA REDDY ENGINEERING COLLEGE FOR WOMEN ( UGC AUTONOMOUS)</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48E638-979A-4325-A942-E46742BD8AD2}" type="slidenum">
              <a:rPr lang="en-US" smtClean="0"/>
              <a:t>‹#›</a:t>
            </a:fld>
            <a:endParaRPr lang="en-US"/>
          </a:p>
        </p:txBody>
      </p:sp>
    </p:spTree>
    <p:extLst>
      <p:ext uri="{BB962C8B-B14F-4D97-AF65-F5344CB8AC3E}">
        <p14:creationId xmlns:p14="http://schemas.microsoft.com/office/powerpoint/2010/main" val="182795014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C8E152-FFD4-41AC-871B-600EC369344C}" type="datetimeFigureOut">
              <a:rPr lang="en-US" smtClean="0"/>
              <a:t>4/25/2025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MALLA REDDY ENGINEERING COLLEGE FOR WOMEN ( UGC AUTONOMOUS)</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814AFC-6A0D-4C56-8890-563A914AAC84}" type="slidenum">
              <a:rPr lang="en-US" smtClean="0"/>
              <a:t>‹#›</a:t>
            </a:fld>
            <a:endParaRPr lang="en-US"/>
          </a:p>
        </p:txBody>
      </p:sp>
    </p:spTree>
    <p:extLst>
      <p:ext uri="{BB962C8B-B14F-4D97-AF65-F5344CB8AC3E}">
        <p14:creationId xmlns:p14="http://schemas.microsoft.com/office/powerpoint/2010/main" val="392009481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1</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3240309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10</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830520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26A08-392F-4E76-6DDC-BFF004B4D2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A30E59-EBF1-F800-9547-035DA5AAE9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85A945-F060-9A01-C047-72960116648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520EBAA-331C-05A3-E959-732B3218ECA5}"/>
              </a:ext>
            </a:extLst>
          </p:cNvPr>
          <p:cNvSpPr>
            <a:spLocks noGrp="1"/>
          </p:cNvSpPr>
          <p:nvPr>
            <p:ph type="sldNum" sz="quarter" idx="10"/>
          </p:nvPr>
        </p:nvSpPr>
        <p:spPr/>
        <p:txBody>
          <a:bodyPr/>
          <a:lstStyle/>
          <a:p>
            <a:fld id="{E6814AFC-6A0D-4C56-8890-563A914AAC84}" type="slidenum">
              <a:rPr lang="en-US" smtClean="0"/>
              <a:t>11</a:t>
            </a:fld>
            <a:endParaRPr lang="en-US"/>
          </a:p>
        </p:txBody>
      </p:sp>
      <p:sp>
        <p:nvSpPr>
          <p:cNvPr id="5" name="Footer Placeholder 4">
            <a:extLst>
              <a:ext uri="{FF2B5EF4-FFF2-40B4-BE49-F238E27FC236}">
                <a16:creationId xmlns:a16="http://schemas.microsoft.com/office/drawing/2014/main" id="{447D5AF4-CB16-527B-24E8-2173EB6DD98C}"/>
              </a:ext>
            </a:extLst>
          </p:cNvPr>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1298713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F117F-7573-F255-CBE3-E1394BC1A0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0247AA-F4A9-1D1F-0CC1-5EA9D5E854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D18A1F-BB73-A328-00C4-D74D5A2DA20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15AE5E2-DB8E-BD35-257F-128D6528B3A2}"/>
              </a:ext>
            </a:extLst>
          </p:cNvPr>
          <p:cNvSpPr>
            <a:spLocks noGrp="1"/>
          </p:cNvSpPr>
          <p:nvPr>
            <p:ph type="sldNum" sz="quarter" idx="10"/>
          </p:nvPr>
        </p:nvSpPr>
        <p:spPr/>
        <p:txBody>
          <a:bodyPr/>
          <a:lstStyle/>
          <a:p>
            <a:fld id="{E6814AFC-6A0D-4C56-8890-563A914AAC84}" type="slidenum">
              <a:rPr lang="en-US" smtClean="0"/>
              <a:t>12</a:t>
            </a:fld>
            <a:endParaRPr lang="en-US"/>
          </a:p>
        </p:txBody>
      </p:sp>
      <p:sp>
        <p:nvSpPr>
          <p:cNvPr id="5" name="Footer Placeholder 4">
            <a:extLst>
              <a:ext uri="{FF2B5EF4-FFF2-40B4-BE49-F238E27FC236}">
                <a16:creationId xmlns:a16="http://schemas.microsoft.com/office/drawing/2014/main" id="{E30DED2B-A848-A7C0-9AEE-5A2B4381BCF9}"/>
              </a:ext>
            </a:extLst>
          </p:cNvPr>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4146408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50FA1-2C41-31FF-C354-FE10C4DC25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A32A82-2440-3418-41E2-B92181D5B4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A932C8-082D-617E-EE4C-00607F3C590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23FDAE4-3588-EBC6-8C28-8D704B131427}"/>
              </a:ext>
            </a:extLst>
          </p:cNvPr>
          <p:cNvSpPr>
            <a:spLocks noGrp="1"/>
          </p:cNvSpPr>
          <p:nvPr>
            <p:ph type="sldNum" sz="quarter" idx="10"/>
          </p:nvPr>
        </p:nvSpPr>
        <p:spPr/>
        <p:txBody>
          <a:bodyPr/>
          <a:lstStyle/>
          <a:p>
            <a:fld id="{E6814AFC-6A0D-4C56-8890-563A914AAC84}" type="slidenum">
              <a:rPr lang="en-US" smtClean="0"/>
              <a:t>13</a:t>
            </a:fld>
            <a:endParaRPr lang="en-US"/>
          </a:p>
        </p:txBody>
      </p:sp>
      <p:sp>
        <p:nvSpPr>
          <p:cNvPr id="5" name="Footer Placeholder 4">
            <a:extLst>
              <a:ext uri="{FF2B5EF4-FFF2-40B4-BE49-F238E27FC236}">
                <a16:creationId xmlns:a16="http://schemas.microsoft.com/office/drawing/2014/main" id="{D9BEDD18-A647-74A6-911B-C2BDEE4A97F5}"/>
              </a:ext>
            </a:extLst>
          </p:cNvPr>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2526251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4F9AF-EF60-34DF-1A1D-40B0BF4E63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C0C286-13CE-34AD-E3B0-80A57BC0B3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21C309-77BC-9F9B-CD87-8FCF543CD7F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893BCD5-19A7-4EC7-80E8-D7D7709747EA}"/>
              </a:ext>
            </a:extLst>
          </p:cNvPr>
          <p:cNvSpPr>
            <a:spLocks noGrp="1"/>
          </p:cNvSpPr>
          <p:nvPr>
            <p:ph type="sldNum" sz="quarter" idx="10"/>
          </p:nvPr>
        </p:nvSpPr>
        <p:spPr/>
        <p:txBody>
          <a:bodyPr/>
          <a:lstStyle/>
          <a:p>
            <a:fld id="{E6814AFC-6A0D-4C56-8890-563A914AAC84}" type="slidenum">
              <a:rPr lang="en-US" smtClean="0"/>
              <a:t>14</a:t>
            </a:fld>
            <a:endParaRPr lang="en-US"/>
          </a:p>
        </p:txBody>
      </p:sp>
      <p:sp>
        <p:nvSpPr>
          <p:cNvPr id="5" name="Footer Placeholder 4">
            <a:extLst>
              <a:ext uri="{FF2B5EF4-FFF2-40B4-BE49-F238E27FC236}">
                <a16:creationId xmlns:a16="http://schemas.microsoft.com/office/drawing/2014/main" id="{2C298517-A454-2AD6-C831-D43C09F48287}"/>
              </a:ext>
            </a:extLst>
          </p:cNvPr>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4292699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15</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3581939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16</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3275283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2</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3812548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3</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1761026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5075D-97C8-E191-2358-01D3B4B919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FCB2C4-61B1-238F-8A25-EBA6AC3C7D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6B8C77-6040-9E2E-D050-CDFA318AB90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A4AEE01-8A6E-22B4-1BB0-A96DBD0A5E70}"/>
              </a:ext>
            </a:extLst>
          </p:cNvPr>
          <p:cNvSpPr>
            <a:spLocks noGrp="1"/>
          </p:cNvSpPr>
          <p:nvPr>
            <p:ph type="sldNum" sz="quarter" idx="10"/>
          </p:nvPr>
        </p:nvSpPr>
        <p:spPr/>
        <p:txBody>
          <a:bodyPr/>
          <a:lstStyle/>
          <a:p>
            <a:fld id="{E6814AFC-6A0D-4C56-8890-563A914AAC84}" type="slidenum">
              <a:rPr lang="en-US" smtClean="0"/>
              <a:t>4</a:t>
            </a:fld>
            <a:endParaRPr lang="en-US"/>
          </a:p>
        </p:txBody>
      </p:sp>
      <p:sp>
        <p:nvSpPr>
          <p:cNvPr id="5" name="Footer Placeholder 4">
            <a:extLst>
              <a:ext uri="{FF2B5EF4-FFF2-40B4-BE49-F238E27FC236}">
                <a16:creationId xmlns:a16="http://schemas.microsoft.com/office/drawing/2014/main" id="{8422A39F-3774-2246-49BE-5DF843D2C96F}"/>
              </a:ext>
            </a:extLst>
          </p:cNvPr>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1630292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5</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2961763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9A69D-60AB-5BE0-1ABF-93F88A8646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D00106-5D83-3FA6-80F6-8F5F51E56A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D71BE5-0DDB-741B-16C8-3E24D23797F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CEBE0F2-B295-11CB-AD53-F7F604DB6799}"/>
              </a:ext>
            </a:extLst>
          </p:cNvPr>
          <p:cNvSpPr>
            <a:spLocks noGrp="1"/>
          </p:cNvSpPr>
          <p:nvPr>
            <p:ph type="sldNum" sz="quarter" idx="10"/>
          </p:nvPr>
        </p:nvSpPr>
        <p:spPr/>
        <p:txBody>
          <a:bodyPr/>
          <a:lstStyle/>
          <a:p>
            <a:fld id="{E6814AFC-6A0D-4C56-8890-563A914AAC84}" type="slidenum">
              <a:rPr lang="en-US" smtClean="0"/>
              <a:t>6</a:t>
            </a:fld>
            <a:endParaRPr lang="en-US"/>
          </a:p>
        </p:txBody>
      </p:sp>
      <p:sp>
        <p:nvSpPr>
          <p:cNvPr id="5" name="Footer Placeholder 4">
            <a:extLst>
              <a:ext uri="{FF2B5EF4-FFF2-40B4-BE49-F238E27FC236}">
                <a16:creationId xmlns:a16="http://schemas.microsoft.com/office/drawing/2014/main" id="{064B9D24-026A-6F0C-64A3-0F7C0CC6C626}"/>
              </a:ext>
            </a:extLst>
          </p:cNvPr>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3817650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7</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899199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2A147-A46E-4EE3-8320-5561441B65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3BA921-EDC2-01C8-D1B7-0718A817C2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3CB5F6-F164-BCD4-14E8-E8880C9BD25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63B9E38-A367-D003-0E99-7ABFAD872DB7}"/>
              </a:ext>
            </a:extLst>
          </p:cNvPr>
          <p:cNvSpPr>
            <a:spLocks noGrp="1"/>
          </p:cNvSpPr>
          <p:nvPr>
            <p:ph type="sldNum" sz="quarter" idx="10"/>
          </p:nvPr>
        </p:nvSpPr>
        <p:spPr/>
        <p:txBody>
          <a:bodyPr/>
          <a:lstStyle/>
          <a:p>
            <a:fld id="{E6814AFC-6A0D-4C56-8890-563A914AAC84}" type="slidenum">
              <a:rPr lang="en-US" smtClean="0"/>
              <a:t>8</a:t>
            </a:fld>
            <a:endParaRPr lang="en-US"/>
          </a:p>
        </p:txBody>
      </p:sp>
      <p:sp>
        <p:nvSpPr>
          <p:cNvPr id="5" name="Footer Placeholder 4">
            <a:extLst>
              <a:ext uri="{FF2B5EF4-FFF2-40B4-BE49-F238E27FC236}">
                <a16:creationId xmlns:a16="http://schemas.microsoft.com/office/drawing/2014/main" id="{821C5995-CCFD-3C97-0DAD-53FBDDC87FE3}"/>
              </a:ext>
            </a:extLst>
          </p:cNvPr>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1122125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9</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334659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F25419-7974-46B8-A976-C0A560EB8B3C}" type="datetime1">
              <a:rPr lang="en-US" smtClean="0"/>
              <a:t>4/25/2025</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 )</a:t>
            </a:r>
            <a:endParaRPr lang="en-US"/>
          </a:p>
        </p:txBody>
      </p:sp>
      <p:sp>
        <p:nvSpPr>
          <p:cNvPr id="6" name="Slide Number Placeholder 5"/>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944909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8BEE28-2136-4460-B388-0CDF1B2F100C}" type="datetime1">
              <a:rPr lang="en-US" smtClean="0"/>
              <a:t>4/25/2025</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 )</a:t>
            </a:r>
            <a:endParaRPr lang="en-US"/>
          </a:p>
        </p:txBody>
      </p:sp>
      <p:sp>
        <p:nvSpPr>
          <p:cNvPr id="6" name="Slide Number Placeholder 5"/>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324968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96DABD-8B47-4F4E-A4A0-60865B2C65D3}" type="datetime1">
              <a:rPr lang="en-US" smtClean="0"/>
              <a:t>4/25/2025</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 )</a:t>
            </a:r>
            <a:endParaRPr lang="en-US"/>
          </a:p>
        </p:txBody>
      </p:sp>
      <p:sp>
        <p:nvSpPr>
          <p:cNvPr id="6" name="Slide Number Placeholder 5"/>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278754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EA3450-46E7-4BB4-99C3-DFC84ECE16CF}" type="datetime1">
              <a:rPr lang="en-US" smtClean="0"/>
              <a:t>4/25/2025</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 )</a:t>
            </a:r>
            <a:endParaRPr lang="en-US"/>
          </a:p>
        </p:txBody>
      </p:sp>
      <p:sp>
        <p:nvSpPr>
          <p:cNvPr id="6" name="Slide Number Placeholder 5"/>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3585998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E2182-93BB-48A8-93BE-98801FC04DEB}" type="datetime1">
              <a:rPr lang="en-US" smtClean="0"/>
              <a:t>4/25/2025</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 )</a:t>
            </a:r>
            <a:endParaRPr lang="en-US"/>
          </a:p>
        </p:txBody>
      </p:sp>
      <p:sp>
        <p:nvSpPr>
          <p:cNvPr id="6" name="Slide Number Placeholder 5"/>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205556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C2E55F-51BF-4829-8B7D-6EDD7CD8BD17}" type="datetime1">
              <a:rPr lang="en-US" smtClean="0"/>
              <a:t>4/25/2025</a:t>
            </a:fld>
            <a:endParaRPr lang="en-US"/>
          </a:p>
        </p:txBody>
      </p:sp>
      <p:sp>
        <p:nvSpPr>
          <p:cNvPr id="6" name="Footer Placeholder 5"/>
          <p:cNvSpPr>
            <a:spLocks noGrp="1"/>
          </p:cNvSpPr>
          <p:nvPr>
            <p:ph type="ftr" sz="quarter" idx="11"/>
          </p:nvPr>
        </p:nvSpPr>
        <p:spPr/>
        <p:txBody>
          <a:bodyPr/>
          <a:lstStyle/>
          <a:p>
            <a:r>
              <a:rPr lang="en-IN"/>
              <a:t>Malla Reddy Engineering College for Women ( UGC Autonomous )</a:t>
            </a:r>
            <a:endParaRPr lang="en-US"/>
          </a:p>
        </p:txBody>
      </p:sp>
      <p:sp>
        <p:nvSpPr>
          <p:cNvPr id="7" name="Slide Number Placeholder 6"/>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1526107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9A2D7D-BD51-479F-93FF-B3344837585B}" type="datetime1">
              <a:rPr lang="en-US" smtClean="0"/>
              <a:t>4/25/2025</a:t>
            </a:fld>
            <a:endParaRPr lang="en-US"/>
          </a:p>
        </p:txBody>
      </p:sp>
      <p:sp>
        <p:nvSpPr>
          <p:cNvPr id="8" name="Footer Placeholder 7"/>
          <p:cNvSpPr>
            <a:spLocks noGrp="1"/>
          </p:cNvSpPr>
          <p:nvPr>
            <p:ph type="ftr" sz="quarter" idx="11"/>
          </p:nvPr>
        </p:nvSpPr>
        <p:spPr/>
        <p:txBody>
          <a:bodyPr/>
          <a:lstStyle/>
          <a:p>
            <a:r>
              <a:rPr lang="en-IN"/>
              <a:t>Malla Reddy Engineering College for Women ( UGC Autonomous )</a:t>
            </a:r>
            <a:endParaRPr lang="en-US"/>
          </a:p>
        </p:txBody>
      </p:sp>
      <p:sp>
        <p:nvSpPr>
          <p:cNvPr id="9" name="Slide Number Placeholder 8"/>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350796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FCB896-E411-41C4-942E-22581CBD016C}" type="datetime1">
              <a:rPr lang="en-US" smtClean="0"/>
              <a:t>4/25/2025</a:t>
            </a:fld>
            <a:endParaRPr lang="en-US"/>
          </a:p>
        </p:txBody>
      </p:sp>
      <p:sp>
        <p:nvSpPr>
          <p:cNvPr id="4" name="Footer Placeholder 3"/>
          <p:cNvSpPr>
            <a:spLocks noGrp="1"/>
          </p:cNvSpPr>
          <p:nvPr>
            <p:ph type="ftr" sz="quarter" idx="11"/>
          </p:nvPr>
        </p:nvSpPr>
        <p:spPr/>
        <p:txBody>
          <a:bodyPr/>
          <a:lstStyle/>
          <a:p>
            <a:r>
              <a:rPr lang="en-IN"/>
              <a:t>Malla Reddy Engineering College for Women ( UGC Autonomous )</a:t>
            </a:r>
            <a:endParaRPr lang="en-US"/>
          </a:p>
        </p:txBody>
      </p:sp>
      <p:sp>
        <p:nvSpPr>
          <p:cNvPr id="5" name="Slide Number Placeholder 4"/>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178554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9618C-6E28-4FBE-9224-9368C5BAB0FD}" type="datetime1">
              <a:rPr lang="en-US" smtClean="0"/>
              <a:t>4/25/2025</a:t>
            </a:fld>
            <a:endParaRPr lang="en-US"/>
          </a:p>
        </p:txBody>
      </p:sp>
      <p:sp>
        <p:nvSpPr>
          <p:cNvPr id="3" name="Footer Placeholder 2"/>
          <p:cNvSpPr>
            <a:spLocks noGrp="1"/>
          </p:cNvSpPr>
          <p:nvPr>
            <p:ph type="ftr" sz="quarter" idx="11"/>
          </p:nvPr>
        </p:nvSpPr>
        <p:spPr/>
        <p:txBody>
          <a:bodyPr/>
          <a:lstStyle/>
          <a:p>
            <a:r>
              <a:rPr lang="en-IN"/>
              <a:t>Malla Reddy Engineering College for Women ( UGC Autonomous )</a:t>
            </a:r>
            <a:endParaRPr lang="en-US"/>
          </a:p>
        </p:txBody>
      </p:sp>
      <p:sp>
        <p:nvSpPr>
          <p:cNvPr id="4" name="Slide Number Placeholder 3"/>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2556638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05062A-1142-42EA-A8A3-E6206C34D770}" type="datetime1">
              <a:rPr lang="en-US" smtClean="0"/>
              <a:t>4/25/2025</a:t>
            </a:fld>
            <a:endParaRPr lang="en-US"/>
          </a:p>
        </p:txBody>
      </p:sp>
      <p:sp>
        <p:nvSpPr>
          <p:cNvPr id="6" name="Footer Placeholder 5"/>
          <p:cNvSpPr>
            <a:spLocks noGrp="1"/>
          </p:cNvSpPr>
          <p:nvPr>
            <p:ph type="ftr" sz="quarter" idx="11"/>
          </p:nvPr>
        </p:nvSpPr>
        <p:spPr/>
        <p:txBody>
          <a:bodyPr/>
          <a:lstStyle/>
          <a:p>
            <a:r>
              <a:rPr lang="en-IN"/>
              <a:t>Malla Reddy Engineering College for Women ( UGC Autonomous )</a:t>
            </a:r>
            <a:endParaRPr lang="en-US"/>
          </a:p>
        </p:txBody>
      </p:sp>
      <p:sp>
        <p:nvSpPr>
          <p:cNvPr id="7" name="Slide Number Placeholder 6"/>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706798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7C5E8E-3716-4B4A-BF01-D17C4FD05916}" type="datetime1">
              <a:rPr lang="en-US" smtClean="0"/>
              <a:t>4/25/2025</a:t>
            </a:fld>
            <a:endParaRPr lang="en-US"/>
          </a:p>
        </p:txBody>
      </p:sp>
      <p:sp>
        <p:nvSpPr>
          <p:cNvPr id="6" name="Footer Placeholder 5"/>
          <p:cNvSpPr>
            <a:spLocks noGrp="1"/>
          </p:cNvSpPr>
          <p:nvPr>
            <p:ph type="ftr" sz="quarter" idx="11"/>
          </p:nvPr>
        </p:nvSpPr>
        <p:spPr/>
        <p:txBody>
          <a:bodyPr/>
          <a:lstStyle/>
          <a:p>
            <a:r>
              <a:rPr lang="en-IN"/>
              <a:t>Malla Reddy Engineering College for Women ( UGC Autonomous )</a:t>
            </a:r>
            <a:endParaRPr lang="en-US"/>
          </a:p>
        </p:txBody>
      </p:sp>
      <p:sp>
        <p:nvSpPr>
          <p:cNvPr id="7" name="Slide Number Placeholder 6"/>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1409102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E9F0F3-AF84-420F-995C-F7007EEA293A}" type="datetime1">
              <a:rPr lang="en-US" smtClean="0"/>
              <a:t>4/25/2025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Malla Reddy Engineering College for Women ( UGC Autonomous )</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DF721-2CF7-4E80-A61A-982B4C6E4714}" type="slidenum">
              <a:rPr lang="en-US" smtClean="0"/>
              <a:t>‹#›</a:t>
            </a:fld>
            <a:endParaRPr lang="en-US"/>
          </a:p>
        </p:txBody>
      </p:sp>
    </p:spTree>
    <p:extLst>
      <p:ext uri="{BB962C8B-B14F-4D97-AF65-F5344CB8AC3E}">
        <p14:creationId xmlns:p14="http://schemas.microsoft.com/office/powerpoint/2010/main" val="285880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dirty="0">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dirty="0">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3329328" y="119454"/>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sp>
        <p:nvSpPr>
          <p:cNvPr id="11" name="TextBox 10"/>
          <p:cNvSpPr txBox="1"/>
          <p:nvPr/>
        </p:nvSpPr>
        <p:spPr>
          <a:xfrm>
            <a:off x="2174703" y="-9579"/>
            <a:ext cx="8183418" cy="1661993"/>
          </a:xfrm>
          <a:prstGeom prst="rect">
            <a:avLst/>
          </a:prstGeom>
          <a:noFill/>
        </p:spPr>
        <p:txBody>
          <a:bodyPr wrap="square" rtlCol="0">
            <a:spAutoFit/>
          </a:bodyPr>
          <a:lstStyle/>
          <a:p>
            <a:pPr algn="ctr"/>
            <a:r>
              <a:rPr lang="en-IN" b="1" dirty="0">
                <a:solidFill>
                  <a:srgbClr val="002060"/>
                </a:solidFill>
                <a:latin typeface="Times New Roman" panose="02020603050405020304" pitchFamily="18" charset="0"/>
                <a:cs typeface="Times New Roman" panose="02020603050405020304" pitchFamily="18" charset="0"/>
              </a:rPr>
              <a:t>  Malla Reddy Engineering College for Women </a:t>
            </a:r>
          </a:p>
          <a:p>
            <a:pPr algn="ctr"/>
            <a:r>
              <a:rPr lang="en-US" sz="1600" dirty="0">
                <a:solidFill>
                  <a:srgbClr val="C00000"/>
                </a:solidFill>
                <a:latin typeface="Times New Roman" panose="02020603050405020304" pitchFamily="18" charset="0"/>
                <a:cs typeface="Times New Roman" panose="02020603050405020304" pitchFamily="18" charset="0"/>
              </a:rPr>
              <a:t>UGC Autonomous Institution </a:t>
            </a:r>
          </a:p>
          <a:p>
            <a:pPr algn="ctr"/>
            <a:r>
              <a:rPr lang="en-US" sz="1600" dirty="0">
                <a:solidFill>
                  <a:srgbClr val="C00000"/>
                </a:solidFill>
                <a:latin typeface="Times New Roman" panose="02020603050405020304" pitchFamily="18" charset="0"/>
                <a:cs typeface="Times New Roman" panose="02020603050405020304" pitchFamily="18" charset="0"/>
              </a:rPr>
              <a:t>Accredited by NBA &amp; NAAC with A+ Grade </a:t>
            </a:r>
          </a:p>
          <a:p>
            <a:pPr algn="ctr"/>
            <a:r>
              <a:rPr lang="en-US" sz="1600" dirty="0">
                <a:solidFill>
                  <a:srgbClr val="002060"/>
                </a:solidFill>
                <a:latin typeface="Times New Roman" panose="02020603050405020304" pitchFamily="18" charset="0"/>
                <a:cs typeface="Times New Roman" panose="02020603050405020304" pitchFamily="18" charset="0"/>
              </a:rPr>
              <a:t>Approved by AICTE , Affiliated to JNTUH , ISO 9001:2015 Certified Institution </a:t>
            </a:r>
          </a:p>
          <a:p>
            <a:pPr algn="ctr"/>
            <a:r>
              <a:rPr lang="en-US" sz="1600" dirty="0">
                <a:solidFill>
                  <a:srgbClr val="002060"/>
                </a:solidFill>
                <a:latin typeface="Times New Roman" panose="02020603050405020304" pitchFamily="18" charset="0"/>
                <a:cs typeface="Times New Roman" panose="02020603050405020304" pitchFamily="18" charset="0"/>
              </a:rPr>
              <a:t>Maisammaguda , Dhulapally , Secunderabad-500100</a:t>
            </a:r>
          </a:p>
          <a:p>
            <a:endParaRPr lang="en-US" dirty="0">
              <a:solidFill>
                <a:srgbClr val="FF0000"/>
              </a:solidFill>
              <a:latin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969818" y="1311562"/>
            <a:ext cx="10317018"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TextBox 13"/>
          <p:cNvSpPr txBox="1"/>
          <p:nvPr/>
        </p:nvSpPr>
        <p:spPr>
          <a:xfrm>
            <a:off x="969818" y="1987583"/>
            <a:ext cx="10626437" cy="646331"/>
          </a:xfrm>
          <a:prstGeom prst="rect">
            <a:avLst/>
          </a:prstGeom>
          <a:noFill/>
        </p:spPr>
        <p:txBody>
          <a:bodyPr wrap="square" rtlCol="0">
            <a:spAutoFit/>
          </a:bodyPr>
          <a:lstStyle/>
          <a:p>
            <a:r>
              <a:rPr lang="en-US" dirty="0"/>
              <a:t>Title of the Idea             :     </a:t>
            </a:r>
            <a:r>
              <a:rPr lang="en-US" dirty="0">
                <a:latin typeface="Times New Roman" panose="02020603050405020304" pitchFamily="18" charset="0"/>
                <a:cs typeface="Times New Roman" panose="02020603050405020304" pitchFamily="18" charset="0"/>
              </a:rPr>
              <a:t>REVOLUTIONIZING AGRICULTURE : PREDICTING CROPS WITH AI AND</a:t>
            </a:r>
          </a:p>
          <a:p>
            <a:r>
              <a:rPr lang="en-US" dirty="0">
                <a:latin typeface="Times New Roman" panose="02020603050405020304" pitchFamily="18" charset="0"/>
                <a:cs typeface="Times New Roman" panose="02020603050405020304" pitchFamily="18" charset="0"/>
              </a:rPr>
              <a:t>                                           WEATHER DATA</a:t>
            </a:r>
          </a:p>
        </p:txBody>
      </p:sp>
      <p:sp>
        <p:nvSpPr>
          <p:cNvPr id="15" name="TextBox 14"/>
          <p:cNvSpPr txBox="1"/>
          <p:nvPr/>
        </p:nvSpPr>
        <p:spPr>
          <a:xfrm>
            <a:off x="932487" y="2761871"/>
            <a:ext cx="9327407" cy="369332"/>
          </a:xfrm>
          <a:prstGeom prst="rect">
            <a:avLst/>
          </a:prstGeom>
          <a:noFill/>
        </p:spPr>
        <p:txBody>
          <a:bodyPr wrap="square" rtlCol="0">
            <a:spAutoFit/>
          </a:bodyPr>
          <a:lstStyle/>
          <a:p>
            <a:r>
              <a:rPr lang="en-US" dirty="0"/>
              <a:t>Name of the Student    :     </a:t>
            </a:r>
            <a:r>
              <a:rPr lang="en-US" dirty="0" err="1">
                <a:latin typeface="Times New Roman" panose="02020603050405020304" pitchFamily="18" charset="0"/>
                <a:cs typeface="Times New Roman" panose="02020603050405020304" pitchFamily="18" charset="0"/>
              </a:rPr>
              <a:t>T.Varshitha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T.Sruthi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T.Srivalli</a:t>
            </a:r>
            <a:r>
              <a:rPr lang="en-US" dirty="0">
                <a:latin typeface="Times New Roman" panose="02020603050405020304" pitchFamily="18" charset="0"/>
                <a:cs typeface="Times New Roman" panose="02020603050405020304" pitchFamily="18" charset="0"/>
              </a:rPr>
              <a:t> </a:t>
            </a:r>
          </a:p>
        </p:txBody>
      </p:sp>
      <p:sp>
        <p:nvSpPr>
          <p:cNvPr id="16" name="TextBox 15"/>
          <p:cNvSpPr txBox="1"/>
          <p:nvPr/>
        </p:nvSpPr>
        <p:spPr>
          <a:xfrm>
            <a:off x="969818" y="3298573"/>
            <a:ext cx="9327407" cy="369332"/>
          </a:xfrm>
          <a:prstGeom prst="rect">
            <a:avLst/>
          </a:prstGeom>
          <a:noFill/>
        </p:spPr>
        <p:txBody>
          <a:bodyPr wrap="square" rtlCol="0">
            <a:spAutoFit/>
          </a:bodyPr>
          <a:lstStyle/>
          <a:p>
            <a:r>
              <a:rPr lang="en-US" dirty="0"/>
              <a:t>Branch &amp; Year                :     </a:t>
            </a:r>
            <a:r>
              <a:rPr lang="en-US" dirty="0">
                <a:latin typeface="Times New Roman" panose="02020603050405020304" pitchFamily="18" charset="0"/>
                <a:cs typeface="Times New Roman" panose="02020603050405020304" pitchFamily="18" charset="0"/>
              </a:rPr>
              <a:t>AIML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YEAR</a:t>
            </a:r>
          </a:p>
        </p:txBody>
      </p:sp>
      <p:sp>
        <p:nvSpPr>
          <p:cNvPr id="17" name="TextBox 16"/>
          <p:cNvSpPr txBox="1"/>
          <p:nvPr/>
        </p:nvSpPr>
        <p:spPr>
          <a:xfrm>
            <a:off x="932486" y="3835275"/>
            <a:ext cx="9327407" cy="369332"/>
          </a:xfrm>
          <a:prstGeom prst="rect">
            <a:avLst/>
          </a:prstGeom>
          <a:noFill/>
        </p:spPr>
        <p:txBody>
          <a:bodyPr wrap="square" rtlCol="0">
            <a:spAutoFit/>
          </a:bodyPr>
          <a:lstStyle/>
          <a:p>
            <a:r>
              <a:rPr lang="en-US" dirty="0"/>
              <a:t>Roll Number </a:t>
            </a:r>
            <a:r>
              <a:rPr lang="en-US" dirty="0">
                <a:latin typeface="Times New Roman" panose="02020603050405020304" pitchFamily="18" charset="0"/>
                <a:cs typeface="Times New Roman" panose="02020603050405020304" pitchFamily="18" charset="0"/>
              </a:rPr>
              <a:t>                :     23RH1A66W9, 23RH1A66V9, 23RH1A66X0</a:t>
            </a:r>
          </a:p>
        </p:txBody>
      </p:sp>
      <p:sp>
        <p:nvSpPr>
          <p:cNvPr id="9" name="TextBox 8">
            <a:extLst>
              <a:ext uri="{FF2B5EF4-FFF2-40B4-BE49-F238E27FC236}">
                <a16:creationId xmlns:a16="http://schemas.microsoft.com/office/drawing/2014/main" id="{6CAB14AB-ABB2-1DE3-F372-29C64C65870C}"/>
              </a:ext>
            </a:extLst>
          </p:cNvPr>
          <p:cNvSpPr txBox="1"/>
          <p:nvPr/>
        </p:nvSpPr>
        <p:spPr>
          <a:xfrm>
            <a:off x="932486" y="4396845"/>
            <a:ext cx="7533349" cy="369332"/>
          </a:xfrm>
          <a:prstGeom prst="rect">
            <a:avLst/>
          </a:prstGeom>
          <a:noFill/>
        </p:spPr>
        <p:txBody>
          <a:bodyPr wrap="square">
            <a:spAutoFit/>
          </a:bodyPr>
          <a:lstStyle/>
          <a:p>
            <a:r>
              <a:rPr lang="en-US" dirty="0"/>
              <a:t>Guide </a:t>
            </a:r>
            <a:r>
              <a:rPr lang="en-US" dirty="0">
                <a:latin typeface="Times New Roman" panose="02020603050405020304" pitchFamily="18" charset="0"/>
                <a:cs typeface="Times New Roman" panose="02020603050405020304" pitchFamily="18" charset="0"/>
              </a:rPr>
              <a:t>                           :     Mrs. </a:t>
            </a:r>
            <a:r>
              <a:rPr lang="en-US" dirty="0" err="1">
                <a:latin typeface="Times New Roman" panose="02020603050405020304" pitchFamily="18" charset="0"/>
                <a:cs typeface="Times New Roman" panose="02020603050405020304" pitchFamily="18" charset="0"/>
              </a:rPr>
              <a:t>Spandana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9891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dirty="0">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dirty="0">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253850" y="857333"/>
            <a:ext cx="5837382" cy="400110"/>
          </a:xfrm>
          <a:prstGeom prst="rect">
            <a:avLst/>
          </a:prstGeom>
          <a:noFill/>
        </p:spPr>
        <p:txBody>
          <a:bodyPr wrap="square" rtlCol="0">
            <a:spAutoFit/>
          </a:bodyPr>
          <a:lstStyle/>
          <a:p>
            <a:r>
              <a:rPr lang="en-US" sz="2000" b="1" dirty="0">
                <a:solidFill>
                  <a:srgbClr val="C00000"/>
                </a:solidFill>
                <a:latin typeface="Verdana" panose="020B0604030504040204" pitchFamily="34" charset="0"/>
                <a:ea typeface="Verdana" panose="020B0604030504040204" pitchFamily="34" charset="0"/>
                <a:cs typeface="Times New Roman" panose="02020603050405020304" pitchFamily="18" charset="0"/>
              </a:rPr>
              <a:t>METHODOLOGY  </a:t>
            </a:r>
            <a:endParaRPr lang="en-US" dirty="0">
              <a:latin typeface="Verdana" panose="020B0604030504040204" pitchFamily="34" charset="0"/>
              <a:ea typeface="Verdana" panose="020B0604030504040204" pitchFamily="34" charset="0"/>
            </a:endParaRPr>
          </a:p>
        </p:txBody>
      </p:sp>
      <p:sp>
        <p:nvSpPr>
          <p:cNvPr id="2" name="TextBox 1"/>
          <p:cNvSpPr txBox="1"/>
          <p:nvPr/>
        </p:nvSpPr>
        <p:spPr>
          <a:xfrm>
            <a:off x="73891" y="221673"/>
            <a:ext cx="1167335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REVOLUTIONIZING AGRICULTURE : PREDICTING CROPS WITH AI AND WEATHER DATA</a:t>
            </a:r>
          </a:p>
        </p:txBody>
      </p:sp>
      <p:sp>
        <p:nvSpPr>
          <p:cNvPr id="7" name="TextBox 6">
            <a:extLst>
              <a:ext uri="{FF2B5EF4-FFF2-40B4-BE49-F238E27FC236}">
                <a16:creationId xmlns:a16="http://schemas.microsoft.com/office/drawing/2014/main" id="{A88A69F7-783B-D0FB-ACE5-B1688BE5A06A}"/>
              </a:ext>
            </a:extLst>
          </p:cNvPr>
          <p:cNvSpPr txBox="1"/>
          <p:nvPr/>
        </p:nvSpPr>
        <p:spPr>
          <a:xfrm>
            <a:off x="823914" y="1660236"/>
            <a:ext cx="10310327" cy="3730317"/>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4. Model Training &amp; Testing</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Split data into training and testing sets.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Evaluate model performance using accuracy metrics.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Fine-tune the model for better predictions.</a:t>
            </a:r>
          </a:p>
          <a:p>
            <a:pPr>
              <a:lnSpc>
                <a:spcPct val="150000"/>
              </a:lnSpc>
            </a:pPr>
            <a:r>
              <a:rPr lang="en-US" sz="2000" b="1" dirty="0">
                <a:latin typeface="Times New Roman" panose="02020603050405020304" pitchFamily="18" charset="0"/>
                <a:cs typeface="Times New Roman" panose="02020603050405020304" pitchFamily="18" charset="0"/>
              </a:rPr>
              <a:t>5. Crop Recommendation System Development</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Build a web or mobile-based interface for users.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Allow farmers to input soil and climate details.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Display the best crop recommendations based on model predictions.</a:t>
            </a:r>
          </a:p>
        </p:txBody>
      </p:sp>
    </p:spTree>
    <p:extLst>
      <p:ext uri="{BB962C8B-B14F-4D97-AF65-F5344CB8AC3E}">
        <p14:creationId xmlns:p14="http://schemas.microsoft.com/office/powerpoint/2010/main" val="1294074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D3689-B6C0-6864-1280-A7D21AF9783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63F9F68-4E6A-BC71-1BD7-A545608E2775}"/>
              </a:ext>
            </a:extLst>
          </p:cNvPr>
          <p:cNvSpPr>
            <a:spLocks noGrp="1"/>
          </p:cNvSpPr>
          <p:nvPr>
            <p:ph type="ftr" sz="quarter" idx="11"/>
          </p:nvPr>
        </p:nvSpPr>
        <p:spPr>
          <a:xfrm>
            <a:off x="4038599" y="6356350"/>
            <a:ext cx="4865255" cy="367723"/>
          </a:xfrm>
        </p:spPr>
        <p:txBody>
          <a:bodyPr/>
          <a:lstStyle/>
          <a:p>
            <a:r>
              <a:rPr lang="en-IN" dirty="0">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dirty="0">
              <a:solidFill>
                <a:srgbClr val="FF0000"/>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E51120E9-9158-BCAE-C15D-08807CA87BA2}"/>
              </a:ext>
            </a:extLst>
          </p:cNvPr>
          <p:cNvGrpSpPr/>
          <p:nvPr/>
        </p:nvGrpSpPr>
        <p:grpSpPr>
          <a:xfrm>
            <a:off x="11375882" y="18350"/>
            <a:ext cx="655782" cy="701964"/>
            <a:chOff x="0" y="0"/>
            <a:chExt cx="2895600" cy="2895600"/>
          </a:xfrm>
        </p:grpSpPr>
        <p:sp>
          <p:nvSpPr>
            <p:cNvPr id="5" name="Oval 4">
              <a:extLst>
                <a:ext uri="{FF2B5EF4-FFF2-40B4-BE49-F238E27FC236}">
                  <a16:creationId xmlns:a16="http://schemas.microsoft.com/office/drawing/2014/main" id="{37F586A2-8F37-2550-C1AC-5251DD81C8F4}"/>
                </a:ext>
              </a:extLst>
            </p:cNvPr>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a:extLst>
                <a:ext uri="{FF2B5EF4-FFF2-40B4-BE49-F238E27FC236}">
                  <a16:creationId xmlns:a16="http://schemas.microsoft.com/office/drawing/2014/main" id="{65BDE4A8-6826-157A-06C0-414474A6801C}"/>
                </a:ext>
              </a:extLst>
            </p:cNvPr>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a:extLst>
              <a:ext uri="{FF2B5EF4-FFF2-40B4-BE49-F238E27FC236}">
                <a16:creationId xmlns:a16="http://schemas.microsoft.com/office/drawing/2014/main" id="{8F85E95C-7457-17B5-2EAC-4E5180E3230D}"/>
              </a:ext>
            </a:extLst>
          </p:cNvPr>
          <p:cNvCxnSpPr/>
          <p:nvPr/>
        </p:nvCxnSpPr>
        <p:spPr>
          <a:xfrm flipV="1">
            <a:off x="73891" y="591005"/>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B654578-B49D-95F7-B1A8-EF9D54C8247D}"/>
              </a:ext>
            </a:extLst>
          </p:cNvPr>
          <p:cNvSpPr txBox="1"/>
          <p:nvPr/>
        </p:nvSpPr>
        <p:spPr>
          <a:xfrm>
            <a:off x="4789446" y="657593"/>
            <a:ext cx="168178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dirty="0"/>
              <a:t>  </a:t>
            </a:r>
          </a:p>
        </p:txBody>
      </p:sp>
      <p:sp>
        <p:nvSpPr>
          <p:cNvPr id="2" name="TextBox 1">
            <a:extLst>
              <a:ext uri="{FF2B5EF4-FFF2-40B4-BE49-F238E27FC236}">
                <a16:creationId xmlns:a16="http://schemas.microsoft.com/office/drawing/2014/main" id="{39ACD7CA-217A-8663-624F-76B56FCC07E0}"/>
              </a:ext>
            </a:extLst>
          </p:cNvPr>
          <p:cNvSpPr txBox="1"/>
          <p:nvPr/>
        </p:nvSpPr>
        <p:spPr>
          <a:xfrm>
            <a:off x="73891" y="221673"/>
            <a:ext cx="1155205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REVOLUTIONIZING AGRICULTURE : PREDICTING CROPS WITH AI AND WEATHER DATA</a:t>
            </a:r>
          </a:p>
        </p:txBody>
      </p:sp>
      <p:pic>
        <p:nvPicPr>
          <p:cNvPr id="8" name="Picture 7">
            <a:extLst>
              <a:ext uri="{FF2B5EF4-FFF2-40B4-BE49-F238E27FC236}">
                <a16:creationId xmlns:a16="http://schemas.microsoft.com/office/drawing/2014/main" id="{D19AA501-B0B6-59B2-DEBC-1E4EEBFF83B5}"/>
              </a:ext>
            </a:extLst>
          </p:cNvPr>
          <p:cNvPicPr>
            <a:picLocks noChangeAspect="1"/>
          </p:cNvPicPr>
          <p:nvPr/>
        </p:nvPicPr>
        <p:blipFill>
          <a:blip r:embed="rId4"/>
          <a:stretch>
            <a:fillRect/>
          </a:stretch>
        </p:blipFill>
        <p:spPr>
          <a:xfrm>
            <a:off x="4302505" y="708757"/>
            <a:ext cx="3839079" cy="5760869"/>
          </a:xfrm>
          <a:prstGeom prst="rect">
            <a:avLst/>
          </a:prstGeom>
        </p:spPr>
      </p:pic>
      <p:sp>
        <p:nvSpPr>
          <p:cNvPr id="12" name="TextBox 11">
            <a:extLst>
              <a:ext uri="{FF2B5EF4-FFF2-40B4-BE49-F238E27FC236}">
                <a16:creationId xmlns:a16="http://schemas.microsoft.com/office/drawing/2014/main" id="{CF4A742A-C725-3419-34A5-393AFC7578ED}"/>
              </a:ext>
            </a:extLst>
          </p:cNvPr>
          <p:cNvSpPr txBox="1"/>
          <p:nvPr/>
        </p:nvSpPr>
        <p:spPr>
          <a:xfrm>
            <a:off x="891226" y="960337"/>
            <a:ext cx="3041677" cy="523220"/>
          </a:xfrm>
          <a:prstGeom prst="rect">
            <a:avLst/>
          </a:prstGeom>
          <a:noFill/>
        </p:spPr>
        <p:txBody>
          <a:bodyPr wrap="square" rtlCol="0">
            <a:spAutoFit/>
          </a:bodyPr>
          <a:lstStyle/>
          <a:p>
            <a:r>
              <a:rPr lang="en-IN" sz="2800" b="1" dirty="0"/>
              <a:t>BLOCK DIAGRAM :</a:t>
            </a:r>
          </a:p>
        </p:txBody>
      </p:sp>
    </p:spTree>
    <p:extLst>
      <p:ext uri="{BB962C8B-B14F-4D97-AF65-F5344CB8AC3E}">
        <p14:creationId xmlns:p14="http://schemas.microsoft.com/office/powerpoint/2010/main" val="3499826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F14F5-4E22-4EC5-F97B-E9F7D162383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0CEED43-186D-3FBF-5202-2BC7D59EECCB}"/>
              </a:ext>
            </a:extLst>
          </p:cNvPr>
          <p:cNvSpPr>
            <a:spLocks noGrp="1"/>
          </p:cNvSpPr>
          <p:nvPr>
            <p:ph type="ftr" sz="quarter" idx="11"/>
          </p:nvPr>
        </p:nvSpPr>
        <p:spPr>
          <a:xfrm>
            <a:off x="4038599" y="6356350"/>
            <a:ext cx="4865255" cy="367723"/>
          </a:xfrm>
        </p:spPr>
        <p:txBody>
          <a:bodyPr/>
          <a:lstStyle/>
          <a:p>
            <a:r>
              <a:rPr lang="en-IN" dirty="0">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dirty="0">
              <a:solidFill>
                <a:srgbClr val="FF0000"/>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412230D2-790A-07F5-C5A4-6AD1E18A1CA3}"/>
              </a:ext>
            </a:extLst>
          </p:cNvPr>
          <p:cNvGrpSpPr/>
          <p:nvPr/>
        </p:nvGrpSpPr>
        <p:grpSpPr>
          <a:xfrm>
            <a:off x="11375882" y="18350"/>
            <a:ext cx="655782" cy="701964"/>
            <a:chOff x="0" y="0"/>
            <a:chExt cx="2895600" cy="2895600"/>
          </a:xfrm>
        </p:grpSpPr>
        <p:sp>
          <p:nvSpPr>
            <p:cNvPr id="5" name="Oval 4">
              <a:extLst>
                <a:ext uri="{FF2B5EF4-FFF2-40B4-BE49-F238E27FC236}">
                  <a16:creationId xmlns:a16="http://schemas.microsoft.com/office/drawing/2014/main" id="{7CEC8271-FA93-BF30-27B6-8B7305306AC0}"/>
                </a:ext>
              </a:extLst>
            </p:cNvPr>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a:extLst>
                <a:ext uri="{FF2B5EF4-FFF2-40B4-BE49-F238E27FC236}">
                  <a16:creationId xmlns:a16="http://schemas.microsoft.com/office/drawing/2014/main" id="{39E3B3E1-D277-763F-EF1D-4F0690A4669C}"/>
                </a:ext>
              </a:extLst>
            </p:cNvPr>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a:extLst>
              <a:ext uri="{FF2B5EF4-FFF2-40B4-BE49-F238E27FC236}">
                <a16:creationId xmlns:a16="http://schemas.microsoft.com/office/drawing/2014/main" id="{579F3987-997E-ADE3-4EEF-DFE30419CCBA}"/>
              </a:ext>
            </a:extLst>
          </p:cNvPr>
          <p:cNvCxnSpPr/>
          <p:nvPr/>
        </p:nvCxnSpPr>
        <p:spPr>
          <a:xfrm flipV="1">
            <a:off x="73891" y="591005"/>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6CE3310-302A-D095-B2B2-C0330A43162E}"/>
              </a:ext>
            </a:extLst>
          </p:cNvPr>
          <p:cNvSpPr txBox="1"/>
          <p:nvPr/>
        </p:nvSpPr>
        <p:spPr>
          <a:xfrm>
            <a:off x="4789446" y="657593"/>
            <a:ext cx="168178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dirty="0"/>
              <a:t>  </a:t>
            </a:r>
          </a:p>
        </p:txBody>
      </p:sp>
      <p:sp>
        <p:nvSpPr>
          <p:cNvPr id="2" name="TextBox 1">
            <a:extLst>
              <a:ext uri="{FF2B5EF4-FFF2-40B4-BE49-F238E27FC236}">
                <a16:creationId xmlns:a16="http://schemas.microsoft.com/office/drawing/2014/main" id="{AE29003A-27D2-EEA7-4335-B3A055DF0012}"/>
              </a:ext>
            </a:extLst>
          </p:cNvPr>
          <p:cNvSpPr txBox="1"/>
          <p:nvPr/>
        </p:nvSpPr>
        <p:spPr>
          <a:xfrm>
            <a:off x="73891" y="221673"/>
            <a:ext cx="1120294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REVOLUTIONIZING AGRICULTURE : PREDICTING CROPS WITH AI AND WEATHER DATA</a:t>
            </a:r>
          </a:p>
        </p:txBody>
      </p:sp>
      <p:pic>
        <p:nvPicPr>
          <p:cNvPr id="11" name="Picture 10">
            <a:extLst>
              <a:ext uri="{FF2B5EF4-FFF2-40B4-BE49-F238E27FC236}">
                <a16:creationId xmlns:a16="http://schemas.microsoft.com/office/drawing/2014/main" id="{C8A8BE1E-5D57-54DF-3643-CBAD2C5E2F8F}"/>
              </a:ext>
            </a:extLst>
          </p:cNvPr>
          <p:cNvPicPr>
            <a:picLocks noChangeAspect="1"/>
          </p:cNvPicPr>
          <p:nvPr/>
        </p:nvPicPr>
        <p:blipFill>
          <a:blip r:embed="rId4"/>
          <a:stretch>
            <a:fillRect/>
          </a:stretch>
        </p:blipFill>
        <p:spPr>
          <a:xfrm>
            <a:off x="735496" y="785707"/>
            <a:ext cx="10366513" cy="5481288"/>
          </a:xfrm>
          <a:prstGeom prst="rect">
            <a:avLst/>
          </a:prstGeom>
        </p:spPr>
      </p:pic>
    </p:spTree>
    <p:extLst>
      <p:ext uri="{BB962C8B-B14F-4D97-AF65-F5344CB8AC3E}">
        <p14:creationId xmlns:p14="http://schemas.microsoft.com/office/powerpoint/2010/main" val="1800052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610D2-7E1B-381F-3A93-59ECB1DF52D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1686E23-B425-C333-1461-1194ECADF22F}"/>
              </a:ext>
            </a:extLst>
          </p:cNvPr>
          <p:cNvSpPr>
            <a:spLocks noGrp="1"/>
          </p:cNvSpPr>
          <p:nvPr>
            <p:ph type="ftr" sz="quarter" idx="11"/>
          </p:nvPr>
        </p:nvSpPr>
        <p:spPr>
          <a:xfrm>
            <a:off x="4038599" y="6356350"/>
            <a:ext cx="4865255" cy="367723"/>
          </a:xfrm>
        </p:spPr>
        <p:txBody>
          <a:bodyPr/>
          <a:lstStyle/>
          <a:p>
            <a:r>
              <a:rPr lang="en-IN" dirty="0">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dirty="0">
              <a:solidFill>
                <a:srgbClr val="FF0000"/>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1508E003-5F41-275C-7733-385609133B0D}"/>
              </a:ext>
            </a:extLst>
          </p:cNvPr>
          <p:cNvGrpSpPr/>
          <p:nvPr/>
        </p:nvGrpSpPr>
        <p:grpSpPr>
          <a:xfrm>
            <a:off x="11375882" y="18350"/>
            <a:ext cx="655782" cy="701964"/>
            <a:chOff x="0" y="0"/>
            <a:chExt cx="2895600" cy="2895600"/>
          </a:xfrm>
        </p:grpSpPr>
        <p:sp>
          <p:nvSpPr>
            <p:cNvPr id="5" name="Oval 4">
              <a:extLst>
                <a:ext uri="{FF2B5EF4-FFF2-40B4-BE49-F238E27FC236}">
                  <a16:creationId xmlns:a16="http://schemas.microsoft.com/office/drawing/2014/main" id="{C918A502-4B32-A005-9721-5C9E0D70D8A9}"/>
                </a:ext>
              </a:extLst>
            </p:cNvPr>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a:extLst>
                <a:ext uri="{FF2B5EF4-FFF2-40B4-BE49-F238E27FC236}">
                  <a16:creationId xmlns:a16="http://schemas.microsoft.com/office/drawing/2014/main" id="{1AAE2F64-4E4F-2EE7-C222-F520CA738CEA}"/>
                </a:ext>
              </a:extLst>
            </p:cNvPr>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a:extLst>
              <a:ext uri="{FF2B5EF4-FFF2-40B4-BE49-F238E27FC236}">
                <a16:creationId xmlns:a16="http://schemas.microsoft.com/office/drawing/2014/main" id="{FB23EB80-A58D-9AA2-7549-B7757AF57346}"/>
              </a:ext>
            </a:extLst>
          </p:cNvPr>
          <p:cNvCxnSpPr/>
          <p:nvPr/>
        </p:nvCxnSpPr>
        <p:spPr>
          <a:xfrm flipV="1">
            <a:off x="73891" y="591005"/>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226D5A2-B33B-A198-9170-E75F9F747643}"/>
              </a:ext>
            </a:extLst>
          </p:cNvPr>
          <p:cNvSpPr txBox="1"/>
          <p:nvPr/>
        </p:nvSpPr>
        <p:spPr>
          <a:xfrm>
            <a:off x="4789446" y="657593"/>
            <a:ext cx="168178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dirty="0"/>
              <a:t>  </a:t>
            </a:r>
          </a:p>
        </p:txBody>
      </p:sp>
      <p:sp>
        <p:nvSpPr>
          <p:cNvPr id="2" name="TextBox 1">
            <a:extLst>
              <a:ext uri="{FF2B5EF4-FFF2-40B4-BE49-F238E27FC236}">
                <a16:creationId xmlns:a16="http://schemas.microsoft.com/office/drawing/2014/main" id="{0CF40FCE-E5FD-E78E-7F07-FD27FF00FF62}"/>
              </a:ext>
            </a:extLst>
          </p:cNvPr>
          <p:cNvSpPr txBox="1"/>
          <p:nvPr/>
        </p:nvSpPr>
        <p:spPr>
          <a:xfrm>
            <a:off x="73891" y="221673"/>
            <a:ext cx="1156138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REVOLUTIONIZING AGRICULTURE : PREDICTING CROPS WITH AI AND WEATHER DATA</a:t>
            </a:r>
          </a:p>
        </p:txBody>
      </p:sp>
      <p:pic>
        <p:nvPicPr>
          <p:cNvPr id="10" name="Picture 9">
            <a:extLst>
              <a:ext uri="{FF2B5EF4-FFF2-40B4-BE49-F238E27FC236}">
                <a16:creationId xmlns:a16="http://schemas.microsoft.com/office/drawing/2014/main" id="{D2BDDA11-FF99-1398-E5C0-F4D713BD0AD3}"/>
              </a:ext>
            </a:extLst>
          </p:cNvPr>
          <p:cNvPicPr>
            <a:picLocks noChangeAspect="1"/>
          </p:cNvPicPr>
          <p:nvPr/>
        </p:nvPicPr>
        <p:blipFill>
          <a:blip r:embed="rId4"/>
          <a:stretch>
            <a:fillRect/>
          </a:stretch>
        </p:blipFill>
        <p:spPr>
          <a:xfrm>
            <a:off x="2591471" y="657593"/>
            <a:ext cx="7009057" cy="5661754"/>
          </a:xfrm>
          <a:prstGeom prst="rect">
            <a:avLst/>
          </a:prstGeom>
        </p:spPr>
      </p:pic>
    </p:spTree>
    <p:extLst>
      <p:ext uri="{BB962C8B-B14F-4D97-AF65-F5344CB8AC3E}">
        <p14:creationId xmlns:p14="http://schemas.microsoft.com/office/powerpoint/2010/main" val="2891556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A3ED3-78FB-B92E-856C-4DAF9A4F335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AB09893-7A93-A9C9-DC3C-64D624A50D9C}"/>
              </a:ext>
            </a:extLst>
          </p:cNvPr>
          <p:cNvSpPr>
            <a:spLocks noGrp="1"/>
          </p:cNvSpPr>
          <p:nvPr>
            <p:ph type="ftr" sz="quarter" idx="11"/>
          </p:nvPr>
        </p:nvSpPr>
        <p:spPr>
          <a:xfrm>
            <a:off x="4038599" y="6356350"/>
            <a:ext cx="4865255" cy="367723"/>
          </a:xfrm>
        </p:spPr>
        <p:txBody>
          <a:bodyPr/>
          <a:lstStyle/>
          <a:p>
            <a:r>
              <a:rPr lang="en-IN" dirty="0">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dirty="0">
              <a:solidFill>
                <a:srgbClr val="FF0000"/>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7D126B90-C385-928F-5EDA-746B794A2151}"/>
              </a:ext>
            </a:extLst>
          </p:cNvPr>
          <p:cNvGrpSpPr/>
          <p:nvPr/>
        </p:nvGrpSpPr>
        <p:grpSpPr>
          <a:xfrm>
            <a:off x="11375882" y="18350"/>
            <a:ext cx="655782" cy="701964"/>
            <a:chOff x="0" y="0"/>
            <a:chExt cx="2895600" cy="2895600"/>
          </a:xfrm>
        </p:grpSpPr>
        <p:sp>
          <p:nvSpPr>
            <p:cNvPr id="5" name="Oval 4">
              <a:extLst>
                <a:ext uri="{FF2B5EF4-FFF2-40B4-BE49-F238E27FC236}">
                  <a16:creationId xmlns:a16="http://schemas.microsoft.com/office/drawing/2014/main" id="{81509457-45E4-D733-7D46-CA363DF2244D}"/>
                </a:ext>
              </a:extLst>
            </p:cNvPr>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a:extLst>
                <a:ext uri="{FF2B5EF4-FFF2-40B4-BE49-F238E27FC236}">
                  <a16:creationId xmlns:a16="http://schemas.microsoft.com/office/drawing/2014/main" id="{526770F6-82FF-D2C1-6D90-D0302559AB79}"/>
                </a:ext>
              </a:extLst>
            </p:cNvPr>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a:extLst>
              <a:ext uri="{FF2B5EF4-FFF2-40B4-BE49-F238E27FC236}">
                <a16:creationId xmlns:a16="http://schemas.microsoft.com/office/drawing/2014/main" id="{2D92C40F-9D2D-6D49-08F9-75FDF4A9B299}"/>
              </a:ext>
            </a:extLst>
          </p:cNvPr>
          <p:cNvCxnSpPr/>
          <p:nvPr/>
        </p:nvCxnSpPr>
        <p:spPr>
          <a:xfrm flipV="1">
            <a:off x="73891" y="591005"/>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6DADF30-7FCA-3F92-8667-410F795831CE}"/>
              </a:ext>
            </a:extLst>
          </p:cNvPr>
          <p:cNvSpPr txBox="1"/>
          <p:nvPr/>
        </p:nvSpPr>
        <p:spPr>
          <a:xfrm>
            <a:off x="4789446" y="657593"/>
            <a:ext cx="168178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dirty="0"/>
              <a:t>  </a:t>
            </a:r>
          </a:p>
        </p:txBody>
      </p:sp>
      <p:sp>
        <p:nvSpPr>
          <p:cNvPr id="2" name="TextBox 1">
            <a:extLst>
              <a:ext uri="{FF2B5EF4-FFF2-40B4-BE49-F238E27FC236}">
                <a16:creationId xmlns:a16="http://schemas.microsoft.com/office/drawing/2014/main" id="{7BB84EB5-0E4E-8C25-6CF2-17BD845F3F8F}"/>
              </a:ext>
            </a:extLst>
          </p:cNvPr>
          <p:cNvSpPr txBox="1"/>
          <p:nvPr/>
        </p:nvSpPr>
        <p:spPr>
          <a:xfrm>
            <a:off x="73890" y="221673"/>
            <a:ext cx="1120294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REVOLUTIONIZING AGRICULTURE : PREDICTING CROPS WITH AI AND WEATHER DATA</a:t>
            </a:r>
          </a:p>
        </p:txBody>
      </p:sp>
      <p:pic>
        <p:nvPicPr>
          <p:cNvPr id="9" name="Picture 8">
            <a:extLst>
              <a:ext uri="{FF2B5EF4-FFF2-40B4-BE49-F238E27FC236}">
                <a16:creationId xmlns:a16="http://schemas.microsoft.com/office/drawing/2014/main" id="{37F773AA-28D8-3448-6FD7-ABD6C7A655B4}"/>
              </a:ext>
            </a:extLst>
          </p:cNvPr>
          <p:cNvPicPr>
            <a:picLocks noChangeAspect="1"/>
          </p:cNvPicPr>
          <p:nvPr/>
        </p:nvPicPr>
        <p:blipFill>
          <a:blip r:embed="rId4"/>
          <a:stretch>
            <a:fillRect/>
          </a:stretch>
        </p:blipFill>
        <p:spPr>
          <a:xfrm>
            <a:off x="761537" y="731286"/>
            <a:ext cx="10668925" cy="5395428"/>
          </a:xfrm>
          <a:prstGeom prst="rect">
            <a:avLst/>
          </a:prstGeom>
        </p:spPr>
      </p:pic>
    </p:spTree>
    <p:extLst>
      <p:ext uri="{BB962C8B-B14F-4D97-AF65-F5344CB8AC3E}">
        <p14:creationId xmlns:p14="http://schemas.microsoft.com/office/powerpoint/2010/main" val="136332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2798619" y="6354618"/>
            <a:ext cx="6105236" cy="369455"/>
          </a:xfrm>
        </p:spPr>
        <p:txBody>
          <a:bodyPr/>
          <a:lstStyle/>
          <a:p>
            <a:r>
              <a:rPr lang="en-IN" dirty="0">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dirty="0">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19061" y="890925"/>
            <a:ext cx="48006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dirty="0"/>
              <a:t>  </a:t>
            </a:r>
          </a:p>
        </p:txBody>
      </p:sp>
      <p:sp>
        <p:nvSpPr>
          <p:cNvPr id="2" name="TextBox 1"/>
          <p:cNvSpPr txBox="1"/>
          <p:nvPr/>
        </p:nvSpPr>
        <p:spPr>
          <a:xfrm>
            <a:off x="73890" y="221673"/>
            <a:ext cx="1151473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REVOLUTIONIZING AGRICULTURE : PREDICTING CROPS WITH AI AND WEATHER DATA</a:t>
            </a:r>
          </a:p>
        </p:txBody>
      </p:sp>
      <p:sp>
        <p:nvSpPr>
          <p:cNvPr id="7" name="Rectangle 6"/>
          <p:cNvSpPr/>
          <p:nvPr/>
        </p:nvSpPr>
        <p:spPr>
          <a:xfrm>
            <a:off x="3621911" y="976107"/>
            <a:ext cx="4948177" cy="369332"/>
          </a:xfrm>
          <a:prstGeom prst="rect">
            <a:avLst/>
          </a:prstGeom>
        </p:spPr>
        <p:txBody>
          <a:bodyPr wrap="square">
            <a:spAutoFit/>
          </a:bodyPr>
          <a:lstStyle/>
          <a:p>
            <a:r>
              <a:rPr lang="en-US" b="1" dirty="0">
                <a:solidFill>
                  <a:srgbClr val="C00000"/>
                </a:solidFill>
                <a:latin typeface="Verdana" panose="020B0604030504040204" pitchFamily="34" charset="0"/>
                <a:ea typeface="Verdana" panose="020B0604030504040204" pitchFamily="34" charset="0"/>
              </a:rPr>
              <a:t>CONCLUSION AND FUTURE SCOPE    </a:t>
            </a:r>
          </a:p>
        </p:txBody>
      </p:sp>
      <p:sp>
        <p:nvSpPr>
          <p:cNvPr id="8" name="TextBox 7">
            <a:extLst>
              <a:ext uri="{FF2B5EF4-FFF2-40B4-BE49-F238E27FC236}">
                <a16:creationId xmlns:a16="http://schemas.microsoft.com/office/drawing/2014/main" id="{4E775B07-3FA5-B12E-EE76-C7DBCB1A2D4D}"/>
              </a:ext>
            </a:extLst>
          </p:cNvPr>
          <p:cNvSpPr txBox="1"/>
          <p:nvPr/>
        </p:nvSpPr>
        <p:spPr>
          <a:xfrm>
            <a:off x="626165" y="1639133"/>
            <a:ext cx="10749717" cy="3268652"/>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crop recommendation system enhances agricultural productivity by providing data-driven crop suggestions based on soil and climate conditions, helping farmers make informed decisions while optimizing resource use and reducing crop failure risks. </a:t>
            </a:r>
          </a:p>
          <a:p>
            <a:pPr algn="just">
              <a:lnSpc>
                <a:spcPct val="150000"/>
              </a:lnSpc>
            </a:pPr>
            <a:r>
              <a:rPr lang="en-US" sz="2000" dirty="0">
                <a:latin typeface="Times New Roman" panose="02020603050405020304" pitchFamily="18" charset="0"/>
                <a:cs typeface="Times New Roman" panose="02020603050405020304" pitchFamily="18" charset="0"/>
              </a:rPr>
              <a:t>In the future, the system can be improved by integrating IoT sensors for real-time monitoring, utilizing remote sensing data, enhancing prediction accuracy with AI and deep learning, developing a mobile app for accessibility, and adapting recommendations to regional crop patterns and market demand, making it an even more valuable tool for sustainable and efficient farming.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606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2798619" y="6354618"/>
            <a:ext cx="6105236" cy="369455"/>
          </a:xfrm>
        </p:spPr>
        <p:txBody>
          <a:bodyPr/>
          <a:lstStyle/>
          <a:p>
            <a:r>
              <a:rPr lang="en-IN" dirty="0">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dirty="0">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909519" y="1562757"/>
            <a:ext cx="168178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dirty="0"/>
              <a:t>  </a:t>
            </a:r>
          </a:p>
        </p:txBody>
      </p:sp>
      <p:sp>
        <p:nvSpPr>
          <p:cNvPr id="2" name="TextBox 1"/>
          <p:cNvSpPr txBox="1"/>
          <p:nvPr/>
        </p:nvSpPr>
        <p:spPr>
          <a:xfrm>
            <a:off x="73891" y="221673"/>
            <a:ext cx="1185873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REVOLUTIONIZING AGRICULTURE : PREDICTING CROPS WITH AI AND WEATHER DATA</a:t>
            </a:r>
          </a:p>
        </p:txBody>
      </p:sp>
      <p:sp>
        <p:nvSpPr>
          <p:cNvPr id="7" name="Rectangle 6"/>
          <p:cNvSpPr/>
          <p:nvPr/>
        </p:nvSpPr>
        <p:spPr>
          <a:xfrm>
            <a:off x="3712523" y="2897615"/>
            <a:ext cx="5757552" cy="830997"/>
          </a:xfrm>
          <a:prstGeom prst="rect">
            <a:avLst/>
          </a:prstGeom>
        </p:spPr>
        <p:txBody>
          <a:bodyPr wrap="square">
            <a:spAutoFit/>
          </a:bodyPr>
          <a:lstStyle/>
          <a:p>
            <a:r>
              <a:rPr lang="en-US" sz="4800" b="1" dirty="0">
                <a:solidFill>
                  <a:srgbClr val="C00000"/>
                </a:solidFill>
                <a:latin typeface="Verdana" panose="020B0604030504040204" pitchFamily="34" charset="0"/>
                <a:ea typeface="Verdana" panose="020B0604030504040204" pitchFamily="34" charset="0"/>
              </a:rPr>
              <a:t>THANK YOU      </a:t>
            </a:r>
          </a:p>
        </p:txBody>
      </p:sp>
    </p:spTree>
    <p:extLst>
      <p:ext uri="{BB962C8B-B14F-4D97-AF65-F5344CB8AC3E}">
        <p14:creationId xmlns:p14="http://schemas.microsoft.com/office/powerpoint/2010/main" val="111300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dirty="0">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dirty="0">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85117" y="9235"/>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2" name="Straight Connector 11"/>
          <p:cNvCxnSpPr/>
          <p:nvPr/>
        </p:nvCxnSpPr>
        <p:spPr>
          <a:xfrm flipV="1">
            <a:off x="73891" y="591005"/>
            <a:ext cx="11203709" cy="37004"/>
          </a:xfrm>
          <a:prstGeom prst="line">
            <a:avLst/>
          </a:prstGeom>
        </p:spPr>
        <p:style>
          <a:lnRef idx="3">
            <a:schemeClr val="accent5"/>
          </a:lnRef>
          <a:fillRef idx="0">
            <a:schemeClr val="accent5"/>
          </a:fillRef>
          <a:effectRef idx="2">
            <a:schemeClr val="accent5"/>
          </a:effectRef>
          <a:fontRef idx="minor">
            <a:schemeClr val="tx1"/>
          </a:fontRef>
        </p:style>
      </p:cxnSp>
      <p:sp>
        <p:nvSpPr>
          <p:cNvPr id="18" name="TextBox 17"/>
          <p:cNvSpPr txBox="1"/>
          <p:nvPr/>
        </p:nvSpPr>
        <p:spPr>
          <a:xfrm>
            <a:off x="4513470" y="1102552"/>
            <a:ext cx="2586942" cy="400110"/>
          </a:xfrm>
          <a:prstGeom prst="rect">
            <a:avLst/>
          </a:prstGeom>
          <a:noFill/>
        </p:spPr>
        <p:txBody>
          <a:bodyPr wrap="square" rtlCol="0">
            <a:spAutoFit/>
          </a:bodyPr>
          <a:lstStyle/>
          <a:p>
            <a:pPr algn="ctr"/>
            <a:r>
              <a:rPr lang="en-US" sz="2000" b="1" dirty="0">
                <a:solidFill>
                  <a:srgbClr val="C00000"/>
                </a:solidFill>
                <a:latin typeface="Verdana" panose="020B0604030504040204" pitchFamily="34" charset="0"/>
                <a:ea typeface="Verdana" panose="020B0604030504040204" pitchFamily="34" charset="0"/>
                <a:cs typeface="Times New Roman" panose="02020603050405020304" pitchFamily="18" charset="0"/>
              </a:rPr>
              <a:t>INTRODUCTION </a:t>
            </a:r>
            <a:r>
              <a:rPr lang="en-US" sz="2000" dirty="0">
                <a:latin typeface="Times New Roman" panose="02020603050405020304" pitchFamily="18" charset="0"/>
                <a:cs typeface="Times New Roman" panose="02020603050405020304" pitchFamily="18" charset="0"/>
              </a:rPr>
              <a:t> </a:t>
            </a:r>
            <a:r>
              <a:rPr lang="en-US" dirty="0"/>
              <a:t>  </a:t>
            </a:r>
          </a:p>
        </p:txBody>
      </p:sp>
      <p:sp>
        <p:nvSpPr>
          <p:cNvPr id="19" name="TextBox 18"/>
          <p:cNvSpPr txBox="1"/>
          <p:nvPr/>
        </p:nvSpPr>
        <p:spPr>
          <a:xfrm>
            <a:off x="73891" y="221673"/>
            <a:ext cx="13016958"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REVOLUTIONIZING AGRICULTURE : PREDICTING CROPS WITH AI AND WEATHER DATA</a:t>
            </a:r>
          </a:p>
          <a:p>
            <a:endParaRPr lang="en-US" dirty="0"/>
          </a:p>
        </p:txBody>
      </p:sp>
      <p:sp>
        <p:nvSpPr>
          <p:cNvPr id="8" name="TextBox 7">
            <a:extLst>
              <a:ext uri="{FF2B5EF4-FFF2-40B4-BE49-F238E27FC236}">
                <a16:creationId xmlns:a16="http://schemas.microsoft.com/office/drawing/2014/main" id="{2925A63D-2935-44F9-F807-130F15B7330B}"/>
              </a:ext>
            </a:extLst>
          </p:cNvPr>
          <p:cNvSpPr txBox="1"/>
          <p:nvPr/>
        </p:nvSpPr>
        <p:spPr>
          <a:xfrm>
            <a:off x="827381" y="1891354"/>
            <a:ext cx="10401521" cy="280698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Selecting the right crops depends on various factors, including geographical location,  temperature, and precipitation. </a:t>
            </a:r>
          </a:p>
          <a:p>
            <a:pPr marL="285750" indent="-28575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Different regions have unique weather patterns, making it essential to understand climate zones for better crop selection.</a:t>
            </a:r>
          </a:p>
          <a:p>
            <a:pPr marL="285750" indent="-28575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Crop recommendation systems enhance agricultural productivity by analyzing soil and climate conditions to suggest the best-suited crops. </a:t>
            </a:r>
          </a:p>
        </p:txBody>
      </p:sp>
    </p:spTree>
    <p:extLst>
      <p:ext uri="{BB962C8B-B14F-4D97-AF65-F5344CB8AC3E}">
        <p14:creationId xmlns:p14="http://schemas.microsoft.com/office/powerpoint/2010/main" val="365879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dirty="0">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dirty="0">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3">
            <a:schemeClr val="accent5"/>
          </a:lnRef>
          <a:fillRef idx="0">
            <a:schemeClr val="accent5"/>
          </a:fillRef>
          <a:effectRef idx="2">
            <a:schemeClr val="accent5"/>
          </a:effectRef>
          <a:fontRef idx="minor">
            <a:schemeClr val="tx1"/>
          </a:fontRef>
        </p:style>
      </p:cxnSp>
      <p:sp>
        <p:nvSpPr>
          <p:cNvPr id="15" name="TextBox 14"/>
          <p:cNvSpPr txBox="1"/>
          <p:nvPr/>
        </p:nvSpPr>
        <p:spPr>
          <a:xfrm>
            <a:off x="4789446" y="657593"/>
            <a:ext cx="168178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dirty="0"/>
              <a:t>  </a:t>
            </a:r>
          </a:p>
        </p:txBody>
      </p:sp>
      <p:sp>
        <p:nvSpPr>
          <p:cNvPr id="2" name="TextBox 1"/>
          <p:cNvSpPr txBox="1"/>
          <p:nvPr/>
        </p:nvSpPr>
        <p:spPr>
          <a:xfrm>
            <a:off x="73891" y="221673"/>
            <a:ext cx="1236381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REVOLUTIONIZING AGRICULTURE : PREDICTING CROPS WITH AI AND WEATHER DATA</a:t>
            </a:r>
          </a:p>
          <a:p>
            <a:endParaRPr lang="en-US" dirty="0"/>
          </a:p>
        </p:txBody>
      </p:sp>
      <p:sp>
        <p:nvSpPr>
          <p:cNvPr id="18" name="TextBox 17"/>
          <p:cNvSpPr txBox="1"/>
          <p:nvPr/>
        </p:nvSpPr>
        <p:spPr>
          <a:xfrm>
            <a:off x="4038599" y="1057703"/>
            <a:ext cx="3453246" cy="400110"/>
          </a:xfrm>
          <a:prstGeom prst="rect">
            <a:avLst/>
          </a:prstGeom>
          <a:noFill/>
        </p:spPr>
        <p:txBody>
          <a:bodyPr wrap="square" rtlCol="0">
            <a:spAutoFit/>
          </a:bodyPr>
          <a:lstStyle/>
          <a:p>
            <a:pPr algn="ctr"/>
            <a:r>
              <a:rPr lang="en-US" sz="2000" b="1" dirty="0">
                <a:solidFill>
                  <a:srgbClr val="C00000"/>
                </a:solidFill>
                <a:latin typeface="Verdana" panose="020B0604030504040204" pitchFamily="34" charset="0"/>
                <a:ea typeface="Verdana" panose="020B0604030504040204" pitchFamily="34" charset="0"/>
                <a:cs typeface="Times New Roman" panose="02020603050405020304" pitchFamily="18" charset="0"/>
              </a:rPr>
              <a:t>PROBLEM STATEMENT  </a:t>
            </a:r>
            <a:r>
              <a:rPr lang="en-US" sz="2000" dirty="0">
                <a:latin typeface="Verdana" panose="020B0604030504040204" pitchFamily="34" charset="0"/>
                <a:ea typeface="Verdana" panose="020B0604030504040204" pitchFamily="34" charset="0"/>
                <a:cs typeface="Times New Roman" panose="02020603050405020304" pitchFamily="18" charset="0"/>
              </a:rPr>
              <a:t> </a:t>
            </a:r>
            <a:r>
              <a:rPr lang="en-US" dirty="0">
                <a:latin typeface="Verdana" panose="020B0604030504040204" pitchFamily="34" charset="0"/>
                <a:ea typeface="Verdana" panose="020B0604030504040204" pitchFamily="34" charset="0"/>
              </a:rPr>
              <a:t>  </a:t>
            </a:r>
          </a:p>
        </p:txBody>
      </p:sp>
      <p:sp>
        <p:nvSpPr>
          <p:cNvPr id="7" name="TextBox 6">
            <a:extLst>
              <a:ext uri="{FF2B5EF4-FFF2-40B4-BE49-F238E27FC236}">
                <a16:creationId xmlns:a16="http://schemas.microsoft.com/office/drawing/2014/main" id="{5D4D1CE4-F0B7-6DAF-0ABB-15E4345CDBBB}"/>
              </a:ext>
            </a:extLst>
          </p:cNvPr>
          <p:cNvSpPr txBox="1"/>
          <p:nvPr/>
        </p:nvSpPr>
        <p:spPr>
          <a:xfrm>
            <a:off x="724450" y="1794674"/>
            <a:ext cx="10387497" cy="326865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Farmers and gardeners face the challenge of selecting the most suitable crops for their specific conditions to achieve optimal yield and sustainability. With varying climate conditions, soil types, and resource availability, choosing the right crops involves balancing multiple factors to ensure successful growth and productivity. </a:t>
            </a:r>
          </a:p>
          <a:p>
            <a:pPr marL="285750" indent="-28575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Given a set of environmental and resource parameters, there is a need for a systematic approach to recommend the most appropriate crops. This recommendation should optimize crop yield and quality while considering factors such as climate, soil type, seasonality, and resource constraints.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651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AF7D1-AAE7-D630-071F-AB9A032BEA9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5369BD-AF61-466F-C3DD-7D17BD4205E2}"/>
              </a:ext>
            </a:extLst>
          </p:cNvPr>
          <p:cNvSpPr>
            <a:spLocks noGrp="1"/>
          </p:cNvSpPr>
          <p:nvPr>
            <p:ph type="ftr" sz="quarter" idx="11"/>
          </p:nvPr>
        </p:nvSpPr>
        <p:spPr>
          <a:xfrm>
            <a:off x="4038599" y="6356350"/>
            <a:ext cx="4865255" cy="367723"/>
          </a:xfrm>
        </p:spPr>
        <p:txBody>
          <a:bodyPr/>
          <a:lstStyle/>
          <a:p>
            <a:r>
              <a:rPr lang="en-IN" dirty="0">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dirty="0">
              <a:solidFill>
                <a:srgbClr val="FF0000"/>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BCD6D2AA-885E-83B6-9399-EA6495C0E50F}"/>
              </a:ext>
            </a:extLst>
          </p:cNvPr>
          <p:cNvGrpSpPr/>
          <p:nvPr/>
        </p:nvGrpSpPr>
        <p:grpSpPr>
          <a:xfrm>
            <a:off x="11375882" y="18350"/>
            <a:ext cx="655782" cy="701964"/>
            <a:chOff x="0" y="0"/>
            <a:chExt cx="2895600" cy="2895600"/>
          </a:xfrm>
        </p:grpSpPr>
        <p:sp>
          <p:nvSpPr>
            <p:cNvPr id="5" name="Oval 4">
              <a:extLst>
                <a:ext uri="{FF2B5EF4-FFF2-40B4-BE49-F238E27FC236}">
                  <a16:creationId xmlns:a16="http://schemas.microsoft.com/office/drawing/2014/main" id="{0F3C5C30-07DB-6361-2E18-88DE1474F670}"/>
                </a:ext>
              </a:extLst>
            </p:cNvPr>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a:extLst>
                <a:ext uri="{FF2B5EF4-FFF2-40B4-BE49-F238E27FC236}">
                  <a16:creationId xmlns:a16="http://schemas.microsoft.com/office/drawing/2014/main" id="{0C04BDDB-9D7C-E168-51DB-FFDC7F190D02}"/>
                </a:ext>
              </a:extLst>
            </p:cNvPr>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a:extLst>
              <a:ext uri="{FF2B5EF4-FFF2-40B4-BE49-F238E27FC236}">
                <a16:creationId xmlns:a16="http://schemas.microsoft.com/office/drawing/2014/main" id="{00D5FDCB-EC6A-AA1E-50BE-BF58EA363C1A}"/>
              </a:ext>
            </a:extLst>
          </p:cNvPr>
          <p:cNvCxnSpPr/>
          <p:nvPr/>
        </p:nvCxnSpPr>
        <p:spPr>
          <a:xfrm flipV="1">
            <a:off x="73891" y="591005"/>
            <a:ext cx="11203709" cy="37004"/>
          </a:xfrm>
          <a:prstGeom prst="line">
            <a:avLst/>
          </a:prstGeom>
        </p:spPr>
        <p:style>
          <a:lnRef idx="3">
            <a:schemeClr val="accent5"/>
          </a:lnRef>
          <a:fillRef idx="0">
            <a:schemeClr val="accent5"/>
          </a:fillRef>
          <a:effectRef idx="2">
            <a:schemeClr val="accent5"/>
          </a:effectRef>
          <a:fontRef idx="minor">
            <a:schemeClr val="tx1"/>
          </a:fontRef>
        </p:style>
      </p:cxnSp>
      <p:sp>
        <p:nvSpPr>
          <p:cNvPr id="15" name="TextBox 14">
            <a:extLst>
              <a:ext uri="{FF2B5EF4-FFF2-40B4-BE49-F238E27FC236}">
                <a16:creationId xmlns:a16="http://schemas.microsoft.com/office/drawing/2014/main" id="{E9F4F051-45D6-4CCE-20F3-7EF415B90AA4}"/>
              </a:ext>
            </a:extLst>
          </p:cNvPr>
          <p:cNvSpPr txBox="1"/>
          <p:nvPr/>
        </p:nvSpPr>
        <p:spPr>
          <a:xfrm>
            <a:off x="4834855" y="1007634"/>
            <a:ext cx="168178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dirty="0"/>
              <a:t>  </a:t>
            </a:r>
          </a:p>
        </p:txBody>
      </p:sp>
      <p:sp>
        <p:nvSpPr>
          <p:cNvPr id="2" name="TextBox 1">
            <a:extLst>
              <a:ext uri="{FF2B5EF4-FFF2-40B4-BE49-F238E27FC236}">
                <a16:creationId xmlns:a16="http://schemas.microsoft.com/office/drawing/2014/main" id="{A3FCE86A-A1B7-3320-067F-72F9FF82ED39}"/>
              </a:ext>
            </a:extLst>
          </p:cNvPr>
          <p:cNvSpPr txBox="1"/>
          <p:nvPr/>
        </p:nvSpPr>
        <p:spPr>
          <a:xfrm>
            <a:off x="73891" y="221673"/>
            <a:ext cx="1237314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REVOLUTIONIZING AGRICULTURE : PREDICTING CROPS WITH AI AND WEATHER DATA</a:t>
            </a:r>
          </a:p>
          <a:p>
            <a:endParaRPr lang="en-US" dirty="0"/>
          </a:p>
        </p:txBody>
      </p:sp>
      <p:sp>
        <p:nvSpPr>
          <p:cNvPr id="18" name="TextBox 17">
            <a:extLst>
              <a:ext uri="{FF2B5EF4-FFF2-40B4-BE49-F238E27FC236}">
                <a16:creationId xmlns:a16="http://schemas.microsoft.com/office/drawing/2014/main" id="{8A6A87EB-9D5E-5C2A-A292-9B336D000A23}"/>
              </a:ext>
            </a:extLst>
          </p:cNvPr>
          <p:cNvSpPr txBox="1"/>
          <p:nvPr/>
        </p:nvSpPr>
        <p:spPr>
          <a:xfrm>
            <a:off x="4414022" y="990291"/>
            <a:ext cx="2432627" cy="400110"/>
          </a:xfrm>
          <a:prstGeom prst="rect">
            <a:avLst/>
          </a:prstGeom>
          <a:noFill/>
        </p:spPr>
        <p:txBody>
          <a:bodyPr wrap="square" rtlCol="0">
            <a:spAutoFit/>
          </a:bodyPr>
          <a:lstStyle/>
          <a:p>
            <a:pPr algn="ctr"/>
            <a:r>
              <a:rPr lang="en-US" sz="2000" b="1" dirty="0">
                <a:solidFill>
                  <a:srgbClr val="C00000"/>
                </a:solidFill>
                <a:latin typeface="Verdana" panose="020B0604030504040204" pitchFamily="34" charset="0"/>
                <a:ea typeface="Verdana" panose="020B0604030504040204" pitchFamily="34" charset="0"/>
                <a:cs typeface="Times New Roman" panose="02020603050405020304" pitchFamily="18" charset="0"/>
              </a:rPr>
              <a:t>OBJECTIVES  </a:t>
            </a:r>
            <a:r>
              <a:rPr lang="en-US" sz="2000" dirty="0">
                <a:latin typeface="Verdana" panose="020B0604030504040204" pitchFamily="34" charset="0"/>
                <a:ea typeface="Verdana" panose="020B0604030504040204" pitchFamily="34" charset="0"/>
                <a:cs typeface="Times New Roman" panose="02020603050405020304" pitchFamily="18" charset="0"/>
              </a:rPr>
              <a:t> </a:t>
            </a:r>
            <a:r>
              <a:rPr lang="en-US" dirty="0">
                <a:latin typeface="Verdana" panose="020B0604030504040204" pitchFamily="34" charset="0"/>
                <a:ea typeface="Verdana" panose="020B0604030504040204" pitchFamily="34" charset="0"/>
              </a:rPr>
              <a:t>  </a:t>
            </a:r>
          </a:p>
        </p:txBody>
      </p:sp>
      <p:sp>
        <p:nvSpPr>
          <p:cNvPr id="7" name="TextBox 6">
            <a:extLst>
              <a:ext uri="{FF2B5EF4-FFF2-40B4-BE49-F238E27FC236}">
                <a16:creationId xmlns:a16="http://schemas.microsoft.com/office/drawing/2014/main" id="{9BF095BC-08C9-67AF-9F2E-19DBF3114B24}"/>
              </a:ext>
            </a:extLst>
          </p:cNvPr>
          <p:cNvSpPr txBox="1"/>
          <p:nvPr/>
        </p:nvSpPr>
        <p:spPr>
          <a:xfrm>
            <a:off x="839755" y="1947485"/>
            <a:ext cx="10512490" cy="280698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To recommend the most suitable crop based on soil nutrients, pH levels, and rainfall data.</a:t>
            </a:r>
          </a:p>
          <a:p>
            <a:pPr marL="285750" indent="-28575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To enhance agricultural productivity.</a:t>
            </a:r>
          </a:p>
          <a:p>
            <a:pPr marL="285750" indent="-285750" algn="just">
              <a:lnSpc>
                <a:spcPct val="150000"/>
              </a:lnSpc>
              <a:buFont typeface="Wingdings" panose="05000000000000000000" pitchFamily="2" charset="2"/>
              <a:buChar char="q"/>
            </a:pPr>
            <a:r>
              <a:rPr lang="en-US" sz="2000" dirty="0"/>
              <a:t>Use resources like water and nutrients efficiently.</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IN" sz="2000" dirty="0"/>
              <a:t>Promote sustainable farming.</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To reduce crop failure risks by recommending crops that match the environmental conditions.</a:t>
            </a:r>
          </a:p>
          <a:p>
            <a:pPr marL="285750" indent="-28575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To simplify decision-making for farmers using a user-friendly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818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dirty="0">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dirty="0">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89446" y="657593"/>
            <a:ext cx="168178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dirty="0"/>
              <a:t>  </a:t>
            </a:r>
          </a:p>
        </p:txBody>
      </p:sp>
      <p:sp>
        <p:nvSpPr>
          <p:cNvPr id="2" name="TextBox 1"/>
          <p:cNvSpPr txBox="1"/>
          <p:nvPr/>
        </p:nvSpPr>
        <p:spPr>
          <a:xfrm>
            <a:off x="73890" y="221673"/>
            <a:ext cx="1263440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REVOLUTIONIZING AGRICULTURE : PREDICTING CROPS WITH AI AND WEATHER DATA</a:t>
            </a:r>
          </a:p>
          <a:p>
            <a:endParaRPr lang="en-US" dirty="0"/>
          </a:p>
        </p:txBody>
      </p:sp>
      <p:sp>
        <p:nvSpPr>
          <p:cNvPr id="18" name="TextBox 17"/>
          <p:cNvSpPr txBox="1"/>
          <p:nvPr/>
        </p:nvSpPr>
        <p:spPr>
          <a:xfrm>
            <a:off x="4239686" y="1102806"/>
            <a:ext cx="2872118" cy="369332"/>
          </a:xfrm>
          <a:prstGeom prst="rect">
            <a:avLst/>
          </a:prstGeom>
          <a:noFill/>
        </p:spPr>
        <p:txBody>
          <a:bodyPr wrap="square" rtlCol="0">
            <a:spAutoFit/>
          </a:bodyPr>
          <a:lstStyle/>
          <a:p>
            <a:pPr algn="ctr"/>
            <a:r>
              <a:rPr lang="en-US" b="1" dirty="0">
                <a:solidFill>
                  <a:srgbClr val="C00000"/>
                </a:solidFill>
                <a:latin typeface="Verdana" panose="020B0604030504040204" pitchFamily="34" charset="0"/>
                <a:ea typeface="Verdana" panose="020B0604030504040204" pitchFamily="34" charset="0"/>
              </a:rPr>
              <a:t>EXISTING SYSTEM </a:t>
            </a:r>
          </a:p>
        </p:txBody>
      </p:sp>
      <p:sp>
        <p:nvSpPr>
          <p:cNvPr id="7" name="TextBox 6">
            <a:extLst>
              <a:ext uri="{FF2B5EF4-FFF2-40B4-BE49-F238E27FC236}">
                <a16:creationId xmlns:a16="http://schemas.microsoft.com/office/drawing/2014/main" id="{39C06AAF-7C21-81AA-66F2-BCFA0A792944}"/>
              </a:ext>
            </a:extLst>
          </p:cNvPr>
          <p:cNvSpPr txBox="1"/>
          <p:nvPr/>
        </p:nvSpPr>
        <p:spPr>
          <a:xfrm>
            <a:off x="934278" y="1826210"/>
            <a:ext cx="10251861" cy="326865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Traditional crop selection methods rely on farmers' experience, local knowledge, and general weather patterns, often leading to suboptimal decisions. Some existing systems use basic soil testing and manual recommendations but lack accuracy and scalability. </a:t>
            </a:r>
          </a:p>
          <a:p>
            <a:pPr marL="285750" indent="-28575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Advanced approaches involve agricultural databases and static guidelines without real-time adaptability.</a:t>
            </a:r>
            <a:endParaRPr lang="en-IN"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need for a more precise, automated, and data-driven approach highlights the importance of an advanced crop recommendation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7848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4F1EF9-DDDB-FB01-7F8F-E18EBB3ADA5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44DAED2-4E6D-31BC-8E1A-246FCC40F3E2}"/>
              </a:ext>
            </a:extLst>
          </p:cNvPr>
          <p:cNvSpPr>
            <a:spLocks noGrp="1"/>
          </p:cNvSpPr>
          <p:nvPr>
            <p:ph type="ftr" sz="quarter" idx="11"/>
          </p:nvPr>
        </p:nvSpPr>
        <p:spPr>
          <a:xfrm>
            <a:off x="4038599" y="6356350"/>
            <a:ext cx="4865255" cy="367723"/>
          </a:xfrm>
        </p:spPr>
        <p:txBody>
          <a:bodyPr/>
          <a:lstStyle/>
          <a:p>
            <a:r>
              <a:rPr lang="en-IN" dirty="0">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dirty="0">
              <a:solidFill>
                <a:srgbClr val="FF0000"/>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7DF8DCB1-B1BA-F030-6110-2B6D86CAB714}"/>
              </a:ext>
            </a:extLst>
          </p:cNvPr>
          <p:cNvGrpSpPr/>
          <p:nvPr/>
        </p:nvGrpSpPr>
        <p:grpSpPr>
          <a:xfrm>
            <a:off x="11375882" y="18350"/>
            <a:ext cx="655782" cy="701964"/>
            <a:chOff x="0" y="0"/>
            <a:chExt cx="2895600" cy="2895600"/>
          </a:xfrm>
        </p:grpSpPr>
        <p:sp>
          <p:nvSpPr>
            <p:cNvPr id="5" name="Oval 4">
              <a:extLst>
                <a:ext uri="{FF2B5EF4-FFF2-40B4-BE49-F238E27FC236}">
                  <a16:creationId xmlns:a16="http://schemas.microsoft.com/office/drawing/2014/main" id="{5039ECFB-2919-7330-C905-547E304BB0BC}"/>
                </a:ext>
              </a:extLst>
            </p:cNvPr>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a:extLst>
                <a:ext uri="{FF2B5EF4-FFF2-40B4-BE49-F238E27FC236}">
                  <a16:creationId xmlns:a16="http://schemas.microsoft.com/office/drawing/2014/main" id="{9B5F0F1E-F4BB-4B4C-B1B0-462DDE22DFF5}"/>
                </a:ext>
              </a:extLst>
            </p:cNvPr>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a:extLst>
              <a:ext uri="{FF2B5EF4-FFF2-40B4-BE49-F238E27FC236}">
                <a16:creationId xmlns:a16="http://schemas.microsoft.com/office/drawing/2014/main" id="{3F5470DE-D798-B134-E87B-25BC2D5C04B9}"/>
              </a:ext>
            </a:extLst>
          </p:cNvPr>
          <p:cNvCxnSpPr/>
          <p:nvPr/>
        </p:nvCxnSpPr>
        <p:spPr>
          <a:xfrm flipV="1">
            <a:off x="73891" y="591005"/>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2EFE838-5F78-D6D1-CD3A-97648FC97E1C}"/>
              </a:ext>
            </a:extLst>
          </p:cNvPr>
          <p:cNvSpPr txBox="1"/>
          <p:nvPr/>
        </p:nvSpPr>
        <p:spPr>
          <a:xfrm>
            <a:off x="4789446" y="657593"/>
            <a:ext cx="168178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dirty="0"/>
              <a:t>  </a:t>
            </a:r>
          </a:p>
        </p:txBody>
      </p:sp>
      <p:sp>
        <p:nvSpPr>
          <p:cNvPr id="2" name="TextBox 1">
            <a:extLst>
              <a:ext uri="{FF2B5EF4-FFF2-40B4-BE49-F238E27FC236}">
                <a16:creationId xmlns:a16="http://schemas.microsoft.com/office/drawing/2014/main" id="{5848A09A-E920-B829-93E0-D0B39AA3A379}"/>
              </a:ext>
            </a:extLst>
          </p:cNvPr>
          <p:cNvSpPr txBox="1"/>
          <p:nvPr/>
        </p:nvSpPr>
        <p:spPr>
          <a:xfrm>
            <a:off x="73890" y="221673"/>
            <a:ext cx="1242912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REVOLUTIONIZING AGRICULTURE : PREDICTING CROPS WITH AI AND WEATHER DATA</a:t>
            </a:r>
          </a:p>
        </p:txBody>
      </p:sp>
      <p:sp>
        <p:nvSpPr>
          <p:cNvPr id="18" name="TextBox 17">
            <a:extLst>
              <a:ext uri="{FF2B5EF4-FFF2-40B4-BE49-F238E27FC236}">
                <a16:creationId xmlns:a16="http://schemas.microsoft.com/office/drawing/2014/main" id="{BDC6D854-B611-6728-9038-01C1DF62BF2A}"/>
              </a:ext>
            </a:extLst>
          </p:cNvPr>
          <p:cNvSpPr txBox="1"/>
          <p:nvPr/>
        </p:nvSpPr>
        <p:spPr>
          <a:xfrm>
            <a:off x="3157653" y="1132655"/>
            <a:ext cx="5434314" cy="369332"/>
          </a:xfrm>
          <a:prstGeom prst="rect">
            <a:avLst/>
          </a:prstGeom>
          <a:noFill/>
        </p:spPr>
        <p:txBody>
          <a:bodyPr wrap="square" rtlCol="0">
            <a:spAutoFit/>
          </a:bodyPr>
          <a:lstStyle/>
          <a:p>
            <a:pPr algn="ctr"/>
            <a:r>
              <a:rPr lang="en-US" b="1" dirty="0">
                <a:solidFill>
                  <a:srgbClr val="C00000"/>
                </a:solidFill>
                <a:latin typeface="Verdana" panose="020B0604030504040204" pitchFamily="34" charset="0"/>
                <a:ea typeface="Verdana" panose="020B0604030504040204" pitchFamily="34" charset="0"/>
              </a:rPr>
              <a:t>DISADVANTAGES OF EXISTING SYSTEM </a:t>
            </a:r>
          </a:p>
        </p:txBody>
      </p:sp>
      <p:sp>
        <p:nvSpPr>
          <p:cNvPr id="7" name="TextBox 6">
            <a:extLst>
              <a:ext uri="{FF2B5EF4-FFF2-40B4-BE49-F238E27FC236}">
                <a16:creationId xmlns:a16="http://schemas.microsoft.com/office/drawing/2014/main" id="{A1927D18-E52D-4A6C-3EA3-2F92130ED5E8}"/>
              </a:ext>
            </a:extLst>
          </p:cNvPr>
          <p:cNvSpPr txBox="1"/>
          <p:nvPr/>
        </p:nvSpPr>
        <p:spPr>
          <a:xfrm>
            <a:off x="912126" y="1890854"/>
            <a:ext cx="10785269" cy="3076291"/>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Lack of Accuracy</a:t>
            </a:r>
            <a:r>
              <a:rPr lang="en-US" sz="2000" dirty="0">
                <a:latin typeface="Times New Roman" panose="02020603050405020304" pitchFamily="18" charset="0"/>
                <a:cs typeface="Times New Roman" panose="02020603050405020304" pitchFamily="18" charset="0"/>
              </a:rPr>
              <a:t> – Relies on traditional knowledge, leading to suboptimal crop selection.</a:t>
            </a:r>
          </a:p>
          <a:p>
            <a:pPr marL="285750" indent="-285750" algn="just">
              <a:lnSpc>
                <a:spcPct val="20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No Real-Time Data</a:t>
            </a:r>
            <a:r>
              <a:rPr lang="en-US" sz="2000" dirty="0">
                <a:latin typeface="Times New Roman" panose="02020603050405020304" pitchFamily="18" charset="0"/>
                <a:cs typeface="Times New Roman" panose="02020603050405020304" pitchFamily="18" charset="0"/>
              </a:rPr>
              <a:t> – Does not integrate live soil or weather updates.</a:t>
            </a:r>
          </a:p>
          <a:p>
            <a:pPr marL="285750" indent="-285750" algn="just">
              <a:lnSpc>
                <a:spcPct val="20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Limited Use of Technology</a:t>
            </a:r>
            <a:r>
              <a:rPr lang="en-US" sz="2000" dirty="0">
                <a:latin typeface="Times New Roman" panose="02020603050405020304" pitchFamily="18" charset="0"/>
                <a:cs typeface="Times New Roman" panose="02020603050405020304" pitchFamily="18" charset="0"/>
              </a:rPr>
              <a:t> – Lacks AI and machine learning for precise predictions.</a:t>
            </a:r>
          </a:p>
          <a:p>
            <a:pPr marL="285750" indent="-285750" algn="just">
              <a:lnSpc>
                <a:spcPct val="20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Higher Risk of Crop Failure</a:t>
            </a:r>
            <a:r>
              <a:rPr lang="en-US" sz="2000" dirty="0">
                <a:latin typeface="Times New Roman" panose="02020603050405020304" pitchFamily="18" charset="0"/>
                <a:cs typeface="Times New Roman" panose="02020603050405020304" pitchFamily="18" charset="0"/>
              </a:rPr>
              <a:t> – Poor decision-making increases the chances of low yield.</a:t>
            </a:r>
          </a:p>
          <a:p>
            <a:pPr marL="285750" indent="-285750" algn="just">
              <a:lnSpc>
                <a:spcPct val="20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Manual Effort Required</a:t>
            </a:r>
            <a:r>
              <a:rPr lang="en-US" sz="2000" dirty="0">
                <a:latin typeface="Times New Roman" panose="02020603050405020304" pitchFamily="18" charset="0"/>
                <a:cs typeface="Times New Roman" panose="02020603050405020304" pitchFamily="18" charset="0"/>
              </a:rPr>
              <a:t> – Farmers need to analyze multiple factors manually.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709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dirty="0">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dirty="0">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3">
            <a:schemeClr val="accent5"/>
          </a:lnRef>
          <a:fillRef idx="0">
            <a:schemeClr val="accent5"/>
          </a:fillRef>
          <a:effectRef idx="2">
            <a:schemeClr val="accent5"/>
          </a:effectRef>
          <a:fontRef idx="minor">
            <a:schemeClr val="tx1"/>
          </a:fontRef>
        </p:style>
      </p:cxnSp>
      <p:sp>
        <p:nvSpPr>
          <p:cNvPr id="15" name="TextBox 14"/>
          <p:cNvSpPr txBox="1"/>
          <p:nvPr/>
        </p:nvSpPr>
        <p:spPr>
          <a:xfrm>
            <a:off x="4789446" y="657593"/>
            <a:ext cx="168178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dirty="0"/>
              <a:t>  </a:t>
            </a:r>
          </a:p>
        </p:txBody>
      </p:sp>
      <p:sp>
        <p:nvSpPr>
          <p:cNvPr id="2" name="TextBox 1"/>
          <p:cNvSpPr txBox="1"/>
          <p:nvPr/>
        </p:nvSpPr>
        <p:spPr>
          <a:xfrm>
            <a:off x="73890" y="221673"/>
            <a:ext cx="1238247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REVOLUTIONIZING AGRICULTURE : PREDICTING CROPS WITH AI AND WEATHER DATA</a:t>
            </a:r>
          </a:p>
        </p:txBody>
      </p:sp>
      <p:sp>
        <p:nvSpPr>
          <p:cNvPr id="18" name="TextBox 17"/>
          <p:cNvSpPr txBox="1"/>
          <p:nvPr/>
        </p:nvSpPr>
        <p:spPr>
          <a:xfrm>
            <a:off x="4285743" y="898216"/>
            <a:ext cx="3091874" cy="400110"/>
          </a:xfrm>
          <a:prstGeom prst="rect">
            <a:avLst/>
          </a:prstGeom>
          <a:noFill/>
        </p:spPr>
        <p:txBody>
          <a:bodyPr wrap="square" rtlCol="0">
            <a:spAutoFit/>
          </a:bodyPr>
          <a:lstStyle/>
          <a:p>
            <a:pPr algn="ctr"/>
            <a:r>
              <a:rPr lang="en-US" sz="2000" b="1" dirty="0">
                <a:solidFill>
                  <a:srgbClr val="C00000"/>
                </a:solidFill>
                <a:latin typeface="Verdana" panose="020B0604030504040204" pitchFamily="34" charset="0"/>
                <a:ea typeface="Verdana" panose="020B0604030504040204" pitchFamily="34" charset="0"/>
                <a:cs typeface="Times New Roman" panose="02020603050405020304" pitchFamily="18" charset="0"/>
              </a:rPr>
              <a:t>PROPOSED SYSTEM   </a:t>
            </a:r>
            <a:r>
              <a:rPr lang="en-US" sz="2000" dirty="0">
                <a:latin typeface="Verdana" panose="020B0604030504040204" pitchFamily="34" charset="0"/>
                <a:ea typeface="Verdana" panose="020B0604030504040204" pitchFamily="34" charset="0"/>
                <a:cs typeface="Times New Roman" panose="02020603050405020304" pitchFamily="18" charset="0"/>
              </a:rPr>
              <a:t> </a:t>
            </a:r>
            <a:r>
              <a:rPr lang="en-US" dirty="0">
                <a:latin typeface="Verdana" panose="020B0604030504040204" pitchFamily="34" charset="0"/>
                <a:ea typeface="Verdana" panose="020B0604030504040204" pitchFamily="34" charset="0"/>
              </a:rPr>
              <a:t>  </a:t>
            </a:r>
          </a:p>
        </p:txBody>
      </p:sp>
      <p:sp>
        <p:nvSpPr>
          <p:cNvPr id="7" name="TextBox 6">
            <a:extLst>
              <a:ext uri="{FF2B5EF4-FFF2-40B4-BE49-F238E27FC236}">
                <a16:creationId xmlns:a16="http://schemas.microsoft.com/office/drawing/2014/main" id="{C4ACF6B1-5B4A-25D1-BD91-126BC2F967D1}"/>
              </a:ext>
            </a:extLst>
          </p:cNvPr>
          <p:cNvSpPr txBox="1"/>
          <p:nvPr/>
        </p:nvSpPr>
        <p:spPr>
          <a:xfrm>
            <a:off x="655983" y="1476229"/>
            <a:ext cx="10635038" cy="425526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crop recommendation system is designed to assist farmers in selecting the most suitable crop based on soil and climatic conditions.</a:t>
            </a:r>
          </a:p>
          <a:p>
            <a:pPr marL="285750" indent="-28575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By utilizing essential parameters such as soil nutrients, pH level, and rainfall data, the system provides accurate recommendations to enhance agricultural productivity.</a:t>
            </a:r>
          </a:p>
          <a:p>
            <a:pPr marL="285750" indent="-28575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This system aims to optimize crop selection, improve yield, and promote sustainable farming practices.</a:t>
            </a:r>
          </a:p>
          <a:p>
            <a:pPr marL="285750" indent="-28575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It ensures that farmers make informed decisions based on scientific analysis, leading to better resource utilization and increased efficiency in cultivation.</a:t>
            </a:r>
          </a:p>
          <a:p>
            <a:pPr algn="just">
              <a:lnSpc>
                <a:spcPct val="2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97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46757-8C62-5502-8626-7D729622475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4EDBA2E-7485-C815-D8C7-A2D0A27C6DC2}"/>
              </a:ext>
            </a:extLst>
          </p:cNvPr>
          <p:cNvSpPr>
            <a:spLocks noGrp="1"/>
          </p:cNvSpPr>
          <p:nvPr>
            <p:ph type="ftr" sz="quarter" idx="11"/>
          </p:nvPr>
        </p:nvSpPr>
        <p:spPr>
          <a:xfrm>
            <a:off x="4038598" y="6403733"/>
            <a:ext cx="4865255" cy="367723"/>
          </a:xfrm>
        </p:spPr>
        <p:txBody>
          <a:bodyPr/>
          <a:lstStyle/>
          <a:p>
            <a:r>
              <a:rPr lang="en-IN" dirty="0">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dirty="0">
              <a:solidFill>
                <a:srgbClr val="FF0000"/>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ED6B87A4-1112-3A5C-5772-4FC4CEF1CC3B}"/>
              </a:ext>
            </a:extLst>
          </p:cNvPr>
          <p:cNvGrpSpPr/>
          <p:nvPr/>
        </p:nvGrpSpPr>
        <p:grpSpPr>
          <a:xfrm>
            <a:off x="11375882" y="18350"/>
            <a:ext cx="655782" cy="701964"/>
            <a:chOff x="0" y="0"/>
            <a:chExt cx="2895600" cy="2895600"/>
          </a:xfrm>
        </p:grpSpPr>
        <p:sp>
          <p:nvSpPr>
            <p:cNvPr id="5" name="Oval 4">
              <a:extLst>
                <a:ext uri="{FF2B5EF4-FFF2-40B4-BE49-F238E27FC236}">
                  <a16:creationId xmlns:a16="http://schemas.microsoft.com/office/drawing/2014/main" id="{9D940A56-33A2-DA87-0FAC-453A9D2C985C}"/>
                </a:ext>
              </a:extLst>
            </p:cNvPr>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a:extLst>
                <a:ext uri="{FF2B5EF4-FFF2-40B4-BE49-F238E27FC236}">
                  <a16:creationId xmlns:a16="http://schemas.microsoft.com/office/drawing/2014/main" id="{C5F92CA5-14EC-A32E-4A04-E873AFCE742D}"/>
                </a:ext>
              </a:extLst>
            </p:cNvPr>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a:extLst>
              <a:ext uri="{FF2B5EF4-FFF2-40B4-BE49-F238E27FC236}">
                <a16:creationId xmlns:a16="http://schemas.microsoft.com/office/drawing/2014/main" id="{A23BB93D-3752-EF42-9F22-BA54E9E40FC2}"/>
              </a:ext>
            </a:extLst>
          </p:cNvPr>
          <p:cNvCxnSpPr/>
          <p:nvPr/>
        </p:nvCxnSpPr>
        <p:spPr>
          <a:xfrm flipV="1">
            <a:off x="73891" y="591005"/>
            <a:ext cx="11203709" cy="37004"/>
          </a:xfrm>
          <a:prstGeom prst="line">
            <a:avLst/>
          </a:prstGeom>
        </p:spPr>
        <p:style>
          <a:lnRef idx="3">
            <a:schemeClr val="accent5"/>
          </a:lnRef>
          <a:fillRef idx="0">
            <a:schemeClr val="accent5"/>
          </a:fillRef>
          <a:effectRef idx="2">
            <a:schemeClr val="accent5"/>
          </a:effectRef>
          <a:fontRef idx="minor">
            <a:schemeClr val="tx1"/>
          </a:fontRef>
        </p:style>
      </p:cxnSp>
      <p:sp>
        <p:nvSpPr>
          <p:cNvPr id="15" name="TextBox 14">
            <a:extLst>
              <a:ext uri="{FF2B5EF4-FFF2-40B4-BE49-F238E27FC236}">
                <a16:creationId xmlns:a16="http://schemas.microsoft.com/office/drawing/2014/main" id="{0AB61B1F-72EC-1B3F-EC7A-70992A2D13A7}"/>
              </a:ext>
            </a:extLst>
          </p:cNvPr>
          <p:cNvSpPr txBox="1"/>
          <p:nvPr/>
        </p:nvSpPr>
        <p:spPr>
          <a:xfrm>
            <a:off x="4789446" y="657593"/>
            <a:ext cx="168178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dirty="0"/>
              <a:t>  </a:t>
            </a:r>
          </a:p>
        </p:txBody>
      </p:sp>
      <p:sp>
        <p:nvSpPr>
          <p:cNvPr id="2" name="TextBox 1">
            <a:extLst>
              <a:ext uri="{FF2B5EF4-FFF2-40B4-BE49-F238E27FC236}">
                <a16:creationId xmlns:a16="http://schemas.microsoft.com/office/drawing/2014/main" id="{4FF827FC-B9BE-06BE-9C87-76B59F226931}"/>
              </a:ext>
            </a:extLst>
          </p:cNvPr>
          <p:cNvSpPr txBox="1"/>
          <p:nvPr/>
        </p:nvSpPr>
        <p:spPr>
          <a:xfrm>
            <a:off x="73890" y="221673"/>
            <a:ext cx="1211811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REVOLUTIONIZING AGRICULTURE : PREDICTING CROPS WITH AI AND WEATHER DATA</a:t>
            </a:r>
          </a:p>
        </p:txBody>
      </p:sp>
      <p:sp>
        <p:nvSpPr>
          <p:cNvPr id="18" name="TextBox 17">
            <a:extLst>
              <a:ext uri="{FF2B5EF4-FFF2-40B4-BE49-F238E27FC236}">
                <a16:creationId xmlns:a16="http://schemas.microsoft.com/office/drawing/2014/main" id="{BF4D32B4-01C0-9AEF-B7AE-76102A54742D}"/>
              </a:ext>
            </a:extLst>
          </p:cNvPr>
          <p:cNvSpPr txBox="1"/>
          <p:nvPr/>
        </p:nvSpPr>
        <p:spPr>
          <a:xfrm>
            <a:off x="3111486" y="997341"/>
            <a:ext cx="5590572" cy="400110"/>
          </a:xfrm>
          <a:prstGeom prst="rect">
            <a:avLst/>
          </a:prstGeom>
          <a:noFill/>
        </p:spPr>
        <p:txBody>
          <a:bodyPr wrap="square" rtlCol="0">
            <a:spAutoFit/>
          </a:bodyPr>
          <a:lstStyle/>
          <a:p>
            <a:pPr algn="ctr"/>
            <a:r>
              <a:rPr lang="en-US" sz="2000" b="1" dirty="0">
                <a:solidFill>
                  <a:srgbClr val="C00000"/>
                </a:solidFill>
                <a:latin typeface="Verdana" panose="020B0604030504040204" pitchFamily="34" charset="0"/>
                <a:ea typeface="Verdana" panose="020B0604030504040204" pitchFamily="34" charset="0"/>
                <a:cs typeface="Times New Roman" panose="02020603050405020304" pitchFamily="18" charset="0"/>
              </a:rPr>
              <a:t>ADVANTAGES OF PROPOSED SYSTEM   </a:t>
            </a:r>
            <a:r>
              <a:rPr lang="en-US" sz="2000" dirty="0">
                <a:latin typeface="Verdana" panose="020B0604030504040204" pitchFamily="34" charset="0"/>
                <a:ea typeface="Verdana" panose="020B0604030504040204" pitchFamily="34" charset="0"/>
                <a:cs typeface="Times New Roman" panose="02020603050405020304" pitchFamily="18" charset="0"/>
              </a:rPr>
              <a:t> </a:t>
            </a:r>
            <a:r>
              <a:rPr lang="en-US" dirty="0">
                <a:latin typeface="Verdana" panose="020B0604030504040204" pitchFamily="34" charset="0"/>
                <a:ea typeface="Verdana" panose="020B0604030504040204" pitchFamily="34" charset="0"/>
              </a:rPr>
              <a:t>  </a:t>
            </a:r>
          </a:p>
        </p:txBody>
      </p:sp>
      <p:sp>
        <p:nvSpPr>
          <p:cNvPr id="7" name="TextBox 6">
            <a:extLst>
              <a:ext uri="{FF2B5EF4-FFF2-40B4-BE49-F238E27FC236}">
                <a16:creationId xmlns:a16="http://schemas.microsoft.com/office/drawing/2014/main" id="{70C3F0C2-4122-742F-61FE-60F14994006C}"/>
              </a:ext>
            </a:extLst>
          </p:cNvPr>
          <p:cNvSpPr txBox="1"/>
          <p:nvPr/>
        </p:nvSpPr>
        <p:spPr>
          <a:xfrm>
            <a:off x="613065" y="1665700"/>
            <a:ext cx="10664535" cy="465364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Optimized Crop Selection</a:t>
            </a:r>
            <a:r>
              <a:rPr lang="en-US" sz="2000" dirty="0">
                <a:latin typeface="Times New Roman" panose="02020603050405020304" pitchFamily="18" charset="0"/>
                <a:cs typeface="Times New Roman" panose="02020603050405020304" pitchFamily="18" charset="0"/>
              </a:rPr>
              <a:t> – Suggests the most suitable crop based on soil and climatic conditions, improving yield.</a:t>
            </a:r>
          </a:p>
          <a:p>
            <a:pPr marL="285750" indent="-285750" algn="just">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Enhanced Agricultural Productivity</a:t>
            </a:r>
            <a:r>
              <a:rPr lang="en-US" sz="2000" dirty="0">
                <a:latin typeface="Times New Roman" panose="02020603050405020304" pitchFamily="18" charset="0"/>
                <a:cs typeface="Times New Roman" panose="02020603050405020304" pitchFamily="18" charset="0"/>
              </a:rPr>
              <a:t> – Helps farmers make informed decisions, leading to better harvests.</a:t>
            </a:r>
          </a:p>
          <a:p>
            <a:pPr marL="285750" indent="-285750" algn="just">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Risk Reduction</a:t>
            </a:r>
            <a:r>
              <a:rPr lang="en-US" sz="2000" dirty="0">
                <a:latin typeface="Times New Roman" panose="02020603050405020304" pitchFamily="18" charset="0"/>
                <a:cs typeface="Times New Roman" panose="02020603050405020304" pitchFamily="18" charset="0"/>
              </a:rPr>
              <a:t> – Minimizes the chances of crop failure by recommending crops best suited for the environment.</a:t>
            </a:r>
          </a:p>
          <a:p>
            <a:pPr marL="285750" indent="-285750" algn="just">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Data-Driven Decision Making</a:t>
            </a:r>
            <a:r>
              <a:rPr lang="en-US" sz="2000" dirty="0">
                <a:latin typeface="Times New Roman" panose="02020603050405020304" pitchFamily="18" charset="0"/>
                <a:cs typeface="Times New Roman" panose="02020603050405020304" pitchFamily="18" charset="0"/>
              </a:rPr>
              <a:t> – Uses scientific analysis and machine learning to provide accurate recommendations.</a:t>
            </a:r>
          </a:p>
          <a:p>
            <a:pPr marL="285750" indent="-285750" algn="just">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Sustainable Farming</a:t>
            </a:r>
            <a:r>
              <a:rPr lang="en-US" sz="2000" dirty="0">
                <a:latin typeface="Times New Roman" panose="02020603050405020304" pitchFamily="18" charset="0"/>
                <a:cs typeface="Times New Roman" panose="02020603050405020304" pitchFamily="18" charset="0"/>
              </a:rPr>
              <a:t> – Promotes eco-friendly practices by selecting crops that match the natural conditions.</a:t>
            </a:r>
          </a:p>
        </p:txBody>
      </p:sp>
    </p:spTree>
    <p:extLst>
      <p:ext uri="{BB962C8B-B14F-4D97-AF65-F5344CB8AC3E}">
        <p14:creationId xmlns:p14="http://schemas.microsoft.com/office/powerpoint/2010/main" val="56423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dirty="0">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dirty="0">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305805" y="760282"/>
            <a:ext cx="5837382" cy="400110"/>
          </a:xfrm>
          <a:prstGeom prst="rect">
            <a:avLst/>
          </a:prstGeom>
          <a:noFill/>
        </p:spPr>
        <p:txBody>
          <a:bodyPr wrap="square" rtlCol="0">
            <a:spAutoFit/>
          </a:bodyPr>
          <a:lstStyle/>
          <a:p>
            <a:r>
              <a:rPr lang="en-US" sz="2000" b="1" dirty="0">
                <a:solidFill>
                  <a:srgbClr val="C00000"/>
                </a:solidFill>
                <a:latin typeface="Verdana" panose="020B0604030504040204" pitchFamily="34" charset="0"/>
                <a:ea typeface="Verdana" panose="020B0604030504040204" pitchFamily="34" charset="0"/>
                <a:cs typeface="Times New Roman" panose="02020603050405020304" pitchFamily="18" charset="0"/>
              </a:rPr>
              <a:t>METHODOLOGY  </a:t>
            </a:r>
            <a:endParaRPr lang="en-US" dirty="0">
              <a:latin typeface="Verdana" panose="020B0604030504040204" pitchFamily="34" charset="0"/>
              <a:ea typeface="Verdana" panose="020B0604030504040204" pitchFamily="34" charset="0"/>
            </a:endParaRPr>
          </a:p>
        </p:txBody>
      </p:sp>
      <p:sp>
        <p:nvSpPr>
          <p:cNvPr id="2" name="TextBox 1"/>
          <p:cNvSpPr txBox="1"/>
          <p:nvPr/>
        </p:nvSpPr>
        <p:spPr>
          <a:xfrm>
            <a:off x="73890" y="221673"/>
            <a:ext cx="1195777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REVOLUTIONIZING AGRICULTURE : PREDICTING CROPS WITH AI AND WEATHER DATA</a:t>
            </a:r>
          </a:p>
        </p:txBody>
      </p:sp>
      <p:sp>
        <p:nvSpPr>
          <p:cNvPr id="7" name="TextBox 6">
            <a:extLst>
              <a:ext uri="{FF2B5EF4-FFF2-40B4-BE49-F238E27FC236}">
                <a16:creationId xmlns:a16="http://schemas.microsoft.com/office/drawing/2014/main" id="{A88A69F7-783B-D0FB-ACE5-B1688BE5A06A}"/>
              </a:ext>
            </a:extLst>
          </p:cNvPr>
          <p:cNvSpPr txBox="1"/>
          <p:nvPr/>
        </p:nvSpPr>
        <p:spPr>
          <a:xfrm>
            <a:off x="649715" y="1044614"/>
            <a:ext cx="10812454" cy="5813386"/>
          </a:xfrm>
          <a:prstGeom prst="rect">
            <a:avLst/>
          </a:prstGeom>
          <a:noFill/>
        </p:spPr>
        <p:txBody>
          <a:bodyPr wrap="square" rtlCol="0">
            <a:spAutoFit/>
          </a:bodyPr>
          <a:lstStyle/>
          <a:p>
            <a:pPr>
              <a:lnSpc>
                <a:spcPct val="150000"/>
              </a:lnSpc>
            </a:pPr>
            <a:r>
              <a:rPr lang="en-IN" b="1" dirty="0"/>
              <a:t>1</a:t>
            </a:r>
            <a:r>
              <a:rPr lang="en-IN" sz="2000" b="1" dirty="0">
                <a:latin typeface="Times New Roman" panose="02020603050405020304" pitchFamily="18" charset="0"/>
                <a:cs typeface="Times New Roman" panose="02020603050405020304" pitchFamily="18" charset="0"/>
              </a:rPr>
              <a:t>. Data Collection</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Gather soil data (Nitrogen, Phosphorus, Potassium, pH level).</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Collect climate data (Rainfall, Temperature, Humidity).</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Consider geographical location (State, City).</a:t>
            </a:r>
          </a:p>
          <a:p>
            <a:pPr>
              <a:lnSpc>
                <a:spcPct val="150000"/>
              </a:lnSpc>
            </a:pPr>
            <a:r>
              <a:rPr lang="en-US" sz="2000" b="1" dirty="0">
                <a:latin typeface="Times New Roman" panose="02020603050405020304" pitchFamily="18" charset="0"/>
                <a:cs typeface="Times New Roman" panose="02020603050405020304" pitchFamily="18" charset="0"/>
              </a:rPr>
              <a:t>2. Data Preprocessing</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Handle missing or incorrect values.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Normalize data for accurate analysis.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Convert categorical data (e.g., location) into a usable format.</a:t>
            </a:r>
          </a:p>
          <a:p>
            <a:pPr>
              <a:lnSpc>
                <a:spcPct val="150000"/>
              </a:lnSpc>
            </a:pPr>
            <a:r>
              <a:rPr lang="en-US" sz="2000" b="1" dirty="0">
                <a:latin typeface="Times New Roman" panose="02020603050405020304" pitchFamily="18" charset="0"/>
                <a:cs typeface="Times New Roman" panose="02020603050405020304" pitchFamily="18" charset="0"/>
              </a:rPr>
              <a:t>3. Machine Learning Model Selection</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 algorithms like </a:t>
            </a:r>
            <a:r>
              <a:rPr lang="en-US" sz="2000">
                <a:latin typeface="Times New Roman" panose="02020603050405020304" pitchFamily="18" charset="0"/>
                <a:cs typeface="Times New Roman" panose="02020603050405020304" pitchFamily="18" charset="0"/>
              </a:rPr>
              <a:t>Random Forest to </a:t>
            </a:r>
            <a:r>
              <a:rPr lang="en-US" sz="2000" dirty="0">
                <a:latin typeface="Times New Roman" panose="02020603050405020304" pitchFamily="18" charset="0"/>
                <a:cs typeface="Times New Roman" panose="02020603050405020304" pitchFamily="18" charset="0"/>
              </a:rPr>
              <a:t>classify and predict suitable crops.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Train the model using historical agricultural datasets.</a:t>
            </a:r>
          </a:p>
          <a:p>
            <a:endParaRPr lang="en-US" dirty="0"/>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16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889</TotalTime>
  <Words>1392</Words>
  <Application>Microsoft Office PowerPoint</Application>
  <PresentationFormat>Widescreen</PresentationFormat>
  <Paragraphs>147</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Sunkari</dc:creator>
  <cp:lastModifiedBy>thelesrivalli742006@gmail.com</cp:lastModifiedBy>
  <cp:revision>25</cp:revision>
  <dcterms:created xsi:type="dcterms:W3CDTF">2024-12-28T17:48:58Z</dcterms:created>
  <dcterms:modified xsi:type="dcterms:W3CDTF">2025-04-25T07:30:50Z</dcterms:modified>
</cp:coreProperties>
</file>